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7" r:id="rId2"/>
    <p:sldId id="339" r:id="rId3"/>
    <p:sldId id="340" r:id="rId4"/>
    <p:sldId id="341" r:id="rId5"/>
    <p:sldId id="327" r:id="rId6"/>
    <p:sldId id="325" r:id="rId7"/>
    <p:sldId id="318" r:id="rId8"/>
  </p:sldIdLst>
  <p:sldSz cx="9144000" cy="6858000" type="screen4x3"/>
  <p:notesSz cx="7315200" cy="9601200"/>
  <p:custDataLst>
    <p:tags r:id="rId1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90C"/>
    <a:srgbClr val="B8E32F"/>
    <a:srgbClr val="FF9600"/>
    <a:srgbClr val="EBD531"/>
    <a:srgbClr val="FFFFFF"/>
    <a:srgbClr val="C16557"/>
    <a:srgbClr val="95557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2320" y="-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ags" Target="tags/tag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88DF3-F51D-F240-840D-5796114069A3}" type="datetimeFigureOut">
              <a:rPr lang="ru-RU" smtClean="0"/>
              <a:t>19.05.15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BA4F1-5CBF-3F47-98DD-79393D0FC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476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1.jpeg"/><Relationship Id="rId7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4" name="Rectangle 272"/>
          <p:cNvSpPr>
            <a:spLocks noChangeArrowheads="1"/>
          </p:cNvSpPr>
          <p:nvPr/>
        </p:nvSpPr>
        <p:spPr bwMode="gray">
          <a:xfrm>
            <a:off x="0" y="6096000"/>
            <a:ext cx="9144000" cy="76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24" name="Rectangle 252"/>
          <p:cNvSpPr>
            <a:spLocks noChangeArrowheads="1"/>
          </p:cNvSpPr>
          <p:nvPr/>
        </p:nvSpPr>
        <p:spPr bwMode="gray">
          <a:xfrm>
            <a:off x="0" y="914400"/>
            <a:ext cx="4960938" cy="51546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41" name="Rectangle 269"/>
          <p:cNvSpPr>
            <a:spLocks noChangeArrowheads="1"/>
          </p:cNvSpPr>
          <p:nvPr/>
        </p:nvSpPr>
        <p:spPr bwMode="gray">
          <a:xfrm>
            <a:off x="196850" y="4311650"/>
            <a:ext cx="4770438" cy="17541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A3B3274B-BFD6-41CF-9491-1FB1738211A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326" name="Rectangle 254"/>
          <p:cNvSpPr>
            <a:spLocks noChangeArrowheads="1"/>
          </p:cNvSpPr>
          <p:nvPr/>
        </p:nvSpPr>
        <p:spPr bwMode="gray">
          <a:xfrm>
            <a:off x="3308350" y="914400"/>
            <a:ext cx="1654175" cy="16764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sz="1800"/>
          </a:p>
        </p:txBody>
      </p:sp>
      <p:sp>
        <p:nvSpPr>
          <p:cNvPr id="3329" name="Rectangle 257"/>
          <p:cNvSpPr>
            <a:spLocks noChangeArrowheads="1"/>
          </p:cNvSpPr>
          <p:nvPr/>
        </p:nvSpPr>
        <p:spPr bwMode="gray">
          <a:xfrm>
            <a:off x="3317875" y="2590800"/>
            <a:ext cx="1639888" cy="170338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31" name="Rectangle 259"/>
          <p:cNvSpPr>
            <a:spLocks noChangeArrowheads="1"/>
          </p:cNvSpPr>
          <p:nvPr/>
        </p:nvSpPr>
        <p:spPr bwMode="gray">
          <a:xfrm>
            <a:off x="1654175" y="4300538"/>
            <a:ext cx="1654175" cy="176688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35" name="Line 263"/>
          <p:cNvSpPr>
            <a:spLocks noChangeShapeType="1"/>
          </p:cNvSpPr>
          <p:nvPr/>
        </p:nvSpPr>
        <p:spPr bwMode="gray">
          <a:xfrm>
            <a:off x="3309938" y="904875"/>
            <a:ext cx="0" cy="51911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30" name="Rectangle 258"/>
          <p:cNvSpPr>
            <a:spLocks noChangeArrowheads="1"/>
          </p:cNvSpPr>
          <p:nvPr/>
        </p:nvSpPr>
        <p:spPr bwMode="gray">
          <a:xfrm>
            <a:off x="0" y="4300538"/>
            <a:ext cx="1654175" cy="1766887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337" name="Line 265"/>
          <p:cNvSpPr>
            <a:spLocks noChangeShapeType="1"/>
          </p:cNvSpPr>
          <p:nvPr/>
        </p:nvSpPr>
        <p:spPr bwMode="gray">
          <a:xfrm>
            <a:off x="0" y="2590800"/>
            <a:ext cx="495300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38" name="Line 266"/>
          <p:cNvSpPr>
            <a:spLocks noChangeShapeType="1"/>
          </p:cNvSpPr>
          <p:nvPr/>
        </p:nvSpPr>
        <p:spPr bwMode="gray">
          <a:xfrm>
            <a:off x="22225" y="4302125"/>
            <a:ext cx="494982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34" name="Line 262"/>
          <p:cNvSpPr>
            <a:spLocks noChangeShapeType="1"/>
          </p:cNvSpPr>
          <p:nvPr/>
        </p:nvSpPr>
        <p:spPr bwMode="gray">
          <a:xfrm>
            <a:off x="1666875" y="838200"/>
            <a:ext cx="0" cy="5257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45" name="Line 273"/>
          <p:cNvSpPr>
            <a:spLocks noChangeShapeType="1"/>
          </p:cNvSpPr>
          <p:nvPr/>
        </p:nvSpPr>
        <p:spPr bwMode="gray">
          <a:xfrm flipV="1">
            <a:off x="4978400" y="2190750"/>
            <a:ext cx="4178300" cy="1905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46" name="Line 274"/>
          <p:cNvSpPr>
            <a:spLocks noChangeShapeType="1"/>
          </p:cNvSpPr>
          <p:nvPr/>
        </p:nvSpPr>
        <p:spPr bwMode="gray">
          <a:xfrm flipV="1">
            <a:off x="4978400" y="5568950"/>
            <a:ext cx="4178300" cy="1905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43" name="Rectangle 271"/>
          <p:cNvSpPr>
            <a:spLocks noChangeArrowheads="1"/>
          </p:cNvSpPr>
          <p:nvPr/>
        </p:nvSpPr>
        <p:spPr bwMode="gray">
          <a:xfrm>
            <a:off x="0" y="0"/>
            <a:ext cx="9144000" cy="8905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152400" y="304800"/>
            <a:ext cx="10668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100" i="1">
                <a:solidFill>
                  <a:srgbClr val="FFFFFF"/>
                </a:solidFill>
                <a:latin typeface="Arial Black" pitchFamily="34" charset="0"/>
              </a:rPr>
              <a:t>LOGO</a:t>
            </a:r>
          </a:p>
        </p:txBody>
      </p:sp>
      <p:sp>
        <p:nvSpPr>
          <p:cNvPr id="3353" name="Rectangle 281"/>
          <p:cNvSpPr>
            <a:spLocks noChangeArrowheads="1"/>
          </p:cNvSpPr>
          <p:nvPr/>
        </p:nvSpPr>
        <p:spPr bwMode="gray">
          <a:xfrm>
            <a:off x="4953000" y="914400"/>
            <a:ext cx="4191000" cy="51816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5029200" y="27432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57800" y="1905000"/>
            <a:ext cx="3886200" cy="457200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3600" b="1">
                <a:solidFill>
                  <a:schemeClr val="hlink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019800" y="5318125"/>
            <a:ext cx="2133600" cy="244475"/>
          </a:xfrm>
        </p:spPr>
        <p:txBody>
          <a:bodyPr/>
          <a:lstStyle>
            <a:lvl1pPr>
              <a:defRPr sz="1400" b="0"/>
            </a:lvl1pPr>
          </a:lstStyle>
          <a:p>
            <a:r>
              <a:rPr lang="en-US"/>
              <a:t>www.themegallery.com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28D48B8-E7BF-42F3-845D-60A8C6F7F2A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1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1981200" cy="62293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71450"/>
            <a:ext cx="5791200" cy="62293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253BE5-099E-4623-B074-2FFFE0EBB94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92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6D78784-4388-499C-9057-091C9F2B8EB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2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38EC21-03FE-4D96-8BCB-B91F0A90CBB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96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55D5025-7080-4D37-97D3-E126969A8A3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97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F999F8-C1D6-45DA-B336-3F1D786BE23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3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35CB74-4875-40CD-B012-738368ABF2F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733805C-3FD2-475B-93E0-2C3D2C25FF1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22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B8EEB6-4FCD-4B00-B7EC-08164949FD7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2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E887548-3034-4545-AD11-902B5440C93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30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Rectangle 168"/>
          <p:cNvSpPr>
            <a:spLocks noChangeArrowheads="1"/>
          </p:cNvSpPr>
          <p:nvPr/>
        </p:nvSpPr>
        <p:spPr bwMode="gray">
          <a:xfrm>
            <a:off x="0" y="723900"/>
            <a:ext cx="9144000" cy="3857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sz="1800"/>
          </a:p>
        </p:txBody>
      </p:sp>
      <p:sp>
        <p:nvSpPr>
          <p:cNvPr id="1157" name="Rectangle 133"/>
          <p:cNvSpPr>
            <a:spLocks noChangeArrowheads="1"/>
          </p:cNvSpPr>
          <p:nvPr/>
        </p:nvSpPr>
        <p:spPr bwMode="gray">
          <a:xfrm>
            <a:off x="0" y="0"/>
            <a:ext cx="9144000" cy="7239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sz="1800"/>
          </a:p>
        </p:txBody>
      </p:sp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51" name="Rectangle 127"/>
          <p:cNvSpPr>
            <a:spLocks noChangeArrowheads="1"/>
          </p:cNvSpPr>
          <p:nvPr/>
        </p:nvSpPr>
        <p:spPr bwMode="gray">
          <a:xfrm>
            <a:off x="7366000" y="6448425"/>
            <a:ext cx="1371600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/>
            <a:r>
              <a:rPr lang="en-US" sz="2000" b="1" i="1">
                <a:solidFill>
                  <a:srgbClr val="D7181F"/>
                </a:solidFill>
              </a:rPr>
              <a:t>LOGO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5778500" y="6530975"/>
            <a:ext cx="2133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1"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fld id="{2DFEC31A-41A8-4C0F-9B65-BD521A755D1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371600" y="171450"/>
            <a:ext cx="70866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196" name="Rectangle 172"/>
          <p:cNvSpPr>
            <a:spLocks noChangeArrowheads="1"/>
          </p:cNvSpPr>
          <p:nvPr/>
        </p:nvSpPr>
        <p:spPr bwMode="gray">
          <a:xfrm>
            <a:off x="0" y="0"/>
            <a:ext cx="1074738" cy="111760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84" name="Line 160"/>
          <p:cNvSpPr>
            <a:spLocks noChangeShapeType="1"/>
          </p:cNvSpPr>
          <p:nvPr/>
        </p:nvSpPr>
        <p:spPr bwMode="gray">
          <a:xfrm>
            <a:off x="714375" y="-7938"/>
            <a:ext cx="0" cy="1143001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87" name="Line 163"/>
          <p:cNvSpPr>
            <a:spLocks noChangeShapeType="1"/>
          </p:cNvSpPr>
          <p:nvPr/>
        </p:nvSpPr>
        <p:spPr bwMode="gray">
          <a:xfrm>
            <a:off x="-1588" y="357188"/>
            <a:ext cx="1073151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88" name="Line 164"/>
          <p:cNvSpPr>
            <a:spLocks noChangeShapeType="1"/>
          </p:cNvSpPr>
          <p:nvPr/>
        </p:nvSpPr>
        <p:spPr bwMode="gray">
          <a:xfrm>
            <a:off x="3175" y="728663"/>
            <a:ext cx="914082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89" name="Line 165"/>
          <p:cNvSpPr>
            <a:spLocks noChangeShapeType="1"/>
          </p:cNvSpPr>
          <p:nvPr/>
        </p:nvSpPr>
        <p:spPr bwMode="gray">
          <a:xfrm>
            <a:off x="358775" y="-22225"/>
            <a:ext cx="0" cy="11557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6" grpId="0" animBg="1"/>
    </p:bld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microsoft.com/office/2007/relationships/hdphoto" Target="../media/hdphoto1.wdp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microsoft.com/office/2007/relationships/hdphoto" Target="../media/hdphoto2.wdp"/><Relationship Id="rId8" Type="http://schemas.openxmlformats.org/officeDocument/2006/relationships/image" Target="../media/image22.jpeg"/><Relationship Id="rId9" Type="http://schemas.microsoft.com/office/2007/relationships/hdphoto" Target="../media/hdphoto3.wdp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029200" y="1268760"/>
            <a:ext cx="4089400" cy="2304256"/>
          </a:xfrm>
        </p:spPr>
        <p:txBody>
          <a:bodyPr/>
          <a:lstStyle/>
          <a:p>
            <a:r>
              <a:rPr lang="ru-RU" sz="32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ru-RU" sz="3200" dirty="0" smtClean="0">
                <a:solidFill>
                  <a:schemeClr val="tx1">
                    <a:lumMod val="75000"/>
                  </a:schemeClr>
                </a:solidFill>
              </a:rPr>
              <a:t>2 этап </a:t>
            </a:r>
            <a:r>
              <a:rPr lang="ru-RU" sz="3200" dirty="0" smtClean="0">
                <a:solidFill>
                  <a:schemeClr val="tx1">
                    <a:lumMod val="75000"/>
                  </a:schemeClr>
                </a:solidFill>
              </a:rPr>
              <a:t>аттестации  интернов и ординаторов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73738" name="Picture 10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54163"/>
            <a:ext cx="1724745" cy="12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0"/>
            <a:ext cx="864096" cy="8709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1640" y="260648"/>
            <a:ext cx="7704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ГБОУ ВПО </a:t>
            </a:r>
            <a:r>
              <a:rPr lang="ru-RU" sz="1600" b="1" dirty="0" err="1">
                <a:solidFill>
                  <a:schemeClr val="bg1"/>
                </a:solidFill>
              </a:rPr>
              <a:t>КрасГМУ</a:t>
            </a:r>
            <a:r>
              <a:rPr lang="ru-RU" sz="1600" b="1" dirty="0">
                <a:solidFill>
                  <a:schemeClr val="bg1"/>
                </a:solidFill>
              </a:rPr>
              <a:t> им. проф. </a:t>
            </a:r>
            <a:r>
              <a:rPr lang="ru-RU" sz="1600" b="1" dirty="0" err="1">
                <a:solidFill>
                  <a:schemeClr val="bg1"/>
                </a:solidFill>
              </a:rPr>
              <a:t>В.Ф.Войно-Ясенецкого</a:t>
            </a:r>
            <a:r>
              <a:rPr lang="ru-RU" sz="1600" b="1" dirty="0">
                <a:solidFill>
                  <a:schemeClr val="bg1"/>
                </a:solidFill>
              </a:rPr>
              <a:t> Минздрава России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908720"/>
            <a:ext cx="1584176" cy="1656184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8394" y="6150114"/>
            <a:ext cx="8604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к.м.н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доцент, зав. кафедрой-центром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симуляционных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технологий 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        Таптыгина Елена Викторовна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Каэлис`Ра\Desktop\Без имени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1740" r="6075" b="5949"/>
          <a:stretch>
            <a:fillRect/>
          </a:stretch>
        </p:blipFill>
        <p:spPr bwMode="auto">
          <a:xfrm>
            <a:off x="-12700" y="1700213"/>
            <a:ext cx="9128125" cy="463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669925" y="4914900"/>
            <a:ext cx="1444625" cy="288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15068142">
            <a:off x="1170782" y="3826669"/>
            <a:ext cx="1979612" cy="400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067175" y="2743200"/>
            <a:ext cx="1441450" cy="287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 flipV="1">
            <a:off x="5649913" y="2205038"/>
            <a:ext cx="1149350" cy="279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8960769" flipV="1">
            <a:off x="3938588" y="3817938"/>
            <a:ext cx="3314700" cy="339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3728" y="5085184"/>
            <a:ext cx="36036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Verdana"/>
                <a:cs typeface="Verdana"/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25600" y="2665413"/>
            <a:ext cx="30162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Verdana"/>
                <a:cs typeface="Verdana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62325" y="2701925"/>
            <a:ext cx="30162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Verdana"/>
                <a:cs typeface="Verdana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00700" y="2743200"/>
            <a:ext cx="30162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Verdana"/>
                <a:cs typeface="Verdana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32600" y="2179638"/>
            <a:ext cx="30321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Verdana"/>
                <a:cs typeface="Verdana"/>
              </a:rPr>
              <a:t>3</a:t>
            </a:r>
          </a:p>
        </p:txBody>
      </p:sp>
      <p:sp>
        <p:nvSpPr>
          <p:cNvPr id="21" name="AutoShape 4"/>
          <p:cNvSpPr>
            <a:spLocks noChangeArrowheads="1"/>
          </p:cNvSpPr>
          <p:nvPr/>
        </p:nvSpPr>
        <p:spPr bwMode="gray">
          <a:xfrm>
            <a:off x="5724128" y="3789040"/>
            <a:ext cx="3194050" cy="2447925"/>
          </a:xfrm>
          <a:prstGeom prst="roundRect">
            <a:avLst>
              <a:gd name="adj" fmla="val 10333"/>
            </a:avLst>
          </a:prstGeom>
          <a:gradFill rotWithShape="1">
            <a:gsLst>
              <a:gs pos="0">
                <a:schemeClr val="accent1"/>
              </a:gs>
              <a:gs pos="50000">
                <a:srgbClr val="8EAED5"/>
              </a:gs>
              <a:gs pos="100000">
                <a:schemeClr val="accent1"/>
              </a:gs>
            </a:gsLst>
            <a:lin ang="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0 – регистрация</a:t>
            </a:r>
          </a:p>
          <a:p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1 – Сердечно-Легочная </a:t>
            </a:r>
          </a:p>
          <a:p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Реанимация</a:t>
            </a:r>
          </a:p>
          <a:p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 – Прием </a:t>
            </a:r>
            <a:r>
              <a:rPr lang="ru-RU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Геймлиха</a:t>
            </a:r>
            <a:endParaRPr lang="ru-RU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</a:endParaRPr>
          </a:p>
          <a:p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3 – Навык по выбору</a:t>
            </a:r>
          </a:p>
          <a:p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(</a:t>
            </a:r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общеврачебные, </a:t>
            </a:r>
          </a:p>
          <a:p>
            <a:r>
              <a:rPr lang="ru-RU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хирургические </a:t>
            </a:r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навыки)</a:t>
            </a:r>
          </a:p>
          <a:p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4 – Роды</a:t>
            </a:r>
          </a:p>
          <a:p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5 – ЭКГ, </a:t>
            </a:r>
          </a:p>
          <a:p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неотложные состояния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</a:endParaRPr>
          </a:p>
        </p:txBody>
      </p:sp>
      <p:sp>
        <p:nvSpPr>
          <p:cNvPr id="13326" name="Прямоугольник 2"/>
          <p:cNvSpPr>
            <a:spLocks noChangeArrowheads="1"/>
          </p:cNvSpPr>
          <p:nvPr/>
        </p:nvSpPr>
        <p:spPr bwMode="auto">
          <a:xfrm>
            <a:off x="5076825" y="6565900"/>
            <a:ext cx="4108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1200">
                <a:solidFill>
                  <a:srgbClr val="FFFFFF"/>
                </a:solidFill>
                <a:latin typeface="Calibri" charset="0"/>
              </a:rPr>
              <a:t>Кафедра-центр симуляционных технологий</a:t>
            </a:r>
            <a:endParaRPr lang="en-US" sz="12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327" name="Дата 2"/>
          <p:cNvSpPr>
            <a:spLocks noGrp="1"/>
          </p:cNvSpPr>
          <p:nvPr>
            <p:ph type="dt" sz="quarter" idx="10"/>
          </p:nvPr>
        </p:nvSpPr>
        <p:spPr bwMode="auto">
          <a:xfrm>
            <a:off x="467544" y="6525344"/>
            <a:ext cx="2438400" cy="214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en-US" sz="1200" dirty="0" err="1">
                <a:solidFill>
                  <a:srgbClr val="898989"/>
                </a:solidFill>
                <a:latin typeface="Arial" charset="0"/>
              </a:rPr>
              <a:t>simcentre@krasgmu.ru</a:t>
            </a:r>
            <a:endParaRPr kumimoji="0" lang="en-US" sz="1200" dirty="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39688"/>
            <a:ext cx="9144000" cy="739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2600" b="1" dirty="0">
                <a:solidFill>
                  <a:srgbClr val="37609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Аттестация интернов и ординаторов всех специальностей</a:t>
            </a:r>
          </a:p>
          <a:p>
            <a:pPr eaLnBrk="1" hangingPunct="1"/>
            <a:r>
              <a:rPr lang="ru-RU" sz="1600" b="1" dirty="0">
                <a:solidFill>
                  <a:srgbClr val="37609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 кафедре-центре </a:t>
            </a:r>
            <a:r>
              <a:rPr lang="ru-RU" sz="1600" b="1" dirty="0" err="1">
                <a:solidFill>
                  <a:srgbClr val="37609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симуляционных</a:t>
            </a:r>
            <a:r>
              <a:rPr lang="ru-RU" sz="1600" b="1" dirty="0">
                <a:solidFill>
                  <a:srgbClr val="37609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технологий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0" y="764704"/>
            <a:ext cx="1716088" cy="523875"/>
          </a:xfrm>
          <a:prstGeom prst="rect">
            <a:avLst/>
          </a:prstGeom>
          <a:solidFill>
            <a:schemeClr val="accent3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4F81B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4 станции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5" name="AutoShape 4"/>
          <p:cNvSpPr>
            <a:spLocks noChangeArrowheads="1"/>
          </p:cNvSpPr>
          <p:nvPr/>
        </p:nvSpPr>
        <p:spPr bwMode="gray">
          <a:xfrm>
            <a:off x="1691680" y="842963"/>
            <a:ext cx="7493595" cy="790575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 w="38100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/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Консультации: 18, 19, 20, 21 мая </a:t>
            </a:r>
            <a:r>
              <a:rPr lang="ru-RU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2015 г</a:t>
            </a:r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. – 9:00-15:00</a:t>
            </a:r>
          </a:p>
          <a:p>
            <a:pPr algn="ctr"/>
            <a:r>
              <a:rPr lang="ru-RU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Экзамен: 6, 8, 9, 10, 11, 13 июня 2015 г.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32238" y="5011738"/>
            <a:ext cx="30162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Verdana"/>
                <a:cs typeface="Verdana"/>
              </a:rPr>
              <a:t>4</a:t>
            </a:r>
          </a:p>
        </p:txBody>
      </p:sp>
      <p:sp>
        <p:nvSpPr>
          <p:cNvPr id="26" name="Стрелка вправо 25"/>
          <p:cNvSpPr/>
          <p:nvPr/>
        </p:nvSpPr>
        <p:spPr>
          <a:xfrm rot="10800000" flipV="1">
            <a:off x="555625" y="5430838"/>
            <a:ext cx="3830638" cy="312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трелка вверх 9"/>
          <p:cNvSpPr/>
          <p:nvPr/>
        </p:nvSpPr>
        <p:spPr>
          <a:xfrm rot="1189745">
            <a:off x="2622550" y="3032125"/>
            <a:ext cx="401638" cy="19621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85113" y="2420938"/>
            <a:ext cx="287337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Verdana"/>
                <a:cs typeface="Verdana"/>
              </a:rPr>
              <a:t>5</a:t>
            </a:r>
          </a:p>
        </p:txBody>
      </p:sp>
      <p:sp>
        <p:nvSpPr>
          <p:cNvPr id="28" name="Нижний колонтитул 3"/>
          <p:cNvSpPr txBox="1">
            <a:spLocks/>
          </p:cNvSpPr>
          <p:nvPr/>
        </p:nvSpPr>
        <p:spPr bwMode="gray">
          <a:xfrm>
            <a:off x="4716016" y="6525344"/>
            <a:ext cx="4293994" cy="241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dirty="0" smtClean="0"/>
              <a:t>Кафедра-центр </a:t>
            </a:r>
            <a:r>
              <a:rPr lang="ru-RU" dirty="0" err="1" smtClean="0"/>
              <a:t>симуляционных</a:t>
            </a:r>
            <a:r>
              <a:rPr lang="ru-RU" dirty="0" smtClean="0"/>
              <a:t> технологий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299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1" grpId="0" animBg="1"/>
      <p:bldP spid="5" grpId="0" animBg="1"/>
      <p:bldP spid="13" grpId="0" animBg="1"/>
      <p:bldP spid="14" grpId="0" animBg="1"/>
      <p:bldP spid="15" grpId="0" animBg="1"/>
      <p:bldP spid="16" grpId="0" animBg="1"/>
      <p:bldP spid="24" grpId="0" animBg="1"/>
      <p:bldP spid="26" grpId="0" animBg="1"/>
      <p:bldP spid="10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Каэлис`Ра\Desktop\Без имени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1740" r="6075" b="5949"/>
          <a:stretch>
            <a:fillRect/>
          </a:stretch>
        </p:blipFill>
        <p:spPr bwMode="auto">
          <a:xfrm>
            <a:off x="-36512" y="1700808"/>
            <a:ext cx="9128125" cy="463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23728" y="4725144"/>
            <a:ext cx="36036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Verdana"/>
                <a:cs typeface="Verdana"/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03648" y="2564904"/>
            <a:ext cx="30162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Verdana"/>
                <a:cs typeface="Verdana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1875" y="2651125"/>
            <a:ext cx="30162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Verdana"/>
                <a:cs typeface="Verdana"/>
              </a:rPr>
              <a:t>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80112" y="2636912"/>
            <a:ext cx="30162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Verdana"/>
                <a:cs typeface="Verdana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78650" y="2143125"/>
            <a:ext cx="30321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Verdana"/>
                <a:cs typeface="Verdana"/>
              </a:rPr>
              <a:t>3</a:t>
            </a:r>
          </a:p>
        </p:txBody>
      </p:sp>
      <p:sp>
        <p:nvSpPr>
          <p:cNvPr id="14344" name="Прямоугольник 2"/>
          <p:cNvSpPr>
            <a:spLocks noChangeArrowheads="1"/>
          </p:cNvSpPr>
          <p:nvPr/>
        </p:nvSpPr>
        <p:spPr bwMode="auto">
          <a:xfrm>
            <a:off x="5076825" y="6565900"/>
            <a:ext cx="4108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1200">
                <a:solidFill>
                  <a:srgbClr val="FFFFFF"/>
                </a:solidFill>
                <a:latin typeface="Calibri" charset="0"/>
              </a:rPr>
              <a:t>Кафедра-центр симуляционных технологий</a:t>
            </a:r>
            <a:endParaRPr lang="en-US" sz="12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4345" name="Дата 2"/>
          <p:cNvSpPr>
            <a:spLocks noGrp="1"/>
          </p:cNvSpPr>
          <p:nvPr>
            <p:ph type="dt" sz="quarter" idx="10"/>
          </p:nvPr>
        </p:nvSpPr>
        <p:spPr bwMode="auto">
          <a:xfrm>
            <a:off x="467544" y="6525344"/>
            <a:ext cx="2438400" cy="214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en-US" sz="1200" dirty="0" err="1">
                <a:solidFill>
                  <a:srgbClr val="898989"/>
                </a:solidFill>
                <a:latin typeface="Arial" charset="0"/>
              </a:rPr>
              <a:t>simcentre@krasgmu.ru</a:t>
            </a:r>
            <a:endParaRPr kumimoji="0" lang="en-US" sz="1200" dirty="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15616" y="0"/>
            <a:ext cx="8028384" cy="8921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2600" b="1" dirty="0">
                <a:solidFill>
                  <a:srgbClr val="37609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</a:rPr>
              <a:t>Участие преподавателей-экзаменаторов в аттестации интернов и ординаторов</a:t>
            </a:r>
            <a:endParaRPr lang="ru-RU" sz="1600" b="1" dirty="0">
              <a:solidFill>
                <a:srgbClr val="37609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51920" y="4725144"/>
            <a:ext cx="30162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Verdana"/>
                <a:cs typeface="Verdana"/>
              </a:rPr>
              <a:t>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29613" y="2613025"/>
            <a:ext cx="287337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Verdana"/>
                <a:cs typeface="Verdana"/>
              </a:rPr>
              <a:t>5</a:t>
            </a:r>
          </a:p>
        </p:txBody>
      </p:sp>
      <p:pic>
        <p:nvPicPr>
          <p:cNvPr id="25602" name="Picture 2" descr="C:\Users\Groznaya.KGMU\Downloads\человечек 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229200"/>
            <a:ext cx="352425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520" y="5301208"/>
            <a:ext cx="1571402" cy="43088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rgbClr val="21364E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ru-RU" sz="1100" b="1" dirty="0" smtClean="0">
                <a:solidFill>
                  <a:srgbClr val="002060"/>
                </a:solidFill>
                <a:latin typeface="Verdana"/>
                <a:cs typeface="Verdana"/>
              </a:rPr>
              <a:t>Петрачкова </a:t>
            </a:r>
            <a:r>
              <a:rPr lang="ru-RU" sz="1100" b="1" dirty="0">
                <a:solidFill>
                  <a:srgbClr val="002060"/>
                </a:solidFill>
                <a:latin typeface="Verdana"/>
                <a:cs typeface="Verdana"/>
              </a:rPr>
              <a:t>Л.М</a:t>
            </a:r>
            <a:r>
              <a:rPr lang="ru-RU" sz="1100" b="1" dirty="0" smtClean="0">
                <a:solidFill>
                  <a:srgbClr val="002060"/>
                </a:solidFill>
                <a:latin typeface="Verdana"/>
                <a:cs typeface="Verdana"/>
              </a:rPr>
              <a:t>.</a:t>
            </a:r>
          </a:p>
          <a:p>
            <a:r>
              <a:rPr lang="ru-RU" sz="1100" b="1" dirty="0" smtClean="0">
                <a:solidFill>
                  <a:srgbClr val="002060"/>
                </a:solidFill>
                <a:latin typeface="Verdana"/>
                <a:cs typeface="Verdana"/>
              </a:rPr>
              <a:t>Журавлева Н.Ю.</a:t>
            </a:r>
            <a:endParaRPr lang="ru-RU" sz="1100" b="1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sp>
        <p:nvSpPr>
          <p:cNvPr id="28" name="AutoShape 4"/>
          <p:cNvSpPr>
            <a:spLocks noChangeArrowheads="1"/>
          </p:cNvSpPr>
          <p:nvPr/>
        </p:nvSpPr>
        <p:spPr bwMode="gray">
          <a:xfrm>
            <a:off x="5949950" y="4077072"/>
            <a:ext cx="3194050" cy="2447925"/>
          </a:xfrm>
          <a:prstGeom prst="roundRect">
            <a:avLst>
              <a:gd name="adj" fmla="val 10333"/>
            </a:avLst>
          </a:prstGeom>
          <a:gradFill rotWithShape="1">
            <a:gsLst>
              <a:gs pos="0">
                <a:schemeClr val="accent1"/>
              </a:gs>
              <a:gs pos="50000">
                <a:srgbClr val="8EAED5"/>
              </a:gs>
              <a:gs pos="100000">
                <a:schemeClr val="accent1"/>
              </a:gs>
            </a:gsLst>
            <a:lin ang="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0 – регистрация</a:t>
            </a:r>
          </a:p>
          <a:p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1 – Сердечно-Легочная </a:t>
            </a:r>
          </a:p>
          <a:p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Реанимация</a:t>
            </a:r>
          </a:p>
          <a:p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 – Прием </a:t>
            </a:r>
            <a:r>
              <a:rPr lang="ru-RU" sz="1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Геймлиха</a:t>
            </a:r>
            <a:endParaRPr lang="ru-RU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</a:endParaRPr>
          </a:p>
          <a:p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3 – Навык по выбору</a:t>
            </a:r>
          </a:p>
          <a:p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(общеврачебные навыки)</a:t>
            </a:r>
          </a:p>
          <a:p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4 – Роды</a:t>
            </a:r>
          </a:p>
          <a:p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5 – ЭКГ, </a:t>
            </a:r>
          </a:p>
          <a:p>
            <a:r>
              <a:rPr lang="ru-RU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неотложные состояния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</a:endParaRP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48880"/>
            <a:ext cx="347662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347663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Правая фигурная скобка 2"/>
          <p:cNvSpPr/>
          <p:nvPr/>
        </p:nvSpPr>
        <p:spPr>
          <a:xfrm rot="16200000">
            <a:off x="3236913" y="-1333500"/>
            <a:ext cx="735012" cy="5761038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2251075"/>
            <a:ext cx="347662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0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76872"/>
            <a:ext cx="3476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0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2311400"/>
            <a:ext cx="347663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38438" y="1014413"/>
            <a:ext cx="1658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ru-RU" sz="1400">
                <a:solidFill>
                  <a:srgbClr val="002060"/>
                </a:solidFill>
              </a:rPr>
              <a:t>5 Анестезиологов</a:t>
            </a:r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2608263"/>
            <a:ext cx="34766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Правая фигурная скобка 11"/>
          <p:cNvSpPr/>
          <p:nvPr/>
        </p:nvSpPr>
        <p:spPr>
          <a:xfrm rot="16200000" flipV="1">
            <a:off x="6750050" y="1069976"/>
            <a:ext cx="365125" cy="895350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456363" y="887413"/>
            <a:ext cx="952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ctr"/>
            <a:r>
              <a:rPr lang="ru-RU" sz="1400" dirty="0">
                <a:solidFill>
                  <a:srgbClr val="002060"/>
                </a:solidFill>
              </a:rPr>
              <a:t>Хирург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Терапевт</a:t>
            </a:r>
          </a:p>
        </p:txBody>
      </p:sp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1868488"/>
            <a:ext cx="34766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1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25144"/>
            <a:ext cx="347662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25144"/>
            <a:ext cx="34766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667125" y="5426075"/>
            <a:ext cx="20129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ru-RU" sz="1400">
                <a:solidFill>
                  <a:srgbClr val="002060"/>
                </a:solidFill>
              </a:rPr>
              <a:t>2 акушера-гинеколога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11560" y="4941168"/>
            <a:ext cx="1443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ru-RU" sz="1400" dirty="0" smtClean="0">
                <a:solidFill>
                  <a:srgbClr val="002060"/>
                </a:solidFill>
              </a:rPr>
              <a:t>2 регистратора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519800" y="1916832"/>
            <a:ext cx="1624200" cy="52322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rgbClr val="2F4888"/>
            </a:solidFill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ru-RU" sz="1400" b="1" dirty="0">
                <a:solidFill>
                  <a:srgbClr val="002060"/>
                </a:solidFill>
                <a:latin typeface="Verdana"/>
                <a:cs typeface="Verdana"/>
              </a:rPr>
              <a:t>Савченко Е.А.</a:t>
            </a:r>
          </a:p>
          <a:p>
            <a:r>
              <a:rPr lang="ru-RU" sz="1400" b="1" dirty="0">
                <a:solidFill>
                  <a:srgbClr val="002060"/>
                </a:solidFill>
                <a:latin typeface="Verdana"/>
                <a:cs typeface="Verdana"/>
              </a:rPr>
              <a:t>   Попова Е.А.</a:t>
            </a:r>
          </a:p>
        </p:txBody>
      </p:sp>
      <p:pic>
        <p:nvPicPr>
          <p:cNvPr id="2561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0" y="2544763"/>
            <a:ext cx="347663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763" y="2543175"/>
            <a:ext cx="347662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186488" y="3663950"/>
            <a:ext cx="16398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ru-RU" sz="1400" b="1" dirty="0">
                <a:solidFill>
                  <a:srgbClr val="002060"/>
                </a:solidFill>
                <a:latin typeface="Verdana"/>
                <a:cs typeface="Verdana"/>
              </a:rPr>
              <a:t>1 волонтер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62013" y="3663950"/>
            <a:ext cx="44566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ru-RU" sz="1400" b="1" dirty="0">
                <a:solidFill>
                  <a:srgbClr val="002060"/>
                </a:solidFill>
                <a:latin typeface="Verdana"/>
                <a:cs typeface="Verdana"/>
              </a:rPr>
              <a:t>2 ординатора 1 года для сопровождения</a:t>
            </a:r>
          </a:p>
        </p:txBody>
      </p:sp>
      <p:sp>
        <p:nvSpPr>
          <p:cNvPr id="37" name="Нижний колонтитул 3"/>
          <p:cNvSpPr txBox="1">
            <a:spLocks/>
          </p:cNvSpPr>
          <p:nvPr/>
        </p:nvSpPr>
        <p:spPr bwMode="gray">
          <a:xfrm>
            <a:off x="4644008" y="6598618"/>
            <a:ext cx="4293994" cy="241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dirty="0" smtClean="0"/>
              <a:t>Кафедра-центр </a:t>
            </a:r>
            <a:r>
              <a:rPr lang="ru-RU" dirty="0" err="1" smtClean="0"/>
              <a:t>симуляционных</a:t>
            </a:r>
            <a:r>
              <a:rPr lang="ru-RU" dirty="0" smtClean="0"/>
              <a:t> технологий</a:t>
            </a:r>
            <a:endParaRPr lang="en-US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221088"/>
            <a:ext cx="347662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0" name="Изображение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33012"/>
            <a:ext cx="1187624" cy="1197088"/>
          </a:xfrm>
          <a:prstGeom prst="rect">
            <a:avLst/>
          </a:prstGeom>
          <a:ln>
            <a:solidFill>
              <a:schemeClr val="accent2">
                <a:lumMod val="25000"/>
                <a:lumOff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3404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  <p:bldP spid="24" grpId="0" animBg="1"/>
      <p:bldP spid="27" grpId="0" animBg="1"/>
      <p:bldP spid="2" grpId="0" animBg="1"/>
      <p:bldP spid="3" grpId="0" animBg="1"/>
      <p:bldP spid="7" grpId="0"/>
      <p:bldP spid="12" grpId="0" animBg="1"/>
      <p:bldP spid="17" grpId="0"/>
      <p:bldP spid="18" grpId="0"/>
      <p:bldP spid="19" grpId="0"/>
      <p:bldP spid="22" grpId="0" animBg="1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2"/>
          <p:cNvSpPr>
            <a:spLocks noChangeArrowheads="1"/>
          </p:cNvSpPr>
          <p:nvPr/>
        </p:nvSpPr>
        <p:spPr bwMode="auto">
          <a:xfrm>
            <a:off x="5076825" y="6565900"/>
            <a:ext cx="4108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sz="1200">
                <a:solidFill>
                  <a:srgbClr val="FFFFFF"/>
                </a:solidFill>
                <a:latin typeface="Calibri" charset="0"/>
              </a:rPr>
              <a:t>Кафедра-центр симуляционных технологий</a:t>
            </a:r>
            <a:endParaRPr lang="en-US" sz="12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5363" name="Дата 2"/>
          <p:cNvSpPr>
            <a:spLocks noGrp="1"/>
          </p:cNvSpPr>
          <p:nvPr>
            <p:ph type="dt" sz="quarter" idx="10"/>
          </p:nvPr>
        </p:nvSpPr>
        <p:spPr bwMode="auto">
          <a:xfrm>
            <a:off x="444500" y="6596063"/>
            <a:ext cx="2438400" cy="214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kumimoji="0" lang="en-US" sz="1200">
                <a:solidFill>
                  <a:srgbClr val="898989"/>
                </a:solidFill>
                <a:latin typeface="Arial" charset="0"/>
              </a:rPr>
              <a:t>simcentre@krasgmu.ru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187624" y="-14941"/>
            <a:ext cx="7956376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3200" b="1" dirty="0">
                <a:solidFill>
                  <a:srgbClr val="37609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Даты экзамена: </a:t>
            </a:r>
            <a:endParaRPr lang="ru-RU" sz="3200" b="1" dirty="0" smtClean="0">
              <a:solidFill>
                <a:srgbClr val="37609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r>
              <a:rPr lang="ru-RU" sz="3200" b="1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</a:t>
            </a:r>
            <a:r>
              <a:rPr lang="ru-RU" sz="3200" b="1" dirty="0">
                <a:solidFill>
                  <a:srgbClr val="37609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8, 9, 10, 11, 13 июня 2015г.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84163" y="1341438"/>
            <a:ext cx="2305050" cy="574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rgbClr val="FFFFFF"/>
                </a:solidFill>
                <a:latin typeface="Verdana"/>
                <a:ea typeface="Arial" charset="0"/>
                <a:cs typeface="Verdana"/>
              </a:rPr>
              <a:t>625 интернов и ординаторов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2589213" y="1447800"/>
            <a:ext cx="977900" cy="361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67113" y="1412875"/>
            <a:ext cx="2114550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rgbClr val="FFFFFF"/>
                </a:solidFill>
                <a:latin typeface="Verdana"/>
                <a:ea typeface="Arial" charset="0"/>
                <a:cs typeface="Verdana"/>
              </a:rPr>
              <a:t>125 человек в день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5681663" y="1476375"/>
            <a:ext cx="977900" cy="3762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659563" y="1412875"/>
            <a:ext cx="1873250" cy="503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rgbClr val="FFFFFF"/>
                </a:solidFill>
                <a:latin typeface="Verdana"/>
                <a:ea typeface="Arial" charset="0"/>
                <a:cs typeface="Verdana"/>
              </a:rPr>
              <a:t>20 человек в час</a:t>
            </a:r>
          </a:p>
        </p:txBody>
      </p:sp>
      <p:sp>
        <p:nvSpPr>
          <p:cNvPr id="18" name="Правая фигурная скобка 17"/>
          <p:cNvSpPr/>
          <p:nvPr/>
        </p:nvSpPr>
        <p:spPr>
          <a:xfrm rot="5400000">
            <a:off x="4227513" y="-2024062"/>
            <a:ext cx="396875" cy="8277225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498850" y="2332038"/>
            <a:ext cx="1943100" cy="2905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rgbClr val="FFFFFF"/>
                </a:solidFill>
                <a:latin typeface="Verdana"/>
                <a:ea typeface="Arial" charset="0"/>
                <a:cs typeface="Verdana"/>
              </a:rPr>
              <a:t>7 часов в день</a:t>
            </a:r>
          </a:p>
        </p:txBody>
      </p:sp>
      <p:pic>
        <p:nvPicPr>
          <p:cNvPr id="1537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77" y="2780928"/>
            <a:ext cx="9144000" cy="4329113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3" name="Изображение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3012"/>
            <a:ext cx="1187624" cy="1197088"/>
          </a:xfrm>
          <a:prstGeom prst="rect">
            <a:avLst/>
          </a:prstGeom>
          <a:ln>
            <a:solidFill>
              <a:schemeClr val="accent2">
                <a:lumMod val="25000"/>
                <a:lumOff val="75000"/>
              </a:schemeClr>
            </a:solidFill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0" y="2708920"/>
            <a:ext cx="1691680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 err="1" smtClean="0">
                <a:solidFill>
                  <a:schemeClr val="tx1"/>
                </a:solidFill>
                <a:latin typeface="Verdana"/>
                <a:ea typeface="Arial" charset="0"/>
                <a:cs typeface="Verdana"/>
              </a:rPr>
              <a:t>krasgmu.ru</a:t>
            </a:r>
            <a:endParaRPr lang="ru-RU" sz="1400" dirty="0">
              <a:solidFill>
                <a:schemeClr val="tx1"/>
              </a:solidFill>
              <a:latin typeface="Verdana"/>
              <a:ea typeface="Arial" charset="0"/>
              <a:cs typeface="Verdana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07704" y="2708920"/>
            <a:ext cx="1584176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Verdana"/>
                <a:ea typeface="Arial" charset="0"/>
                <a:cs typeface="Verdana"/>
              </a:rPr>
              <a:t>О</a:t>
            </a:r>
            <a:r>
              <a:rPr lang="ru-RU" sz="1400" dirty="0" smtClean="0">
                <a:solidFill>
                  <a:schemeClr val="tx1"/>
                </a:solidFill>
                <a:latin typeface="Verdana"/>
                <a:ea typeface="Arial" charset="0"/>
                <a:cs typeface="Verdana"/>
              </a:rPr>
              <a:t>бучающимся</a:t>
            </a:r>
            <a:endParaRPr lang="ru-RU" sz="1400" dirty="0">
              <a:solidFill>
                <a:schemeClr val="tx1"/>
              </a:solidFill>
              <a:latin typeface="Verdana"/>
              <a:ea typeface="Arial" charset="0"/>
              <a:cs typeface="Verdana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707904" y="2708920"/>
            <a:ext cx="1440160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Verdana"/>
                <a:ea typeface="Arial" charset="0"/>
                <a:cs typeface="Verdana"/>
              </a:rPr>
              <a:t>Карьера</a:t>
            </a:r>
            <a:endParaRPr lang="ru-RU" sz="1400" dirty="0">
              <a:solidFill>
                <a:schemeClr val="tx1"/>
              </a:solidFill>
              <a:latin typeface="Verdana"/>
              <a:ea typeface="Arial" charset="0"/>
              <a:cs typeface="Verdana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364088" y="2708920"/>
            <a:ext cx="1584176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Verdana"/>
                <a:ea typeface="Arial" charset="0"/>
                <a:cs typeface="Verdana"/>
              </a:rPr>
              <a:t>Документы</a:t>
            </a:r>
            <a:endParaRPr lang="ru-RU" sz="1400" dirty="0">
              <a:solidFill>
                <a:schemeClr val="tx1"/>
              </a:solidFill>
              <a:latin typeface="Verdana"/>
              <a:ea typeface="Arial" charset="0"/>
              <a:cs typeface="Verdana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164288" y="2708920"/>
            <a:ext cx="1979712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Verdana"/>
                <a:ea typeface="Arial" charset="0"/>
                <a:cs typeface="Verdana"/>
              </a:rPr>
              <a:t>Интернатура и ординатура</a:t>
            </a:r>
            <a:endParaRPr lang="ru-RU" sz="1400" dirty="0">
              <a:solidFill>
                <a:schemeClr val="tx1"/>
              </a:solidFill>
              <a:latin typeface="Verdana"/>
              <a:ea typeface="Arial" charset="0"/>
              <a:cs typeface="Verdana"/>
            </a:endParaRPr>
          </a:p>
        </p:txBody>
      </p:sp>
      <p:sp>
        <p:nvSpPr>
          <p:cNvPr id="4" name="Стрелка вправо 3"/>
          <p:cNvSpPr/>
          <p:nvPr/>
        </p:nvSpPr>
        <p:spPr bwMode="auto">
          <a:xfrm>
            <a:off x="3491880" y="2996952"/>
            <a:ext cx="978408" cy="484632"/>
          </a:xfrm>
          <a:prstGeom prst="righ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Стрелка вправо 4"/>
          <p:cNvSpPr/>
          <p:nvPr/>
        </p:nvSpPr>
        <p:spPr bwMode="auto">
          <a:xfrm>
            <a:off x="1691680" y="2636912"/>
            <a:ext cx="216024" cy="550247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Стрелка вправо 24"/>
          <p:cNvSpPr/>
          <p:nvPr/>
        </p:nvSpPr>
        <p:spPr bwMode="auto">
          <a:xfrm>
            <a:off x="3491880" y="2636912"/>
            <a:ext cx="216024" cy="550247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Стрелка вправо 25"/>
          <p:cNvSpPr/>
          <p:nvPr/>
        </p:nvSpPr>
        <p:spPr bwMode="auto">
          <a:xfrm>
            <a:off x="5148064" y="2636912"/>
            <a:ext cx="216024" cy="550247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Стрелка вправо 26"/>
          <p:cNvSpPr/>
          <p:nvPr/>
        </p:nvSpPr>
        <p:spPr bwMode="auto">
          <a:xfrm>
            <a:off x="6948264" y="2636912"/>
            <a:ext cx="216024" cy="550247"/>
          </a:xfrm>
          <a:prstGeom prst="right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860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592888" cy="417314"/>
          </a:xfrm>
        </p:spPr>
        <p:txBody>
          <a:bodyPr/>
          <a:lstStyle/>
          <a:p>
            <a:r>
              <a:rPr lang="ru-RU" dirty="0" smtClean="0"/>
              <a:t>Объективность оценки по листам </a:t>
            </a:r>
            <a:r>
              <a:rPr lang="ru-RU" dirty="0" smtClean="0"/>
              <a:t>экспертной оценки (</a:t>
            </a:r>
            <a:r>
              <a:rPr lang="ru-RU" dirty="0" err="1" smtClean="0"/>
              <a:t>check</a:t>
            </a:r>
            <a:r>
              <a:rPr lang="ru-RU" dirty="0" smtClean="0"/>
              <a:t> </a:t>
            </a:r>
            <a:r>
              <a:rPr lang="ru-RU" dirty="0" err="1" smtClean="0"/>
              <a:t>lists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6" name="Название 1"/>
          <p:cNvSpPr txBox="1">
            <a:spLocks/>
          </p:cNvSpPr>
          <p:nvPr/>
        </p:nvSpPr>
        <p:spPr bwMode="gray">
          <a:xfrm>
            <a:off x="5148064" y="1556792"/>
            <a:ext cx="2952328" cy="1800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chemeClr val="tx1">
                    <a:lumMod val="75000"/>
                  </a:schemeClr>
                </a:solidFill>
              </a:rPr>
              <a:t>УМУ –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75000"/>
                  </a:schemeClr>
                </a:solidFill>
              </a:rPr>
              <a:t>документы –   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75000"/>
                  </a:schemeClr>
                </a:solidFill>
              </a:rPr>
              <a:t>чек - листы</a:t>
            </a:r>
            <a:endParaRPr lang="ru-RU" b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7" name="Изображение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7450" cy="1156594"/>
          </a:xfrm>
          <a:prstGeom prst="rect">
            <a:avLst/>
          </a:prstGeom>
          <a:ln>
            <a:solidFill>
              <a:srgbClr val="1E2E57"/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268760"/>
            <a:ext cx="3816424" cy="5436418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Нижний колонтитул 3"/>
          <p:cNvSpPr txBox="1">
            <a:spLocks/>
          </p:cNvSpPr>
          <p:nvPr/>
        </p:nvSpPr>
        <p:spPr bwMode="gray">
          <a:xfrm>
            <a:off x="4427984" y="6525344"/>
            <a:ext cx="4551362" cy="241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Кафедра-центр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симуляционных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технологий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8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7086600" cy="487363"/>
          </a:xfrm>
        </p:spPr>
        <p:txBody>
          <a:bodyPr/>
          <a:lstStyle/>
          <a:p>
            <a:r>
              <a:rPr lang="ru-RU" dirty="0" smtClean="0"/>
              <a:t>Знакомство с центром и структурой экзамена </a:t>
            </a:r>
            <a:r>
              <a:rPr lang="ru-RU" sz="2800" dirty="0" smtClean="0"/>
              <a:t>(18 – 21 мая 2015 г.)</a:t>
            </a:r>
            <a:endParaRPr lang="ru-RU" sz="2800" dirty="0"/>
          </a:p>
        </p:txBody>
      </p:sp>
      <p:pic>
        <p:nvPicPr>
          <p:cNvPr id="7" name="Изображение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7450" cy="1156594"/>
          </a:xfrm>
          <a:prstGeom prst="rect">
            <a:avLst/>
          </a:prstGeom>
          <a:ln>
            <a:solidFill>
              <a:srgbClr val="1E2E57"/>
            </a:solidFill>
          </a:ln>
        </p:spPr>
      </p:pic>
      <p:sp>
        <p:nvSpPr>
          <p:cNvPr id="10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427984" y="6525344"/>
            <a:ext cx="4551362" cy="241300"/>
          </a:xfrm>
          <a:solidFill>
            <a:srgbClr val="FFFFFF"/>
          </a:solidFill>
        </p:spPr>
        <p:txBody>
          <a:bodyPr/>
          <a:lstStyle/>
          <a:p>
            <a:pPr algn="r"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Кафедра-центр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симуляционных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технологий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1268760"/>
            <a:ext cx="4064000" cy="3048000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268760"/>
            <a:ext cx="4064000" cy="3048000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4509120"/>
            <a:ext cx="2843808" cy="2132856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8158" y="4509120"/>
            <a:ext cx="2963822" cy="2222866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1920" y="4509120"/>
            <a:ext cx="1667957" cy="2223943"/>
          </a:xfrm>
          <a:prstGeom prst="rect">
            <a:avLst/>
          </a:prstGeom>
          <a:ln>
            <a:solidFill>
              <a:srgbClr val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6580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029200" y="1268760"/>
            <a:ext cx="4089400" cy="2304256"/>
          </a:xfrm>
        </p:spPr>
        <p:txBody>
          <a:bodyPr/>
          <a:lstStyle/>
          <a:p>
            <a:r>
              <a:rPr lang="ru-RU" sz="3200" dirty="0" smtClean="0">
                <a:solidFill>
                  <a:schemeClr val="tx1">
                    <a:lumMod val="75000"/>
                  </a:schemeClr>
                </a:solidFill>
              </a:rPr>
              <a:t>Благодарю за внимание!</a:t>
            </a:r>
            <a:endParaRPr lang="en-US" sz="32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73738" name="Picture 10" descr="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68775"/>
            <a:ext cx="1560513" cy="1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0"/>
            <a:ext cx="864096" cy="8709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331640" y="260648"/>
            <a:ext cx="7704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ГБОУ ВПО </a:t>
            </a:r>
            <a:r>
              <a:rPr lang="ru-RU" sz="1600" b="1" dirty="0" err="1">
                <a:solidFill>
                  <a:schemeClr val="bg1"/>
                </a:solidFill>
              </a:rPr>
              <a:t>КрасГМУ</a:t>
            </a:r>
            <a:r>
              <a:rPr lang="ru-RU" sz="1600" b="1" dirty="0">
                <a:solidFill>
                  <a:schemeClr val="bg1"/>
                </a:solidFill>
              </a:rPr>
              <a:t> им. проф. </a:t>
            </a:r>
            <a:r>
              <a:rPr lang="ru-RU" sz="1600" b="1" dirty="0" err="1">
                <a:solidFill>
                  <a:schemeClr val="bg1"/>
                </a:solidFill>
              </a:rPr>
              <a:t>В.Ф.Войно-Ясенецкого</a:t>
            </a:r>
            <a:r>
              <a:rPr lang="ru-RU" sz="1600" b="1" dirty="0">
                <a:solidFill>
                  <a:schemeClr val="bg1"/>
                </a:solidFill>
              </a:rPr>
              <a:t> Минздрава России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6309320"/>
            <a:ext cx="35606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/>
              <a:t>Кафедра-центр </a:t>
            </a:r>
            <a:r>
              <a:rPr lang="ru-RU" sz="1200" b="1" dirty="0" err="1"/>
              <a:t>симуляционных</a:t>
            </a:r>
            <a:r>
              <a:rPr lang="ru-RU" sz="1200" b="1" dirty="0"/>
              <a:t> технологий</a:t>
            </a:r>
            <a:endParaRPr lang="en-US" sz="12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00192" y="6309320"/>
            <a:ext cx="18999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/>
              <a:t>simcentre@krasgmu.ru</a:t>
            </a:r>
            <a:endParaRPr lang="en-US" sz="1200" b="1" dirty="0"/>
          </a:p>
        </p:txBody>
      </p:sp>
      <p:pic>
        <p:nvPicPr>
          <p:cNvPr id="9" name="Picture 2" descr="G:\фотоЖурнал\выбор\VAS_60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7864" y="908720"/>
            <a:ext cx="1584176" cy="165618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950352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346d2559ca374eb25b7a77c7fea8bb4dee96a84"/>
</p:tagLst>
</file>

<file path=ppt/theme/theme1.xml><?xml version="1.0" encoding="utf-8"?>
<a:theme xmlns:a="http://schemas.openxmlformats.org/drawingml/2006/main" name="291TGp_medical _light">
  <a:themeElements>
    <a:clrScheme name="282TGp_food_light_ani 2">
      <a:dk1>
        <a:srgbClr val="35567B"/>
      </a:dk1>
      <a:lt1>
        <a:srgbClr val="FFFFFF"/>
      </a:lt1>
      <a:dk2>
        <a:srgbClr val="000000"/>
      </a:dk2>
      <a:lt2>
        <a:srgbClr val="DDDDDD"/>
      </a:lt2>
      <a:accent1>
        <a:srgbClr val="8399A1"/>
      </a:accent1>
      <a:accent2>
        <a:srgbClr val="131D37"/>
      </a:accent2>
      <a:accent3>
        <a:srgbClr val="FFFFFF"/>
      </a:accent3>
      <a:accent4>
        <a:srgbClr val="2C4868"/>
      </a:accent4>
      <a:accent5>
        <a:srgbClr val="C1CACD"/>
      </a:accent5>
      <a:accent6>
        <a:srgbClr val="101931"/>
      </a:accent6>
      <a:hlink>
        <a:srgbClr val="ED8411"/>
      </a:hlink>
      <a:folHlink>
        <a:srgbClr val="B2B2B2"/>
      </a:folHlink>
    </a:clrScheme>
    <a:fontScheme name="282TGp_food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bg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82TGp_food_light_ani 1">
        <a:dk1>
          <a:srgbClr val="5F5F5F"/>
        </a:dk1>
        <a:lt1>
          <a:srgbClr val="FFFFFF"/>
        </a:lt1>
        <a:dk2>
          <a:srgbClr val="003366"/>
        </a:dk2>
        <a:lt2>
          <a:srgbClr val="C0C0C0"/>
        </a:lt2>
        <a:accent1>
          <a:srgbClr val="8EC072"/>
        </a:accent1>
        <a:accent2>
          <a:srgbClr val="5DB8CD"/>
        </a:accent2>
        <a:accent3>
          <a:srgbClr val="FFFFFF"/>
        </a:accent3>
        <a:accent4>
          <a:srgbClr val="505050"/>
        </a:accent4>
        <a:accent5>
          <a:srgbClr val="C6DCBC"/>
        </a:accent5>
        <a:accent6>
          <a:srgbClr val="53A6BA"/>
        </a:accent6>
        <a:hlink>
          <a:srgbClr val="D68B40"/>
        </a:hlink>
        <a:folHlink>
          <a:srgbClr val="D5D17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2TGp_food_light_ani 2">
        <a:dk1>
          <a:srgbClr val="35567B"/>
        </a:dk1>
        <a:lt1>
          <a:srgbClr val="FFFFFF"/>
        </a:lt1>
        <a:dk2>
          <a:srgbClr val="000000"/>
        </a:dk2>
        <a:lt2>
          <a:srgbClr val="DDDDDD"/>
        </a:lt2>
        <a:accent1>
          <a:srgbClr val="8399A1"/>
        </a:accent1>
        <a:accent2>
          <a:srgbClr val="131D37"/>
        </a:accent2>
        <a:accent3>
          <a:srgbClr val="FFFFFF"/>
        </a:accent3>
        <a:accent4>
          <a:srgbClr val="2C4868"/>
        </a:accent4>
        <a:accent5>
          <a:srgbClr val="C1CACD"/>
        </a:accent5>
        <a:accent6>
          <a:srgbClr val="101931"/>
        </a:accent6>
        <a:hlink>
          <a:srgbClr val="ED8411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82TGp_food_light_ani 3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2CA3C8"/>
        </a:accent1>
        <a:accent2>
          <a:srgbClr val="9999FF"/>
        </a:accent2>
        <a:accent3>
          <a:srgbClr val="FFFFFF"/>
        </a:accent3>
        <a:accent4>
          <a:srgbClr val="174578"/>
        </a:accent4>
        <a:accent5>
          <a:srgbClr val="ACCEE0"/>
        </a:accent5>
        <a:accent6>
          <a:srgbClr val="8A8AE7"/>
        </a:accent6>
        <a:hlink>
          <a:srgbClr val="FF9933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1454</TotalTime>
  <Words>345</Words>
  <Application>Microsoft Macintosh PowerPoint</Application>
  <PresentationFormat>Экран (4:3)</PresentationFormat>
  <Paragraphs>84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291TGp_medical _light</vt:lpstr>
      <vt:lpstr> 2 этап аттестации  интернов и ординаторов</vt:lpstr>
      <vt:lpstr>Презентация PowerPoint</vt:lpstr>
      <vt:lpstr>Презентация PowerPoint</vt:lpstr>
      <vt:lpstr>Презентация PowerPoint</vt:lpstr>
      <vt:lpstr>Объективность оценки по листам экспертной оценки (check lists)</vt:lpstr>
      <vt:lpstr>Знакомство с центром и структурой экзамена (18 – 21 мая 2015 г.)</vt:lpstr>
      <vt:lpstr>Благодарю за внимание!</vt:lpstr>
    </vt:vector>
  </TitlesOfParts>
  <Company>DNA Project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DNA7 X86</dc:creator>
  <cp:lastModifiedBy>Елена Таптыгина</cp:lastModifiedBy>
  <cp:revision>94</cp:revision>
  <dcterms:created xsi:type="dcterms:W3CDTF">2014-06-02T13:15:05Z</dcterms:created>
  <dcterms:modified xsi:type="dcterms:W3CDTF">2015-05-19T14:29:27Z</dcterms:modified>
</cp:coreProperties>
</file>