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1" r:id="rId3"/>
    <p:sldId id="272" r:id="rId4"/>
    <p:sldId id="270" r:id="rId5"/>
    <p:sldId id="269" r:id="rId6"/>
    <p:sldId id="268" r:id="rId7"/>
    <p:sldId id="273" r:id="rId8"/>
    <p:sldId id="267" r:id="rId9"/>
    <p:sldId id="266" r:id="rId10"/>
    <p:sldId id="265" r:id="rId11"/>
    <p:sldId id="264" r:id="rId12"/>
    <p:sldId id="263" r:id="rId13"/>
    <p:sldId id="262" r:id="rId14"/>
    <p:sldId id="257" r:id="rId15"/>
    <p:sldId id="258" r:id="rId16"/>
    <p:sldId id="259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69" autoAdjust="0"/>
  </p:normalViewPr>
  <p:slideViewPr>
    <p:cSldViewPr snapToGrid="0">
      <p:cViewPr varScale="1">
        <p:scale>
          <a:sx n="79" d="100"/>
          <a:sy n="79" d="100"/>
        </p:scale>
        <p:origin x="82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B5175-8B43-4A4D-AE42-BCD06046F7D7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9BD84-A3AB-43C5-ABE9-BE2CA17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0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Заменить на «грыжевое</a:t>
            </a:r>
            <a:r>
              <a:rPr lang="ru-RU" baseline="0" dirty="0" smtClean="0"/>
              <a:t> выпячивание»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BD84-A3AB-43C5-ABE9-BE2CA17859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1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Сделать заголовок по образцу (слайд 8), обозначить буквами (</a:t>
            </a:r>
            <a:r>
              <a:rPr lang="ru-RU" dirty="0" err="1" smtClean="0"/>
              <a:t>а,в,с</a:t>
            </a:r>
            <a:r>
              <a:rPr lang="ru-RU" dirty="0" smtClean="0"/>
              <a:t>) снимки, которые укажете затем в заголовке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BD84-A3AB-43C5-ABE9-BE2CA17859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6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аналогии</a:t>
            </a:r>
            <a:r>
              <a:rPr lang="ru-RU" baseline="0" dirty="0" smtClean="0"/>
              <a:t> со слайдом 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BD84-A3AB-43C5-ABE9-BE2CA17859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0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аналогии</a:t>
            </a:r>
            <a:r>
              <a:rPr lang="ru-RU" baseline="0" dirty="0" smtClean="0"/>
              <a:t> со слайдом 8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BD84-A3AB-43C5-ABE9-BE2CA17859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8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аналогии</a:t>
            </a:r>
            <a:r>
              <a:rPr lang="ru-RU" baseline="0" dirty="0" smtClean="0"/>
              <a:t> со слайдом 8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BD84-A3AB-43C5-ABE9-BE2CA17859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9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аналогии</a:t>
            </a:r>
            <a:r>
              <a:rPr lang="ru-RU" baseline="0" dirty="0" smtClean="0"/>
              <a:t> со слайдом 8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BD84-A3AB-43C5-ABE9-BE2CA17859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2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аналогии</a:t>
            </a:r>
            <a:r>
              <a:rPr lang="ru-RU" baseline="0" dirty="0" smtClean="0"/>
              <a:t> со слайдом 8</a:t>
            </a:r>
            <a:endParaRPr lang="ru-RU" dirty="0" smtClean="0"/>
          </a:p>
          <a:p>
            <a:r>
              <a:rPr lang="ru-RU" dirty="0" smtClean="0"/>
              <a:t>Заменить на «силиконовый</a:t>
            </a:r>
            <a:r>
              <a:rPr lang="ru-RU" baseline="0" dirty="0" smtClean="0"/>
              <a:t> имплантат, заполненный </a:t>
            </a:r>
            <a:r>
              <a:rPr lang="ru-RU" baseline="0" dirty="0" err="1" smtClean="0"/>
              <a:t>когезивным</a:t>
            </a:r>
            <a:r>
              <a:rPr lang="ru-RU" baseline="0" dirty="0" smtClean="0"/>
              <a:t> гелем»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9BD84-A3AB-43C5-ABE9-BE2CA17859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6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02AB-7196-4768-B4CF-4C90D7E67B2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FD43-417B-41BA-872D-79B5FF3CA61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61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02AB-7196-4768-B4CF-4C90D7E67B2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FD43-417B-41BA-872D-79B5FF3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9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02AB-7196-4768-B4CF-4C90D7E67B2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FD43-417B-41BA-872D-79B5FF3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0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02AB-7196-4768-B4CF-4C90D7E67B2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FD43-417B-41BA-872D-79B5FF3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3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02AB-7196-4768-B4CF-4C90D7E67B2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FD43-417B-41BA-872D-79B5FF3CA61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56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02AB-7196-4768-B4CF-4C90D7E67B2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FD43-417B-41BA-872D-79B5FF3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7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02AB-7196-4768-B4CF-4C90D7E67B2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FD43-417B-41BA-872D-79B5FF3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7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02AB-7196-4768-B4CF-4C90D7E67B2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FD43-417B-41BA-872D-79B5FF3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0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02AB-7196-4768-B4CF-4C90D7E67B2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FD43-417B-41BA-872D-79B5FF3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0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CFE02AB-7196-4768-B4CF-4C90D7E67B2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9BFD43-417B-41BA-872D-79B5FF3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8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02AB-7196-4768-B4CF-4C90D7E67B2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FD43-417B-41BA-872D-79B5FF3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3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FE02AB-7196-4768-B4CF-4C90D7E67B2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9BFD43-417B-41BA-872D-79B5FF3CA61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03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4F52E-1B8F-4CB1-AC8B-A86603617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028" y="1678412"/>
            <a:ext cx="10152503" cy="1750588"/>
          </a:xfrm>
        </p:spPr>
        <p:txBody>
          <a:bodyPr>
            <a:normAutofit fontScale="90000"/>
          </a:bodyPr>
          <a:lstStyle/>
          <a:p>
            <a:r>
              <a:rPr lang="ru-RU" altLang="ru-RU" sz="48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разрыва </a:t>
            </a:r>
            <a:r>
              <a:rPr lang="ru-RU" altLang="ru-RU" sz="48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однопросветных</a:t>
            </a:r>
            <a:r>
              <a:rPr lang="ru-RU" altLang="ru-RU" sz="48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силиконовых грудных имплантатов на основе мультимодального обзора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9299DF-E30B-4F59-A128-9BB59A662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56957"/>
            <a:ext cx="10058400" cy="11430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chemeClr val="tx1"/>
                </a:solidFill>
              </a:rPr>
              <a:t>Выполнила: ординатор </a:t>
            </a:r>
            <a:r>
              <a:rPr lang="en-US" altLang="ru-RU" b="1" dirty="0">
                <a:solidFill>
                  <a:schemeClr val="tx1"/>
                </a:solidFill>
              </a:rPr>
              <a:t>1 </a:t>
            </a:r>
            <a:r>
              <a:rPr lang="ru-RU" altLang="ru-RU" b="1" dirty="0">
                <a:solidFill>
                  <a:schemeClr val="tx1"/>
                </a:solidFill>
              </a:rPr>
              <a:t>года </a:t>
            </a:r>
            <a:endParaRPr lang="en-US" altLang="ru-RU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chemeClr val="tx1"/>
                </a:solidFill>
              </a:rPr>
              <a:t>кафедры лучевой диагностики ИПО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chemeClr val="tx1"/>
                </a:solidFill>
              </a:rPr>
              <a:t>Фишер Полина Алексеевна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70DE2-1D3A-442B-9B74-F810F10289FB}"/>
              </a:ext>
            </a:extLst>
          </p:cNvPr>
          <p:cNvSpPr txBox="1"/>
          <p:nvPr/>
        </p:nvSpPr>
        <p:spPr>
          <a:xfrm>
            <a:off x="2787588" y="186431"/>
            <a:ext cx="8474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«Красноярский государственный медицинский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1C44F9-F9CB-4383-97DA-FDD089BBF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88" y="186431"/>
            <a:ext cx="1176630" cy="7925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EA7EAA-8839-4F61-A0B8-1869F6595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279" y="3695518"/>
            <a:ext cx="6035563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DF71A-D9A5-4294-BEE7-BE8D9480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10" y="277591"/>
            <a:ext cx="12053454" cy="145075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+mn-lt"/>
              </a:rPr>
              <a:t>МРТ Т2-ВИ молочных желез в </a:t>
            </a:r>
            <a:r>
              <a:rPr lang="ru-RU" sz="4000" b="1" dirty="0" err="1" smtClean="0">
                <a:solidFill>
                  <a:schemeClr val="tx1"/>
                </a:solidFill>
                <a:latin typeface="+mn-lt"/>
              </a:rPr>
              <a:t>аскиальной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(а,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) плоскости. Имитация </a:t>
            </a:r>
            <a:r>
              <a:rPr lang="ru-RU" sz="4000" b="1" dirty="0" err="1">
                <a:solidFill>
                  <a:schemeClr val="tx1"/>
                </a:solidFill>
                <a:latin typeface="+mn-lt"/>
              </a:rPr>
              <a:t>внутрикапсулярного</a:t>
            </a:r>
            <a:r>
              <a:rPr lang="ru-RU" sz="4000" b="1" dirty="0">
                <a:solidFill>
                  <a:schemeClr val="tx1"/>
                </a:solidFill>
                <a:latin typeface="+mn-lt"/>
              </a:rPr>
              <a:t> разрыва при 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МРТ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12467B-EF16-470C-B3E0-0CB6C0124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219" y="1827354"/>
            <a:ext cx="4837636" cy="30176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A78695-11CA-48F0-B1F7-4D52180E1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629" y="1827354"/>
            <a:ext cx="4753051" cy="3017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90" y="5043055"/>
            <a:ext cx="535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Гипоинтенсивные</a:t>
            </a:r>
            <a:r>
              <a:rPr lang="ru-RU" b="1" dirty="0" smtClean="0"/>
              <a:t> линии </a:t>
            </a:r>
            <a:r>
              <a:rPr lang="ru-RU" b="1" dirty="0"/>
              <a:t>(</a:t>
            </a:r>
            <a:r>
              <a:rPr lang="ru-RU" b="1" dirty="0" smtClean="0"/>
              <a:t>стрелки), параллельные </a:t>
            </a:r>
            <a:r>
              <a:rPr lang="ru-RU" b="1" dirty="0"/>
              <a:t>оболочке </a:t>
            </a:r>
            <a:r>
              <a:rPr lang="ru-RU" b="1" dirty="0" smtClean="0"/>
              <a:t>имплантата;</a:t>
            </a:r>
            <a:r>
              <a:rPr lang="ru-RU" dirty="0" smtClean="0"/>
              <a:t> </a:t>
            </a:r>
            <a:r>
              <a:rPr lang="ru-RU" b="1" dirty="0" smtClean="0"/>
              <a:t>артефакт </a:t>
            </a:r>
            <a:r>
              <a:rPr lang="ru-RU" b="1" dirty="0"/>
              <a:t>Гиббса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4084" y="5043055"/>
            <a:ext cx="5789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Криволинейная </a:t>
            </a:r>
            <a:r>
              <a:rPr lang="ru-RU" b="1" dirty="0" err="1" smtClean="0"/>
              <a:t>гипоинтенсивная</a:t>
            </a:r>
            <a:r>
              <a:rPr lang="ru-RU" b="1" dirty="0" smtClean="0"/>
              <a:t> линия </a:t>
            </a:r>
            <a:r>
              <a:rPr lang="ru-RU" b="1" dirty="0"/>
              <a:t>(стрелка) из-за </a:t>
            </a:r>
            <a:r>
              <a:rPr lang="ru-RU" b="1" dirty="0" smtClean="0"/>
              <a:t>артефакта, связанная с </a:t>
            </a:r>
            <a:r>
              <a:rPr lang="ru-RU" b="1" dirty="0"/>
              <a:t>движением сердца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090" y="4475711"/>
            <a:ext cx="51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29705" y="4496154"/>
            <a:ext cx="46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1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BD239-BA43-43A2-B57D-B16EAC63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" y="286603"/>
            <a:ext cx="12114179" cy="145075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+mn-lt"/>
              </a:rPr>
              <a:t>МРТ молочных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желез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в аксиальной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(a)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 и корональной(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b)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 плоскостях. Имитация </a:t>
            </a:r>
            <a:r>
              <a:rPr lang="ru-RU" sz="3600" b="1" dirty="0" err="1">
                <a:solidFill>
                  <a:schemeClr val="tx1"/>
                </a:solidFill>
                <a:latin typeface="+mn-lt"/>
              </a:rPr>
              <a:t>внутрикапсулярного</a:t>
            </a:r>
            <a:r>
              <a:rPr lang="ru-RU" sz="3600" b="1" dirty="0">
                <a:solidFill>
                  <a:schemeClr val="tx1"/>
                </a:solidFill>
                <a:latin typeface="+mn-lt"/>
              </a:rPr>
              <a:t> разрыва при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МРТ. Продолжение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277098-F854-475D-B134-A563F58F0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6725" y="1737360"/>
            <a:ext cx="4431130" cy="32109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61C3C3-7015-465B-BD1B-D74563377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966" y="1737360"/>
            <a:ext cx="2731245" cy="3779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382" y="5098473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Криволинейная </a:t>
            </a:r>
            <a:r>
              <a:rPr lang="ru-RU" b="1" dirty="0" err="1"/>
              <a:t>гипоинтенсивная</a:t>
            </a:r>
            <a:r>
              <a:rPr lang="ru-RU" b="1" dirty="0"/>
              <a:t> линия (</a:t>
            </a:r>
            <a:r>
              <a:rPr lang="ru-RU" b="1" dirty="0" smtClean="0"/>
              <a:t>стрелка), исходящая </a:t>
            </a:r>
            <a:r>
              <a:rPr lang="ru-RU" b="1" dirty="0"/>
              <a:t>из медиальной стороны фиброзной капсулы, имитирует знак </a:t>
            </a:r>
            <a:r>
              <a:rPr lang="ru-RU" b="1" dirty="0" err="1"/>
              <a:t>субкапсулярной</a:t>
            </a:r>
            <a:r>
              <a:rPr lang="ru-RU" b="1" dirty="0"/>
              <a:t> линии</a:t>
            </a:r>
            <a:r>
              <a:rPr lang="ru-RU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3964" y="5517208"/>
            <a:ext cx="437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Нормальная радиальная складка </a:t>
            </a:r>
            <a:r>
              <a:rPr lang="ru-RU" b="1" dirty="0"/>
              <a:t>(</a:t>
            </a:r>
            <a:r>
              <a:rPr lang="ru-RU" b="1" dirty="0" smtClean="0"/>
              <a:t>стрелка)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8462" y="4654067"/>
            <a:ext cx="45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17247" y="5171258"/>
            <a:ext cx="41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1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31F38-9A9D-494D-8C9F-33A10CE1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33" y="-93909"/>
            <a:ext cx="11924146" cy="139105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+mn-lt"/>
              </a:rPr>
              <a:t>МРТ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молочных </a:t>
            </a:r>
            <a:r>
              <a:rPr lang="ru-RU" sz="3600" b="1" dirty="0">
                <a:solidFill>
                  <a:schemeClr val="tx1"/>
                </a:solidFill>
                <a:latin typeface="+mn-lt"/>
              </a:rPr>
              <a:t>желез в </a:t>
            </a:r>
            <a:r>
              <a:rPr lang="ru-RU" sz="3600" b="1" dirty="0" err="1" smtClean="0">
                <a:solidFill>
                  <a:schemeClr val="tx1"/>
                </a:solidFill>
                <a:latin typeface="+mn-lt"/>
              </a:rPr>
              <a:t>аскиальной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ru-RU" sz="3600" b="1" dirty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сагиттальной(а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+mn-lt"/>
              </a:rPr>
              <a:t>плоскостях.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Признаки </a:t>
            </a:r>
            <a:r>
              <a:rPr lang="ru-RU" sz="3600" b="1" dirty="0" err="1">
                <a:solidFill>
                  <a:schemeClr val="tx1"/>
                </a:solidFill>
                <a:latin typeface="+mn-lt"/>
              </a:rPr>
              <a:t>экстракапсулярного</a:t>
            </a:r>
            <a:r>
              <a:rPr lang="ru-RU" sz="3600" b="1" dirty="0">
                <a:solidFill>
                  <a:schemeClr val="tx1"/>
                </a:solidFill>
                <a:latin typeface="+mn-lt"/>
              </a:rPr>
              <a:t> разрыва при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МРТ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4FEAB1-B3AF-4547-A76E-1990BA40F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8732" y="1476920"/>
            <a:ext cx="2885187" cy="39320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3365E9-3BBD-4635-9FF3-CF1439613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364" y="1478598"/>
            <a:ext cx="3001817" cy="3930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854" y="5408944"/>
            <a:ext cx="5763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Прямой </a:t>
            </a:r>
            <a:r>
              <a:rPr lang="ru-RU" b="1" dirty="0"/>
              <a:t>разрыв вдоль нижней части силиконового имплантата (стрелка) с выдавливанием силикона с низкой интенсивностью сигнала в соседние мягкие ткани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4909" y="5408944"/>
            <a:ext cx="4987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Свободный </a:t>
            </a:r>
            <a:r>
              <a:rPr lang="ru-RU" b="1" dirty="0"/>
              <a:t>силикон из-за </a:t>
            </a:r>
            <a:r>
              <a:rPr lang="ru-RU" b="1" dirty="0" err="1"/>
              <a:t>экстракапсулярного</a:t>
            </a:r>
            <a:r>
              <a:rPr lang="ru-RU" b="1" dirty="0"/>
              <a:t> разрыва, выдавленного в подмышечную область хвоста (стрелки)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5697" y="5049393"/>
            <a:ext cx="39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91766" y="5049393"/>
            <a:ext cx="84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5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B2B44-691B-435D-A61F-712A173A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22" y="545808"/>
            <a:ext cx="12192000" cy="1126581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+mn-lt"/>
              </a:rPr>
              <a:t>МРТ молочных желез</a:t>
            </a:r>
            <a:r>
              <a:rPr lang="en-US" sz="4000" b="1" dirty="0">
                <a:latin typeface="+mn-lt"/>
              </a:rPr>
              <a:t> </a:t>
            </a:r>
            <a:r>
              <a:rPr lang="ru-RU" sz="4000" b="1" dirty="0">
                <a:latin typeface="+mn-lt"/>
              </a:rPr>
              <a:t>в аксиальной</a:t>
            </a:r>
            <a:r>
              <a:rPr lang="en-US" sz="4000" b="1" dirty="0" smtClean="0">
                <a:latin typeface="+mn-lt"/>
              </a:rPr>
              <a:t>(a</a:t>
            </a:r>
            <a:r>
              <a:rPr lang="ru-RU" sz="4000" b="1" dirty="0" smtClean="0">
                <a:latin typeface="+mn-lt"/>
              </a:rPr>
              <a:t>, </a:t>
            </a:r>
            <a:r>
              <a:rPr lang="en-US" sz="4000" b="1" dirty="0" smtClean="0">
                <a:latin typeface="+mn-lt"/>
              </a:rPr>
              <a:t>b) </a:t>
            </a:r>
            <a:r>
              <a:rPr lang="ru-RU" sz="4000" b="1" dirty="0" smtClean="0">
                <a:latin typeface="+mn-lt"/>
              </a:rPr>
              <a:t>плоскости. Признаки </a:t>
            </a:r>
            <a:r>
              <a:rPr lang="ru-RU" sz="4000" b="1" dirty="0" err="1">
                <a:latin typeface="+mn-lt"/>
              </a:rPr>
              <a:t>экстракапсулярного</a:t>
            </a:r>
            <a:r>
              <a:rPr lang="ru-RU" sz="4000" b="1" dirty="0">
                <a:latin typeface="+mn-lt"/>
              </a:rPr>
              <a:t> разрыва при МРТ</a:t>
            </a:r>
            <a:r>
              <a:rPr lang="ru-RU" sz="4000" b="1" dirty="0" smtClean="0">
                <a:latin typeface="+mn-lt"/>
              </a:rPr>
              <a:t>. Продолжение</a:t>
            </a:r>
            <a:endParaRPr lang="ru-RU" sz="4000" dirty="0"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26E806-0FD3-41D1-9216-52A214D50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0925" y="1671516"/>
            <a:ext cx="2755631" cy="37798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81CA9F-A1E9-40FB-8A40-F365CF33B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604" y="1836700"/>
            <a:ext cx="4440630" cy="3291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50490"/>
            <a:ext cx="592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 smtClean="0"/>
              <a:t>Образование (стрелка</a:t>
            </a:r>
            <a:r>
              <a:rPr lang="ru-RU" b="1" dirty="0"/>
              <a:t>) вдоль правой </a:t>
            </a:r>
            <a:r>
              <a:rPr lang="ru-RU" b="1" dirty="0" err="1"/>
              <a:t>парастернальной</a:t>
            </a:r>
            <a:r>
              <a:rPr lang="ru-RU" b="1" dirty="0"/>
              <a:t> области</a:t>
            </a:r>
            <a:r>
              <a:rPr lang="ru-RU" b="1" dirty="0" smtClean="0"/>
              <a:t>,</a:t>
            </a:r>
            <a:r>
              <a:rPr lang="ru-RU" b="1" dirty="0"/>
              <a:t> что соответствует </a:t>
            </a:r>
            <a:r>
              <a:rPr lang="ru-RU" b="1" dirty="0" smtClean="0"/>
              <a:t>силиконовой гранулеме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77372" y="5456529"/>
            <a:ext cx="550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Объемная правая </a:t>
            </a:r>
            <a:r>
              <a:rPr lang="ru-RU" b="1" dirty="0" err="1" smtClean="0"/>
              <a:t>лимфоаденопатия</a:t>
            </a:r>
            <a:r>
              <a:rPr lang="ru-RU" b="1" dirty="0" smtClean="0"/>
              <a:t> </a:t>
            </a:r>
            <a:r>
              <a:rPr lang="ru-RU" b="1" dirty="0"/>
              <a:t>(стрелка), </a:t>
            </a:r>
            <a:r>
              <a:rPr lang="ru-RU" b="1" dirty="0" smtClean="0"/>
              <a:t>связанная </a:t>
            </a:r>
            <a:r>
              <a:rPr lang="ru-RU" b="1" dirty="0"/>
              <a:t>с разрывом правого имплантата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321" y="5081158"/>
            <a:ext cx="86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78622" y="4758575"/>
            <a:ext cx="64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6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9C26D-8E45-4BA7-90AB-A87303E3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71" y="148057"/>
            <a:ext cx="10058400" cy="145075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МРТ Т2-ВИ молочных желез в аксиальной(а) и сагиттальной(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b)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 плоскостях. Разрыв силиконового имплантата, заполненным </a:t>
            </a:r>
            <a:r>
              <a:rPr lang="ru-RU" sz="3600" b="1" dirty="0" err="1" smtClean="0">
                <a:solidFill>
                  <a:schemeClr val="tx1"/>
                </a:solidFill>
                <a:latin typeface="+mn-lt"/>
              </a:rPr>
              <a:t>когезивным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 гелем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819DD84-167D-4B41-ACFF-D42D1CE2E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0699" y="1598814"/>
            <a:ext cx="3411447" cy="39610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280E69-823F-42BA-B873-D55B8726A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493" y="1645899"/>
            <a:ext cx="3874603" cy="3990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2226" y="5683632"/>
            <a:ext cx="1009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</a:t>
            </a:r>
            <a:r>
              <a:rPr lang="ru-RU" sz="2400" b="1" dirty="0" smtClean="0"/>
              <a:t>азрушение </a:t>
            </a:r>
            <a:r>
              <a:rPr lang="ru-RU" sz="2400" b="1" dirty="0"/>
              <a:t>(стрелка) </a:t>
            </a:r>
            <a:r>
              <a:rPr lang="ru-RU" sz="2400" b="1" dirty="0" err="1" smtClean="0"/>
              <a:t>когезивного</a:t>
            </a:r>
            <a:r>
              <a:rPr lang="ru-RU" sz="2400" b="1" dirty="0" smtClean="0"/>
              <a:t> геля силиконового имплантата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1226" y="5252426"/>
            <a:ext cx="65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33745" y="5252426"/>
            <a:ext cx="51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3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753B3-0AFF-4AC7-BB02-F45F3313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298" y="111112"/>
            <a:ext cx="4453775" cy="145075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+mn-lt"/>
              </a:rPr>
              <a:t>Заключение</a:t>
            </a:r>
            <a:endParaRPr lang="ru-RU" sz="6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31141-CAE9-4B1C-9597-2DC9235A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Новые поколения силиконовых имплантатов превосходят старые версии с точки зрения долговечной целостности, хотя разрывы все же происходят и остаются </a:t>
            </a:r>
            <a:r>
              <a:rPr lang="ru-RU" sz="2800" dirty="0" smtClean="0"/>
              <a:t>долгосрочным </a:t>
            </a:r>
            <a:r>
              <a:rPr lang="ru-RU" sz="2800" dirty="0"/>
              <a:t>риском. </a:t>
            </a:r>
            <a:endParaRPr lang="ru-RU" sz="2800" dirty="0" smtClean="0"/>
          </a:p>
          <a:p>
            <a:r>
              <a:rPr lang="ru-RU" sz="2800" dirty="0"/>
              <a:t> Любой рентгенолог, интерпретирующий исследования изображений груди, должен быть знаком с нормальным и ненормальным внешним видом силиконовых имплантатов груди, особенно с признаками, указывающими на </a:t>
            </a:r>
            <a:r>
              <a:rPr lang="ru-RU" sz="2800" dirty="0" err="1"/>
              <a:t>внутрикапсулярный</a:t>
            </a:r>
            <a:r>
              <a:rPr lang="ru-RU" sz="2800" dirty="0"/>
              <a:t> и </a:t>
            </a:r>
            <a:r>
              <a:rPr lang="ru-RU" sz="2800" dirty="0" err="1"/>
              <a:t>экстракапсулярный</a:t>
            </a:r>
            <a:r>
              <a:rPr lang="ru-RU" sz="2800" dirty="0"/>
              <a:t> разрыв для каждого из наиболее распространенных методов визуализации.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4765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0D998-CE10-4945-8B1A-FB6BC5B1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4216E-12E2-403D-ADFA-5BCC2DB9E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2680"/>
            <a:ext cx="10058400" cy="4023360"/>
          </a:xfrm>
        </p:spPr>
        <p:txBody>
          <a:bodyPr/>
          <a:lstStyle/>
          <a:p>
            <a:r>
              <a:rPr lang="ru-RU" sz="2800" dirty="0"/>
              <a:t>Ссылка на статью</a:t>
            </a:r>
          </a:p>
          <a:p>
            <a:r>
              <a:rPr lang="en-US" dirty="0"/>
              <a:t>https://pubs.rsna.org/doi/10.1148/rg.2017160086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83" y="3334327"/>
            <a:ext cx="8762125" cy="17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F6C36-D77D-4331-8C3E-0FE86C51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5949E8-4CFC-459B-9275-F107489F4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0547" y="2764135"/>
            <a:ext cx="91518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86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B26AF-AB00-4058-B596-561E687D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542BA9-E60D-4B81-96E3-0F4B9FFD0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286" y="2156453"/>
            <a:ext cx="10058400" cy="402336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2. МРТ диагностика имплантатов молочной железы</a:t>
            </a:r>
          </a:p>
        </p:txBody>
      </p:sp>
    </p:spTree>
    <p:extLst>
      <p:ext uri="{BB962C8B-B14F-4D97-AF65-F5344CB8AC3E}">
        <p14:creationId xmlns:p14="http://schemas.microsoft.com/office/powerpoint/2010/main" val="24537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4291D-F67B-485E-89A6-6289FD4B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1D6E3F-29BF-48A1-A3FA-E17CA247C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2800" dirty="0"/>
              <a:t>МРТ - наиболее точный метод визуализации для неинвазивной оценки целостности имплантата.</a:t>
            </a:r>
          </a:p>
          <a:p>
            <a:endParaRPr lang="ru-RU" sz="2800" dirty="0"/>
          </a:p>
          <a:p>
            <a:r>
              <a:rPr lang="ru-RU" sz="2800" dirty="0"/>
              <a:t>Многочисленные исследования указывают на чувствительность 72% -94% и специфичность 85% -100% для обнаружения разрыва силиконового имплантата при МР - томографии.</a:t>
            </a:r>
          </a:p>
        </p:txBody>
      </p:sp>
    </p:spTree>
    <p:extLst>
      <p:ext uri="{BB962C8B-B14F-4D97-AF65-F5344CB8AC3E}">
        <p14:creationId xmlns:p14="http://schemas.microsoft.com/office/powerpoint/2010/main" val="12273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9CFA7-D804-4C63-A912-DC2204E7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328" y="394130"/>
            <a:ext cx="10058400" cy="1450757"/>
          </a:xfrm>
        </p:spPr>
        <p:txBody>
          <a:bodyPr/>
          <a:lstStyle/>
          <a:p>
            <a:r>
              <a:rPr lang="ru-RU" altLang="ru-RU" b="1" dirty="0">
                <a:solidFill>
                  <a:schemeClr val="tx1"/>
                </a:solidFill>
                <a:latin typeface="+mn-lt"/>
              </a:rPr>
              <a:t>МРТ Т2-ВИ, аксиальная плоскость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A8FD750-F9B2-4EEF-8D5B-BC848F04D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903" y="1844887"/>
            <a:ext cx="5562194" cy="3168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42454-6465-4C3C-872F-7B9D17B7CAAE}"/>
              </a:ext>
            </a:extLst>
          </p:cNvPr>
          <p:cNvSpPr txBox="1"/>
          <p:nvPr/>
        </p:nvSpPr>
        <p:spPr>
          <a:xfrm>
            <a:off x="1216241" y="5149047"/>
            <a:ext cx="10789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Артефакт восприимчивости (пунктирный круг), вызванный устройством магнитной локализации в расширителе ткани имплантата, что привело к полной </a:t>
            </a:r>
            <a:r>
              <a:rPr lang="ru-RU" b="1" dirty="0" err="1"/>
              <a:t>невизуализации</a:t>
            </a:r>
            <a:r>
              <a:rPr lang="ru-RU" b="1" dirty="0"/>
              <a:t> правой молочной железы и грудной стенки</a:t>
            </a:r>
          </a:p>
        </p:txBody>
      </p:sp>
    </p:spTree>
    <p:extLst>
      <p:ext uri="{BB962C8B-B14F-4D97-AF65-F5344CB8AC3E}">
        <p14:creationId xmlns:p14="http://schemas.microsoft.com/office/powerpoint/2010/main" val="33002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2054A-531F-4000-8A32-0DCD3AA5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417" y="-65365"/>
            <a:ext cx="10058400" cy="1450757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+mn-lt"/>
              </a:rPr>
              <a:t>Однопросветный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 силиконовый имплантат на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МРТ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7F37AD8-9748-4BEB-A7ED-B4F7CE6CD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197" y="1385392"/>
            <a:ext cx="3542083" cy="37981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9355E-C823-41E4-8F46-DFFFC1D80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818" y="1385392"/>
            <a:ext cx="3139712" cy="3816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60EFC3-3148-4E0E-B541-054EE98CC876}"/>
              </a:ext>
            </a:extLst>
          </p:cNvPr>
          <p:cNvSpPr txBox="1"/>
          <p:nvPr/>
        </p:nvSpPr>
        <p:spPr>
          <a:xfrm>
            <a:off x="237593" y="5210697"/>
            <a:ext cx="5248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МРТ Т2-ВИ, аксиальная плоскость. Нормальная радиальная складка исходит из передней части имплантата. </a:t>
            </a:r>
            <a:r>
              <a:rPr lang="ru-RU" b="1" dirty="0" smtClean="0"/>
              <a:t>Черная </a:t>
            </a:r>
            <a:r>
              <a:rPr lang="ru-RU" b="1" dirty="0"/>
              <a:t>стрелка = основание радиальной складки, белая стрелка = вершина радиальной складки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5CEF3-2F7C-49DA-AB86-80394EA923ED}"/>
              </a:ext>
            </a:extLst>
          </p:cNvPr>
          <p:cNvSpPr txBox="1"/>
          <p:nvPr/>
        </p:nvSpPr>
        <p:spPr>
          <a:xfrm>
            <a:off x="6942338" y="5308847"/>
            <a:ext cx="5012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МРТ Т1-ВИ с подавлением силикона, аксиальная плоскость.</a:t>
            </a:r>
            <a:r>
              <a:rPr lang="ru-RU" dirty="0"/>
              <a:t> </a:t>
            </a:r>
            <a:r>
              <a:rPr lang="ru-RU" b="1" dirty="0"/>
              <a:t>Силиконовый гель демонстрирует однородную интенсивность </a:t>
            </a:r>
            <a:r>
              <a:rPr lang="ru-RU" b="1" dirty="0" err="1"/>
              <a:t>гипоинтенсивного</a:t>
            </a:r>
            <a:r>
              <a:rPr lang="ru-RU" b="1" dirty="0"/>
              <a:t> сигнала </a:t>
            </a:r>
          </a:p>
        </p:txBody>
      </p:sp>
    </p:spTree>
    <p:extLst>
      <p:ext uri="{BB962C8B-B14F-4D97-AF65-F5344CB8AC3E}">
        <p14:creationId xmlns:p14="http://schemas.microsoft.com/office/powerpoint/2010/main" val="21195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AEBF2-3442-4723-8EE6-2FDCF9D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509" y="0"/>
            <a:ext cx="10058400" cy="1450757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  <a:latin typeface="+mn-lt"/>
              </a:rPr>
              <a:t>Однопросветный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 силиконовый имплантат на МРТ. Продолжение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7C7CA94-B431-4D55-88A2-BDB35F0EA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011" y="1418938"/>
            <a:ext cx="3443008" cy="4110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D81359-7575-447F-8389-163B88A3972C}"/>
              </a:ext>
            </a:extLst>
          </p:cNvPr>
          <p:cNvSpPr txBox="1"/>
          <p:nvPr/>
        </p:nvSpPr>
        <p:spPr>
          <a:xfrm>
            <a:off x="1180730" y="5663953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Инверсионно-восстановительное МР-изображение, полученное как с подавлением жира, так и воды. Силиконовый гель демонстрирует единственную яркую интенсивность сигнала в груди</a:t>
            </a:r>
          </a:p>
        </p:txBody>
      </p:sp>
    </p:spTree>
    <p:extLst>
      <p:ext uri="{BB962C8B-B14F-4D97-AF65-F5344CB8AC3E}">
        <p14:creationId xmlns:p14="http://schemas.microsoft.com/office/powerpoint/2010/main" val="2007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8CBD2-8F5C-45E9-8430-EBACD8E1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958" y="394977"/>
            <a:ext cx="10058400" cy="145075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</a:rPr>
              <a:t>Контурные аномалии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A58DDB-F09C-45FC-AEAD-3F518272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МРТ позволяет легко провести общую оценку контура имплантата, особенно его задней части, которая может не оцениваться ни при маммографии, ни при УЗИ. Небольшие выступы, включая выпуклости и грыжи, можно легко идентифицировать с помощью МРТ.</a:t>
            </a:r>
          </a:p>
        </p:txBody>
      </p:sp>
    </p:spTree>
    <p:extLst>
      <p:ext uri="{BB962C8B-B14F-4D97-AF65-F5344CB8AC3E}">
        <p14:creationId xmlns:p14="http://schemas.microsoft.com/office/powerpoint/2010/main" val="12227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1686-88EF-4F39-B261-7B3BA7B4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51" y="329019"/>
            <a:ext cx="10058400" cy="9007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МРТ. Т2-ВИ, аксиальная плоскость. Аномалии </a:t>
            </a:r>
            <a:r>
              <a:rPr lang="ru-RU" sz="4000" b="1" dirty="0">
                <a:solidFill>
                  <a:schemeClr val="tx1"/>
                </a:solidFill>
                <a:latin typeface="+mn-lt"/>
              </a:rPr>
              <a:t>контура имплантата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B0C776-2BFD-4AAD-8D39-B6C0DC424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0871" y="1316406"/>
            <a:ext cx="2639797" cy="38042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CE884F-B11D-419D-A2BD-2774301F6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334" y="1322503"/>
            <a:ext cx="2676376" cy="3798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C1594E-9CC7-460C-AEDF-B2158D8CA5E3}"/>
              </a:ext>
            </a:extLst>
          </p:cNvPr>
          <p:cNvSpPr txBox="1"/>
          <p:nvPr/>
        </p:nvSpPr>
        <p:spPr>
          <a:xfrm>
            <a:off x="440331" y="5118864"/>
            <a:ext cx="5717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Правая молочная железа. Грыжевое </a:t>
            </a:r>
            <a:r>
              <a:rPr lang="ru-RU" b="1" dirty="0"/>
              <a:t>выпячивание</a:t>
            </a:r>
            <a:r>
              <a:rPr lang="ru-RU" b="1" dirty="0" smtClean="0"/>
              <a:t> </a:t>
            </a:r>
            <a:r>
              <a:rPr lang="ru-RU" b="1" dirty="0"/>
              <a:t>вдоль заднебоковой части силиконового </a:t>
            </a:r>
            <a:r>
              <a:rPr lang="ru-RU" b="1" dirty="0" smtClean="0"/>
              <a:t>имплантата; обычно </a:t>
            </a:r>
            <a:r>
              <a:rPr lang="ru-RU" b="1" dirty="0"/>
              <a:t>выходят за пределы предполагаемого контура имплантата и часто образуют острые углы (стрелка)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1C1B7-E679-4349-862E-9A5C708D123C}"/>
              </a:ext>
            </a:extLst>
          </p:cNvPr>
          <p:cNvSpPr txBox="1"/>
          <p:nvPr/>
        </p:nvSpPr>
        <p:spPr>
          <a:xfrm>
            <a:off x="6312023" y="5120640"/>
            <a:ext cx="5797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Левая молочная железа. Заднемедиальная </a:t>
            </a:r>
            <a:r>
              <a:rPr lang="ru-RU" b="1" dirty="0"/>
              <a:t>выпуклость ( * ) и заднебоковое </a:t>
            </a:r>
            <a:r>
              <a:rPr lang="ru-RU" b="1" dirty="0" smtClean="0"/>
              <a:t>грыжевое </a:t>
            </a:r>
            <a:r>
              <a:rPr lang="ru-RU" b="1" dirty="0"/>
              <a:t>выпячивание (стрелка). Также виден </a:t>
            </a:r>
            <a:r>
              <a:rPr lang="ru-RU" b="1" dirty="0" err="1"/>
              <a:t>внутрикапсулярный</a:t>
            </a:r>
            <a:r>
              <a:rPr lang="ru-RU" b="1" dirty="0"/>
              <a:t> разрыв (стрелка)</a:t>
            </a:r>
          </a:p>
        </p:txBody>
      </p:sp>
    </p:spTree>
    <p:extLst>
      <p:ext uri="{BB962C8B-B14F-4D97-AF65-F5344CB8AC3E}">
        <p14:creationId xmlns:p14="http://schemas.microsoft.com/office/powerpoint/2010/main" val="3555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07B71-569A-47E2-9282-3F8FA48B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-160950"/>
            <a:ext cx="12192000" cy="145075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+mn-lt"/>
              </a:rPr>
              <a:t>МРТ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Т2-ВИ молочных желез в </a:t>
            </a:r>
            <a:r>
              <a:rPr lang="ru-RU" sz="3600" b="1" dirty="0" err="1" smtClean="0">
                <a:solidFill>
                  <a:schemeClr val="tx1"/>
                </a:solidFill>
                <a:latin typeface="+mn-lt"/>
              </a:rPr>
              <a:t>аскиальной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3600" b="1" dirty="0" err="1" smtClean="0">
                <a:solidFill>
                  <a:schemeClr val="tx1"/>
                </a:solidFill>
                <a:latin typeface="+mn-lt"/>
              </a:rPr>
              <a:t>а,с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) и сагиттальной(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b)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 плоскостях. Признаки </a:t>
            </a:r>
            <a:r>
              <a:rPr lang="ru-RU" sz="3600" b="1" dirty="0" err="1">
                <a:solidFill>
                  <a:schemeClr val="tx1"/>
                </a:solidFill>
                <a:latin typeface="+mn-lt"/>
              </a:rPr>
              <a:t>внутрикапсулярного</a:t>
            </a:r>
            <a:r>
              <a:rPr lang="ru-RU" sz="3600" b="1" dirty="0">
                <a:solidFill>
                  <a:schemeClr val="tx1"/>
                </a:solidFill>
                <a:latin typeface="+mn-lt"/>
              </a:rPr>
              <a:t> разрыва при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МРТ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B28081D-AB58-46C8-8E21-335E29FFC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638" y="1289807"/>
            <a:ext cx="2761727" cy="37859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614FE9-6F2A-4CE5-909C-E4228EDF9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36" y="1289807"/>
            <a:ext cx="2304488" cy="37859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453337-6D27-4722-A692-160B75E6F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795" y="1334696"/>
            <a:ext cx="3121423" cy="37859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4EA3C6-FDD5-4219-9F38-B1B2226260AF}"/>
              </a:ext>
            </a:extLst>
          </p:cNvPr>
          <p:cNvSpPr txBox="1"/>
          <p:nvPr/>
        </p:nvSpPr>
        <p:spPr>
          <a:xfrm>
            <a:off x="0" y="5151521"/>
            <a:ext cx="398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Знак «замочной скважины» </a:t>
            </a:r>
            <a:r>
              <a:rPr lang="ru-RU" sz="1600" b="1" dirty="0"/>
              <a:t>или </a:t>
            </a:r>
            <a:r>
              <a:rPr lang="ru-RU" sz="1600" b="1" dirty="0" smtClean="0"/>
              <a:t>«петли» </a:t>
            </a:r>
            <a:r>
              <a:rPr lang="ru-RU" sz="1600" b="1" dirty="0"/>
              <a:t>(стрелка) с силиконом, расширяющим вершину радиальной складки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9746B-5CE4-4F4B-A5AA-16EEDF69C66B}"/>
              </a:ext>
            </a:extLst>
          </p:cNvPr>
          <p:cNvSpPr txBox="1"/>
          <p:nvPr/>
        </p:nvSpPr>
        <p:spPr>
          <a:xfrm>
            <a:off x="3990581" y="5120640"/>
            <a:ext cx="4381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Знак «</a:t>
            </a:r>
            <a:r>
              <a:rPr lang="ru-RU" sz="1600" b="1" dirty="0" err="1" smtClean="0"/>
              <a:t>субкапсулярной</a:t>
            </a:r>
            <a:r>
              <a:rPr lang="ru-RU" sz="1600" b="1" dirty="0" smtClean="0"/>
              <a:t> линии» </a:t>
            </a:r>
            <a:r>
              <a:rPr lang="ru-RU" sz="1600" b="1" dirty="0"/>
              <a:t>как </a:t>
            </a:r>
            <a:r>
              <a:rPr lang="ru-RU" sz="1600" b="1" dirty="0" err="1" smtClean="0"/>
              <a:t>гипоинтенсивная</a:t>
            </a:r>
            <a:r>
              <a:rPr lang="ru-RU" sz="1600" b="1" dirty="0" smtClean="0"/>
              <a:t> линия, параллельная контуру </a:t>
            </a:r>
            <a:r>
              <a:rPr lang="ru-RU" sz="1600" b="1" dirty="0"/>
              <a:t>имплантата (стрелки).  </a:t>
            </a:r>
            <a:r>
              <a:rPr lang="ru-RU" sz="1600" b="1" dirty="0" err="1"/>
              <a:t>Внутрикапсулярный</a:t>
            </a:r>
            <a:r>
              <a:rPr lang="ru-RU" sz="1600" b="1" dirty="0"/>
              <a:t> силикон ( * ) смещает оболочку имплантата внутрь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0DD83-2D7C-494C-9BC9-12182CA9609B}"/>
              </a:ext>
            </a:extLst>
          </p:cNvPr>
          <p:cNvSpPr txBox="1"/>
          <p:nvPr/>
        </p:nvSpPr>
        <p:spPr>
          <a:xfrm>
            <a:off x="8371643" y="5151521"/>
            <a:ext cx="3820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Множественные </a:t>
            </a:r>
            <a:r>
              <a:rPr lang="ru-RU" sz="1600" b="1" dirty="0" err="1"/>
              <a:t>гипоинтенсивные</a:t>
            </a:r>
            <a:r>
              <a:rPr lang="ru-RU" sz="1600" b="1" dirty="0"/>
              <a:t> криволинейные линии, плавающие в силиконовом геле, образующие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лингвиниевый</a:t>
            </a:r>
            <a:r>
              <a:rPr lang="ru-RU" sz="1600" b="1" dirty="0" smtClean="0"/>
              <a:t>» </a:t>
            </a:r>
            <a:r>
              <a:rPr lang="ru-RU" sz="1600" b="1" dirty="0"/>
              <a:t>знак (стрелка)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549" y="4728864"/>
            <a:ext cx="387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8321" y="4675641"/>
            <a:ext cx="749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35252" y="4710630"/>
            <a:ext cx="634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207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</TotalTime>
  <Words>582</Words>
  <Application>Microsoft Office PowerPoint</Application>
  <PresentationFormat>Широкоэкранный</PresentationFormat>
  <Paragraphs>74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Times New Roman</vt:lpstr>
      <vt:lpstr>Ретро</vt:lpstr>
      <vt:lpstr>Оценка разрыва однопросветных силиконовых грудных имплантатов на основе мультимодального обзора</vt:lpstr>
      <vt:lpstr>Презентация PowerPoint</vt:lpstr>
      <vt:lpstr>Презентация PowerPoint</vt:lpstr>
      <vt:lpstr>МРТ Т2-ВИ, аксиальная плоскость </vt:lpstr>
      <vt:lpstr>Однопросветный силиконовый имплантат на МРТ</vt:lpstr>
      <vt:lpstr>Однопросветный силиконовый имплантат на МРТ. Продолжение</vt:lpstr>
      <vt:lpstr>Контурные аномалии </vt:lpstr>
      <vt:lpstr>МРТ. Т2-ВИ, аксиальная плоскость. Аномалии контура имплантата </vt:lpstr>
      <vt:lpstr>МРТ Т2-ВИ молочных желез в аскиальной(а,с) и сагиттальной(b) плоскостях. Признаки внутрикапсулярного разрыва при МРТ</vt:lpstr>
      <vt:lpstr>МРТ Т2-ВИ молочных желез в аскиальной(а,b) плоскости. Имитация внутрикапсулярного разрыва при МРТ</vt:lpstr>
      <vt:lpstr>МРТ молочных желез в аксиальной(a) и корональной(b) плоскостях. Имитация внутрикапсулярного разрыва при МРТ. Продолжение</vt:lpstr>
      <vt:lpstr>МРТ молочных желез в аскиальной(b) и сагиттальной(а) плоскостях. Признаки экстракапсулярного разрыва при МРТ</vt:lpstr>
      <vt:lpstr>МРТ молочных желез в аксиальной(a, b) плоскости. Признаки экстракапсулярного разрыва при МРТ. Продолжение</vt:lpstr>
      <vt:lpstr>МРТ Т2-ВИ молочных желез в аксиальной(а) и сагиттальной(b) плоскостях. Разрыв силиконового имплантата, заполненным когезивным гелем</vt:lpstr>
      <vt:lpstr>Заключение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разрыва однопросветных силиконовых грудных имплантатов на основе мультимодального обзора</dc:title>
  <dc:creator>Radiance</dc:creator>
  <cp:lastModifiedBy>user</cp:lastModifiedBy>
  <cp:revision>33</cp:revision>
  <dcterms:created xsi:type="dcterms:W3CDTF">2021-05-03T08:57:44Z</dcterms:created>
  <dcterms:modified xsi:type="dcterms:W3CDTF">2021-05-12T15:43:19Z</dcterms:modified>
</cp:coreProperties>
</file>