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</p:sldMasterIdLst>
  <p:notesMasterIdLst>
    <p:notesMasterId r:id="rId22"/>
  </p:notesMasterIdLst>
  <p:sldIdLst>
    <p:sldId id="257" r:id="rId5"/>
    <p:sldId id="263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5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9C4A-6572-429E-B31C-C9F91DD7457C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2F4E-13D3-45F0-92CF-C0EDBA338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0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5B1A6-732C-42ED-810E-7DF344269EF4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5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3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6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B22-90DD-4DBE-8B36-FCC8062A0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EDE66C-EA08-4737-A539-1B56A40EF85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7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86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6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02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4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08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1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30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69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04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9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93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B22-90DD-4DBE-8B36-FCC8062A0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0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94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EDE66C-EA08-4737-A539-1B56A40EF85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77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85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1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2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97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9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3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4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38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04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0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7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B22-90DD-4DBE-8B36-FCC8062A0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7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EDE66C-EA08-4737-A539-1B56A40EF85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98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03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63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06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10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4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0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66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6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28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4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79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37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3B22-90DD-4DBE-8B36-FCC8062A0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33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EDE66C-EA08-4737-A539-1B56A40EF85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3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3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5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1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КЛЕТКА И ЕЕ ЧАСТИ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447800"/>
            <a:ext cx="7772400" cy="18367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dirty="0" smtClean="0"/>
              <a:t>Все живые организмы состоят из клеток.</a:t>
            </a:r>
          </a:p>
          <a:p>
            <a:pPr eaLnBrk="1" hangingPunct="1"/>
            <a:r>
              <a:rPr lang="ru-RU" dirty="0" smtClean="0"/>
              <a:t>Клетки растений, животных и грибов могут быть различными по размерам и форме, но все они имеют одинаковые основные части клетки.</a:t>
            </a:r>
          </a:p>
        </p:txBody>
      </p:sp>
      <p:pic>
        <p:nvPicPr>
          <p:cNvPr id="8196" name="Picture 2" descr="http://pics.livejournal.com/artemu238/pic/0004a9r6/s640x480"/>
          <p:cNvPicPr>
            <a:picLocks noChangeAspect="1" noChangeArrowheads="1"/>
          </p:cNvPicPr>
          <p:nvPr/>
        </p:nvPicPr>
        <p:blipFill>
          <a:blip r:embed="rId2"/>
          <a:srcRect t="17892" r="1958" b="17244"/>
          <a:stretch>
            <a:fillRect/>
          </a:stretch>
        </p:blipFill>
        <p:spPr bwMode="auto">
          <a:xfrm>
            <a:off x="1774825" y="3357564"/>
            <a:ext cx="86566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3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ЛИЗОСОМЫ</a:t>
            </a:r>
            <a:endParaRPr lang="ru-RU" dirty="0"/>
          </a:p>
        </p:txBody>
      </p:sp>
      <p:pic>
        <p:nvPicPr>
          <p:cNvPr id="5" name="Содержимое 4" descr="media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9918" y="2554308"/>
            <a:ext cx="5786478" cy="3803651"/>
          </a:xfr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165510"/>
              </p:ext>
            </p:extLst>
          </p:nvPr>
        </p:nvGraphicFramePr>
        <p:xfrm>
          <a:off x="1881158" y="1428737"/>
          <a:ext cx="8358247" cy="9144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8832"/>
                <a:gridCol w="2031533"/>
                <a:gridCol w="2684525"/>
                <a:gridCol w="3163357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лизосомы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КЛЕТОЧНЫЙ ЦЕНТР</a:t>
            </a:r>
            <a:endParaRPr lang="ru-RU" dirty="0"/>
          </a:p>
        </p:txBody>
      </p:sp>
      <p:pic>
        <p:nvPicPr>
          <p:cNvPr id="5" name="Содержимое 4" descr="slide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38" t="34725" r="37258"/>
          <a:stretch>
            <a:fillRect/>
          </a:stretch>
        </p:blipFill>
        <p:spPr>
          <a:xfrm>
            <a:off x="3738546" y="2857497"/>
            <a:ext cx="4286280" cy="3550837"/>
          </a:xfrm>
          <a:ln>
            <a:solidFill>
              <a:schemeClr val="tx1"/>
            </a:solidFill>
          </a:ln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258696"/>
              </p:ext>
            </p:extLst>
          </p:nvPr>
        </p:nvGraphicFramePr>
        <p:xfrm>
          <a:off x="1952597" y="1428737"/>
          <a:ext cx="8286809" cy="12483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4740"/>
                <a:gridCol w="2014169"/>
                <a:gridCol w="2661580"/>
                <a:gridCol w="3136320"/>
              </a:tblGrid>
              <a:tr h="6241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1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Клеточный центр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ПЛАСТИДЫ</a:t>
            </a:r>
            <a:endParaRPr lang="ru-RU" dirty="0"/>
          </a:p>
        </p:txBody>
      </p:sp>
      <p:pic>
        <p:nvPicPr>
          <p:cNvPr id="5" name="Содержимое 4" descr="0017-023-Plastidy-eto-energeticheskie-stantsii-rastitelnoj-kletk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2794" y="3500439"/>
            <a:ext cx="5099904" cy="3000737"/>
          </a:xfr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921591"/>
              </p:ext>
            </p:extLst>
          </p:nvPr>
        </p:nvGraphicFramePr>
        <p:xfrm>
          <a:off x="1881158" y="1428735"/>
          <a:ext cx="8358247" cy="14907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8832"/>
                <a:gridCol w="2031533"/>
                <a:gridCol w="2684525"/>
                <a:gridCol w="3163357"/>
              </a:tblGrid>
              <a:tr h="7453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53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Пластиды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Органоиды движения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727920"/>
              </p:ext>
            </p:extLst>
          </p:nvPr>
        </p:nvGraphicFramePr>
        <p:xfrm>
          <a:off x="1881159" y="1412777"/>
          <a:ext cx="8358247" cy="164592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8832"/>
                <a:gridCol w="2031533"/>
                <a:gridCol w="2684525"/>
                <a:gridCol w="3163357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Органоиды движения</a:t>
                      </a:r>
                    </a:p>
                    <a:p>
                      <a:pPr algn="ctr"/>
                      <a:r>
                        <a:rPr lang="ru-RU" dirty="0" smtClean="0"/>
                        <a:t>(реснички и жгутики)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m2cd9a105.jpg"/>
          <p:cNvPicPr>
            <a:picLocks noChangeAspect="1"/>
          </p:cNvPicPr>
          <p:nvPr/>
        </p:nvPicPr>
        <p:blipFill>
          <a:blip r:embed="rId2" cstate="print"/>
          <a:srcRect r="25719"/>
          <a:stretch>
            <a:fillRect/>
          </a:stretch>
        </p:blipFill>
        <p:spPr>
          <a:xfrm>
            <a:off x="3071664" y="3143250"/>
            <a:ext cx="5856176" cy="32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604"/>
            <a:ext cx="8229600" cy="428628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2000" b="1" dirty="0">
                <a:latin typeface="+mn-lt"/>
              </a:rPr>
              <a:t>Тест по теме «Строение клетки»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800" b="1" i="1" dirty="0">
                <a:latin typeface="+mn-lt"/>
              </a:rPr>
              <a:t>1. В состав мембраны входят: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а) белки и углеводы;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б) белки и липиды;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в) углеводы и жиры;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г) белки и неорганические вещества</a:t>
            </a:r>
            <a:r>
              <a:rPr lang="ru-RU" sz="1800" i="1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i="1" dirty="0">
                <a:latin typeface="+mn-lt"/>
              </a:rPr>
              <a:t>2. Фагоцитоз – это: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а) захват клеткой жидкости;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б) захват твердых частиц;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в) транспорт веществ через мембрану;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г) ускорение биохимических реакций.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b="1" i="1" dirty="0">
                <a:latin typeface="+mn-lt"/>
              </a:rPr>
              <a:t>3.В состав ядрышка входит:</a:t>
            </a:r>
            <a:r>
              <a:rPr lang="ru-RU" sz="1800" dirty="0">
                <a:latin typeface="+mn-lt"/>
              </a:rPr>
              <a:t/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а) ДНК;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б) </a:t>
            </a:r>
            <a:r>
              <a:rPr lang="ru-RU" sz="1800" dirty="0" err="1">
                <a:latin typeface="+mn-lt"/>
              </a:rPr>
              <a:t>рРНК</a:t>
            </a:r>
            <a:r>
              <a:rPr lang="ru-RU" sz="1800" dirty="0">
                <a:latin typeface="+mn-lt"/>
              </a:rPr>
              <a:t>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в) белок и ДНК;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г) белок и </a:t>
            </a:r>
            <a:r>
              <a:rPr lang="ru-RU" sz="1800" dirty="0" err="1">
                <a:latin typeface="+mn-lt"/>
              </a:rPr>
              <a:t>рРНК</a:t>
            </a:r>
            <a:r>
              <a:rPr lang="ru-RU" sz="1800" dirty="0">
                <a:latin typeface="+mn-lt"/>
              </a:rPr>
              <a:t>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3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72" y="357166"/>
            <a:ext cx="8229600" cy="6143668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i="1" dirty="0"/>
              <a:t>4. Хромосомы – это:</a:t>
            </a:r>
            <a:endParaRPr lang="ru-RU" sz="6200" b="1" dirty="0"/>
          </a:p>
          <a:p>
            <a:r>
              <a:rPr lang="ru-RU" sz="5500" dirty="0"/>
              <a:t>а) структуры, состоящие из белка;</a:t>
            </a:r>
          </a:p>
          <a:p>
            <a:r>
              <a:rPr lang="ru-RU" sz="5500" dirty="0"/>
              <a:t>б) структуры, состоящие из РНК;</a:t>
            </a:r>
          </a:p>
          <a:p>
            <a:r>
              <a:rPr lang="ru-RU" sz="5500" dirty="0"/>
              <a:t>в) структуры, состоящие из ДНК;</a:t>
            </a:r>
          </a:p>
          <a:p>
            <a:r>
              <a:rPr lang="ru-RU" sz="5500" dirty="0"/>
              <a:t>г) структуры, состоящие из белка и ДНК</a:t>
            </a:r>
            <a:r>
              <a:rPr lang="ru-RU" sz="6200" dirty="0"/>
              <a:t>.</a:t>
            </a:r>
          </a:p>
          <a:p>
            <a:r>
              <a:rPr lang="ru-RU" sz="6200" b="1" i="1" dirty="0"/>
              <a:t>5. Основная функция лизосом – это:</a:t>
            </a:r>
            <a:endParaRPr lang="ru-RU" sz="6200" b="1" dirty="0"/>
          </a:p>
          <a:p>
            <a:r>
              <a:rPr lang="ru-RU" sz="5500" dirty="0"/>
              <a:t>а) синтез белков;</a:t>
            </a:r>
          </a:p>
          <a:p>
            <a:r>
              <a:rPr lang="ru-RU" sz="5500" dirty="0"/>
              <a:t>б) расщепление органических веществ;</a:t>
            </a:r>
          </a:p>
          <a:p>
            <a:r>
              <a:rPr lang="ru-RU" sz="5500" dirty="0"/>
              <a:t>в) избирательный транспорт веществ;</a:t>
            </a:r>
          </a:p>
          <a:p>
            <a:r>
              <a:rPr lang="ru-RU" sz="5500" dirty="0"/>
              <a:t>г) </a:t>
            </a:r>
            <a:r>
              <a:rPr lang="ru-RU" sz="5500" dirty="0" err="1"/>
              <a:t>пиноцитоз</a:t>
            </a:r>
            <a:r>
              <a:rPr lang="ru-RU" sz="6200" dirty="0"/>
              <a:t>.</a:t>
            </a:r>
          </a:p>
          <a:p>
            <a:r>
              <a:rPr lang="ru-RU" sz="6200" b="1" i="1" dirty="0"/>
              <a:t>6. Что такое </a:t>
            </a:r>
            <a:r>
              <a:rPr lang="ru-RU" sz="6200" b="1" i="1" dirty="0" err="1"/>
              <a:t>кристы</a:t>
            </a:r>
            <a:r>
              <a:rPr lang="ru-RU" sz="6200" b="1" i="1" dirty="0"/>
              <a:t>?</a:t>
            </a:r>
            <a:endParaRPr lang="ru-RU" sz="6200" b="1" dirty="0"/>
          </a:p>
          <a:p>
            <a:r>
              <a:rPr lang="ru-RU" sz="5500" dirty="0"/>
              <a:t>а) Складки внутренней мембраны митохондрий;</a:t>
            </a:r>
          </a:p>
          <a:p>
            <a:r>
              <a:rPr lang="ru-RU" sz="5500" dirty="0"/>
              <a:t>б) складки наружной мембраны митохондрий;</a:t>
            </a:r>
          </a:p>
          <a:p>
            <a:r>
              <a:rPr lang="ru-RU" sz="5500" dirty="0"/>
              <a:t>в) межмембранные образования;</a:t>
            </a:r>
          </a:p>
          <a:p>
            <a:r>
              <a:rPr lang="ru-RU" sz="5500" dirty="0"/>
              <a:t>г) окислительные ферменты</a:t>
            </a:r>
            <a:r>
              <a:rPr lang="ru-RU" sz="6200" dirty="0"/>
              <a:t>.</a:t>
            </a:r>
          </a:p>
          <a:p>
            <a:r>
              <a:rPr lang="ru-RU" sz="6200" b="1" i="1" dirty="0"/>
              <a:t>7.От чего зависит число митохондрии в клетке?</a:t>
            </a:r>
            <a:endParaRPr lang="ru-RU" sz="6200" b="1" dirty="0"/>
          </a:p>
          <a:p>
            <a:r>
              <a:rPr lang="ru-RU" sz="5500" dirty="0"/>
              <a:t>а) От размеров клетки;</a:t>
            </a:r>
          </a:p>
          <a:p>
            <a:r>
              <a:rPr lang="ru-RU" sz="5500" dirty="0"/>
              <a:t>б) от уровня развития организма;</a:t>
            </a:r>
          </a:p>
          <a:p>
            <a:r>
              <a:rPr lang="ru-RU" sz="5500" dirty="0"/>
              <a:t>в) от функциональной активности клетки;</a:t>
            </a:r>
          </a:p>
          <a:p>
            <a:r>
              <a:rPr lang="ru-RU" sz="5500" dirty="0"/>
              <a:t>г) от всех указанных условий.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500042"/>
            <a:ext cx="8229600" cy="6000792"/>
          </a:xfrm>
        </p:spPr>
        <p:txBody>
          <a:bodyPr>
            <a:normAutofit/>
          </a:bodyPr>
          <a:lstStyle/>
          <a:p>
            <a:r>
              <a:rPr lang="ru-RU" sz="2000" b="1" i="1" dirty="0"/>
              <a:t>8.Какие пластиды имеют пигмент хлорофилл?</a:t>
            </a:r>
            <a:endParaRPr lang="ru-RU" sz="2000" b="1" dirty="0"/>
          </a:p>
          <a:p>
            <a:r>
              <a:rPr lang="ru-RU" sz="1800" dirty="0"/>
              <a:t>а) Лейкопласты;</a:t>
            </a:r>
          </a:p>
          <a:p>
            <a:r>
              <a:rPr lang="ru-RU" sz="1800" dirty="0"/>
              <a:t>б) хлоропласты;</a:t>
            </a:r>
          </a:p>
          <a:p>
            <a:r>
              <a:rPr lang="ru-RU" sz="1800" dirty="0"/>
              <a:t>в) хромопласты;</a:t>
            </a:r>
          </a:p>
          <a:p>
            <a:r>
              <a:rPr lang="ru-RU" sz="1800" dirty="0"/>
              <a:t>г) все перечисленные пластиды.</a:t>
            </a:r>
          </a:p>
          <a:p>
            <a:r>
              <a:rPr lang="ru-RU" sz="2000" b="1" i="1" dirty="0"/>
              <a:t>9.Какие органоиды имеют </a:t>
            </a:r>
            <a:r>
              <a:rPr lang="ru-RU" sz="2000" b="1" i="1" dirty="0" err="1"/>
              <a:t>немембранное</a:t>
            </a:r>
            <a:r>
              <a:rPr lang="ru-RU" sz="2000" b="1" i="1" dirty="0"/>
              <a:t> строение:</a:t>
            </a:r>
            <a:endParaRPr lang="ru-RU" sz="2000" b="1" dirty="0"/>
          </a:p>
          <a:p>
            <a:r>
              <a:rPr lang="ru-RU" sz="1800" dirty="0"/>
              <a:t>а) ядро и лизосомы;</a:t>
            </a:r>
          </a:p>
          <a:p>
            <a:r>
              <a:rPr lang="ru-RU" sz="1800" dirty="0"/>
              <a:t>б) аппарат </a:t>
            </a:r>
            <a:r>
              <a:rPr lang="ru-RU" sz="1800" dirty="0" err="1"/>
              <a:t>Гольджи</a:t>
            </a:r>
            <a:r>
              <a:rPr lang="ru-RU" sz="1800" dirty="0"/>
              <a:t>;</a:t>
            </a:r>
          </a:p>
          <a:p>
            <a:r>
              <a:rPr lang="ru-RU" sz="1800" dirty="0"/>
              <a:t>в) эндоплазматическая сеть;</a:t>
            </a:r>
          </a:p>
          <a:p>
            <a:r>
              <a:rPr lang="ru-RU" sz="1800" dirty="0"/>
              <a:t>г) рибосомы.</a:t>
            </a:r>
          </a:p>
          <a:p>
            <a:r>
              <a:rPr lang="ru-RU" sz="2000" b="1" i="1" dirty="0"/>
              <a:t>10. Вирусы могут существовать как</a:t>
            </a:r>
            <a:r>
              <a:rPr lang="ru-RU" sz="2000" i="1" dirty="0"/>
              <a:t>:</a:t>
            </a:r>
            <a:endParaRPr lang="ru-RU" sz="2000" dirty="0"/>
          </a:p>
          <a:p>
            <a:r>
              <a:rPr lang="ru-RU" sz="1800" dirty="0"/>
              <a:t>а) самостоятельные отдельные организмы;</a:t>
            </a:r>
          </a:p>
          <a:p>
            <a:r>
              <a:rPr lang="ru-RU" sz="1800" dirty="0"/>
              <a:t>б) внутриклеточные паразиты прокариот;</a:t>
            </a:r>
          </a:p>
          <a:p>
            <a:r>
              <a:rPr lang="ru-RU" sz="1800" dirty="0"/>
              <a:t>в) внутриклеточные паразиты эукариот;</a:t>
            </a:r>
          </a:p>
          <a:p>
            <a:r>
              <a:rPr lang="ru-RU" sz="1800" dirty="0"/>
              <a:t>г) внутриклеточные паразиты прокариот и эукариот</a:t>
            </a:r>
            <a:r>
              <a:rPr lang="ru-RU" sz="1900" dirty="0"/>
              <a:t>.</a:t>
            </a:r>
          </a:p>
          <a:p>
            <a:pPr>
              <a:buNone/>
            </a:pP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9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МЕМБРАНА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538450"/>
              </p:ext>
            </p:extLst>
          </p:nvPr>
        </p:nvGraphicFramePr>
        <p:xfrm>
          <a:off x="1881158" y="1000109"/>
          <a:ext cx="8429684" cy="16769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82925"/>
                <a:gridCol w="2048896"/>
                <a:gridCol w="2707469"/>
                <a:gridCol w="3190394"/>
              </a:tblGrid>
              <a:tr h="8384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4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Мембрана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090102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66" y="3000373"/>
            <a:ext cx="6643734" cy="3500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3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ЦИТОПЛАЗМА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12681"/>
              </p:ext>
            </p:extLst>
          </p:nvPr>
        </p:nvGraphicFramePr>
        <p:xfrm>
          <a:off x="2238349" y="820754"/>
          <a:ext cx="7715305" cy="2252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1999"/>
                <a:gridCol w="1875261"/>
                <a:gridCol w="2478023"/>
                <a:gridCol w="2920022"/>
              </a:tblGrid>
              <a:tr h="815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78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Цитоплазма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ru-RU" dirty="0" smtClean="0"/>
              <a:t>ЯДРО</a:t>
            </a:r>
            <a:endParaRPr lang="ru-RU" dirty="0"/>
          </a:p>
        </p:txBody>
      </p:sp>
      <p:pic>
        <p:nvPicPr>
          <p:cNvPr id="5" name="Содержимое 4" descr="yad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28" y="2928934"/>
            <a:ext cx="6335308" cy="3643338"/>
          </a:xfr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62751"/>
              </p:ext>
            </p:extLst>
          </p:nvPr>
        </p:nvGraphicFramePr>
        <p:xfrm>
          <a:off x="1952596" y="1000107"/>
          <a:ext cx="8215370" cy="16219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0647"/>
                <a:gridCol w="1996805"/>
                <a:gridCol w="2638636"/>
                <a:gridCol w="3109282"/>
              </a:tblGrid>
              <a:tr h="8109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9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Ядро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9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ЭПС</a:t>
            </a:r>
            <a:endParaRPr lang="ru-RU" dirty="0"/>
          </a:p>
        </p:txBody>
      </p:sp>
      <p:pic>
        <p:nvPicPr>
          <p:cNvPr id="5" name="Содержимое 4" descr="Kletc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887" y="2556420"/>
            <a:ext cx="5465656" cy="2857520"/>
          </a:xfr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162979"/>
              </p:ext>
            </p:extLst>
          </p:nvPr>
        </p:nvGraphicFramePr>
        <p:xfrm>
          <a:off x="1888273" y="921656"/>
          <a:ext cx="8501122" cy="15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3386"/>
                <a:gridCol w="2194914"/>
                <a:gridCol w="2762974"/>
                <a:gridCol w="3039848"/>
              </a:tblGrid>
              <a:tr h="638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42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Эндоплазматическая сеть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endoplasmatic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526" y="4292864"/>
            <a:ext cx="5437475" cy="25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АППАРАТ ГОЛЬДЖИ</a:t>
            </a:r>
            <a:endParaRPr lang="ru-RU" dirty="0"/>
          </a:p>
        </p:txBody>
      </p:sp>
      <p:pic>
        <p:nvPicPr>
          <p:cNvPr id="6" name="Содержимое 5" descr="Комплекс_гольдж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7042" y="2928935"/>
            <a:ext cx="5072098" cy="3461155"/>
          </a:xfrm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336556"/>
              </p:ext>
            </p:extLst>
          </p:nvPr>
        </p:nvGraphicFramePr>
        <p:xfrm>
          <a:off x="1952595" y="1000109"/>
          <a:ext cx="8215370" cy="18091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0647"/>
                <a:gridCol w="1996805"/>
                <a:gridCol w="2638635"/>
                <a:gridCol w="3109283"/>
              </a:tblGrid>
              <a:tr h="904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4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Аппарат </a:t>
                      </a:r>
                      <a:r>
                        <a:rPr lang="ru-RU" dirty="0" err="1" smtClean="0"/>
                        <a:t>Гольджи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r>
              <a:rPr lang="ru-RU" dirty="0" smtClean="0"/>
              <a:t>МИТОХОНДРИИ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888200"/>
              </p:ext>
            </p:extLst>
          </p:nvPr>
        </p:nvGraphicFramePr>
        <p:xfrm>
          <a:off x="1952596" y="1142985"/>
          <a:ext cx="8286808" cy="1302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5737"/>
                <a:gridCol w="1719143"/>
                <a:gridCol w="3069730"/>
                <a:gridCol w="3212198"/>
              </a:tblGrid>
              <a:tr h="651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митохондрии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7" descr="митохонд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0050" y="2857497"/>
            <a:ext cx="3357586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ru-RU" dirty="0" smtClean="0"/>
              <a:t>РИБОСОМЫ</a:t>
            </a:r>
            <a:endParaRPr lang="ru-RU" dirty="0"/>
          </a:p>
        </p:txBody>
      </p:sp>
      <p:pic>
        <p:nvPicPr>
          <p:cNvPr id="6" name="Содержимое 5" descr="image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1158" y="3143248"/>
            <a:ext cx="4286280" cy="2633214"/>
          </a:xfrm>
          <a:ln>
            <a:solidFill>
              <a:schemeClr val="tx1"/>
            </a:solidFill>
          </a:ln>
        </p:spPr>
      </p:pic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130749"/>
              </p:ext>
            </p:extLst>
          </p:nvPr>
        </p:nvGraphicFramePr>
        <p:xfrm>
          <a:off x="1881158" y="1071547"/>
          <a:ext cx="8215370" cy="91440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785"/>
                <a:gridCol w="2061742"/>
                <a:gridCol w="2724445"/>
                <a:gridCol w="3210398"/>
              </a:tblGrid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Состав и строение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рибосомы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endoplasmaticum.jpg"/>
          <p:cNvPicPr>
            <a:picLocks noChangeAspect="1"/>
          </p:cNvPicPr>
          <p:nvPr/>
        </p:nvPicPr>
        <p:blipFill>
          <a:blip r:embed="rId3" cstate="print"/>
          <a:srcRect r="51389"/>
          <a:stretch>
            <a:fillRect/>
          </a:stretch>
        </p:blipFill>
        <p:spPr>
          <a:xfrm>
            <a:off x="6453190" y="2571744"/>
            <a:ext cx="3929058" cy="3674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16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>
                <a:latin typeface="Times New Roman" pitchFamily="18" charset="0"/>
              </a:rPr>
              <a:t>Схема строения рибосомы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725" y="1700214"/>
            <a:ext cx="3405188" cy="4814887"/>
          </a:xfrm>
        </p:spPr>
        <p:txBody>
          <a:bodyPr/>
          <a:lstStyle/>
          <a:p>
            <a:pPr indent="22225">
              <a:lnSpc>
                <a:spcPct val="90000"/>
              </a:lnSpc>
              <a:buNone/>
            </a:pPr>
            <a:r>
              <a:rPr lang="ru-RU" sz="2400" dirty="0">
                <a:latin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</a:rPr>
              <a:t>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2 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3 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4 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5 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6 —</a:t>
            </a:r>
          </a:p>
          <a:p>
            <a:pPr indent="22225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7 </a:t>
            </a:r>
            <a:r>
              <a:rPr lang="ru-RU" sz="2400" dirty="0">
                <a:latin typeface="Times New Roman" pitchFamily="18" charset="0"/>
              </a:rPr>
              <a:t>— </a:t>
            </a:r>
          </a:p>
        </p:txBody>
      </p:sp>
      <p:pic>
        <p:nvPicPr>
          <p:cNvPr id="8196" name="Picture 5" descr="tmp3D0-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9" y="1484314"/>
            <a:ext cx="4968875" cy="4922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5095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381</Words>
  <Application>Microsoft Office PowerPoint</Application>
  <PresentationFormat>Широкоэкранный</PresentationFormat>
  <Paragraphs>127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1_Тема Office</vt:lpstr>
      <vt:lpstr>Тема Office</vt:lpstr>
      <vt:lpstr>2_Тема Office</vt:lpstr>
      <vt:lpstr>3_Тема Office</vt:lpstr>
      <vt:lpstr>КЛЕТКА И ЕЕ ЧАСТИ</vt:lpstr>
      <vt:lpstr>МЕМБРАНА</vt:lpstr>
      <vt:lpstr>ЦИТОПЛАЗМА</vt:lpstr>
      <vt:lpstr>ЯДРО</vt:lpstr>
      <vt:lpstr>ЭПС</vt:lpstr>
      <vt:lpstr>АППАРАТ ГОЛЬДЖИ</vt:lpstr>
      <vt:lpstr>МИТОХОНДРИИ</vt:lpstr>
      <vt:lpstr>РИБОСОМЫ</vt:lpstr>
      <vt:lpstr>Схема строения рибосомы</vt:lpstr>
      <vt:lpstr>ЛИЗОСОМЫ</vt:lpstr>
      <vt:lpstr>КЛЕТОЧНЫЙ ЦЕНТР</vt:lpstr>
      <vt:lpstr>ПЛАСТИДЫ</vt:lpstr>
      <vt:lpstr>Органоиды движения</vt:lpstr>
      <vt:lpstr>                     Тест по теме «Строение клетки»  1. В состав мембраны входят: а) белки и углеводы; б) белки и липиды; в) углеводы и жиры; г) белки и неорганические вещества.  2. Фагоцитоз – это: а) захват клеткой жидкости; б) захват твердых частиц; в) транспорт веществ через мембрану; г) ускорение биохимических реакций.  3.В состав ядрышка входит: а) ДНК; б) рРНК; в) белок и ДНК; г) белок и рРНК.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 И ЕЕ ЧАСТИ</dc:title>
  <dc:creator>Донгузова Елена Евгеньевна</dc:creator>
  <cp:lastModifiedBy>Донгузова Елена Евгеньевна</cp:lastModifiedBy>
  <cp:revision>1</cp:revision>
  <dcterms:created xsi:type="dcterms:W3CDTF">2020-10-12T11:33:47Z</dcterms:created>
  <dcterms:modified xsi:type="dcterms:W3CDTF">2020-10-12T11:41:36Z</dcterms:modified>
</cp:coreProperties>
</file>