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8" r:id="rId1"/>
  </p:sldMasterIdLst>
  <p:notesMasterIdLst>
    <p:notesMasterId r:id="rId36"/>
  </p:notesMasterIdLst>
  <p:sldIdLst>
    <p:sldId id="314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5" r:id="rId33"/>
    <p:sldId id="296" r:id="rId34"/>
    <p:sldId id="315" r:id="rId3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B6D2B21D-08E6-44B9-95F1-67F5AB3A7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967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13C664-7595-48F6-91D2-5B1ACF22EB8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18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59542A-EF42-4C43-8B33-630888B817F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22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5A3373-7CF0-47EC-80CD-0E2F1DFC5F98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44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A7E44-7FA7-4CA4-BDD9-2BF4DC989FE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31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25D833-F73C-4484-A112-746F5467869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35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2AD3F-2122-4AF9-86A6-EE1BB0D4DE8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72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003F0-9E59-4E09-9178-6E1D585A172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4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59F1A2-DA09-4793-BF70-7A2C2B0F2AD3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909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3F28C9-647A-48CE-9CB0-E93B99C92CF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60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98A79-CA18-4985-8589-A50A1F48408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96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07F532-1173-4DF2-A6E6-BE1A9A5DA068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35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C6F2E-C7CC-4BBC-80EC-04063D73781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443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6D887-D765-446D-B376-5BE5C9F64229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702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1778E9-1CA9-49EA-80B8-87272F464B7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366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4F47A5-E56D-47F3-A1EE-92F3919F8F1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598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06CE4A-BE49-4978-9E1E-1B1E2B2EF8C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92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693E2-181D-4D85-9446-5E9424EE064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107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ADC66B-81B2-48F5-A7DA-9721E6224B6D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583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3C8A82-2D5D-407A-9C4E-1FD9781C464A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526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EF208A-6BC7-4F05-A397-6357706CC74E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84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677572-908F-4023-8CC8-2BF56FB2341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476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37ED27-8486-43C6-9A72-831FA663F34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83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AA5C3-67F3-4A97-8FEF-0F260EEDA4E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772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5F8596-627C-47AB-97EA-197346B7FE70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730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3DD671-DAF1-4CCF-A83F-98F0531C1B0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925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861838-FA04-4134-ACAB-FF02A6EE30A7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63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410686-D9EA-4664-AF7C-458554C4EE9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05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7C16EF-B756-4D44-A0EB-CE7922C3683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54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7BD95-3480-4BE4-A938-BAA865EF6DA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84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17ED39-D30C-4CD4-8748-256CDC7DB57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79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9B6CF8-CBC3-4108-8CEC-C5891469B5D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5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976169-449F-4C97-A375-4E385D373E2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5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A342-DC94-4E9D-9F65-ECD9483914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49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D31-31E7-4291-A7C2-8E8CA2042E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7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3611-7E76-4B0A-B4BA-CE8F001F4D0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04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8927-1A5E-409D-83FA-DA51B26359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6C7C-4A0A-44FE-9D83-86CA7A9A3B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50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EB7-11FC-4655-928B-13C939E6BF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18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795B-69FB-45C6-A4F5-8303FBF9DC7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85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CE03-62E5-4B6C-99DA-D88FC8E350C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9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CCC-CCB3-430C-AFDF-E59982B6B6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96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452B-2D67-484A-8E11-5FE6300FBD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08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0189-800B-4D72-8011-B40E29FD384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0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F7D2-DF04-4E2C-88AB-1B2AE2B856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8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entalcollege.ru/upload/iblock/4c3/4c3e3acc73960272a88cd16d04335276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64002" y="754007"/>
            <a:ext cx="5607999" cy="5990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75605" tIns="37802" rIns="75605" bIns="378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84" dirty="0"/>
              <a:t>ФГБОУ ВО «Красноярский государственный медицинский университет имени профессора В.Ф. </a:t>
            </a:r>
            <a:r>
              <a:rPr lang="ru-RU" sz="1984" dirty="0" err="1"/>
              <a:t>Войно-Ясенецкого</a:t>
            </a:r>
            <a:r>
              <a:rPr lang="ru-RU" sz="1984" dirty="0"/>
              <a:t>» МЗ РФ </a:t>
            </a:r>
            <a:endParaRPr lang="ru-RU" sz="1984" dirty="0"/>
          </a:p>
          <a:p>
            <a:pPr marL="0" indent="0" algn="ctr">
              <a:buNone/>
            </a:pPr>
            <a:r>
              <a:rPr lang="ru-RU" sz="1984" dirty="0"/>
              <a:t>Кафедра </a:t>
            </a:r>
            <a:r>
              <a:rPr lang="ru-RU" sz="1984" dirty="0"/>
              <a:t>терапевтической стоматологии</a:t>
            </a:r>
            <a:endParaRPr lang="en-US" sz="1984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984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754007"/>
            <a:ext cx="1288550" cy="867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792" y="2699717"/>
            <a:ext cx="9288784" cy="175791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indent="1588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0" i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Методы минимально-инвазивной терапии заболеваний пародонта</a:t>
            </a:r>
          </a:p>
          <a:p>
            <a:endParaRPr lang="ru-RU" sz="3638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693" y="4787949"/>
            <a:ext cx="5802932" cy="187487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Выполнила: </a:t>
            </a:r>
          </a:p>
          <a:p>
            <a:r>
              <a:rPr lang="ru-RU" dirty="0">
                <a:solidFill>
                  <a:schemeClr val="tx1"/>
                </a:solidFill>
              </a:rPr>
              <a:t>клинический ординатор </a:t>
            </a:r>
            <a:r>
              <a:rPr lang="ru-RU" dirty="0" smtClean="0">
                <a:solidFill>
                  <a:schemeClr val="tx1"/>
                </a:solidFill>
              </a:rPr>
              <a:t>2г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курса </a:t>
            </a:r>
          </a:p>
          <a:p>
            <a:r>
              <a:rPr lang="ru-RU" dirty="0">
                <a:solidFill>
                  <a:schemeClr val="tx1"/>
                </a:solidFill>
              </a:rPr>
              <a:t>кафедры терапевтической стоматологии </a:t>
            </a:r>
            <a:r>
              <a:rPr lang="ru-RU" dirty="0" err="1">
                <a:solidFill>
                  <a:schemeClr val="tx1"/>
                </a:solidFill>
              </a:rPr>
              <a:t>КрасГМУ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Кох </a:t>
            </a:r>
            <a:r>
              <a:rPr lang="ru-RU" dirty="0">
                <a:solidFill>
                  <a:schemeClr val="tx1"/>
                </a:solidFill>
              </a:rPr>
              <a:t>Елизавета Сергеевна</a:t>
            </a:r>
          </a:p>
          <a:p>
            <a:r>
              <a:rPr lang="ru-RU" dirty="0">
                <a:solidFill>
                  <a:schemeClr val="tx1"/>
                </a:solidFill>
              </a:rPr>
              <a:t>Проверила: КМН, доцент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Тарасова </a:t>
            </a:r>
            <a:r>
              <a:rPr lang="ru-RU" dirty="0">
                <a:solidFill>
                  <a:schemeClr val="tx1"/>
                </a:solidFill>
              </a:rPr>
              <a:t>Наталья Валентиновна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7560" y="7116725"/>
            <a:ext cx="720882" cy="34996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idx="1"/>
          </p:nvPr>
        </p:nvSpPr>
        <p:spPr>
          <a:xfrm>
            <a:off x="431800" y="268288"/>
            <a:ext cx="9069388" cy="4987925"/>
          </a:xfrm>
          <a:ln/>
        </p:spPr>
        <p:txBody>
          <a:bodyPr tIns="20160" anchor="t"/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i="0"/>
              <a:t>Фотосенсибилизатор обычно применяют в форме геля. После тщательно проведенной профессиональной гигиены полости рта (удаление мягкого налета, наддесневых и поддесневых зубных отложений) и обработки поддесневой области на десны и в пародонтальные карманы наносится гель. При этом Фотодитазин накапливается в клетках микроорганизмов. Затем остатки геля смываются водой.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49700"/>
            <a:ext cx="928846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idx="1"/>
          </p:nvPr>
        </p:nvSpPr>
        <p:spPr>
          <a:xfrm>
            <a:off x="219075" y="360363"/>
            <a:ext cx="9645650" cy="4187825"/>
          </a:xfrm>
          <a:ln/>
        </p:spPr>
        <p:txBody>
          <a:bodyPr tIns="20160" anchor="t">
            <a:normAutofit/>
          </a:bodyPr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200" b="0" i="0"/>
              <a:t>Cледующий этап заключается в обработке патогенных зон лазером. Обработка проводится с помощью специального гибкого и тонкого световода (поддесневая область около каждого зуба) или при помощи насадки в течение 1-2 минут. После лазерного воздействия образуется фотокоагуляционная пленка, которая как биоповязка предохраняет ткань от повторного проникновения микробов.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824413"/>
            <a:ext cx="82073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idx="1"/>
          </p:nvPr>
        </p:nvSpPr>
        <p:spPr>
          <a:xfrm>
            <a:off x="647700" y="153988"/>
            <a:ext cx="9069388" cy="5465762"/>
          </a:xfrm>
          <a:ln/>
        </p:spPr>
        <p:txBody>
          <a:bodyPr tIns="20160" anchor="t">
            <a:normAutofit/>
          </a:bodyPr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i="0"/>
              <a:t>Длительность сеанса ФДТ определяется количеством зубов, в области которых необходимо провести лечение. На курс требуется 1-2 сеанса. Повторно лазер-лечение рекомендуется провести через 6-8 месяцев.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i="0"/>
              <a:t>Процедура ФДТ безболезненна. Через несколько часов после сеанса состояние десен заметно улучшается. Проходят воспаление и отечность, на следующий день полностью исчезает кровоточивость.ФДТ эффективно уничтожает «помеченную» микрофлору, лазерное излучение само по себе положительно воздействует на пораженные ткани, вызывая улучшение микроциркуляции и, соответственно, способствуя заживлению.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5759450"/>
            <a:ext cx="5832475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0160">
            <a:normAutofit/>
          </a:bodyPr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dirty="0" smtClean="0">
                <a:latin typeface="+mn-lt"/>
              </a:rPr>
              <a:t>Пескоструйная</a:t>
            </a:r>
            <a:br>
              <a:rPr lang="ru-RU" altLang="ru-RU" sz="3600" dirty="0" smtClean="0">
                <a:latin typeface="+mn-lt"/>
              </a:rPr>
            </a:br>
            <a:r>
              <a:rPr lang="ru-RU" altLang="ru-RU" sz="3600" dirty="0" smtClean="0">
                <a:latin typeface="+mn-lt"/>
              </a:rPr>
              <a:t> обработка зубов</a:t>
            </a:r>
            <a:endParaRPr lang="ru-RU" altLang="ru-RU" sz="3600" dirty="0">
              <a:latin typeface="+mn-lt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87338" y="1706563"/>
            <a:ext cx="9504362" cy="4989512"/>
          </a:xfrm>
          <a:ln/>
        </p:spPr>
        <p:txBody>
          <a:bodyPr tIns="1656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ru-RU" altLang="ru-RU" sz="2600" dirty="0"/>
              <a:t>Это более современный метод, в котором для очистки зубов применяется бикарбонат натрия или пищевая сода. На зубы под большим давлением воздействует смесь из соды, в виде мелкодисперсного порошка, воздуха и воды. Частички соды, ударяя по зубным камням, сбивают их с эмали, вода смывает остатки камня и охлаждает зуб.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ru-RU" altLang="ru-RU" sz="26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ru-RU" altLang="ru-RU" sz="2600" dirty="0"/>
              <a:t>Этот способ эффективно удаляет зубной налет, пигментацию и небольшие камни на зубах. С массивными отложениями зубного камня он может не справиться. Этим методом нельзя пользоваться, если присутствует хотя бы небольшое воспаление десен, так как такое активное воздействие может усилить воспаление.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ru-RU" altLang="ru-RU" sz="2600" dirty="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36625"/>
            <a:ext cx="92852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>
          <a:xfrm>
            <a:off x="287338" y="381000"/>
            <a:ext cx="9069387" cy="6681788"/>
          </a:xfrm>
          <a:ln/>
        </p:spPr>
        <p:txBody>
          <a:bodyPr tIns="20160" anchor="t">
            <a:normAutofit lnSpcReduction="10000"/>
          </a:bodyPr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i="0"/>
              <a:t>Air flow– процедура, с использованием пескоструйного оборудования. Принцип ее действия заключается в том, что определенная доза смешанных с водой абразивных частиц под давлением направляется на поверхность зубов. При этом, под их воздействием налет расщепляется и вымывается. Вместе с ним удаляются и болезнетворные бактерии. Одновременно шлифуется и полируется эмаль, за счет чего зубы вновь приобретают белизну. Эта процедура - заключительный этап после удаления зубного камня ультразвуковым аппаратом.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i="0"/>
              <a:t>Система air flow– это профессиональная чистка зубной эмали. Специалисты  рекомендуют проводить ее в качестве профилактических мероприятий по предупреждению заболеваний зубов и десен. Это наиболее прогрессивный способ для осветления зубной эмали в щадящем режиме.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34963"/>
            <a:ext cx="52387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867150"/>
            <a:ext cx="5243512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sz="half" idx="1"/>
          </p:nvPr>
        </p:nvSpPr>
        <p:spPr>
          <a:xfrm>
            <a:off x="503238" y="503238"/>
            <a:ext cx="4425950" cy="6819900"/>
          </a:xfrm>
          <a:ln/>
        </p:spPr>
        <p:txBody>
          <a:bodyPr tIns="20160" anchor="t">
            <a:normAutofit lnSpcReduction="10000"/>
          </a:bodyPr>
          <a:lstStyle/>
          <a:p>
            <a:pPr marL="342900" indent="-341313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0" i="0"/>
              <a:t>Показания к обработке зубов методикой air flow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0" i="0"/>
              <a:t>Необходимость удаления зубного налета различного происхождения.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0" i="0"/>
              <a:t>Потемнение эмали.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0" i="0"/>
              <a:t>Чистка виниров, керамики, брекетов, верхней части имплантатов и пр.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0" i="0"/>
              <a:t>Обработка зубной поверхности перед осветлением или отбеливанием препаратами фтора.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79500"/>
            <a:ext cx="4332288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472113" y="923925"/>
            <a:ext cx="4425950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 marL="342900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6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Противопоказания к процедуре air flow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Х</a:t>
            </a:r>
            <a:r>
              <a:rPr lang="ru-RU" altLang="ru-RU" sz="28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ронический бронхит или бронхиальная астма.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Использование бессолевой диеты.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Индивидуальная непереносимость вкуса цитрусовых.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Три «нельзя» при проведении процедуры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98475"/>
            <a:ext cx="5032375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71888"/>
            <a:ext cx="489585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016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err="1" smtClean="0">
                <a:latin typeface="+mn-lt"/>
              </a:rPr>
              <a:t>Микропротезирование</a:t>
            </a:r>
            <a:r>
              <a:rPr lang="ru-RU" altLang="ru-RU" sz="3200" dirty="0" smtClean="0">
                <a:latin typeface="+mn-lt"/>
              </a:rPr>
              <a:t> зубов </a:t>
            </a:r>
            <a:endParaRPr lang="ru-RU" altLang="ru-RU" sz="3200" dirty="0">
              <a:latin typeface="+mn-lt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88131" y="1563688"/>
            <a:ext cx="9501188" cy="5489575"/>
          </a:xfrm>
          <a:ln/>
        </p:spPr>
        <p:txBody>
          <a:bodyPr tIns="15120">
            <a:normAutofit/>
          </a:bodyPr>
          <a:lstStyle/>
          <a:p>
            <a:pPr marL="106363" indent="0">
              <a:buSzPct val="45000"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ru-RU" altLang="ru-RU" sz="2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5" y="1589556"/>
            <a:ext cx="4000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53" y="1475256"/>
            <a:ext cx="3768725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90" y="4397844"/>
            <a:ext cx="24955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7720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/>
              <a:t> Минимально инвазивная </a:t>
            </a:r>
            <a:r>
              <a:rPr lang="ru-RU" altLang="ru-RU" dirty="0" smtClean="0"/>
              <a:t>стоматология</a:t>
            </a:r>
            <a:endParaRPr lang="ru-RU" altLang="ru-RU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6761" y="1979637"/>
            <a:ext cx="9070975" cy="4989513"/>
          </a:xfrm>
          <a:ln/>
        </p:spPr>
        <p:txBody>
          <a:bodyPr/>
          <a:lstStyle/>
          <a:p>
            <a:pPr marL="563563" indent="-457200">
              <a:buSzPct val="45000"/>
              <a:buFont typeface="Wingdings" panose="05000000000000000000" pitchFamily="2" charset="2"/>
              <a:buChar char="Ø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ru-RU" dirty="0"/>
              <a:t>Минимально инвазивная стоматология (</a:t>
            </a:r>
            <a:r>
              <a:rPr lang="ru-RU" altLang="ru-RU" dirty="0" err="1"/>
              <a:t>microdentistry</a:t>
            </a:r>
            <a:r>
              <a:rPr lang="ru-RU" altLang="ru-RU" dirty="0"/>
              <a:t>) подразумевает процесс лечения, при котором во время проведения реставрационных процедур удаляется минимальное количество здоровых тканей зуба, что, по сути, и является целью стоматологического лечения. Сюда же можно отнести и профилактические мероприятия, направленные на восстановление структур твердых тканей зуба (</a:t>
            </a:r>
            <a:r>
              <a:rPr lang="ru-RU" altLang="ru-RU" dirty="0" err="1"/>
              <a:t>реминерализацию</a:t>
            </a:r>
            <a:r>
              <a:rPr lang="ru-RU" altLang="ru-RU" dirty="0"/>
              <a:t>).</a:t>
            </a:r>
          </a:p>
          <a:p>
            <a:pPr marL="563563" indent="-457200">
              <a:buSzPct val="45000"/>
              <a:buFont typeface="Wingdings" panose="05000000000000000000" pitchFamily="2" charset="2"/>
              <a:buChar char="Ø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altLang="ru-RU" dirty="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idx="1"/>
          </p:nvPr>
        </p:nvSpPr>
        <p:spPr>
          <a:xfrm>
            <a:off x="503238" y="938213"/>
            <a:ext cx="9069387" cy="5113337"/>
          </a:xfrm>
          <a:ln/>
        </p:spPr>
        <p:txBody>
          <a:bodyPr tIns="20160" anchor="t">
            <a:normAutofit/>
          </a:bodyPr>
          <a:lstStyle/>
          <a:p>
            <a:pPr algn="l">
              <a:spcAft>
                <a:spcPts val="1425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altLang="ru-RU" sz="3200" b="0" i="0"/>
              <a:t> Изготовление микропротезов в лаборатории и высокая точность их подгонки по слепку зуба является несомненным преимуществом по сравнению с пломбированием зубов. К тому же вкладку или винир можно тщательно отполировать со всех сторон, что невозможно сделать при наложении пломбы, особенно в области межзубных контактов. Преимуществами микропротезов также являются их более высокая прочность, гигиеничность и цветостойкость по сравнению с композитными пломбами;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87338"/>
            <a:ext cx="59309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098800"/>
            <a:ext cx="5886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54025"/>
            <a:ext cx="6000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5184775"/>
            <a:ext cx="4762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50863" y="19050"/>
            <a:ext cx="9070975" cy="1262063"/>
          </a:xfrm>
          <a:ln/>
        </p:spPr>
        <p:txBody>
          <a:bodyPr tIns="27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>Виниры на рефракторе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28788"/>
            <a:ext cx="9070975" cy="6745287"/>
          </a:xfrm>
          <a:ln/>
        </p:spPr>
        <p:txBody>
          <a:bodyPr tIns="15120"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altLang="ru-RU" dirty="0" err="1"/>
              <a:t>Виниры</a:t>
            </a:r>
            <a:r>
              <a:rPr lang="ru-RU" altLang="ru-RU" dirty="0"/>
              <a:t> на рефракторе актуальны:</a:t>
            </a:r>
          </a:p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altLang="ru-RU" dirty="0" smtClean="0"/>
              <a:t>для </a:t>
            </a:r>
            <a:r>
              <a:rPr lang="ru-RU" altLang="ru-RU" dirty="0"/>
              <a:t>незначительно измененных в цвете и положении </a:t>
            </a:r>
            <a:r>
              <a:rPr lang="ru-RU" altLang="ru-RU" dirty="0" smtClean="0"/>
              <a:t>зубов</a:t>
            </a:r>
          </a:p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altLang="ru-RU" dirty="0" smtClean="0"/>
              <a:t>наличие небольших</a:t>
            </a:r>
            <a:r>
              <a:rPr lang="ru-RU" altLang="ru-RU" dirty="0"/>
              <a:t>, ранее изготовленных и неудовлетворительных </a:t>
            </a:r>
            <a:r>
              <a:rPr lang="ru-RU" altLang="ru-RU" dirty="0" smtClean="0"/>
              <a:t>пломб</a:t>
            </a:r>
          </a:p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altLang="ru-RU" dirty="0" smtClean="0"/>
              <a:t>позволяющие </a:t>
            </a:r>
            <a:r>
              <a:rPr lang="ru-RU" altLang="ru-RU" dirty="0"/>
              <a:t>воссоздать из керамики максимально живую работу, практически в точности имитирующую ткани зуба вместе с эстетикой и текстурой,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ru-RU" altLang="ru-RU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ru-RU" altLang="ru-RU" dirty="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22288"/>
            <a:ext cx="629285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690938"/>
            <a:ext cx="6219825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0160"/>
          <a:lstStyle/>
          <a:p>
            <a:pP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err="1">
                <a:latin typeface="+mn-lt"/>
              </a:rPr>
              <a:t>Vector</a:t>
            </a:r>
            <a:endParaRPr lang="ru-RU" altLang="ru-RU" sz="3200" dirty="0">
              <a:latin typeface="+mn-lt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  <a:ln/>
        </p:spPr>
        <p:txBody>
          <a:bodyPr tIns="16560"/>
          <a:lstStyle/>
          <a:p>
            <a:pPr marL="430213" indent="-323850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ru-RU" sz="2600" dirty="0" err="1"/>
              <a:t>Vector</a:t>
            </a:r>
            <a:r>
              <a:rPr lang="ru-RU" altLang="ru-RU" sz="2600" dirty="0"/>
              <a:t> — это ультразвуковая стоматологическая система, предназначенная для мини­мально инвазивного лечения воспалительных заболеваний пародонта, </a:t>
            </a:r>
            <a:r>
              <a:rPr lang="ru-RU" altLang="ru-RU" sz="2600" dirty="0" err="1"/>
              <a:t>микроинвазивного</a:t>
            </a:r>
            <a:r>
              <a:rPr lang="ru-RU" altLang="ru-RU" sz="2600" dirty="0"/>
              <a:t> препарирования твердых тканей зуба и финишной обработки реставраций.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887788"/>
            <a:ext cx="80359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idx="1"/>
          </p:nvPr>
        </p:nvSpPr>
        <p:spPr>
          <a:xfrm>
            <a:off x="642938" y="906463"/>
            <a:ext cx="9070975" cy="4989512"/>
          </a:xfrm>
          <a:ln/>
        </p:spPr>
        <p:txBody>
          <a:bodyPr tIns="16560" anchor="t"/>
          <a:lstStyle/>
          <a:p>
            <a:pPr marL="430213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ru-RU" sz="2600" b="0" i="0" dirty="0"/>
              <a:t>Показаниями для лечения с применением данной системы являются следующие заболевания: гингивит, хронический </a:t>
            </a:r>
            <a:r>
              <a:rPr lang="ru-RU" altLang="ru-RU" sz="2600" b="0" i="0" dirty="0" err="1"/>
              <a:t>генерализованный</a:t>
            </a:r>
            <a:r>
              <a:rPr lang="ru-RU" altLang="ru-RU" sz="2600" b="0" i="0" dirty="0"/>
              <a:t> и локализованный пародонтит различных степе­ней тяжести, быстропрогрессирующий пародонтит. ювенильный пародонтит, </a:t>
            </a:r>
            <a:r>
              <a:rPr lang="ru-RU" altLang="ru-RU" sz="2600" b="0" i="0" dirty="0" err="1"/>
              <a:t>периимплантиты</a:t>
            </a:r>
            <a:r>
              <a:rPr lang="ru-RU" altLang="ru-RU" sz="2600" b="0" i="0" dirty="0"/>
              <a:t>, обработка кариозных полостей, нависающих краев реставраций, полировка пломб</a:t>
            </a:r>
            <a:r>
              <a:rPr lang="ru-RU" altLang="ru-RU" sz="3200" b="0" i="0" dirty="0"/>
              <a:t>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232275"/>
            <a:ext cx="68103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85750"/>
            <a:ext cx="552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095625"/>
            <a:ext cx="3479800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79750"/>
            <a:ext cx="5640387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idx="1"/>
          </p:nvPr>
        </p:nvSpPr>
        <p:spPr>
          <a:xfrm>
            <a:off x="345281" y="755501"/>
            <a:ext cx="9791700" cy="4514850"/>
          </a:xfrm>
          <a:ln/>
        </p:spPr>
        <p:txBody>
          <a:bodyPr tIns="20160" anchor="t">
            <a:normAutofit/>
          </a:bodyPr>
          <a:lstStyle/>
          <a:p>
            <a:pPr marL="430213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r>
              <a:rPr lang="ru-RU" altLang="ru-RU" sz="2800" b="0" i="0" dirty="0"/>
              <a:t>Вторым важным элементом системы </a:t>
            </a:r>
            <a:r>
              <a:rPr lang="ru-RU" altLang="ru-RU" sz="2800" b="0" i="0" dirty="0" err="1"/>
              <a:t>Vector</a:t>
            </a:r>
            <a:r>
              <a:rPr lang="ru-RU" altLang="ru-RU" sz="2800" b="0" i="0" dirty="0"/>
              <a:t> являются специальные суспензии — абразивная и полирующая, обеспечивающие непрямую передачу ультразвуковой энергии на операционное поле. Полирующая жидкость содержит частицы гидроксиапатита размером до 10 </a:t>
            </a:r>
            <a:r>
              <a:rPr lang="ru-RU" altLang="ru-RU" sz="2800" b="0" i="0" dirty="0" err="1"/>
              <a:t>цт</a:t>
            </a:r>
            <a:r>
              <a:rPr lang="ru-RU" altLang="ru-RU" sz="2800" b="0" i="0" dirty="0"/>
              <a:t> и предназначена для полирования поверхности зуба, обработки корня и удаления мягкого зубного налета. Мелкие частички гидроксиапатита не вызы­вают повреждения твердых структур зуба.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94" y="4571925"/>
            <a:ext cx="4505673" cy="256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7338"/>
            <a:ext cx="4152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00450"/>
            <a:ext cx="48418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23813"/>
            <a:ext cx="9069387" cy="1909763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>Концепция минимально инвазивного вмешательства в стоматологии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160588"/>
            <a:ext cx="84455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0213" indent="-323850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ru-RU" dirty="0"/>
              <a:t>Терапия с использованием прибора «</a:t>
            </a:r>
            <a:r>
              <a:rPr lang="ru-RU" altLang="ru-RU" dirty="0" err="1"/>
              <a:t>Vector</a:t>
            </a:r>
            <a:r>
              <a:rPr lang="ru-RU" altLang="ru-RU" dirty="0"/>
              <a:t>» направлена на создание здоровой поверхности корня. Ориентируясь на принцип «</a:t>
            </a:r>
            <a:r>
              <a:rPr lang="ru-RU" altLang="ru-RU" dirty="0" err="1"/>
              <a:t>one</a:t>
            </a:r>
            <a:r>
              <a:rPr lang="ru-RU" altLang="ru-RU" dirty="0"/>
              <a:t> </a:t>
            </a:r>
            <a:r>
              <a:rPr lang="ru-RU" altLang="ru-RU" dirty="0" err="1"/>
              <a:t>stage</a:t>
            </a:r>
            <a:r>
              <a:rPr lang="ru-RU" altLang="ru-RU" dirty="0"/>
              <a:t> </a:t>
            </a:r>
            <a:r>
              <a:rPr lang="ru-RU" altLang="ru-RU" dirty="0" err="1"/>
              <a:t>full-mouth</a:t>
            </a:r>
            <a:r>
              <a:rPr lang="ru-RU" altLang="ru-RU" dirty="0"/>
              <a:t> </a:t>
            </a:r>
            <a:r>
              <a:rPr lang="ru-RU" altLang="ru-RU" dirty="0" err="1"/>
              <a:t>disinfection</a:t>
            </a:r>
            <a:r>
              <a:rPr lang="ru-RU" altLang="ru-RU" dirty="0"/>
              <a:t>» (дезинфекция полости рта за один прием), в течении 24 часов можно купировать воспаление пародонта  на верхней и нижней </a:t>
            </a:r>
            <a:r>
              <a:rPr lang="ru-RU" altLang="ru-RU" dirty="0" smtClean="0"/>
              <a:t>челюстях.</a:t>
            </a:r>
            <a:endParaRPr lang="ru-RU" altLang="ru-RU" dirty="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93775"/>
            <a:ext cx="4751388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898900"/>
            <a:ext cx="41592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474788"/>
            <a:ext cx="4762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47688"/>
            <a:ext cx="8423275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idx="1"/>
          </p:nvPr>
        </p:nvSpPr>
        <p:spPr>
          <a:xfrm>
            <a:off x="576263" y="4227513"/>
            <a:ext cx="9070975" cy="3189287"/>
          </a:xfrm>
          <a:ln/>
        </p:spPr>
        <p:txBody>
          <a:bodyPr tIns="20160" anchor="t"/>
          <a:lstStyle/>
          <a:p>
            <a:pPr marL="430213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altLang="ru-RU" sz="3200" b="0" i="0" dirty="0"/>
              <a:t>Использование данного метода способствует излечению заболеваний десен на ранних стадиях, стабилизации процесса на более глубоких стадиях,  в некоторых случаях помогает избежать операции.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1007903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dentalcollege.ru/upload/iblock/4c3/4c3e3acc73960272a88cd16d04335276.pdf</a:t>
            </a:r>
            <a:endParaRPr lang="ru-RU" dirty="0" smtClean="0"/>
          </a:p>
          <a:p>
            <a:r>
              <a:rPr lang="ru-RU" dirty="0"/>
              <a:t>Попова А.Е., </a:t>
            </a:r>
            <a:r>
              <a:rPr lang="ru-RU" dirty="0" err="1"/>
              <a:t>Крихели</a:t>
            </a:r>
            <a:r>
              <a:rPr lang="ru-RU" dirty="0"/>
              <a:t> Н.И. Применение фотодинамической терапии в комплексном лечении хронического пародонтита. </a:t>
            </a:r>
            <a:r>
              <a:rPr lang="ru-RU" i="1" dirty="0"/>
              <a:t>Российская стоматология. </a:t>
            </a:r>
            <a:r>
              <a:rPr lang="ru-RU" dirty="0" smtClean="0"/>
              <a:t>2012</a:t>
            </a:r>
          </a:p>
          <a:p>
            <a:r>
              <a:rPr lang="ru-RU" dirty="0" err="1"/>
              <a:t>Клёмин</a:t>
            </a:r>
            <a:r>
              <a:rPr lang="ru-RU" dirty="0"/>
              <a:t> В.А. Зубное </a:t>
            </a:r>
            <a:r>
              <a:rPr lang="ru-RU" dirty="0" err="1"/>
              <a:t>микропротезирование</a:t>
            </a:r>
            <a:r>
              <a:rPr lang="ru-RU" dirty="0"/>
              <a:t> вкладками / В.А. </a:t>
            </a:r>
            <a:r>
              <a:rPr lang="ru-RU" dirty="0" err="1"/>
              <a:t>Клёмин</a:t>
            </a:r>
            <a:r>
              <a:rPr lang="ru-RU" dirty="0"/>
              <a:t>, В.В. </a:t>
            </a:r>
            <a:r>
              <a:rPr lang="ru-RU" dirty="0" err="1"/>
              <a:t>Кубаренко</a:t>
            </a:r>
            <a:r>
              <a:rPr lang="ru-RU" dirty="0"/>
              <a:t>, А. Ю. Фесенко. </a:t>
            </a:r>
            <a:r>
              <a:rPr lang="en-US" dirty="0"/>
              <a:t>LAMBERT Academic Publishing. 2019. – 156 </a:t>
            </a:r>
            <a:r>
              <a:rPr lang="ru-RU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60689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idx="1"/>
          </p:nvPr>
        </p:nvSpPr>
        <p:spPr>
          <a:xfrm>
            <a:off x="503238" y="728663"/>
            <a:ext cx="9069387" cy="6038850"/>
          </a:xfrm>
          <a:ln/>
        </p:spPr>
        <p:txBody>
          <a:bodyPr tIns="20160" anchor="t">
            <a:normAutofit/>
          </a:bodyPr>
          <a:lstStyle/>
          <a:p>
            <a:pPr marL="342900" indent="-341313" algn="just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0" i="0" dirty="0"/>
              <a:t>Минимально инвазивные стоматологические вмешательства помогают сохранить здоровую ткань зуба, при их проведении пациент испытывает меньший дискомфорт, уменьшается необходимость в местной анестезии, а также существует реальная перспектива долговечной службы зуба после лечения. Разумеется, подобные методы не всегда просты в применении, они требуют знаний современных технологий и материалов. Обязательно следует учитывать индивидуальную восприимчивость пациента к кариозной болезни и особенности применяемых пломбировочных материалов.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7720"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>Методы минимально инвазивного стоматологического лечения: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367873" indent="-4572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/>
              <a:t>Фотодинамическая терапия</a:t>
            </a:r>
          </a:p>
          <a:p>
            <a:pPr marL="367873" indent="-4572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/>
              <a:t>Пескоструйная обработка зубов</a:t>
            </a:r>
          </a:p>
          <a:p>
            <a:pPr marL="367873" indent="-4572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err="1"/>
              <a:t>Микропротезирование</a:t>
            </a:r>
            <a:r>
              <a:rPr lang="ru-RU" altLang="ru-RU" dirty="0"/>
              <a:t> зубов</a:t>
            </a:r>
          </a:p>
          <a:p>
            <a:pPr marL="367873" indent="-4572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err="1"/>
              <a:t>Виниры</a:t>
            </a:r>
            <a:r>
              <a:rPr lang="ru-RU" altLang="ru-RU" dirty="0"/>
              <a:t> на рефракторе</a:t>
            </a:r>
          </a:p>
          <a:p>
            <a:pPr marL="367873" indent="-4572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err="1"/>
              <a:t>Vector</a:t>
            </a:r>
            <a:endParaRPr lang="ru-RU" altLang="ru-RU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0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>Фотодинамическая терапия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679950" y="1079500"/>
            <a:ext cx="5256213" cy="8396288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>Фотодинамическая терапия (ФДТ) — инновационная технология в стоматологии, которая успешно применяется для лечения любых бактериальных, вирусных и грибковых поражений слизистой оболочки полости рта, в том числе пародонтит, переимплантиты, стоматиты, хейлиты и др. 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92388"/>
            <a:ext cx="43767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idx="1"/>
          </p:nvPr>
        </p:nvSpPr>
        <p:spPr>
          <a:xfrm>
            <a:off x="144463" y="255588"/>
            <a:ext cx="9720262" cy="5575300"/>
          </a:xfrm>
          <a:ln/>
        </p:spPr>
        <p:txBody>
          <a:bodyPr tIns="20160" anchor="t"/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0" i="0"/>
              <a:t>Эта прогрессивная методика в последние годы получила распространение в развитых странах, во-первых, благодаря разработке специальных мягких лазеров, с помощью которых можно проводить терапию, не нагревая ткани, во-вторых, благодаря созданию нетоксичных фотосенсибилизаторов (употребляется также термин "фотосенситаза"), — препаратов способных накапливаться в патологически измененных клетках (точнее в их мембранах) и интенсивно выделять кислород под действием лазерного света.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248150"/>
            <a:ext cx="83423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>
          <a:xfrm>
            <a:off x="506411" y="683493"/>
            <a:ext cx="9069387" cy="4032250"/>
          </a:xfrm>
          <a:ln/>
        </p:spPr>
        <p:txBody>
          <a:bodyPr tIns="20160" anchor="t">
            <a:normAutofit/>
          </a:bodyPr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i="0" dirty="0"/>
              <a:t>Болезни тканей пародонта являются одной из наиболее сложных проблем в стоматологии, что связано с трудоемкостью и низкой эффективностью лечения </a:t>
            </a:r>
            <a:r>
              <a:rPr lang="ru-RU" altLang="ru-RU" sz="2400" b="0" i="0" dirty="0" err="1"/>
              <a:t>развившихся</a:t>
            </a:r>
            <a:r>
              <a:rPr lang="ru-RU" altLang="ru-RU" sz="2400" b="0" i="0" dirty="0"/>
              <a:t> стадий заболевания. На сегодняшний день для лечения пародонтита, гингивита, периодонтита и </a:t>
            </a:r>
            <a:r>
              <a:rPr lang="ru-RU" altLang="ru-RU" sz="2400" b="0" i="0" dirty="0" err="1"/>
              <a:t>периимплантита</a:t>
            </a:r>
            <a:r>
              <a:rPr lang="ru-RU" altLang="ru-RU" sz="2400" b="0" i="0" dirty="0"/>
              <a:t> применяют целый комплекс мер. Как правило, лечение состоит из нескольких этапов и включает в себя как терапевтические, хирургические, так и физиотерапевтические методы.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4067869"/>
            <a:ext cx="50339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>
          <a:xfrm>
            <a:off x="433610" y="971525"/>
            <a:ext cx="9069388" cy="4987925"/>
          </a:xfrm>
          <a:ln/>
        </p:spPr>
        <p:txBody>
          <a:bodyPr tIns="20160" anchor="t">
            <a:normAutofit/>
          </a:bodyPr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i="0" dirty="0"/>
              <a:t>При легкой степени тяжести воспаления проводится, как правило, только ФДТ. При средней и тяжелой степени тяжести проводится осмотр рядом специалистов, назначаются антибиотики, поливитамины, антисептики, проводится профессиональная </a:t>
            </a:r>
            <a:r>
              <a:rPr lang="ru-RU" altLang="ru-RU" sz="2800" b="0" i="0" dirty="0" smtClean="0"/>
              <a:t>гигиена </a:t>
            </a:r>
            <a:r>
              <a:rPr lang="ru-RU" altLang="ru-RU" sz="2800" b="0" i="0" dirty="0"/>
              <a:t>полости рта и </a:t>
            </a:r>
            <a:r>
              <a:rPr lang="ru-RU" altLang="ru-RU" sz="2800" b="0" i="0" dirty="0" smtClean="0"/>
              <a:t>сеанс/сеансы </a:t>
            </a:r>
            <a:r>
              <a:rPr lang="ru-RU" altLang="ru-RU" sz="2800" b="0" i="0" dirty="0"/>
              <a:t>ФДТ.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02" y="3275781"/>
            <a:ext cx="5039296" cy="377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34484</TotalTime>
  <Words>1219</Words>
  <Application>Microsoft Office PowerPoint</Application>
  <PresentationFormat>Произвольный</PresentationFormat>
  <Paragraphs>95</Paragraphs>
  <Slides>34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Times New Roman</vt:lpstr>
      <vt:lpstr>Arial</vt:lpstr>
      <vt:lpstr>Microsoft YaHei</vt:lpstr>
      <vt:lpstr>Arial Unicode MS</vt:lpstr>
      <vt:lpstr>StarSymbol</vt:lpstr>
      <vt:lpstr>Lucida Sans Unicode</vt:lpstr>
      <vt:lpstr>Palatino Linotype</vt:lpstr>
      <vt:lpstr>Wingdings</vt:lpstr>
      <vt:lpstr>Office Theme</vt:lpstr>
      <vt:lpstr>Презентация PowerPoint</vt:lpstr>
      <vt:lpstr> Минимально инвазивная стоматология</vt:lpstr>
      <vt:lpstr>Концепция минимально инвазивного вмешательства в стоматологии </vt:lpstr>
      <vt:lpstr>Презентация PowerPoint</vt:lpstr>
      <vt:lpstr>Методы минимально инвазивного стоматологического лечения:</vt:lpstr>
      <vt:lpstr>Фотодинамическая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Пескоструйная  обработка зубов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Микропротезирование зубов </vt:lpstr>
      <vt:lpstr>Презентация PowerPoint</vt:lpstr>
      <vt:lpstr>Презентация PowerPoint</vt:lpstr>
      <vt:lpstr>Презентация PowerPoint</vt:lpstr>
      <vt:lpstr>Виниры на рефракторе</vt:lpstr>
      <vt:lpstr>Презентация PowerPoint</vt:lpstr>
      <vt:lpstr>Vector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Dilyara Temirgalieva</dc:creator>
  <cp:lastModifiedBy>HP</cp:lastModifiedBy>
  <cp:revision>5</cp:revision>
  <cp:lastPrinted>1601-01-01T00:00:00Z</cp:lastPrinted>
  <dcterms:created xsi:type="dcterms:W3CDTF">2018-03-17T17:46:19Z</dcterms:created>
  <dcterms:modified xsi:type="dcterms:W3CDTF">2023-11-07T12:31:04Z</dcterms:modified>
</cp:coreProperties>
</file>