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D6003-8FE9-43CC-995C-C890C5D51575}" type="datetimeFigureOut">
              <a:rPr lang="ru-RU" smtClean="0"/>
              <a:t>29.09.2015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6A90-36A1-4B4F-8FF2-7BD04AC2C9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607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D6003-8FE9-43CC-995C-C890C5D51575}" type="datetimeFigureOut">
              <a:rPr lang="ru-RU" smtClean="0"/>
              <a:t>29.09.2015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16A90-36A1-4B4F-8FF2-7BD04AC2C9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283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269819" indent="179350" algn="ctr">
              <a:lnSpc>
                <a:spcPct val="115000"/>
              </a:lnSpc>
            </a:pPr>
            <a:r>
              <a:rPr lang="ru-RU" sz="2000" smtClean="0">
                <a:solidFill>
                  <a:srgbClr val="777C84">
                    <a:lumMod val="50000"/>
                  </a:srgbClr>
                </a:solidFill>
              </a:rPr>
              <a:t/>
            </a:r>
            <a:br>
              <a:rPr lang="ru-RU" sz="2000" smtClean="0">
                <a:solidFill>
                  <a:srgbClr val="777C84">
                    <a:lumMod val="50000"/>
                  </a:srgbClr>
                </a:solidFill>
              </a:rPr>
            </a:br>
            <a:r>
              <a:rPr lang="ru-RU" sz="2000" smtClean="0">
                <a:solidFill>
                  <a:srgbClr val="777C84">
                    <a:lumMod val="50000"/>
                  </a:srgbClr>
                </a:solidFill>
              </a:rPr>
              <a:t/>
            </a:r>
            <a:br>
              <a:rPr lang="ru-RU" sz="2000" smtClean="0">
                <a:solidFill>
                  <a:srgbClr val="777C84">
                    <a:lumMod val="50000"/>
                  </a:srgbClr>
                </a:solidFill>
              </a:rPr>
            </a:br>
            <a:r>
              <a:rPr lang="ru-RU" sz="2000" smtClean="0">
                <a:solidFill>
                  <a:srgbClr val="777C84">
                    <a:lumMod val="50000"/>
                  </a:srgbClr>
                </a:solidFill>
              </a:rPr>
              <a:t/>
            </a:r>
            <a:br>
              <a:rPr lang="ru-RU" sz="2000" smtClean="0">
                <a:solidFill>
                  <a:srgbClr val="777C84">
                    <a:lumMod val="50000"/>
                  </a:srgbClr>
                </a:solidFill>
              </a:rPr>
            </a:br>
            <a:r>
              <a:rPr lang="ru-RU" sz="3200" u="sng" smtClean="0">
                <a:solidFill>
                  <a:srgbClr val="777C84">
                    <a:lumMod val="50000"/>
                  </a:srgbClr>
                </a:solidFill>
              </a:rPr>
              <a:t>Лекция №3.</a:t>
            </a:r>
            <a:r>
              <a:rPr lang="ru-RU" sz="2000" smtClean="0">
                <a:solidFill>
                  <a:srgbClr val="777C84">
                    <a:lumMod val="50000"/>
                  </a:srgbClr>
                </a:solidFill>
              </a:rPr>
              <a:t/>
            </a:r>
            <a:br>
              <a:rPr lang="ru-RU" sz="2000" smtClean="0">
                <a:solidFill>
                  <a:srgbClr val="777C84">
                    <a:lumMod val="50000"/>
                  </a:srgbClr>
                </a:solidFill>
              </a:rPr>
            </a:br>
            <a:r>
              <a:rPr lang="ru-RU" sz="2800" smtClean="0">
                <a:latin typeface="Times New Roman"/>
                <a:ea typeface="Times New Roman"/>
                <a:cs typeface="Calibri"/>
              </a:rPr>
              <a:t>Методы лучевой диагностики в стоматологии,</a:t>
            </a:r>
            <a:r>
              <a:rPr lang="ru-RU" sz="2800" smtClean="0">
                <a:latin typeface="Calibri"/>
                <a:ea typeface="Times New Roman"/>
                <a:cs typeface="Calibri"/>
              </a:rPr>
              <a:t/>
            </a:r>
            <a:br>
              <a:rPr lang="ru-RU" sz="2800" smtClean="0">
                <a:latin typeface="Calibri"/>
                <a:ea typeface="Times New Roman"/>
                <a:cs typeface="Calibri"/>
              </a:rPr>
            </a:br>
            <a:r>
              <a:rPr lang="ru-RU" sz="2800" smtClean="0">
                <a:latin typeface="Times New Roman"/>
                <a:ea typeface="Times New Roman"/>
                <a:cs typeface="Calibri"/>
              </a:rPr>
              <a:t> пластической и реконструктивной хирургии.  </a:t>
            </a:r>
            <a:br>
              <a:rPr lang="ru-RU" sz="2800" smtClean="0">
                <a:latin typeface="Times New Roman"/>
                <a:ea typeface="Times New Roman"/>
                <a:cs typeface="Calibri"/>
              </a:rPr>
            </a:br>
            <a:r>
              <a:rPr lang="ru-RU" sz="2800" smtClean="0">
                <a:latin typeface="Times New Roman"/>
                <a:ea typeface="Times New Roman"/>
                <a:cs typeface="Calibri"/>
              </a:rPr>
              <a:t>Радиационная безопасность при рентгеностоматологических исследованиях</a:t>
            </a:r>
            <a:r>
              <a:rPr lang="ru-RU" sz="2000" smtClean="0">
                <a:latin typeface="Times New Roman"/>
                <a:ea typeface="Times New Roman"/>
                <a:cs typeface="Calibri"/>
              </a:rPr>
              <a:t>.</a:t>
            </a:r>
            <a:br>
              <a:rPr lang="ru-RU" sz="2000" smtClean="0">
                <a:latin typeface="Times New Roman"/>
                <a:ea typeface="Times New Roman"/>
                <a:cs typeface="Calibri"/>
              </a:rPr>
            </a:br>
            <a:r>
              <a:rPr lang="ru-RU" sz="2000" smtClean="0">
                <a:latin typeface="Times New Roman"/>
                <a:ea typeface="Times New Roman"/>
                <a:cs typeface="Calibri"/>
              </a:rPr>
              <a:t/>
            </a:r>
            <a:br>
              <a:rPr lang="ru-RU" sz="2000" smtClean="0">
                <a:latin typeface="Times New Roman"/>
                <a:ea typeface="Times New Roman"/>
                <a:cs typeface="Calibri"/>
              </a:rPr>
            </a:br>
            <a:r>
              <a:rPr lang="ru-RU" altLang="ru-RU" sz="2000" smtClean="0">
                <a:solidFill>
                  <a:srgbClr val="777C84">
                    <a:lumMod val="50000"/>
                  </a:srgbClr>
                </a:solidFill>
              </a:rPr>
              <a:t>3 КУРС, специальность - 060201 стоматология,</a:t>
            </a:r>
            <a:r>
              <a:rPr lang="ru-RU" altLang="ru-RU" sz="2000" b="0" smtClean="0">
                <a:solidFill>
                  <a:srgbClr val="000000"/>
                </a:solidFill>
                <a:latin typeface="Arial" pitchFamily="34" charset="0"/>
              </a:rPr>
              <a:t/>
            </a:r>
            <a:br>
              <a:rPr lang="ru-RU" altLang="ru-RU" sz="2000" b="0" smtClean="0">
                <a:solidFill>
                  <a:srgbClr val="000000"/>
                </a:solidFill>
                <a:latin typeface="Arial" pitchFamily="34" charset="0"/>
              </a:rPr>
            </a:br>
            <a:r>
              <a:rPr lang="ru-RU" sz="2000" smtClean="0">
                <a:solidFill>
                  <a:srgbClr val="777C84">
                    <a:lumMod val="50000"/>
                  </a:srgbClr>
                </a:solidFill>
              </a:rPr>
              <a:t>(2 часа).</a:t>
            </a:r>
            <a:endParaRPr lang="ru-RU" sz="20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963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3800" smtClean="0"/>
              <a:t>Обзорные рентгенограммы черепа. аксиальная и полуаксиальная проекции. </a:t>
            </a:r>
            <a:endParaRPr lang="ru-RU" altLang="ru-RU" sz="38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45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3800" smtClean="0"/>
              <a:t>Классические рентгенологические методы, используемые в стоматологии.</a:t>
            </a:r>
            <a:endParaRPr lang="ru-RU" altLang="ru-RU" sz="38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705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b="1" u="sng" smtClean="0">
                <a:solidFill>
                  <a:srgbClr val="C00000"/>
                </a:solidFill>
              </a:rPr>
              <a:t>Прицельные внеротовые снимки</a:t>
            </a:r>
            <a:r>
              <a:rPr lang="ru-RU" altLang="ru-RU" u="sng" smtClean="0"/>
              <a:t>.</a:t>
            </a:r>
            <a:endParaRPr lang="ru-RU" altLang="ru-RU" u="sng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512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mtClean="0"/>
              <a:t>Прицельные внеротовые снимки.</a:t>
            </a:r>
            <a:endParaRPr lang="ru-RU" altLang="ru-RU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99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3400" b="1" u="sng" smtClean="0"/>
              <a:t>Прицельная внутриротовая рентгенография</a:t>
            </a:r>
            <a:r>
              <a:rPr lang="ru-RU" altLang="ru-RU" sz="3400" b="1" smtClean="0"/>
              <a:t>. </a:t>
            </a:r>
            <a:r>
              <a:rPr lang="ru-RU" altLang="ru-RU" sz="3400" smtClean="0"/>
              <a:t/>
            </a:r>
            <a:br>
              <a:rPr lang="ru-RU" altLang="ru-RU" sz="3400" smtClean="0"/>
            </a:br>
            <a:endParaRPr lang="ru-RU" altLang="ru-RU" sz="34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45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3800" b="1" smtClean="0"/>
              <a:t>Прицельная внутриротовая рентгенография.</a:t>
            </a:r>
            <a:r>
              <a:rPr lang="ru-RU" altLang="ru-RU" sz="3400" b="1" smtClean="0"/>
              <a:t> </a:t>
            </a:r>
            <a:endParaRPr lang="ru-RU" altLang="ru-RU" sz="3400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7989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3800" smtClean="0"/>
              <a:t>Прицельные внутриротовые снимки.</a:t>
            </a:r>
            <a:endParaRPr lang="ru-RU" altLang="ru-RU" sz="38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1343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800" smtClean="0"/>
              <a:t>Внутриротовая рентгенография.</a:t>
            </a:r>
            <a:endParaRPr lang="ru-RU" altLang="ru-RU" sz="38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5840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3800" b="1" u="sng" smtClean="0"/>
              <a:t>Внутриротовая контактная </a:t>
            </a:r>
            <a:br>
              <a:rPr lang="ru-RU" altLang="ru-RU" sz="3800" b="1" u="sng" smtClean="0"/>
            </a:br>
            <a:r>
              <a:rPr lang="ru-RU" altLang="ru-RU" sz="3800" b="1" u="sng" smtClean="0"/>
              <a:t>рентгенография. </a:t>
            </a:r>
            <a:r>
              <a:rPr lang="ru-RU" altLang="ru-RU" sz="3800" smtClean="0"/>
              <a:t/>
            </a:r>
            <a:br>
              <a:rPr lang="ru-RU" altLang="ru-RU" sz="3800" smtClean="0"/>
            </a:br>
            <a:endParaRPr lang="ru-RU" altLang="ru-RU" sz="38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0575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u="sng" smtClean="0"/>
              <a:t>Контактная рентгенография – правила укладок.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385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21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3800" smtClean="0"/>
              <a:t>Внутриротовая контактная </a:t>
            </a:r>
            <a:br>
              <a:rPr lang="ru-RU" altLang="ru-RU" sz="3800" smtClean="0"/>
            </a:br>
            <a:r>
              <a:rPr lang="ru-RU" altLang="ru-RU" sz="3800" smtClean="0"/>
              <a:t>рентгенография.</a:t>
            </a:r>
            <a:endParaRPr lang="ru-RU" altLang="ru-RU" sz="38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3393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3800" smtClean="0"/>
              <a:t>Внутриротовая рентгенография</a:t>
            </a:r>
            <a:br>
              <a:rPr lang="ru-RU" altLang="ru-RU" sz="3800" smtClean="0"/>
            </a:br>
            <a:r>
              <a:rPr lang="ru-RU" altLang="ru-RU" sz="3800" smtClean="0"/>
              <a:t> </a:t>
            </a:r>
            <a:r>
              <a:rPr lang="ru-RU" altLang="ru-RU" sz="3800" b="1" smtClean="0"/>
              <a:t>вприкус (окклюзионная).</a:t>
            </a:r>
            <a:r>
              <a:rPr lang="ru-RU" altLang="ru-RU" sz="3800" smtClean="0"/>
              <a:t/>
            </a:r>
            <a:br>
              <a:rPr lang="ru-RU" altLang="ru-RU" sz="3800" smtClean="0"/>
            </a:br>
            <a:endParaRPr lang="ru-RU" altLang="ru-RU" sz="38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8092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3800" smtClean="0"/>
              <a:t>Внутриротовая рентгенография</a:t>
            </a:r>
            <a:br>
              <a:rPr lang="ru-RU" altLang="ru-RU" sz="3800" smtClean="0"/>
            </a:br>
            <a:r>
              <a:rPr lang="ru-RU" altLang="ru-RU" sz="3800" b="1" smtClean="0"/>
              <a:t> вприкус (окклюзионная).</a:t>
            </a:r>
            <a:r>
              <a:rPr lang="ru-RU" altLang="ru-RU" sz="3800" smtClean="0"/>
              <a:t/>
            </a:r>
            <a:br>
              <a:rPr lang="ru-RU" altLang="ru-RU" sz="3800" smtClean="0"/>
            </a:br>
            <a:endParaRPr lang="ru-RU" altLang="ru-RU" sz="38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6206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3800" smtClean="0"/>
              <a:t>Внутриротовая рентгенография</a:t>
            </a:r>
            <a:br>
              <a:rPr lang="ru-RU" altLang="ru-RU" sz="3800" smtClean="0"/>
            </a:br>
            <a:r>
              <a:rPr lang="ru-RU" altLang="ru-RU" sz="3800" smtClean="0"/>
              <a:t> </a:t>
            </a:r>
            <a:r>
              <a:rPr lang="ru-RU" altLang="ru-RU" sz="3800" b="1" smtClean="0"/>
              <a:t>вприкус (окклюзионная).</a:t>
            </a:r>
            <a:r>
              <a:rPr lang="ru-RU" altLang="ru-RU" sz="3800" smtClean="0"/>
              <a:t/>
            </a:r>
            <a:br>
              <a:rPr lang="ru-RU" altLang="ru-RU" sz="3800" smtClean="0"/>
            </a:br>
            <a:endParaRPr lang="ru-RU" altLang="ru-RU" sz="38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1989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z="3800" b="1" smtClean="0">
                <a:solidFill>
                  <a:srgbClr val="C00000"/>
                </a:solidFill>
              </a:rPr>
              <a:t>Внутриротовая интерпроксимальная </a:t>
            </a:r>
            <a:r>
              <a:rPr lang="ru-RU" sz="3800" b="1" smtClean="0"/>
              <a:t/>
            </a:r>
            <a:br>
              <a:rPr lang="ru-RU" sz="3800" b="1" smtClean="0"/>
            </a:br>
            <a:r>
              <a:rPr lang="ru-RU" sz="3800" b="1" smtClean="0"/>
              <a:t>рентгенография.</a:t>
            </a:r>
            <a:r>
              <a:rPr lang="ru-RU" sz="38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38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ru-RU" sz="3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2617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z="3800" b="1" smtClean="0"/>
              <a:t>Внутриротовая </a:t>
            </a:r>
            <a:r>
              <a:rPr lang="ru-RU" sz="3800" b="1" smtClean="0">
                <a:solidFill>
                  <a:srgbClr val="C00000"/>
                </a:solidFill>
              </a:rPr>
              <a:t>интерпроксимальная</a:t>
            </a:r>
            <a:r>
              <a:rPr lang="ru-RU" sz="3800" b="1" smtClean="0"/>
              <a:t> </a:t>
            </a:r>
            <a:br>
              <a:rPr lang="ru-RU" sz="3800" b="1" smtClean="0"/>
            </a:br>
            <a:r>
              <a:rPr lang="ru-RU" sz="3800" b="1" smtClean="0"/>
              <a:t>рентгенография.</a:t>
            </a:r>
            <a:r>
              <a:rPr lang="ru-RU" sz="38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3800" b="1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ru-RU" sz="3800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394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mtClean="0"/>
              <a:t>Рентгенография </a:t>
            </a:r>
            <a:br>
              <a:rPr lang="ru-RU" smtClean="0"/>
            </a:br>
            <a:r>
              <a:rPr lang="ru-RU" sz="44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прямым увеличением.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0778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800" smtClean="0"/>
              <a:t>Прицельные внутриротовые </a:t>
            </a:r>
            <a:r>
              <a:rPr lang="ru-RU" altLang="ru-RU" sz="3800" b="1" u="sng" smtClean="0"/>
              <a:t>снимки с прямым увеличением</a:t>
            </a:r>
            <a:r>
              <a:rPr lang="ru-RU" altLang="ru-RU" sz="3800" smtClean="0"/>
              <a:t>.</a:t>
            </a:r>
            <a:endParaRPr lang="ru-RU" altLang="ru-RU" sz="38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3392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5400" smtClean="0">
                <a:solidFill>
                  <a:schemeClr val="tx1"/>
                </a:solidFill>
              </a:rPr>
              <a:t>Цифровая  рентгенография (радиовизиография).</a:t>
            </a:r>
            <a:endParaRPr lang="ru-RU" altLang="ru-RU" sz="5400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26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06244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smtClean="0"/>
              <a:t>Задачи лекции:</a:t>
            </a:r>
            <a:endParaRPr lang="ru-RU" sz="36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9170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0260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8374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77674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914510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7042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6601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800" smtClean="0">
                <a:solidFill>
                  <a:schemeClr val="accent3">
                    <a:lumMod val="50000"/>
                  </a:schemeClr>
                </a:solidFill>
              </a:rPr>
              <a:t>Ортопантомография.</a:t>
            </a:r>
            <a:endParaRPr lang="ru-RU" altLang="ru-RU" sz="48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18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170982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5732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742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4000" smtClean="0"/>
              <a:t>Рентгенологические методы в стоматологии.</a:t>
            </a:r>
            <a:endParaRPr lang="ru-RU" altLang="ru-RU" sz="40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9205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222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662906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412641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9428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267842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033881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204861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780891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644330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65446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380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Рентгенологические методы, используемые в стоматологии.</a:t>
            </a:r>
            <a:endParaRPr lang="ru-RU" altLang="ru-RU" sz="3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8445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7172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87445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4600" smtClean="0">
                <a:solidFill>
                  <a:schemeClr val="bg2">
                    <a:lumMod val="90000"/>
                  </a:schemeClr>
                </a:solidFill>
              </a:rPr>
              <a:t>Методы искусственного контрастирования в стоматологии</a:t>
            </a:r>
            <a:r>
              <a:rPr lang="ru-RU" altLang="ru-RU" sz="460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br>
              <a:rPr lang="ru-RU" altLang="ru-RU" sz="460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ru-RU" altLang="ru-RU" sz="4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1148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203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4000" smtClean="0"/>
              <a:t>Методы искусственного контрастирования.</a:t>
            </a:r>
            <a:endParaRPr lang="ru-RU" altLang="ru-RU" sz="400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7706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smtClean="0">
                <a:solidFill>
                  <a:schemeClr val="bg2">
                    <a:lumMod val="75000"/>
                  </a:schemeClr>
                </a:solidFill>
              </a:rPr>
              <a:t>Методы радиоционной защиты в стоматологии.</a:t>
            </a:r>
            <a:r>
              <a:rPr lang="ru-RU" smtClean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ru-RU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ru-RU" smtClean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ru-RU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ru-RU" smtClean="0">
                <a:solidFill>
                  <a:schemeClr val="bg2">
                    <a:lumMod val="75000"/>
                  </a:schemeClr>
                </a:solidFill>
              </a:rPr>
              <a:t/>
            </a:r>
            <a:br>
              <a:rPr lang="ru-RU" smtClean="0">
                <a:solidFill>
                  <a:schemeClr val="bg2">
                    <a:lumMod val="75000"/>
                  </a:schemeClr>
                </a:solidFill>
              </a:rPr>
            </a:b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8845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040880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ПРЕДЕЛЫ эффективной ДОЗЫ.</a:t>
            </a:r>
            <a:endParaRPr lang="ru-RU" alt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3480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РАДИАЦИОННЫЙ КОНТРОЛЬ.</a:t>
            </a:r>
            <a:endParaRPr lang="ru-RU" alt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261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mtClean="0"/>
              <a:t>ЭФФЕКТИВНАЯ ДОЗА.</a:t>
            </a:r>
            <a:endParaRPr lang="ru-RU" altLang="ru-RU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372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380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Рентгенологические методы, используемые в стоматологии.</a:t>
            </a:r>
            <a:endParaRPr lang="ru-RU" altLang="ru-RU" sz="38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2240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03258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0533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 smtClean="0"/>
              <a:t>Площади помещений для РС исследований</a:t>
            </a:r>
            <a:endParaRPr lang="ru-RU" altLang="ru-RU" sz="400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14569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 b="1" smtClean="0">
                <a:effectLst/>
              </a:rPr>
              <a:t>Набор средств защиты для РС исследований.</a:t>
            </a:r>
            <a:endParaRPr lang="ru-RU" altLang="ru-RU" sz="4000" b="1" dirty="0">
              <a:effectLst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49048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Методы защиты при проведении рентенологических исследований.</a:t>
            </a:r>
            <a:endParaRPr lang="ru-RU" altLang="ru-RU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1145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altLang="ru-RU" sz="4200" b="0" i="0" u="none" strike="noStrike" kern="0" cap="none" spc="0" normalizeH="0" baseline="0" noProof="0" smtClean="0">
                <a:ln>
                  <a:noFill/>
                </a:ln>
                <a:solidFill>
                  <a:srgbClr val="330033"/>
                </a:solidFill>
                <a:effectLst/>
                <a:uLnTx/>
                <a:uFillTx/>
                <a:latin typeface="Times New Roman"/>
              </a:rPr>
              <a:t>Методы защиты при проведении рентенологических исследований.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45108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1318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79891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846959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018269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800" smtClean="0"/>
              <a:t>Классические рентгенологические методы, используемые в стоматологии.</a:t>
            </a:r>
            <a:endParaRPr lang="ru-RU" altLang="ru-RU" sz="38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39491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530553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400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400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400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4000" smtClean="0">
                <a:solidFill>
                  <a:schemeClr val="accent6">
                    <a:lumMod val="50000"/>
                  </a:schemeClr>
                </a:solidFill>
              </a:rPr>
              <a:t>МАГНИТНО-РЕЗОНАНСНАЯ ТОМОГРАФИЯ. </a:t>
            </a: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80726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803606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807934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178938"/>
      </p:ext>
    </p:extLst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963628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466134"/>
      </p:ext>
    </p:extLst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b="1" smtClean="0"/>
              <a:t>МРТ В СТОМАТОЛОГИИ</a:t>
            </a:r>
            <a:r>
              <a:rPr lang="ru-RU" sz="4400" smtClean="0"/>
              <a:t>.</a:t>
            </a:r>
            <a:endParaRPr lang="ru-RU" sz="4400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276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000" smtClean="0">
                <a:solidFill>
                  <a:srgbClr val="575F6D"/>
                </a:solidFill>
              </a:rPr>
              <a:t>МРТ В СТОМАТОЛОГИИ.</a:t>
            </a:r>
            <a:endParaRPr lang="ru-RU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12220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983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3600" b="1" smtClean="0">
                <a:solidFill>
                  <a:srgbClr val="92D050"/>
                </a:solidFill>
                <a:effectLst/>
                <a:latin typeface="Times New Roman" pitchFamily="18" charset="0"/>
              </a:rPr>
              <a:t>Внеротовая ОБЗОРНАЯ рентгенография</a:t>
            </a:r>
            <a:r>
              <a:rPr lang="ru-RU" altLang="ru-RU" sz="3600" b="1" smtClean="0">
                <a:solidFill>
                  <a:schemeClr val="tx1"/>
                </a:solidFill>
                <a:effectLst/>
                <a:latin typeface="Times New Roman" pitchFamily="18" charset="0"/>
              </a:rPr>
              <a:t>. </a:t>
            </a:r>
            <a:endParaRPr lang="ru-RU" altLang="ru-RU" sz="3600" b="1" dirty="0"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46689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737288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680099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170242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17634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88614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771945"/>
      </p:ext>
    </p:extLst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b="1" smtClean="0">
                <a:solidFill>
                  <a:schemeClr val="accent3">
                    <a:lumMod val="50000"/>
                  </a:schemeClr>
                </a:solidFill>
              </a:rPr>
              <a:t>Заключение.</a:t>
            </a:r>
            <a:endParaRPr lang="ru-RU" altLang="ru-RU"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890738"/>
      </p:ext>
    </p:extLst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074860"/>
      </p:ext>
    </p:extLst>
  </p:cSld>
  <p:clrMapOvr>
    <a:masterClrMapping/>
  </p:clrMapOvr>
  <p:transition spd="med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 eaLnBrk="1" hangingPunct="1"/>
            <a:r>
              <a:rPr lang="ru-RU" altLang="ru-RU" sz="2000" b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Прилетающие к нам заряженные космические частицы направляются магнитным полем Земли к полюсам. Там они сталкиваются с молекулами атмосферных газов, вызывая полярное сияние. Возникающее одновременно рентгеновское излучение до Земли не доходит — защищают плотные слои атмосферы.</a:t>
            </a:r>
            <a:r>
              <a:rPr lang="ru-RU" altLang="ru-RU" sz="3800" b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endParaRPr lang="ru-RU" altLang="ru-RU" sz="38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67381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45271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z="3800" b="1" smtClean="0"/>
              <a:t>Обзорные рентгенограммы черепа -  прямая и боковая проекции .</a:t>
            </a:r>
            <a:endParaRPr lang="ru-RU" altLang="ru-RU" sz="3800" b="1" dirty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529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219</Words>
  <Application>Microsoft Office PowerPoint</Application>
  <PresentationFormat>Экран (4:3)</PresentationFormat>
  <Paragraphs>43</Paragraphs>
  <Slides>89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89</vt:i4>
      </vt:variant>
    </vt:vector>
  </HeadingPairs>
  <TitlesOfParts>
    <vt:vector size="90" baseType="lpstr">
      <vt:lpstr>Тема Office</vt:lpstr>
      <vt:lpstr>   Лекция №3. Методы лучевой диагностики в стоматологии,  пластической и реконструктивной хирургии.   Радиационная безопасность при рентгеностоматологических исследованиях.  3 КУРС, специальность - 060201 стоматология, (2 часа).</vt:lpstr>
      <vt:lpstr>Презентация PowerPoint</vt:lpstr>
      <vt:lpstr>Задачи лекции:</vt:lpstr>
      <vt:lpstr>Рентгенологические методы в стоматологии.</vt:lpstr>
      <vt:lpstr>Рентгенологические методы, используемые в стоматологии.</vt:lpstr>
      <vt:lpstr>Рентгенологические методы, используемые в стоматологии.</vt:lpstr>
      <vt:lpstr>Классические рентгенологические методы, используемые в стоматологии.</vt:lpstr>
      <vt:lpstr>Внеротовая ОБЗОРНАЯ рентгенография. </vt:lpstr>
      <vt:lpstr>Обзорные рентгенограммы черепа -  прямая и боковая проекции .</vt:lpstr>
      <vt:lpstr>Обзорные рентгенограммы черепа. аксиальная и полуаксиальная проекции. </vt:lpstr>
      <vt:lpstr>Классические рентгенологические методы, используемые в стоматологии.</vt:lpstr>
      <vt:lpstr>Прицельные внеротовые снимки.</vt:lpstr>
      <vt:lpstr>Прицельные внеротовые снимки.</vt:lpstr>
      <vt:lpstr>Прицельная внутриротовая рентгенография.  </vt:lpstr>
      <vt:lpstr>Прицельная внутриротовая рентгенография. </vt:lpstr>
      <vt:lpstr>Прицельные внутриротовые снимки.</vt:lpstr>
      <vt:lpstr>Внутриротовая рентгенография.</vt:lpstr>
      <vt:lpstr>Внутриротовая контактная  рентгенография.  </vt:lpstr>
      <vt:lpstr>Контактная рентгенография – правила укладок.</vt:lpstr>
      <vt:lpstr>Внутриротовая контактная  рентгенография.</vt:lpstr>
      <vt:lpstr>Внутриротовая рентгенография  вприкус (окклюзионная). </vt:lpstr>
      <vt:lpstr>Внутриротовая рентгенография  вприкус (окклюзионная). </vt:lpstr>
      <vt:lpstr>Внутриротовая рентгенография  вприкус (окклюзионная). </vt:lpstr>
      <vt:lpstr>Внутриротовая интерпроксимальная  рентгенография. </vt:lpstr>
      <vt:lpstr>Внутриротовая интерпроксимальная  рентгенография. </vt:lpstr>
      <vt:lpstr>Рентгенография  с прямым увеличением.</vt:lpstr>
      <vt:lpstr>Прицельные внутриротовые снимки с прямым увеличением.</vt:lpstr>
      <vt:lpstr>Цифровая  рентгенография (радиовизиография).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Ортопантомография.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Методы искусственного контрастирования в стоматологии.  </vt:lpstr>
      <vt:lpstr>Презентация PowerPoint</vt:lpstr>
      <vt:lpstr>Методы искусственного контрастирования.</vt:lpstr>
      <vt:lpstr>Методы радиоционной защиты в стоматологии.   </vt:lpstr>
      <vt:lpstr>Презентация PowerPoint</vt:lpstr>
      <vt:lpstr>ПРЕДЕЛЫ эффективной ДОЗЫ.</vt:lpstr>
      <vt:lpstr>РАДИАЦИОННЫЙ КОНТРОЛЬ.</vt:lpstr>
      <vt:lpstr>ЭФФЕКТИВНАЯ ДОЗА.</vt:lpstr>
      <vt:lpstr>Презентация PowerPoint</vt:lpstr>
      <vt:lpstr>Презентация PowerPoint</vt:lpstr>
      <vt:lpstr>Площади помещений для РС исследований</vt:lpstr>
      <vt:lpstr>Набор средств защиты для РС исследований.</vt:lpstr>
      <vt:lpstr>Методы защиты при проведении рентенологических исследований.</vt:lpstr>
      <vt:lpstr>Методы защиты при проведении рентенологических исследований.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МАГНИТНО-РЕЗОНАНСНАЯ ТОМОГРАФИЯ.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МРТ В СТОМАТОЛОГИИ.</vt:lpstr>
      <vt:lpstr>МРТ В СТОМАТОЛОГИИ.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Заключение.</vt:lpstr>
      <vt:lpstr>Презентация PowerPoint</vt:lpstr>
      <vt:lpstr>Прилетающие к нам заряженные космические частицы направляются магнитным полем Земли к полюсам. Там они сталкиваются с молекулами атмосферных газов, вызывая полярное сияние. Возникающее одновременно рентгеновское излучение до Земли не доходит — защищают плотные слои атмосферы. 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Лекция №3. Методы лучевой диагностики в стоматологии,  пластической и реконструктивной хирургии.   Радиационная безопасность при рентгеностоматологических исследованиях.  3 КУРС, специальность - 060201 стоматология, (2 часа).</dc:title>
  <dc:creator>User</dc:creator>
  <cp:lastModifiedBy>User</cp:lastModifiedBy>
  <cp:revision>1</cp:revision>
  <dcterms:created xsi:type="dcterms:W3CDTF">2015-09-29T11:58:26Z</dcterms:created>
  <dcterms:modified xsi:type="dcterms:W3CDTF">2015-09-29T11:58:26Z</dcterms:modified>
</cp:coreProperties>
</file>