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8" r:id="rId2"/>
    <p:sldId id="259" r:id="rId3"/>
    <p:sldId id="264" r:id="rId4"/>
    <p:sldId id="265" r:id="rId5"/>
    <p:sldId id="282" r:id="rId6"/>
    <p:sldId id="266" r:id="rId7"/>
    <p:sldId id="267" r:id="rId8"/>
    <p:sldId id="268" r:id="rId9"/>
    <p:sldId id="269" r:id="rId10"/>
    <p:sldId id="271" r:id="rId11"/>
    <p:sldId id="270" r:id="rId12"/>
    <p:sldId id="283" r:id="rId13"/>
    <p:sldId id="262" r:id="rId14"/>
    <p:sldId id="274" r:id="rId15"/>
    <p:sldId id="273" r:id="rId16"/>
    <p:sldId id="263" r:id="rId17"/>
    <p:sldId id="284" r:id="rId18"/>
    <p:sldId id="275" r:id="rId19"/>
    <p:sldId id="285" r:id="rId20"/>
    <p:sldId id="276" r:id="rId21"/>
    <p:sldId id="277" r:id="rId22"/>
    <p:sldId id="279" r:id="rId23"/>
    <p:sldId id="290" r:id="rId24"/>
    <p:sldId id="278" r:id="rId25"/>
    <p:sldId id="260" r:id="rId26"/>
    <p:sldId id="280" r:id="rId27"/>
    <p:sldId id="281" r:id="rId28"/>
    <p:sldId id="288" r:id="rId29"/>
    <p:sldId id="289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7" autoAdjust="0"/>
  </p:normalViewPr>
  <p:slideViewPr>
    <p:cSldViewPr>
      <p:cViewPr varScale="1">
        <p:scale>
          <a:sx n="122" d="100"/>
          <a:sy n="122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ADB335E-82AE-461A-B6BC-D472BF5EFB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62218A-C6AC-499E-B4F5-C501F769F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1F1C3B-9060-44EC-83D1-4B6A5AF6CE39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75CDFF-1B76-45CD-B94E-D1351AB37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FB248-99F1-46ED-B414-C17B8AB094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6360114-2989-48A2-B54D-E6CB18137E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CF976-A3F7-41E6-9D7E-54C6CE23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9452-46B1-481A-8C9B-F2DF0AF7E6B6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02F3F-3811-4F2F-8C5D-2EE8F62B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BC017-9101-43B6-89F6-FC574AE1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B37BF-5316-456C-93DE-23A2D31C68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80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25D77-E41A-4EF6-AC28-AE95C2B4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E775-4879-4733-B1CD-316FE7E447AC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13A78-9C95-4698-A13B-548F68B5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1E6BF-2C04-4FD2-B02C-2D6250D8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FC7F1-7BF5-4A5F-A43D-EFE362BB0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32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91E3C-32C8-4A0F-B524-055CC63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24DD-3932-418E-9329-E81F02ED0BC8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EB8A7-52E2-4B15-9E1F-CCA026A1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AF2D8-5F4E-4AE9-B5E6-4D8DA064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246BA-2322-4ED3-B8B0-40D9BDA07E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88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23505-34A1-4B74-9557-29F581B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A77CD-6344-4359-AD0B-D038A351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A362B-5F08-4724-892B-662FA7C6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5A40936-C664-4D59-9E2F-4CC423299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5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1A58A-BCAD-46B6-9725-AF2CE97F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5E46-E6F7-43B8-A818-5B80DC895870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A02F9-77F6-4499-8896-FCD52746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749A5-13EA-4BE8-AF12-A30189E7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100A-45B0-4015-8926-8D6D07F83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8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10266-FB58-4BAF-B1DC-FC735102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1359-0C99-42D9-BFC6-9D9305C2B95F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3CD046-4EF5-414E-986A-19A5BD8B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25C0C-1AFF-48B2-B24C-16FD2239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D418C-6941-4F05-A9EB-021A3201E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2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92DF48-F237-4C03-B049-346C1C37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1B9E-C3D6-43A2-AE7D-78C1D5758C9B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8C9892-E2BD-4366-99D6-BD5255C1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F38A24-7E9C-4583-9D76-9D5435A1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8934-2C10-4354-A38E-66AD935EF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92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B3BF873-5CAD-4411-A111-6D16F888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BF58-D3D1-4695-AB52-2F4F2D3781F2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625BC9C-72AC-40D0-BDD2-48E99ED3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7386625-E9AA-46C1-9029-15A5CD92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914EA-68CE-49EE-A918-B5D58D70D1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3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FEBCA06-110A-4C7C-A3F8-0F6447A9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AD8D-DC3C-45C4-B1AD-DEDA592766CA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2153468-0F40-46D1-A2BA-6D4EA63B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598615D-AB7C-4671-9708-8F12E43B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E0F09-3CA3-4BE5-A1F7-BDB389E5B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4FEF2A2-761E-4D14-ACFF-B08BFCC8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0416-8F95-4C64-983C-D98F4AB5BD0B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E53B41A-A967-4A84-B0A8-70243B3B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2AE0C0E-ADB4-4555-84DD-F2CC6DBD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AA406-82DB-46E4-BBF9-876E8C25BF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63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28A7E13-AC00-4264-9FE9-7D1692D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0D7D-CA20-4D82-950B-9203FF534EEF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32E1545-D0E3-4D40-BB9A-76837955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A0FC0A8-D95B-4893-B7F1-F4793334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B1072-6B4E-4D02-AE84-2C2EB568D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40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ADECFBB-624C-46F9-BF5D-4619066F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C2F0-DF36-4B10-BF0A-33AC0246810B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742DEB7-7F88-4C09-A61B-8ABA7E83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D7B4A78-EE50-42BE-978C-76D3D60C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736D3-8137-4FBF-9C32-F02C3441A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61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167A1A8-8655-4652-9FB6-0ED1E8FD05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9D61342-8A2A-43E6-8B81-0C0DA893F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08723-7F1E-4B82-9D17-1B4F1758B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174E8-ECED-4181-845A-59858E99DED7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5B599-3034-4140-BE92-071F292CE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B917C-CFBB-41E5-87E2-34BFDF934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7BC4196-7CB9-4B09-89B4-745E01B4ED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86FB4364-FD0A-406B-BA24-265EA2E35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Таблицы по номенклатуре органических соединений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FB4EEF-07F2-45AA-BCA5-FC139A34C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3537113A-EBF2-4066-9E22-62D359F2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3813"/>
            <a:ext cx="7567612" cy="777875"/>
          </a:xfrm>
        </p:spPr>
        <p:txBody>
          <a:bodyPr/>
          <a:lstStyle/>
          <a:p>
            <a:pPr eaLnBrk="1" hangingPunct="1"/>
            <a:r>
              <a:rPr lang="ru-RU" altLang="ru-RU"/>
              <a:t>Рациональная  номенклатура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8503C425-1F62-44CA-973C-CE1415DC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63" r="8305"/>
          <a:stretch>
            <a:fillRect/>
          </a:stretch>
        </p:blipFill>
        <p:spPr bwMode="auto">
          <a:xfrm>
            <a:off x="1979613" y="879475"/>
            <a:ext cx="5184775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4481385-D451-4A03-93A9-19C618F9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95288"/>
            <a:ext cx="8229600" cy="869950"/>
          </a:xfrm>
        </p:spPr>
        <p:txBody>
          <a:bodyPr/>
          <a:lstStyle/>
          <a:p>
            <a:pPr eaLnBrk="1" hangingPunct="1"/>
            <a:r>
              <a:rPr lang="ru-RU" altLang="ru-RU" b="1"/>
              <a:t>Номенклатура ИЮПАК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46C7613D-747E-4823-9F7E-99D2A62C7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altLang="ru-RU" sz="2400" dirty="0"/>
              <a:t>В 1919 г. был создан международный союз теоретической и прикладной химии </a:t>
            </a:r>
            <a:r>
              <a:rPr lang="en-US" altLang="ru-RU" sz="2400" i="1" dirty="0"/>
              <a:t> IUPAC</a:t>
            </a:r>
            <a:r>
              <a:rPr lang="ru-RU" altLang="ru-RU" sz="2400" i="1" dirty="0"/>
              <a:t> - </a:t>
            </a:r>
            <a:r>
              <a:rPr lang="en-US" altLang="ru-RU" sz="2400" i="1" dirty="0"/>
              <a:t>International Union of Pure and Applied Chemistry</a:t>
            </a:r>
            <a:r>
              <a:rPr lang="ru-RU" altLang="ru-RU" sz="2400" i="1" dirty="0"/>
              <a:t>.</a:t>
            </a:r>
          </a:p>
          <a:p>
            <a:pPr algn="just" eaLnBrk="1" hangingPunct="1"/>
            <a:r>
              <a:rPr lang="ru-RU" altLang="ru-RU" sz="2400" i="1" dirty="0"/>
              <a:t>Членами  ИЮПАК являются научные организации 57 стран.</a:t>
            </a:r>
          </a:p>
          <a:p>
            <a:pPr algn="just" eaLnBrk="1" hangingPunct="1"/>
            <a:r>
              <a:rPr lang="ru-RU" altLang="ru-RU" sz="2400" dirty="0"/>
              <a:t>Работа над номенклатурой ИЮПАК, иногда называют систематической проводилась начиная с 20-х годов 20го века. Принципы этой номенклатуры  обсуждались в г. Польше (1930 г), Женеве (1937 г).</a:t>
            </a:r>
          </a:p>
          <a:p>
            <a:pPr algn="just" eaLnBrk="1" hangingPunct="1"/>
            <a:r>
              <a:rPr lang="ru-RU" altLang="ru-RU" sz="2400" dirty="0"/>
              <a:t>Номенклатурные правила ИЮПАК органической  химии были изданы в Англии в 1969 году на английском языке</a:t>
            </a:r>
            <a:r>
              <a:rPr lang="en-US" altLang="ru-RU" sz="2400" dirty="0"/>
              <a:t>; </a:t>
            </a:r>
          </a:p>
          <a:p>
            <a:pPr algn="just" eaLnBrk="1" hangingPunct="1"/>
            <a:r>
              <a:rPr lang="ru-RU" altLang="ru-RU" sz="2400" dirty="0"/>
              <a:t>В 1979 году в СССР был издан их русскоязычный перевод.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endParaRPr lang="ru-RU" altLang="ru-RU" sz="2400" dirty="0"/>
          </a:p>
        </p:txBody>
      </p:sp>
      <p:pic>
        <p:nvPicPr>
          <p:cNvPr id="14340" name="Picture 2" descr="IUPAC.png">
            <a:extLst>
              <a:ext uri="{FF2B5EF4-FFF2-40B4-BE49-F238E27FC236}">
                <a16:creationId xmlns:a16="http://schemas.microsoft.com/office/drawing/2014/main" id="{D9507C6F-9850-4928-A36F-C1CC577F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363"/>
            <a:ext cx="1358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FD2AF8CF-D6B5-433F-B87D-8CA0411B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95288"/>
            <a:ext cx="8229600" cy="869950"/>
          </a:xfrm>
        </p:spPr>
        <p:txBody>
          <a:bodyPr/>
          <a:lstStyle/>
          <a:p>
            <a:pPr eaLnBrk="1" hangingPunct="1"/>
            <a:r>
              <a:rPr lang="ru-RU" altLang="ru-RU" b="1"/>
              <a:t>Номенклатура ИЮПАК</a:t>
            </a:r>
          </a:p>
        </p:txBody>
      </p:sp>
      <p:pic>
        <p:nvPicPr>
          <p:cNvPr id="15363" name="Picture 2" descr="IUPAC.png">
            <a:extLst>
              <a:ext uri="{FF2B5EF4-FFF2-40B4-BE49-F238E27FC236}">
                <a16:creationId xmlns:a16="http://schemas.microsoft.com/office/drawing/2014/main" id="{097B748E-1555-47AF-AAD9-DF80A137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363"/>
            <a:ext cx="1358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19C3EA7-D00B-4388-A7E9-32F6DACCC6B1}"/>
              </a:ext>
            </a:extLst>
          </p:cNvPr>
          <p:cNvGraphicFramePr>
            <a:graphicFrameLocks noGrp="1"/>
          </p:cNvGraphicFramePr>
          <p:nvPr/>
        </p:nvGraphicFramePr>
        <p:xfrm>
          <a:off x="238125" y="1844675"/>
          <a:ext cx="8675688" cy="4692651"/>
        </p:xfrm>
        <a:graphic>
          <a:graphicData uri="http://schemas.openxmlformats.org/drawingml/2006/table">
            <a:tbl>
              <a:tblPr/>
              <a:tblGrid>
                <a:gridCol w="1872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Класс вещества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Особенности строения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Суффикс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Пример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Алк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Все связи С-С одинарные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  <a:endParaRPr kumimoji="0" lang="ru-RU" alt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– СН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Алк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ен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Одна двойная связь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-ен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СН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ен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Алк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ин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Одна тройная связь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 ин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СН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≡ СН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Карбон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ов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кислоты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Карбоксиль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-ная группа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 СООН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ru-R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ов</a:t>
                      </a:r>
                      <a:r>
                        <a:rPr kumimoji="0" lang="ru-RU" altLang="ru-RU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кислота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СН</a:t>
                      </a:r>
                      <a:r>
                        <a:rPr kumimoji="0" lang="ru-RU" altLang="ru-RU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 СООН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Этан</a:t>
                      </a:r>
                      <a:r>
                        <a:rPr kumimoji="0" lang="ru-RU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овая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кислота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9D4A555-D313-42D0-B064-98217177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ru-RU" altLang="zh-CN" sz="3400" b="1"/>
              <a:t>Названия алканов и  их радикалов</a:t>
            </a:r>
            <a:r>
              <a:rPr lang="ru-RU" altLang="zh-CN" sz="3400"/>
              <a:t> </a:t>
            </a:r>
            <a:endParaRPr lang="ru-RU" altLang="ru-RU" sz="3400"/>
          </a:p>
        </p:txBody>
      </p:sp>
      <p:graphicFrame>
        <p:nvGraphicFramePr>
          <p:cNvPr id="46417" name="Group 337">
            <a:extLst>
              <a:ext uri="{FF2B5EF4-FFF2-40B4-BE49-F238E27FC236}">
                <a16:creationId xmlns:a16="http://schemas.microsoft.com/office/drawing/2014/main" id="{9BF73E68-8D66-47FC-A737-A884EF4244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390650"/>
          <a:ext cx="8001000" cy="516255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Состав алкана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Радикал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2п+2</a:t>
                      </a: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алкан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2п+1 </a:t>
                      </a:r>
                      <a:endParaRPr kumimoji="0" lang="ru-RU" altLang="ru-RU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алк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2000" b="1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мет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метил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ru-RU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ил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проп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проп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ил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бут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бутил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altLang="ru-RU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пент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ам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ru-RU" altLang="ru-RU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гекс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гекс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ru-RU" altLang="ru-RU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гепт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-С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гепт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0C426610-8DE9-45C8-A05B-9E94856E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489325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 b="1" dirty="0" err="1"/>
              <a:t>Родоначальная</a:t>
            </a:r>
            <a:r>
              <a:rPr lang="ru-RU" altLang="ru-RU" sz="2800" b="1" dirty="0"/>
              <a:t> структура: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 b="1" dirty="0"/>
              <a:t> </a:t>
            </a:r>
            <a:r>
              <a:rPr lang="ru-RU" altLang="ru-RU" sz="2800" dirty="0"/>
              <a:t>– в </a:t>
            </a:r>
            <a:r>
              <a:rPr lang="ru-RU" altLang="ru-RU" sz="2800" b="1" dirty="0"/>
              <a:t>ациклических соединениях</a:t>
            </a:r>
            <a:r>
              <a:rPr lang="ru-RU" altLang="ru-RU" sz="2800" dirty="0"/>
              <a:t> – это </a:t>
            </a:r>
            <a:r>
              <a:rPr lang="ru-RU" altLang="ru-RU" sz="2800" u="sng" dirty="0"/>
              <a:t>главная цепь</a:t>
            </a:r>
            <a:r>
              <a:rPr lang="ru-RU" altLang="ru-RU" sz="2800" dirty="0"/>
              <a:t>. В состав </a:t>
            </a:r>
            <a:r>
              <a:rPr lang="ru-RU" altLang="ru-RU" sz="2800" u="sng" dirty="0"/>
              <a:t>главной цепи</a:t>
            </a:r>
            <a:r>
              <a:rPr lang="ru-RU" altLang="ru-RU" sz="2800" dirty="0"/>
              <a:t> обязательно должна входить старшая характеристическая группа. </a:t>
            </a:r>
            <a:r>
              <a:rPr lang="ru-RU" altLang="ru-RU" sz="2800" u="sng" dirty="0"/>
              <a:t>Главная цепь</a:t>
            </a:r>
            <a:r>
              <a:rPr lang="ru-RU" altLang="ru-RU" sz="2800" dirty="0"/>
              <a:t> должна содержать наибольшее число заместителей, максимальное количество кратных (двойных и тройных) связей и должна быть длинной.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 dirty="0"/>
              <a:t>- если есть, то это </a:t>
            </a:r>
            <a:r>
              <a:rPr lang="ru-RU" altLang="ru-RU" sz="2800" b="1" dirty="0"/>
              <a:t>циклическая</a:t>
            </a:r>
            <a:r>
              <a:rPr lang="ru-RU" altLang="ru-RU" sz="2800" dirty="0"/>
              <a:t> или </a:t>
            </a:r>
            <a:r>
              <a:rPr lang="ru-RU" altLang="ru-RU" sz="2800" b="1" dirty="0"/>
              <a:t>гетероциклическая</a:t>
            </a:r>
            <a:r>
              <a:rPr lang="ru-RU" altLang="ru-RU" sz="2800" dirty="0"/>
              <a:t> система (или ее часть), лежащая в основе соединения.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447E49D0-6E70-4CA9-BA45-5C2630D8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Для того чтобы назвать органические соединение по номенклатуре ИЮПАК нужно: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6A7B7987-BD5B-4953-B717-554D19EB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95425"/>
            <a:ext cx="8229600" cy="4525963"/>
          </a:xfrm>
        </p:spPr>
        <p:txBody>
          <a:bodyPr/>
          <a:lstStyle/>
          <a:p>
            <a:pPr marL="457200" indent="-457200" algn="just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Выбрать родоначальную структуру.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Выявить все имеющиеся в соединении функциональные группы.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Установить какая группа является старшей; название этой группы отражается в названии соединения в виде суффикса и его ставят в конце названия соединения; все остальные группы дают в названии в виде префиксов (приставок).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Обозначить ненасыщенность соответствующим суффиксом (-ен или </a:t>
            </a:r>
            <a:br>
              <a:rPr lang="ru-RU" altLang="ru-RU" sz="2100"/>
            </a:br>
            <a:r>
              <a:rPr lang="ru-RU" altLang="ru-RU" sz="2100"/>
              <a:t>-ин), а также префиксом  (дегидро-, тетрагидро и др.)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Пронумеровать главную цепь, придавая старшей группе наименьшей из номеров.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Перечислить префиксы (приставки) в алфавитном порядке.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arenR"/>
            </a:pPr>
            <a:r>
              <a:rPr lang="ru-RU" altLang="ru-RU" sz="2100"/>
              <a:t>Составить полное название соединения, перечислить заместители в алфавитном порядке.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E550305-B217-4ABA-8F34-697CDDE2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3200" b="1"/>
              <a:t>Алгоритм названия веществ ациклического строения (ещё один вариант алгоритма):</a:t>
            </a:r>
            <a:r>
              <a:rPr lang="ru-RU" altLang="zh-CN"/>
              <a:t> </a:t>
            </a:r>
            <a:endParaRPr lang="ru-RU" altLang="ru-RU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036066C-3F39-4D40-B0BA-2306ABFA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600"/>
              <a:t>1. Выбрать родоначальную структуру.</a:t>
            </a:r>
          </a:p>
          <a:p>
            <a:pPr>
              <a:lnSpc>
                <a:spcPct val="90000"/>
              </a:lnSpc>
            </a:pPr>
            <a:r>
              <a:rPr lang="ru-RU" altLang="ru-RU" sz="2600"/>
              <a:t>2. Пронумеровать её с той стороны, к которой ближе радикалы, или старший заместитель, или кратная связь (в зависимости от класса вещества ). Порядок старшинства основных групп указан на отдельной таблице ниже.</a:t>
            </a:r>
          </a:p>
          <a:p>
            <a:pPr>
              <a:lnSpc>
                <a:spcPct val="90000"/>
              </a:lnSpc>
            </a:pPr>
            <a:r>
              <a:rPr lang="ru-RU" altLang="ru-RU" sz="2600"/>
              <a:t>3. Указать в </a:t>
            </a:r>
            <a:r>
              <a:rPr lang="ru-RU" altLang="ru-RU" sz="2600" i="1"/>
              <a:t>префиксе</a:t>
            </a:r>
            <a:r>
              <a:rPr lang="ru-RU" altLang="ru-RU" sz="2600"/>
              <a:t> </a:t>
            </a:r>
            <a:r>
              <a:rPr lang="ru-RU" altLang="ru-RU" sz="2600" b="1"/>
              <a:t>положение </a:t>
            </a:r>
            <a:r>
              <a:rPr lang="ru-RU" altLang="ru-RU" sz="2600"/>
              <a:t>(номер атома углерода) и </a:t>
            </a:r>
            <a:r>
              <a:rPr lang="ru-RU" altLang="ru-RU" sz="2600" b="1"/>
              <a:t>название </a:t>
            </a:r>
            <a:r>
              <a:rPr lang="ru-RU" altLang="ru-RU" sz="2600"/>
              <a:t>радикала, заместителя, функциональной группы в алфавитном порядке.</a:t>
            </a:r>
          </a:p>
          <a:p>
            <a:pPr>
              <a:lnSpc>
                <a:spcPct val="90000"/>
              </a:lnSpc>
            </a:pPr>
            <a:r>
              <a:rPr lang="ru-RU" altLang="ru-RU" sz="2600"/>
              <a:t>4. </a:t>
            </a:r>
            <a:r>
              <a:rPr lang="ru-RU" altLang="ru-RU" sz="2600" b="1" u="sng"/>
              <a:t>Записать корень</a:t>
            </a:r>
            <a:r>
              <a:rPr lang="ru-RU" altLang="ru-RU" sz="2600"/>
              <a:t>, соответствующий числу атомов углерода в главной цепи.</a:t>
            </a:r>
          </a:p>
          <a:p>
            <a:pPr>
              <a:lnSpc>
                <a:spcPct val="90000"/>
              </a:lnSpc>
            </a:pPr>
            <a:endParaRPr lang="ru-RU" alt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7FDEE91-05EA-473B-8153-70029A2F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631825"/>
            <a:ext cx="8229600" cy="5965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600"/>
              <a:t>5. Если есть </a:t>
            </a:r>
            <a:r>
              <a:rPr lang="ru-RU" altLang="ru-RU" sz="2600" b="1"/>
              <a:t>двойная связь</a:t>
            </a:r>
            <a:r>
              <a:rPr lang="ru-RU" altLang="ru-RU" sz="2600"/>
              <a:t>, то после корня поставить </a:t>
            </a:r>
            <a:r>
              <a:rPr lang="ru-RU" altLang="ru-RU" sz="2600" i="1"/>
              <a:t>суффикс </a:t>
            </a:r>
            <a:r>
              <a:rPr lang="ru-RU" altLang="ru-RU" sz="2600"/>
              <a:t> -</a:t>
            </a:r>
            <a:r>
              <a:rPr lang="ru-RU" altLang="ru-RU" sz="2600" b="1"/>
              <a:t>ен</a:t>
            </a:r>
            <a:r>
              <a:rPr lang="ru-RU" altLang="ru-RU" sz="2600"/>
              <a:t>   с указанием </a:t>
            </a:r>
            <a:r>
              <a:rPr lang="ru-RU" altLang="ru-RU" sz="2600" b="1"/>
              <a:t>положения связи в цепи; </a:t>
            </a:r>
            <a:r>
              <a:rPr lang="ru-RU" altLang="ru-RU" sz="2600"/>
              <a:t>для </a:t>
            </a:r>
            <a:r>
              <a:rPr lang="ru-RU" altLang="ru-RU" sz="2600" b="1"/>
              <a:t>тройной связи </a:t>
            </a:r>
            <a:r>
              <a:rPr lang="ru-RU" altLang="ru-RU" sz="2600"/>
              <a:t>использовать </a:t>
            </a:r>
            <a:r>
              <a:rPr lang="ru-RU" altLang="ru-RU" sz="2600" i="1"/>
              <a:t>суффикс  -</a:t>
            </a:r>
            <a:r>
              <a:rPr lang="ru-RU" altLang="ru-RU" sz="2600" b="1"/>
              <a:t>ин.</a:t>
            </a:r>
            <a:r>
              <a:rPr lang="ru-RU" altLang="ru-RU" sz="2600"/>
              <a:t>  Если кратных связей нет – </a:t>
            </a:r>
            <a:r>
              <a:rPr lang="ru-RU" altLang="ru-RU" sz="2600" i="1"/>
              <a:t>суффикс </a:t>
            </a:r>
            <a:r>
              <a:rPr lang="ru-RU" altLang="ru-RU" sz="2600" b="1"/>
              <a:t> -ан.   </a:t>
            </a:r>
            <a:endParaRPr lang="ru-RU" altLang="ru-RU" sz="2600"/>
          </a:p>
          <a:p>
            <a:pPr>
              <a:lnSpc>
                <a:spcPct val="80000"/>
              </a:lnSpc>
            </a:pPr>
            <a:r>
              <a:rPr lang="ru-RU" altLang="ru-RU" sz="2600"/>
              <a:t>6. После этого указать</a:t>
            </a:r>
            <a:r>
              <a:rPr lang="ru-RU" altLang="ru-RU" sz="2600" b="1"/>
              <a:t> суффикс,  </a:t>
            </a:r>
            <a:r>
              <a:rPr lang="ru-RU" altLang="ru-RU" sz="2600"/>
              <a:t>соответствующий кетону, альдегиду или кислоте, если есть соответствующие функциональные группы. Для кетонов указывается положение функциональной группы.</a:t>
            </a:r>
          </a:p>
          <a:p>
            <a:pPr>
              <a:lnSpc>
                <a:spcPct val="80000"/>
              </a:lnSpc>
            </a:pPr>
            <a:r>
              <a:rPr lang="ru-RU" altLang="ru-RU" sz="2600"/>
              <a:t>7. Если в веществе несколько одинаковых радикалов, заместителей, связей или функциональных групп, то они называются вместе, с использованием числительных: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     2 – </a:t>
            </a:r>
            <a:r>
              <a:rPr lang="ru-RU" altLang="ru-RU" sz="2600" b="1"/>
              <a:t>ди</a:t>
            </a:r>
            <a:r>
              <a:rPr lang="ru-RU" altLang="ru-RU" sz="2600"/>
              <a:t>,  3 – </a:t>
            </a:r>
            <a:r>
              <a:rPr lang="ru-RU" altLang="ru-RU" sz="2600" b="1"/>
              <a:t>три</a:t>
            </a:r>
            <a:r>
              <a:rPr lang="ru-RU" altLang="ru-RU" sz="2600"/>
              <a:t>,  4 – </a:t>
            </a:r>
            <a:r>
              <a:rPr lang="ru-RU" altLang="ru-RU" sz="2600" b="1"/>
              <a:t>тетра</a:t>
            </a:r>
            <a:r>
              <a:rPr lang="ru-RU" altLang="ru-RU" sz="2600"/>
              <a:t>  и т.д.</a:t>
            </a:r>
          </a:p>
          <a:p>
            <a:pPr>
              <a:lnSpc>
                <a:spcPct val="80000"/>
              </a:lnSpc>
            </a:pPr>
            <a:r>
              <a:rPr lang="ru-RU" altLang="ru-RU" sz="2600"/>
              <a:t>8. При написании названия все цифры отделяются друг от друга запятыми, а от букв – дефисами.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>
            <a:extLst>
              <a:ext uri="{FF2B5EF4-FFF2-40B4-BE49-F238E27FC236}">
                <a16:creationId xmlns:a16="http://schemas.microsoft.com/office/drawing/2014/main" id="{429A04B2-CF35-40A3-8DB6-EFEADB1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altLang="ru-RU" sz="2800"/>
              <a:t>Главную цепь нумеруют в соответствии с наименьшей суммой цифровых индексов, указывающих положения заместителей и кратных связей. Наименьшая сумма цифровых индексов – это ряд чисел, в котором первое отличающееся число должно быть наименьшим.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00E57-BADC-4886-9356-5603FB58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16338"/>
            <a:ext cx="6913562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  </a:t>
            </a:r>
            <a:r>
              <a:rPr lang="ru-RU" altLang="ru-RU" sz="2400" dirty="0"/>
              <a:t>5        4      3       2         1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                      СН</a:t>
            </a:r>
            <a:r>
              <a:rPr lang="ru-RU" altLang="ru-RU" sz="2400" baseline="-25000" dirty="0"/>
              <a:t>3</a:t>
            </a:r>
            <a:r>
              <a:rPr lang="ru-RU" altLang="ru-RU" sz="2400" dirty="0"/>
              <a:t> – СН – СН – СН – СООН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                                  |       |       |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                                СН</a:t>
            </a:r>
            <a:r>
              <a:rPr lang="ru-RU" altLang="ru-RU" sz="2400" baseline="-25000" dirty="0"/>
              <a:t>3</a:t>
            </a:r>
            <a:r>
              <a:rPr lang="ru-RU" altLang="ru-RU" sz="2400" dirty="0"/>
              <a:t>   </a:t>
            </a:r>
            <a:r>
              <a:rPr lang="ru-RU" altLang="ru-RU" sz="2400" dirty="0" err="1"/>
              <a:t>СН</a:t>
            </a:r>
            <a:r>
              <a:rPr lang="ru-RU" altLang="ru-RU" sz="2400" baseline="-25000" dirty="0" err="1"/>
              <a:t>3</a:t>
            </a:r>
            <a:r>
              <a:rPr lang="ru-RU" altLang="ru-RU" sz="2400" dirty="0"/>
              <a:t>   </a:t>
            </a:r>
            <a:r>
              <a:rPr lang="en-US" altLang="ru-RU" sz="2400" dirty="0"/>
              <a:t>NH</a:t>
            </a:r>
            <a:r>
              <a:rPr lang="ru-RU" altLang="ru-RU" sz="2400" baseline="-25000" dirty="0"/>
              <a:t>2</a:t>
            </a:r>
            <a:r>
              <a:rPr lang="ru-RU" altLang="ru-RU" sz="24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2 - </a:t>
            </a:r>
            <a:r>
              <a:rPr lang="ru-RU" altLang="ru-RU" sz="2400" dirty="0" err="1"/>
              <a:t>амино</a:t>
            </a:r>
            <a:r>
              <a:rPr lang="ru-RU" altLang="ru-RU" sz="2400" dirty="0"/>
              <a:t> – 3,4 – </a:t>
            </a:r>
            <a:r>
              <a:rPr lang="ru-RU" altLang="ru-RU" sz="2400" i="1" dirty="0" err="1"/>
              <a:t>ди</a:t>
            </a:r>
            <a:r>
              <a:rPr lang="ru-RU" altLang="ru-RU" sz="2400" dirty="0" err="1"/>
              <a:t>метил</a:t>
            </a:r>
            <a:r>
              <a:rPr lang="ru-RU" altLang="ru-RU" sz="2400" b="1" u="sng" dirty="0" err="1"/>
              <a:t>пентан</a:t>
            </a:r>
            <a:r>
              <a:rPr lang="ru-RU" altLang="ru-RU" sz="2400" dirty="0" err="1"/>
              <a:t>овая</a:t>
            </a:r>
            <a:r>
              <a:rPr lang="ru-RU" altLang="ru-RU" sz="2400" dirty="0"/>
              <a:t> кислота.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54E2921-CB61-440D-A2AD-1E776F89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924175"/>
            <a:ext cx="8512175" cy="3529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100"/>
              <a:t>1.Поскольку в главной цепи пять атомов углерода, основа названия  - </a:t>
            </a:r>
            <a:r>
              <a:rPr lang="ru-RU" altLang="ru-RU" sz="2100" b="1" u="sng"/>
              <a:t>пентан.</a:t>
            </a:r>
            <a:endParaRPr lang="ru-RU" altLang="ru-RU" sz="2100"/>
          </a:p>
          <a:p>
            <a:pPr>
              <a:lnSpc>
                <a:spcPct val="80000"/>
              </a:lnSpc>
            </a:pPr>
            <a:r>
              <a:rPr lang="ru-RU" altLang="ru-RU" sz="2100"/>
              <a:t>2. В молекуле есть функциональная группа  -СООН карбоксильная.</a:t>
            </a:r>
            <a:br>
              <a:rPr lang="ru-RU" altLang="ru-RU" sz="2100"/>
            </a:br>
            <a:r>
              <a:rPr lang="ru-RU" altLang="ru-RU" sz="2100"/>
              <a:t>На её наличие указывает   </a:t>
            </a:r>
            <a:r>
              <a:rPr lang="ru-RU" altLang="ru-RU" sz="2100" b="1"/>
              <a:t>-овая кислота</a:t>
            </a:r>
            <a:endParaRPr lang="ru-RU" altLang="ru-RU" sz="2100"/>
          </a:p>
          <a:p>
            <a:pPr>
              <a:lnSpc>
                <a:spcPct val="80000"/>
              </a:lnSpc>
            </a:pPr>
            <a:r>
              <a:rPr lang="ru-RU" altLang="ru-RU" sz="2100"/>
              <a:t>3. В главной цепи есть три  заместителя: </a:t>
            </a:r>
            <a:endParaRPr lang="ru-RU" altLang="ru-RU" sz="21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/>
              <a:t>      аминогруппа - </a:t>
            </a:r>
            <a:r>
              <a:rPr lang="en-US" altLang="ru-RU" sz="2000"/>
              <a:t>NH</a:t>
            </a:r>
            <a:r>
              <a:rPr lang="ru-RU" altLang="ru-RU" sz="2000" baseline="-25000"/>
              <a:t>2</a:t>
            </a:r>
            <a:r>
              <a:rPr lang="ru-RU" altLang="ru-RU" sz="2000"/>
              <a:t>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/>
              <a:t>      </a:t>
            </a:r>
            <a:r>
              <a:rPr lang="ru-RU" altLang="ru-RU" sz="2100"/>
              <a:t>её положение указывается  цифрой </a:t>
            </a:r>
            <a:r>
              <a:rPr lang="ru-RU" altLang="ru-RU" sz="2000" b="1"/>
              <a:t>2</a:t>
            </a:r>
            <a:r>
              <a:rPr lang="ru-RU" altLang="ru-RU" sz="2100" b="1"/>
              <a:t>,</a:t>
            </a:r>
            <a:endParaRPr lang="ru-RU" altLang="ru-RU" sz="21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/>
              <a:t>     и  </a:t>
            </a:r>
            <a:r>
              <a:rPr lang="ru-RU" altLang="ru-RU" sz="2100" b="1"/>
              <a:t>две метильные</a:t>
            </a:r>
            <a:r>
              <a:rPr lang="ru-RU" altLang="ru-RU" sz="2100"/>
              <a:t> </a:t>
            </a:r>
            <a:r>
              <a:rPr lang="ru-RU" altLang="ru-RU" sz="2100" b="1"/>
              <a:t>группы - </a:t>
            </a:r>
            <a:r>
              <a:rPr lang="ru-RU" altLang="ru-RU" sz="2000"/>
              <a:t>СН</a:t>
            </a:r>
            <a:r>
              <a:rPr lang="ru-RU" altLang="ru-RU" sz="2000" baseline="-25000"/>
              <a:t>3</a:t>
            </a:r>
            <a:r>
              <a:rPr lang="ru-RU" altLang="ru-RU" sz="2000"/>
              <a:t>.</a:t>
            </a:r>
            <a:r>
              <a:rPr lang="ru-RU" altLang="ru-RU" sz="21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/>
              <a:t>     На число метильных групп указывает частица </a:t>
            </a:r>
            <a:r>
              <a:rPr lang="ru-RU" altLang="ru-RU" sz="2100" b="1" i="1"/>
              <a:t>ди-</a:t>
            </a:r>
            <a:r>
              <a:rPr lang="ru-RU" altLang="ru-RU" sz="2100" i="1"/>
              <a:t>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i="1"/>
              <a:t>     </a:t>
            </a:r>
            <a:r>
              <a:rPr lang="ru-RU" altLang="ru-RU" sz="2100"/>
              <a:t>а на их положение в цепи цифры </a:t>
            </a:r>
            <a:r>
              <a:rPr lang="ru-RU" altLang="ru-RU" sz="2000" b="1"/>
              <a:t>3,4</a:t>
            </a:r>
            <a:r>
              <a:rPr lang="ru-RU" altLang="ru-RU" sz="2000"/>
              <a:t>.</a:t>
            </a:r>
            <a:r>
              <a:rPr lang="ru-RU" altLang="ru-RU" sz="21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100"/>
              <a:t> 4. Между цифрами есть запятая, цифры от букв отделены дефисом.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4B9CDA-2AC8-4143-B586-B54C473C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15888"/>
            <a:ext cx="69119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  </a:t>
            </a:r>
            <a:r>
              <a:rPr lang="ru-RU" altLang="ru-RU" sz="2400" dirty="0"/>
              <a:t>5        4      3       2         1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                      СН</a:t>
            </a:r>
            <a:r>
              <a:rPr lang="ru-RU" altLang="ru-RU" sz="2400" baseline="-25000" dirty="0"/>
              <a:t>3</a:t>
            </a:r>
            <a:r>
              <a:rPr lang="ru-RU" altLang="ru-RU" sz="2400" dirty="0"/>
              <a:t> – СН – СН – СН – СООН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                                  |       |       |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                               СН</a:t>
            </a:r>
            <a:r>
              <a:rPr lang="ru-RU" altLang="ru-RU" sz="2400" baseline="-25000" dirty="0"/>
              <a:t>3</a:t>
            </a:r>
            <a:r>
              <a:rPr lang="ru-RU" altLang="ru-RU" sz="2400" dirty="0"/>
              <a:t>   </a:t>
            </a:r>
            <a:r>
              <a:rPr lang="ru-RU" altLang="ru-RU" sz="2400" dirty="0" err="1"/>
              <a:t>СН</a:t>
            </a:r>
            <a:r>
              <a:rPr lang="ru-RU" altLang="ru-RU" sz="2400" baseline="-25000" dirty="0" err="1"/>
              <a:t>3</a:t>
            </a:r>
            <a:r>
              <a:rPr lang="ru-RU" altLang="ru-RU" sz="2400" dirty="0"/>
              <a:t>   </a:t>
            </a:r>
            <a:r>
              <a:rPr lang="en-US" altLang="ru-RU" sz="2400" dirty="0"/>
              <a:t>NH</a:t>
            </a:r>
            <a:r>
              <a:rPr lang="ru-RU" altLang="ru-RU" sz="2400" baseline="-25000" dirty="0"/>
              <a:t>2</a:t>
            </a:r>
            <a:r>
              <a:rPr lang="ru-RU" altLang="ru-RU" sz="24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2 - </a:t>
            </a:r>
            <a:r>
              <a:rPr lang="ru-RU" altLang="ru-RU" sz="2400" dirty="0" err="1"/>
              <a:t>амино</a:t>
            </a:r>
            <a:r>
              <a:rPr lang="ru-RU" altLang="ru-RU" sz="2400" dirty="0"/>
              <a:t> – 3,4 – </a:t>
            </a:r>
            <a:r>
              <a:rPr lang="ru-RU" altLang="ru-RU" sz="2400" i="1" dirty="0" err="1"/>
              <a:t>ди</a:t>
            </a:r>
            <a:r>
              <a:rPr lang="ru-RU" altLang="ru-RU" sz="2400" dirty="0" err="1"/>
              <a:t>метил</a:t>
            </a:r>
            <a:r>
              <a:rPr lang="ru-RU" altLang="ru-RU" sz="2400" b="1" u="sng" dirty="0" err="1"/>
              <a:t>пентан</a:t>
            </a:r>
            <a:r>
              <a:rPr lang="ru-RU" altLang="ru-RU" sz="2400" dirty="0" err="1"/>
              <a:t>овая</a:t>
            </a:r>
            <a:r>
              <a:rPr lang="ru-RU" altLang="ru-RU" sz="2400" dirty="0"/>
              <a:t> кислота.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664F463-B785-4142-B3F3-A89C19A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/>
              <a:t> </a:t>
            </a:r>
            <a:r>
              <a:rPr lang="ru-RU" altLang="ru-RU" sz="2800"/>
              <a:t>Что обозначает слово «номенклатура»?</a:t>
            </a:r>
            <a:br>
              <a:rPr lang="ru-RU" altLang="ru-RU" sz="2800" b="1"/>
            </a:br>
            <a:endParaRPr lang="ru-RU" altLang="ru-RU" sz="28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4F4A81F-203E-4527-A8E1-8C28BFCAF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Номенклатура</a:t>
            </a:r>
            <a:r>
              <a:rPr lang="ru-RU" altLang="ru-RU"/>
              <a:t> –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 это система названий,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               употребляющихся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                в какой-либо науке.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526005-0FB3-4CDD-9B66-74F26D20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166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800" dirty="0"/>
              <a:t>В случае кратных связей при одинаковых индексах двойных и тройных связей предпочтение отдается двойной связи: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2800" dirty="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D3CBA0E7-11E6-4ACC-B60B-546B8724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222875"/>
            <a:ext cx="57229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C619614D-9C53-498A-8AF4-E900BCCA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0350"/>
            <a:ext cx="671512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>
            <a:extLst>
              <a:ext uri="{FF2B5EF4-FFF2-40B4-BE49-F238E27FC236}">
                <a16:creationId xmlns:a16="http://schemas.microsoft.com/office/drawing/2014/main" id="{C970910C-3114-414D-9F54-AAB2DC19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/>
              <a:t>В ациклических соединениях главной цепью считают замкнутую цепь углеродных атомов. В названии этой цепи применяют префикс </a:t>
            </a:r>
            <a:r>
              <a:rPr lang="ru-RU" altLang="ru-RU" b="1" i="1"/>
              <a:t>цикло-</a:t>
            </a:r>
          </a:p>
        </p:txBody>
      </p:sp>
      <p:pic>
        <p:nvPicPr>
          <p:cNvPr id="4" name="Picture 2" descr="C:\Documents and Settings\Номенклатура\номеклатура[4].jpg">
            <a:extLst>
              <a:ext uri="{FF2B5EF4-FFF2-40B4-BE49-F238E27FC236}">
                <a16:creationId xmlns:a16="http://schemas.microsoft.com/office/drawing/2014/main" id="{86AFE6E2-E85D-4692-970B-97C09330C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4409" b="74865"/>
          <a:stretch/>
        </p:blipFill>
        <p:spPr bwMode="auto">
          <a:xfrm>
            <a:off x="107504" y="2960948"/>
            <a:ext cx="8928992" cy="1319602"/>
          </a:xfrm>
          <a:prstGeom prst="snip2DiagRect">
            <a:avLst>
              <a:gd name="adj1" fmla="val 13979"/>
              <a:gd name="adj2" fmla="val 16667"/>
            </a:avLst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>
            <a:extLst>
              <a:ext uri="{FF2B5EF4-FFF2-40B4-BE49-F238E27FC236}">
                <a16:creationId xmlns:a16="http://schemas.microsoft.com/office/drawing/2014/main" id="{9408DA73-F032-413F-804C-BC0E71D7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После того как определена структура, выбрана группа (обозначается суффиксом), проведена нумерация, выявлены другие группы, составляют полное название. При этом цифровые индексы, указывающие положение заместителей и кратных связей, дают перед префиксом и перед суффиксом.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FB20B631-71BF-41FC-92A1-138BF838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77343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>
            <a:extLst>
              <a:ext uri="{FF2B5EF4-FFF2-40B4-BE49-F238E27FC236}">
                <a16:creationId xmlns:a16="http://schemas.microsoft.com/office/drawing/2014/main" id="{550EB571-91FA-46A0-886E-399E87D2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7"/>
          <a:stretch>
            <a:fillRect/>
          </a:stretch>
        </p:blipFill>
        <p:spPr bwMode="auto">
          <a:xfrm>
            <a:off x="0" y="217020"/>
            <a:ext cx="9149920" cy="6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4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A325DE9-C302-4A87-95D4-861458D4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4" b="71680"/>
          <a:stretch>
            <a:fillRect/>
          </a:stretch>
        </p:blipFill>
        <p:spPr bwMode="auto">
          <a:xfrm>
            <a:off x="72871" y="3791148"/>
            <a:ext cx="8998258" cy="297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4000D81E-2E9B-4470-A4F6-9F668A83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6838"/>
            <a:ext cx="8231188" cy="93821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При выборе старшей группы важно старшинство заместителей относительно друг друга. </a:t>
            </a: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DF93132C-6436-41F4-8C06-242E5017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99" y="1342922"/>
            <a:ext cx="6112478" cy="230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Номенклатура\номеклатура[3].jpg">
            <a:extLst>
              <a:ext uri="{FF2B5EF4-FFF2-40B4-BE49-F238E27FC236}">
                <a16:creationId xmlns:a16="http://schemas.microsoft.com/office/drawing/2014/main" id="{79DB59B3-3AE8-4B06-B70E-299C781B0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6749"/>
            <a:ext cx="7070024" cy="57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>
            <a:extLst>
              <a:ext uri="{FF2B5EF4-FFF2-40B4-BE49-F238E27FC236}">
                <a16:creationId xmlns:a16="http://schemas.microsoft.com/office/drawing/2014/main" id="{DD6C86D9-9E82-49B2-83DB-54760DFB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084226"/>
          </a:xfrm>
        </p:spPr>
        <p:txBody>
          <a:bodyPr/>
          <a:lstStyle/>
          <a:p>
            <a:pPr algn="just" eaLnBrk="1" hangingPunct="1"/>
            <a:r>
              <a:rPr lang="ru-RU" altLang="ru-RU" sz="2800" dirty="0"/>
              <a:t>Также допускаются названия углеводородов и углеводородных групп, полученные ими ранее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>
            <a:extLst>
              <a:ext uri="{FF2B5EF4-FFF2-40B4-BE49-F238E27FC236}">
                <a16:creationId xmlns:a16="http://schemas.microsoft.com/office/drawing/2014/main" id="{80E63E03-9CD4-45FF-9B51-92BECF09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При построении названий углеводородов по номенклатуре ИЮПАК для них сохраняются названия неразветвленных алканов, используемые ранее:</a:t>
            </a:r>
          </a:p>
        </p:txBody>
      </p:sp>
      <p:pic>
        <p:nvPicPr>
          <p:cNvPr id="28675" name="Picture 2" descr="C:\Documents and Settings\Номенклатура\номеклатура[2].jpg">
            <a:extLst>
              <a:ext uri="{FF2B5EF4-FFF2-40B4-BE49-F238E27FC236}">
                <a16:creationId xmlns:a16="http://schemas.microsoft.com/office/drawing/2014/main" id="{3DF93DB0-0255-4A4A-BE8C-3E284DEF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" y="2204864"/>
            <a:ext cx="904286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>
            <a:extLst>
              <a:ext uri="{FF2B5EF4-FFF2-40B4-BE49-F238E27FC236}">
                <a16:creationId xmlns:a16="http://schemas.microsoft.com/office/drawing/2014/main" id="{98820904-6E78-43AF-9234-CD31E9E1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/>
              <a:t>Заметим также, что ряд веществ, имеющих важное значение для существования и развития живых систем могут сохранять в номенклатуре ИЮПАК свои тривиальные названия (углеводы, липиды,                                </a:t>
            </a:r>
            <a:r>
              <a:rPr lang="ru-RU" altLang="ru-RU" sz="2800">
                <a:sym typeface="Symbol" panose="05050102010706020507" pitchFamily="18" charset="2"/>
              </a:rPr>
              <a:t>-</a:t>
            </a:r>
            <a:r>
              <a:rPr lang="ru-RU" altLang="ru-RU" sz="2800"/>
              <a:t>аминокислоты, нуклеозиды, нуклеотиды и др.)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8EAC3E1-3AFC-49AB-B585-3031F86F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u="sng"/>
              <a:t>1.</a:t>
            </a:r>
            <a:r>
              <a:rPr lang="ru-RU" altLang="ru-RU" sz="2800" i="1" u="sng"/>
              <a:t> </a:t>
            </a:r>
            <a:r>
              <a:rPr lang="ru-RU" altLang="ru-RU" sz="2800" u="sng"/>
              <a:t>Назовите вещество и</a:t>
            </a:r>
            <a:r>
              <a:rPr lang="ru-RU" altLang="ru-RU" sz="2800" i="1" u="sng"/>
              <a:t> расшифруйте</a:t>
            </a:r>
            <a:r>
              <a:rPr lang="ru-RU" altLang="ru-RU" sz="2800" u="sng"/>
              <a:t> его название</a:t>
            </a:r>
            <a:endParaRPr lang="ru-RU" altLang="ru-RU" u="sng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3A1401D-5837-4344-ADC5-0606904A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1        2     3      4        5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СН</a:t>
            </a:r>
            <a:r>
              <a:rPr lang="ru-RU" altLang="ru-RU" baseline="-25000" dirty="0"/>
              <a:t>3</a:t>
            </a:r>
            <a:r>
              <a:rPr lang="ru-RU" altLang="ru-RU" dirty="0"/>
              <a:t> – С = СН – СН</a:t>
            </a:r>
            <a:r>
              <a:rPr lang="ru-RU" altLang="ru-RU" baseline="-25000" dirty="0"/>
              <a:t>2 </a:t>
            </a:r>
            <a:r>
              <a:rPr lang="ru-RU" altLang="ru-RU" dirty="0"/>
              <a:t>– СН</a:t>
            </a:r>
            <a:r>
              <a:rPr lang="ru-RU" altLang="ru-RU" baseline="-25000" dirty="0"/>
              <a:t>3</a:t>
            </a:r>
            <a:r>
              <a:rPr lang="ru-RU" altLang="ru-RU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 |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СН</a:t>
            </a:r>
            <a:r>
              <a:rPr lang="ru-RU" altLang="ru-RU" baseline="-25000" dirty="0"/>
              <a:t>3 </a:t>
            </a:r>
            <a:r>
              <a:rPr lang="ru-RU" altLang="ru-RU" dirty="0"/>
              <a:t>      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8FA6998-D357-4622-8745-99DB4530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9" y="620713"/>
            <a:ext cx="5348585" cy="1143000"/>
          </a:xfrm>
        </p:spPr>
        <p:txBody>
          <a:bodyPr/>
          <a:lstStyle/>
          <a:p>
            <a:pPr algn="l"/>
            <a:r>
              <a:rPr lang="ru-RU" altLang="ru-RU" sz="2000" dirty="0"/>
              <a:t>        1       2      3      4       5       </a:t>
            </a:r>
            <a:br>
              <a:rPr lang="ru-RU" altLang="ru-RU" sz="2000" dirty="0"/>
            </a:br>
            <a:r>
              <a:rPr lang="ru-RU" altLang="ru-RU" sz="2000" dirty="0"/>
              <a:t>      СН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 – С = СН – СН</a:t>
            </a:r>
            <a:r>
              <a:rPr lang="ru-RU" altLang="ru-RU" sz="2000" baseline="-25000" dirty="0"/>
              <a:t>2 </a:t>
            </a:r>
            <a:r>
              <a:rPr lang="ru-RU" altLang="ru-RU" sz="2000" dirty="0"/>
              <a:t>– СН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 </a:t>
            </a:r>
            <a:br>
              <a:rPr lang="ru-RU" altLang="ru-RU" sz="2000" dirty="0"/>
            </a:br>
            <a:r>
              <a:rPr lang="ru-RU" altLang="ru-RU" sz="2000" dirty="0"/>
              <a:t>                 |                                  </a:t>
            </a:r>
            <a:br>
              <a:rPr lang="ru-RU" altLang="ru-RU" sz="2000" dirty="0"/>
            </a:br>
            <a:r>
              <a:rPr lang="ru-RU" altLang="ru-RU" sz="2000" dirty="0"/>
              <a:t>               СН</a:t>
            </a:r>
            <a:r>
              <a:rPr lang="ru-RU" altLang="ru-RU" sz="2000" baseline="-25000" dirty="0"/>
              <a:t>3 </a:t>
            </a:r>
            <a:r>
              <a:rPr lang="ru-RU" altLang="ru-RU" sz="2000" dirty="0"/>
              <a:t>      </a:t>
            </a:r>
            <a:br>
              <a:rPr lang="ru-RU" altLang="ru-RU" sz="2000" b="1" dirty="0"/>
            </a:br>
            <a:r>
              <a:rPr lang="ru-RU" altLang="ru-RU" sz="2000" b="1" dirty="0"/>
              <a:t>        2 – </a:t>
            </a:r>
            <a:r>
              <a:rPr lang="ru-RU" altLang="ru-RU" sz="2000" b="1" dirty="0" err="1"/>
              <a:t>метил</a:t>
            </a:r>
            <a:r>
              <a:rPr lang="ru-RU" altLang="ru-RU" sz="2000" b="1" u="sng" dirty="0" err="1"/>
              <a:t>пент</a:t>
            </a:r>
            <a:r>
              <a:rPr lang="ru-RU" altLang="ru-RU" sz="2000" b="1" dirty="0" err="1"/>
              <a:t>ен</a:t>
            </a:r>
            <a:r>
              <a:rPr lang="ru-RU" altLang="ru-RU" sz="2000" b="1" dirty="0"/>
              <a:t> – 2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1BB730F-7125-47FF-84ED-C19F4A17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050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100" dirty="0"/>
              <a:t>1.  В главной цепочке  </a:t>
            </a:r>
            <a:r>
              <a:rPr lang="ru-RU" altLang="ru-RU" sz="2100" b="1" dirty="0"/>
              <a:t>5</a:t>
            </a:r>
            <a:r>
              <a:rPr lang="ru-RU" altLang="ru-RU" sz="2100" dirty="0"/>
              <a:t> углеродных атомов, поэтому основа названия – </a:t>
            </a:r>
            <a:r>
              <a:rPr lang="ru-RU" altLang="ru-RU" sz="2100" b="1" dirty="0"/>
              <a:t>пентан </a:t>
            </a:r>
            <a:r>
              <a:rPr lang="ru-RU" altLang="ru-RU" sz="2100" dirty="0"/>
              <a:t>(по названию соответствующего </a:t>
            </a:r>
            <a:r>
              <a:rPr lang="ru-RU" altLang="ru-RU" sz="2100" dirty="0" err="1"/>
              <a:t>алкана</a:t>
            </a:r>
            <a:r>
              <a:rPr lang="ru-RU" altLang="ru-RU" sz="2100" dirty="0"/>
              <a:t>).</a:t>
            </a:r>
          </a:p>
          <a:p>
            <a:pPr>
              <a:lnSpc>
                <a:spcPct val="90000"/>
              </a:lnSpc>
            </a:pPr>
            <a:r>
              <a:rPr lang="ru-RU" altLang="ru-RU" sz="2100" dirty="0"/>
              <a:t>2. Так как в молекуле имеется </a:t>
            </a:r>
            <a:r>
              <a:rPr lang="ru-RU" altLang="ru-RU" sz="2100" b="1" dirty="0"/>
              <a:t>двойная</a:t>
            </a:r>
            <a:r>
              <a:rPr lang="ru-RU" altLang="ru-RU" sz="2100" dirty="0"/>
              <a:t> связь, </a:t>
            </a:r>
            <a:r>
              <a:rPr lang="ru-RU" altLang="ru-RU" sz="2100" i="1" dirty="0"/>
              <a:t>суффикс  -ан </a:t>
            </a:r>
            <a:r>
              <a:rPr lang="ru-RU" altLang="ru-RU" sz="2100" dirty="0"/>
              <a:t> в основе названия изменяется на –</a:t>
            </a:r>
            <a:r>
              <a:rPr lang="ru-RU" altLang="ru-RU" sz="2100" b="1" dirty="0"/>
              <a:t> </a:t>
            </a:r>
            <a:r>
              <a:rPr lang="ru-RU" altLang="ru-RU" sz="2100" b="1" dirty="0" err="1"/>
              <a:t>ен</a:t>
            </a:r>
            <a:r>
              <a:rPr lang="ru-RU" altLang="ru-RU" sz="2100" b="1" dirty="0"/>
              <a:t>.</a:t>
            </a:r>
            <a:endParaRPr lang="ru-RU" altLang="ru-RU" sz="2100" dirty="0"/>
          </a:p>
          <a:p>
            <a:pPr>
              <a:lnSpc>
                <a:spcPct val="90000"/>
              </a:lnSpc>
            </a:pPr>
            <a:r>
              <a:rPr lang="ru-RU" altLang="ru-RU" sz="2100" dirty="0"/>
              <a:t>3. После основы названия указано положение двойной связи в цепи: она начинается от </a:t>
            </a:r>
            <a:r>
              <a:rPr lang="ru-RU" altLang="ru-RU" sz="2100" b="1" dirty="0"/>
              <a:t>второго</a:t>
            </a:r>
            <a:r>
              <a:rPr lang="ru-RU" altLang="ru-RU" sz="2100" dirty="0"/>
              <a:t> углеродного атома.</a:t>
            </a:r>
          </a:p>
          <a:p>
            <a:pPr>
              <a:lnSpc>
                <a:spcPct val="90000"/>
              </a:lnSpc>
            </a:pPr>
            <a:r>
              <a:rPr lang="ru-RU" altLang="ru-RU" sz="2100" dirty="0"/>
              <a:t>4. В главной цепи имеется один заместитель  </a:t>
            </a:r>
            <a:r>
              <a:rPr lang="ru-RU" altLang="ru-RU" sz="2100" b="1" dirty="0"/>
              <a:t>- метил</a:t>
            </a:r>
            <a:r>
              <a:rPr lang="ru-RU" altLang="ru-RU" sz="2100" dirty="0"/>
              <a:t> </a:t>
            </a:r>
            <a:r>
              <a:rPr lang="ru-RU" altLang="ru-RU" sz="2100" b="1" dirty="0"/>
              <a:t>СН</a:t>
            </a:r>
            <a:r>
              <a:rPr lang="ru-RU" altLang="ru-RU" sz="2100" b="1" baseline="-25000" dirty="0"/>
              <a:t>3</a:t>
            </a:r>
            <a:r>
              <a:rPr lang="ru-RU" altLang="ru-RU" sz="2100" dirty="0"/>
              <a:t>.</a:t>
            </a:r>
            <a:r>
              <a:rPr lang="ru-RU" altLang="ru-RU" sz="2100" b="1" dirty="0"/>
              <a:t> </a:t>
            </a:r>
            <a:r>
              <a:rPr lang="ru-RU" altLang="ru-RU" sz="2100" dirty="0"/>
              <a:t>Он называется в </a:t>
            </a:r>
            <a:r>
              <a:rPr lang="ru-RU" altLang="ru-RU" sz="2100" i="1" dirty="0"/>
              <a:t>префиксе </a:t>
            </a:r>
            <a:r>
              <a:rPr lang="ru-RU" altLang="ru-RU" sz="2100" dirty="0"/>
              <a:t>(перед основой названия) с указанием положения в цепи: при </a:t>
            </a:r>
            <a:r>
              <a:rPr lang="ru-RU" altLang="ru-RU" sz="2100" b="1" dirty="0"/>
              <a:t>втором </a:t>
            </a:r>
            <a:r>
              <a:rPr lang="ru-RU" altLang="ru-RU" sz="2100" dirty="0"/>
              <a:t>атоме углерода.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61F4C32-EFAE-4077-83DD-D661644C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81300"/>
            <a:ext cx="56880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1DAD342-A568-43B2-99BC-DB0F3DCB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8913"/>
            <a:ext cx="8229600" cy="4525962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/>
              <a:t>Органическая химия изучает соединения углерода – углеводороды и их производные, в состав которых могут входить почти все элементы периодической системы Д.И. Менделеева.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/>
              <a:t>К середине 19 века число органических веществ составляло  несколько тысяч к началу 19 века было известно лишь несколько сотен чистых органических соединений.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/>
              <a:t>В середине 19 века уже известны представители разных классов органических веществ: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F63D45C7-AEE8-4483-8F5F-8BB851EA5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</a:t>
            </a:r>
            <a:r>
              <a:rPr lang="ru-RU" altLang="ru-RU" sz="2600" u="sng" dirty="0"/>
              <a:t>2. Назовите вещество по международной                     номенклатуре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                              СН</a:t>
            </a:r>
            <a:r>
              <a:rPr lang="ru-RU" altLang="ru-RU" sz="2600" baseline="-25000" dirty="0"/>
              <a:t>3</a:t>
            </a:r>
            <a:r>
              <a:rPr lang="ru-RU" altLang="ru-RU" sz="26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                                |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           НО – СН</a:t>
            </a:r>
            <a:r>
              <a:rPr lang="ru-RU" altLang="ru-RU" sz="2600" baseline="-25000" dirty="0"/>
              <a:t>2</a:t>
            </a:r>
            <a:r>
              <a:rPr lang="ru-RU" altLang="ru-RU" sz="2600" dirty="0"/>
              <a:t>  - С – СН</a:t>
            </a:r>
            <a:r>
              <a:rPr lang="ru-RU" altLang="ru-RU" sz="2600" baseline="-25000" dirty="0"/>
              <a:t>2</a:t>
            </a:r>
            <a:r>
              <a:rPr lang="ru-RU" altLang="ru-RU" sz="2600" dirty="0"/>
              <a:t>  - СН</a:t>
            </a:r>
            <a:r>
              <a:rPr lang="ru-RU" altLang="ru-RU" sz="2600" baseline="-25000" dirty="0"/>
              <a:t>3</a:t>
            </a:r>
            <a:r>
              <a:rPr lang="ru-RU" altLang="ru-RU" sz="26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                                |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                               СН</a:t>
            </a:r>
            <a:r>
              <a:rPr lang="ru-RU" altLang="ru-RU" sz="2600" baseline="-25000" dirty="0"/>
              <a:t>3</a:t>
            </a:r>
            <a:r>
              <a:rPr lang="ru-RU" altLang="ru-RU" sz="26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u="sng" dirty="0"/>
              <a:t> 3. Составьте формулу вещества: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 dirty="0"/>
              <a:t>     4 – </a:t>
            </a:r>
            <a:r>
              <a:rPr lang="ru-RU" altLang="ru-RU" sz="2600" dirty="0" err="1"/>
              <a:t>этил</a:t>
            </a:r>
            <a:r>
              <a:rPr lang="ru-RU" altLang="ru-RU" sz="2600" u="sng" dirty="0" err="1"/>
              <a:t>гекс</a:t>
            </a:r>
            <a:r>
              <a:rPr lang="ru-RU" altLang="ru-RU" sz="2600" dirty="0" err="1"/>
              <a:t>ин</a:t>
            </a:r>
            <a:r>
              <a:rPr lang="ru-RU" altLang="ru-RU" sz="2600" dirty="0"/>
              <a:t> –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2E2F943-C025-4DD4-AEA9-FF4DC4CF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Проверьте правильность выполнения задания.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8D46863-0E78-46AB-AE57-5C756996A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 u="sng" dirty="0"/>
              <a:t>2.  Назовите вещество по международной номенклатуре: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                   СН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           1        |2   3       4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НО – СН</a:t>
            </a:r>
            <a:r>
              <a:rPr lang="ru-RU" altLang="ru-RU" sz="2000" baseline="-25000" dirty="0"/>
              <a:t>2</a:t>
            </a:r>
            <a:r>
              <a:rPr lang="ru-RU" altLang="ru-RU" sz="2000" dirty="0"/>
              <a:t>  - С – СН</a:t>
            </a:r>
            <a:r>
              <a:rPr lang="ru-RU" altLang="ru-RU" sz="2000" baseline="-25000" dirty="0"/>
              <a:t>2</a:t>
            </a:r>
            <a:r>
              <a:rPr lang="ru-RU" altLang="ru-RU" sz="2000" dirty="0"/>
              <a:t>  - СН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                     |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                    СН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   2,2 – </a:t>
            </a:r>
            <a:r>
              <a:rPr lang="ru-RU" altLang="ru-RU" sz="2000" i="1" dirty="0" err="1"/>
              <a:t>ди</a:t>
            </a:r>
            <a:r>
              <a:rPr lang="ru-RU" altLang="ru-RU" sz="2000" dirty="0" err="1"/>
              <a:t>метил</a:t>
            </a:r>
            <a:r>
              <a:rPr lang="ru-RU" altLang="ru-RU" sz="2000" u="sng" dirty="0" err="1"/>
              <a:t>бутан</a:t>
            </a:r>
            <a:r>
              <a:rPr lang="ru-RU" altLang="ru-RU" sz="2000" b="1" dirty="0" err="1"/>
              <a:t>ол</a:t>
            </a:r>
            <a:r>
              <a:rPr lang="ru-RU" altLang="ru-RU" sz="2000" dirty="0"/>
              <a:t> – 1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</a:t>
            </a:r>
            <a:r>
              <a:rPr lang="ru-RU" altLang="ru-RU" u="sng" dirty="0"/>
              <a:t>3. </a:t>
            </a:r>
            <a:r>
              <a:rPr lang="ru-RU" altLang="ru-RU" sz="2000" u="sng" dirty="0"/>
              <a:t>Составьте формулу вещества: 4 – </a:t>
            </a:r>
            <a:r>
              <a:rPr lang="ru-RU" altLang="ru-RU" sz="2000" u="sng" dirty="0" err="1"/>
              <a:t>этилгекс</a:t>
            </a:r>
            <a:r>
              <a:rPr lang="ru-RU" altLang="ru-RU" sz="2000" b="1" u="sng" dirty="0" err="1"/>
              <a:t>ин</a:t>
            </a:r>
            <a:r>
              <a:rPr lang="ru-RU" altLang="ru-RU" sz="2000" u="sng" dirty="0"/>
              <a:t> – 2.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СН</a:t>
            </a:r>
            <a:r>
              <a:rPr lang="ru-RU" altLang="ru-RU" sz="2000" baseline="-25000" dirty="0"/>
              <a:t>3 </a:t>
            </a:r>
            <a:r>
              <a:rPr lang="ru-RU" altLang="ru-RU" sz="2000" dirty="0"/>
              <a:t>- С </a:t>
            </a:r>
            <a:r>
              <a:rPr lang="ru-RU" altLang="ru-RU" sz="2000" dirty="0">
                <a:latin typeface="Times New Roman" panose="02020603050405020304" pitchFamily="18" charset="0"/>
              </a:rPr>
              <a:t>≡ С – СН – СН</a:t>
            </a:r>
            <a:r>
              <a:rPr lang="ru-RU" altLang="ru-RU" sz="2000" baseline="-25000" dirty="0">
                <a:latin typeface="Times New Roman" panose="02020603050405020304" pitchFamily="18" charset="0"/>
              </a:rPr>
              <a:t>2 </a:t>
            </a:r>
            <a:r>
              <a:rPr lang="ru-RU" altLang="ru-RU" sz="2000" dirty="0">
                <a:latin typeface="Times New Roman" panose="02020603050405020304" pitchFamily="18" charset="0"/>
              </a:rPr>
              <a:t>– СН</a:t>
            </a:r>
            <a:r>
              <a:rPr lang="ru-RU" altLang="ru-RU" sz="2000" baseline="-25000" dirty="0">
                <a:latin typeface="Times New Roman" panose="02020603050405020304" pitchFamily="18" charset="0"/>
              </a:rPr>
              <a:t>3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aseline="-25000" dirty="0">
                <a:latin typeface="Times New Roman" panose="02020603050405020304" pitchFamily="18" charset="0"/>
              </a:rPr>
              <a:t>                                               </a:t>
            </a:r>
            <a:r>
              <a:rPr lang="ru-RU" altLang="ru-RU" sz="2000" dirty="0"/>
              <a:t>|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                  </a:t>
            </a:r>
            <a:r>
              <a:rPr lang="ru-RU" altLang="ru-RU" sz="2000"/>
              <a:t>	 </a:t>
            </a:r>
            <a:r>
              <a:rPr lang="ru-RU" altLang="ru-RU" sz="2000" dirty="0"/>
              <a:t>С</a:t>
            </a:r>
            <a:r>
              <a:rPr lang="ru-RU" altLang="ru-RU" sz="2000" baseline="-25000" dirty="0"/>
              <a:t>2</a:t>
            </a:r>
            <a:r>
              <a:rPr lang="ru-RU" altLang="ru-RU" sz="2000" dirty="0"/>
              <a:t>Н</a:t>
            </a:r>
            <a:r>
              <a:rPr lang="ru-RU" altLang="ru-RU" sz="2000" baseline="-25000" dirty="0"/>
              <a:t>5 </a:t>
            </a:r>
            <a:endParaRPr lang="en-US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6C708DC6-2FC9-4663-9B0F-52F7EA92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2519363"/>
          </a:xfrm>
        </p:spPr>
        <p:txBody>
          <a:bodyPr/>
          <a:lstStyle/>
          <a:p>
            <a:pPr eaLnBrk="1" hangingPunct="1"/>
            <a:r>
              <a:rPr lang="ru-RU" altLang="ru-RU" sz="3600"/>
              <a:t>Номенклатура органических соединений – это система правил именования молекул, полностью соответствующая строению молекулы.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EA4BC-86A9-4575-AA9E-F0BF62DB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749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/>
              <a:t>К этому времени появилась необходимость создания правил построения названий органических веществ.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F07AD02-D6B6-4106-A4EA-CB609B0E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03200"/>
            <a:ext cx="8229600" cy="561975"/>
          </a:xfrm>
        </p:spPr>
        <p:txBody>
          <a:bodyPr/>
          <a:lstStyle/>
          <a:p>
            <a:r>
              <a:rPr lang="ru-RU" altLang="ru-RU"/>
              <a:t>Историческая справка.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5B1379F-19C2-4AEE-8C28-EE1234C3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63625"/>
            <a:ext cx="8507413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 В органической химии  используются:</a:t>
            </a: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тривиальные  (</a:t>
            </a:r>
            <a:r>
              <a:rPr lang="ru-RU" altLang="ru-RU" sz="2400"/>
              <a:t>исторически сложившиеся</a:t>
            </a:r>
            <a:r>
              <a:rPr lang="ru-RU" altLang="ru-RU" sz="2400" b="1"/>
              <a:t> )  </a:t>
            </a:r>
            <a:r>
              <a:rPr lang="ru-RU" altLang="ru-RU" sz="2400"/>
              <a:t>названия:  уксусная кислота,  глицерин (от греч. </a:t>
            </a:r>
            <a:r>
              <a:rPr lang="en-US" altLang="ru-RU" sz="2400"/>
              <a:t>glykys</a:t>
            </a:r>
            <a:r>
              <a:rPr lang="ru-RU" altLang="ru-RU" sz="2400"/>
              <a:t> - сладкий),  формальдегид (от лат. </a:t>
            </a:r>
            <a:r>
              <a:rPr lang="en-US" altLang="ru-RU" sz="2400"/>
              <a:t>formika </a:t>
            </a:r>
            <a:r>
              <a:rPr lang="ru-RU" altLang="ru-RU" sz="2400"/>
              <a:t>– муравей). Химики и сейчас редко называют ацетилен этином, а муравьиную кислоту – метановой.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Рациональная номенклатура</a:t>
            </a:r>
            <a:r>
              <a:rPr lang="ru-RU" altLang="ru-RU" sz="2400"/>
              <a:t>, согласно которой соединение рассматривалось как производное наиболее типичного представителя класса: метилацетилен, димитилэтилен и др.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Химики всех стран, входящих в Международный союз теоретической и прикладной химии (ИЮПАК) создали специальный комитет, который выработал основы </a:t>
            </a:r>
            <a:r>
              <a:rPr lang="ru-RU" altLang="ru-RU" sz="2400" i="1"/>
              <a:t>единой  для всех органических веществ</a:t>
            </a:r>
            <a:r>
              <a:rPr lang="ru-RU" altLang="ru-RU" sz="2400"/>
              <a:t> номенклатуры. Эту номенклатуру называют </a:t>
            </a:r>
            <a:r>
              <a:rPr lang="ru-RU" altLang="ru-RU" sz="2400" b="1"/>
              <a:t>международной</a:t>
            </a:r>
            <a:r>
              <a:rPr lang="ru-RU" altLang="ru-RU" sz="2400"/>
              <a:t> или </a:t>
            </a:r>
            <a:r>
              <a:rPr lang="ru-RU" altLang="ru-RU" sz="2400" b="1"/>
              <a:t>номенклатурой ИЮПАК.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842F3CB8-48E9-441B-BC10-C6E4868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354888" cy="849312"/>
          </a:xfrm>
        </p:spPr>
        <p:txBody>
          <a:bodyPr/>
          <a:lstStyle/>
          <a:p>
            <a:pPr eaLnBrk="1" hangingPunct="1"/>
            <a:r>
              <a:rPr lang="ru-RU" altLang="ru-RU"/>
              <a:t>Тривиальная номенклатура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F7E50748-9F14-4993-BE01-288569CF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5472112" cy="4752975"/>
          </a:xfrm>
        </p:spPr>
        <p:txBody>
          <a:bodyPr/>
          <a:lstStyle/>
          <a:p>
            <a:pPr algn="just" eaLnBrk="1" hangingPunct="1"/>
            <a:r>
              <a:rPr lang="ru-RU" altLang="ru-RU" sz="2400"/>
              <a:t>В конце 18 века и начале 19 века многие вещества получали исторические или тривиальные названия. Такие названия получались с учетом источников соединений, их характерными свойствами и др.</a:t>
            </a:r>
          </a:p>
          <a:p>
            <a:pPr algn="just" eaLnBrk="1" hangingPunct="1"/>
            <a:r>
              <a:rPr lang="ru-RU" altLang="ru-RU" sz="2400"/>
              <a:t>В середине 19 века немецкий химик Леопольд Гмелин решил написать справочник, включающий информацию о всех известных к тому времени органических веществ.</a:t>
            </a:r>
          </a:p>
        </p:txBody>
      </p:sp>
      <p:pic>
        <p:nvPicPr>
          <p:cNvPr id="9220" name="Picture 2" descr="Картинки по запросу &quot;Леопольд Гмелин&quot;">
            <a:extLst>
              <a:ext uri="{FF2B5EF4-FFF2-40B4-BE49-F238E27FC236}">
                <a16:creationId xmlns:a16="http://schemas.microsoft.com/office/drawing/2014/main" id="{CE9CBF05-A094-4683-BF11-7445EEAF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4113"/>
            <a:ext cx="2311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7EDF19C7-A0C1-45FC-8E89-F9D3DD8D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48588" cy="777875"/>
          </a:xfrm>
        </p:spPr>
        <p:txBody>
          <a:bodyPr/>
          <a:lstStyle/>
          <a:p>
            <a:pPr eaLnBrk="1" hangingPunct="1"/>
            <a:r>
              <a:rPr lang="ru-RU" altLang="ru-RU"/>
              <a:t>Тривиальная номенклатура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9A2AE9EA-2109-4975-A495-D1060725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208962" cy="4679950"/>
          </a:xfrm>
        </p:spPr>
        <p:txBody>
          <a:bodyPr/>
          <a:lstStyle/>
          <a:p>
            <a:pPr algn="just" eaLnBrk="1" hangingPunct="1"/>
            <a:r>
              <a:rPr lang="ru-RU" altLang="ru-RU" sz="2000"/>
              <a:t>Однако в конце года он увидел, что число органических соединений удвоилось. Леопольд Гмелин тогда обратился с просьбой прекратить свои исследования, чтобы он успел закончить работу над справочником. Более удачной была систематизация информации об известных неорганических веществах. Справочник по неорганической химии созданный Леопольдом Гмелиным многократно дополнялся и переиздавался  и до сих пор используется химиками.</a:t>
            </a:r>
          </a:p>
          <a:p>
            <a:pPr algn="just" eaLnBrk="1" hangingPunct="1"/>
            <a:r>
              <a:rPr lang="ru-RU" altLang="ru-RU" sz="2000"/>
              <a:t>Интересно, что отец Леопольда Гмелина Иоганн Гмелин известен не только как химик, но и как естествоиспытатель, описавший в Якутии лиственницу Гмелина.</a:t>
            </a:r>
          </a:p>
          <a:p>
            <a:pPr eaLnBrk="1" hangingPunct="1"/>
            <a:endParaRPr lang="ru-RU" altLang="ru-RU" sz="2000"/>
          </a:p>
        </p:txBody>
      </p:sp>
      <p:pic>
        <p:nvPicPr>
          <p:cNvPr id="10244" name="Picture 2" descr="Картинки по запросу &quot;Леопольд Гмелин&quot;">
            <a:extLst>
              <a:ext uri="{FF2B5EF4-FFF2-40B4-BE49-F238E27FC236}">
                <a16:creationId xmlns:a16="http://schemas.microsoft.com/office/drawing/2014/main" id="{985C81F3-76DC-40D9-8CEE-FD5548A6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331311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101F4430-243C-40BC-A0AF-2715F169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850900"/>
          </a:xfrm>
        </p:spPr>
        <p:txBody>
          <a:bodyPr/>
          <a:lstStyle/>
          <a:p>
            <a:pPr eaLnBrk="1" hangingPunct="1"/>
            <a:r>
              <a:rPr lang="ru-RU" altLang="ru-RU"/>
              <a:t>Рациональная  номенклатура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14751E3-6635-47A7-B05B-142627A6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algn="just" eaLnBrk="1" hangingPunct="1"/>
            <a:r>
              <a:rPr lang="ru-RU" altLang="ru-RU" sz="2400"/>
              <a:t>Рациональная номенклатура была создана в середине 19 века.</a:t>
            </a:r>
          </a:p>
          <a:p>
            <a:pPr algn="just" eaLnBrk="1" hangingPunct="1"/>
            <a:r>
              <a:rPr lang="ru-RU" altLang="ru-RU" sz="2400"/>
              <a:t>По правилам номенклатуры за основу названия органического соединения принимают название простого (чаще первого) члена данного гомологического ряда. Все остальные соединения рассматриваются как его производные, образованные замещением в нем атомов водорода алкильными группами, атомами иди функциональными группами.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>
            <a:extLst>
              <a:ext uri="{FF2B5EF4-FFF2-40B4-BE49-F238E27FC236}">
                <a16:creationId xmlns:a16="http://schemas.microsoft.com/office/drawing/2014/main" id="{740FA4A7-1585-4306-8833-328809CE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5888"/>
            <a:ext cx="8229600" cy="452596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Как видно, рациональная номенклатура является довольно неудобной (громоздкой) для построения названий веществ сложной структуры.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FF69D34C-B5AD-4A81-AF44-3D422EFC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12875"/>
            <a:ext cx="56657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1659</Words>
  <Application>Microsoft Office PowerPoint</Application>
  <PresentationFormat>Экран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Тема Office</vt:lpstr>
      <vt:lpstr>Таблицы по номенклатуре органических соединений</vt:lpstr>
      <vt:lpstr> Что обозначает слово «номенклатура»? </vt:lpstr>
      <vt:lpstr>Презентация PowerPoint</vt:lpstr>
      <vt:lpstr>Номенклатура органических соединений – это система правил именования молекул, полностью соответствующая строению молекулы.</vt:lpstr>
      <vt:lpstr>Историческая справка. </vt:lpstr>
      <vt:lpstr>Тривиальная номенклатура</vt:lpstr>
      <vt:lpstr>Тривиальная номенклатура</vt:lpstr>
      <vt:lpstr>Рациональная  номенклатура</vt:lpstr>
      <vt:lpstr>Презентация PowerPoint</vt:lpstr>
      <vt:lpstr>Рациональная  номенклатура</vt:lpstr>
      <vt:lpstr>Номенклатура ИЮПАК</vt:lpstr>
      <vt:lpstr>Номенклатура ИЮПАК</vt:lpstr>
      <vt:lpstr>Названия алканов и  их радикалов </vt:lpstr>
      <vt:lpstr>Презентация PowerPoint</vt:lpstr>
      <vt:lpstr>Для того чтобы назвать органические соединение по номенклатуре ИЮПАК нужно:</vt:lpstr>
      <vt:lpstr>Алгоритм названия веществ ациклического строения (ещё один вариант алгоритма):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допускаются названия углеводородов и углеводородных групп, полученные ими ранее</vt:lpstr>
      <vt:lpstr>Презентация PowerPoint</vt:lpstr>
      <vt:lpstr>Презентация PowerPoint</vt:lpstr>
      <vt:lpstr>1. Назовите вещество и расшифруйте его название</vt:lpstr>
      <vt:lpstr>        1       2      3      4       5              СН3 – С = СН – СН2 – СН3                   |                                                  СН3                2 – метилпентен – 2</vt:lpstr>
      <vt:lpstr>Презентация PowerPoint</vt:lpstr>
      <vt:lpstr>Проверьте правильность выполнения задания.</vt:lpstr>
    </vt:vector>
  </TitlesOfParts>
  <Company>THERMO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Таблицы по номенклатуре органических соединений</dc:title>
  <dc:creator>S</dc:creator>
  <cp:lastModifiedBy>Alex</cp:lastModifiedBy>
  <cp:revision>37</cp:revision>
  <cp:lastPrinted>2021-02-08T11:05:06Z</cp:lastPrinted>
  <dcterms:created xsi:type="dcterms:W3CDTF">2021-02-05T07:38:17Z</dcterms:created>
  <dcterms:modified xsi:type="dcterms:W3CDTF">2021-11-24T13:23:03Z</dcterms:modified>
</cp:coreProperties>
</file>