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" y="329184"/>
            <a:ext cx="11740896" cy="4700016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«Красноярский государственный медицинский университет имени профессора В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Войно-Ясенецкого»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здравоохранения Российской федерации Кафедра стоматологии ИПО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Показания  и противопоказания к применению дентальных имплантов.</a:t>
            </a:r>
            <a:br>
              <a:rPr lang="ru-RU" sz="2200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Диагностика  и  планирование  лечения  пациентов  с  использованием  дентальных имплантов.</a:t>
            </a:r>
            <a:r>
              <a:rPr lang="ru-RU" sz="2200" b="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b="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b="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88" y="4471416"/>
            <a:ext cx="7488936" cy="2093976"/>
          </a:xfrm>
        </p:spPr>
        <p:txBody>
          <a:bodyPr>
            <a:normAutofit fontScale="25000" lnSpcReduction="20000"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6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</a:t>
            </a:r>
            <a:r>
              <a:rPr lang="ru-RU" sz="6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 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ординатор кафедры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стоматологии 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ИПО</a:t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специальности «стоматология хирургическая»</a:t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Дзидзоев Ростислав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Денисович.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рецензент 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к.м.н., доцент Дуж Анатолий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Николаевич.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</a:t>
            </a:r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 2023</a:t>
            </a: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794760"/>
            <a:ext cx="4855464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7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0896"/>
            <a:ext cx="9875520" cy="2194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противопоказания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10897"/>
            <a:ext cx="11365992" cy="6199632"/>
          </a:xfrm>
        </p:spPr>
      </p:pic>
    </p:spTree>
    <p:extLst>
      <p:ext uri="{BB962C8B-B14F-4D97-AF65-F5344CB8AC3E}">
        <p14:creationId xmlns:p14="http://schemas.microsoft.com/office/powerpoint/2010/main" val="67665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38328"/>
            <a:ext cx="9875520" cy="36576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Относительные противопоказания: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689" y="841248"/>
            <a:ext cx="11601087" cy="569671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Беременность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лактация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любая операция вызывает стресс. Поэтому лучше перенести процедуру до окончания кормления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грудью.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арушение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прикуса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сначала коррекция, затем установка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штифтов.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оспалительные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во рту,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носоглотке.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бострение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любого хронического заболевания.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Кроме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того,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запрещено устанавливать имплантаты до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 как костная ткань еще формируется. Пожилой возраст</a:t>
            </a:r>
            <a:r>
              <a:rPr lang="ru-RU" dirty="0"/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является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противопоказанием для имплантации зубов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9558" b="13779"/>
          <a:stretch/>
        </p:blipFill>
        <p:spPr>
          <a:xfrm>
            <a:off x="2660904" y="3689604"/>
            <a:ext cx="7472934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38328"/>
            <a:ext cx="11622024" cy="7589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Диагностика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планирование лечение пациентов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с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дентальных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имплантатов.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252728"/>
            <a:ext cx="11622024" cy="5312664"/>
          </a:xfrm>
        </p:spPr>
        <p:txBody>
          <a:bodyPr/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Планирование имплантации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это разработка плана рационального ортопедического лечения, направленного на восстановление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анатомической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функциональной целостности зубочелюстной системы 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применением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дентальных имплантатов в качестве основной или дополнительной опоры протезов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Его принципами являются разработка плана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комплексного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ортопедического лечения, индивидуальный подход, преемственность и согласованность хирургического и ортопедического этапов лечения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68" y="3392424"/>
            <a:ext cx="6271450" cy="31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5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8328"/>
            <a:ext cx="10716768" cy="7132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Преемственность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согласованность хирургического и ортопедического этапов лечения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подразумевает: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161288"/>
            <a:ext cx="11530584" cy="5358384"/>
          </a:xfrm>
        </p:spPr>
        <p:txBody>
          <a:bodyPr/>
          <a:lstStyle/>
          <a:p>
            <a:pPr marL="45720" indent="0">
              <a:buNone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планировании лечения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следует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предусмотреть несколько вариантов имплантации и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способов протезирования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которые позволят достичь желаемого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результата.</a:t>
            </a:r>
          </a:p>
          <a:p>
            <a:pPr marL="45720" indent="0">
              <a:buNone/>
            </a:pPr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Разработка плана комплексного ортопедического лечения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 началом лечения должна быть проведена санация полости рта в полном объеме, предусмотрено рациональное протезирование не только дефекта зубного ряда, где будет осуществляться имплантация, но и всех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имеющихся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дефектов. Иначе не будут созданы условия для адекватной нагрузки на имплантаты и эффективно функционирующая биотехническая система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Индивидуальный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подход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комплексному лечению адентии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подразумевает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различных типов имплантатов, хирургических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методик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применения и способов протезирования на основе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предварительного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анализа анатомо-топографических особенностей зубочелюстной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системы </a:t>
            </a: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1841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38328"/>
            <a:ext cx="10707624" cy="5212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 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планирования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лечения: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033272"/>
            <a:ext cx="11494008" cy="55412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пределение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оптимального варианта протезирования;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типа, размеров и количества имплантатов, которые позволят осуществить рациональное протезирование;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тактики ведения хирургического и ортопедического этапов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лечения.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Соблюдение принципов планирования имплантации возможно только после анализа анатомо-топографических и функциональных особенностей зубочелюстной системы.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Источниками данной информации служат сбор анамнеза, осмотр полости рта и рентгенологическое 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обследование.</a:t>
            </a:r>
            <a:endParaRPr lang="ru-RU" u="sng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43984"/>
            <a:ext cx="5102352" cy="206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2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338328"/>
            <a:ext cx="10735056" cy="61264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сборе анамнеза необходимо учитывать следующие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факторы: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464" y="1069848"/>
            <a:ext cx="11612880" cy="55229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причину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давность утраты зубов;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способ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предшествующего протезирования (если были изготовлены съемные протезы, но пациент не может ими пользоваться, следует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причину – рвотный рефлекс, психологический фактор, боли в области протезного ложа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др.);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перенесенные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сопутствующие заболевания (болезни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придаточных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пазух носа, слизистой оболочки полости рта, нейростоматологическая патология, проведенные ранее операции);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статус пациента, его запросы и пожелания.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12" y="4023360"/>
            <a:ext cx="4875276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38328"/>
            <a:ext cx="10652760" cy="46634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осмотре полости рта необходимо определить: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014984"/>
            <a:ext cx="11430000" cy="555040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вид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адентии;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состояние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оставшихся зубов;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протяженность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дефектов зубных рядов;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состояние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гигиены полости рта;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прикус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межальвеолярную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высоту в области дефектов зубных рядов;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слизистой оболочки полости рта;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глубину преддверия полости рта;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линию улыбки.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3048"/>
            <a:ext cx="5223890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26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8" y="265176"/>
            <a:ext cx="10680192" cy="14813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уточнения объема кости в области имплантации проводят осмотр , пальпацию альвеолярных отростков и рентгенологическое обследование: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1746504"/>
            <a:ext cx="11585448" cy="475488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Ортопантомограмма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оставшихся зубов и высоту костной ткани в месте предполагаемой имплантации.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64" y="2459736"/>
            <a:ext cx="7278004" cy="41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356616"/>
            <a:ext cx="10689336" cy="612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рентгенография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184" y="1042416"/>
            <a:ext cx="11539728" cy="5053584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косых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проекциях,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сравнению с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ортопантомографией,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дает более точное представление 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вертикальных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горизонтальных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размерах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челюстей</a:t>
            </a:r>
          </a:p>
          <a:p>
            <a:pPr marL="45720" indent="0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t="6978" r="17555" b="30622"/>
          <a:stretch/>
        </p:blipFill>
        <p:spPr>
          <a:xfrm>
            <a:off x="6748272" y="2139696"/>
            <a:ext cx="4572000" cy="4139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139696"/>
            <a:ext cx="6510528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0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320040"/>
            <a:ext cx="10744200" cy="585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Компьютерная томография (КТ)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033272"/>
            <a:ext cx="11640312" cy="506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наиболее информативный метод,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который позволяет с высокой степенью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достоверности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определить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высоту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ширину кости, топографию нижнечелюстных каналов и верхнечелюстных пазух, особенности архитектоники различных отделов челюстей, соотношение последних, а также создать трехмерное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изображение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лицевого отдела черепа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25" y="2478024"/>
            <a:ext cx="6490607" cy="4041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01" y="2478024"/>
            <a:ext cx="5038344" cy="40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" y="338328"/>
            <a:ext cx="10625328" cy="1307592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Ознакомить с понятием стоматологической имплантологии, зубного имплантата, показаниями и противопоказаниями дентальной имплантации.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2057400"/>
            <a:ext cx="11219688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Понятие стоматологической имплантологии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Показания к дентальной имплантации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Противопоказания (абсолютные, относительные)  к дентальной имплантации.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Методы диагностики и планирование лечение пациентов с ДИ.</a:t>
            </a:r>
          </a:p>
          <a:p>
            <a:pPr marL="4572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59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338328"/>
            <a:ext cx="11567160" cy="13990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Изображения, полученные с помощью КТ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позволяют судить о реальной высоте и толщине кости в месте планируемой установки имплантатов и отображают реальную картину архитектоники челюстных костей.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19656"/>
            <a:ext cx="11667744" cy="47000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ценную информацию об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анатомии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челюстей дают вертикальные срезы. Их изображения, полученные при помощи пошаговой, через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мм, томографии, позволяют судить 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реальной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высоте и толщине кости в месте планируемой установки имплантатов и отображают реальную картину архитектоники челюстных костей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0" t="7862" r="377"/>
          <a:stretch/>
        </p:blipFill>
        <p:spPr>
          <a:xfrm>
            <a:off x="329184" y="3273552"/>
            <a:ext cx="5285232" cy="3246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3273552"/>
            <a:ext cx="6172200" cy="319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320040"/>
            <a:ext cx="10597896" cy="576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ВЫВОДЫ: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280160"/>
            <a:ext cx="11558016" cy="529437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Установка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импланта — безопасный, долговечный и эстетичный способ воссоздания зубного ряда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На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сегодняшний день дентальная имплантация является одним из наиболее активно развивающихся направлений хирургической стоматологии.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Применение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конструкций и материалов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позволяет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добиться успешного приживления имплантатов в 98% случаев, а срок службы конструкций достигает 15-20 лет.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Успешное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имплантологии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ежегодное появление новых технологий, обеспечивающих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качества, позволяет надеяться на широкое будущее, стоящее перед данной специальностью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Сегодня врачи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достаточный опыт и квалификацию, чтобы провести операцию без осложнений и сделать улыбку неотразимой.</a:t>
            </a:r>
          </a:p>
        </p:txBody>
      </p:sp>
    </p:spTree>
    <p:extLst>
      <p:ext uri="{BB962C8B-B14F-4D97-AF65-F5344CB8AC3E}">
        <p14:creationId xmlns:p14="http://schemas.microsoft.com/office/powerpoint/2010/main" val="824486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274320"/>
            <a:ext cx="11567160" cy="8229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литература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08176"/>
            <a:ext cx="11649456" cy="51480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С.Ю., Бизяев А.Ф., Ломакин М.В., Панин А.М. Стоматологическая имплантология.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Учебное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пособие. –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М.:ГОУ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ВУНМЦ МЗ РФ, 2010  –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96с.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Хирургическая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стоматология : учебник / под ред. С.В. Тарасенко. – Москва : ГЭОТАР-Медиа, 2020. – 672 с.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Р.А. Аванесян , Н.Н.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Седова -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возможности и социальные риски дентальной имплантологии.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М.: 2015 - 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с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Робустова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Т.Г. Имплантация зубов. Хирургические аспекты. М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Медицина.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2003 - 504с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  Кулаков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Амхадова 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М.А., Королев В.М. Развитие дентальной имплантологии в ЦНИИС // Мате­риалы IX ежегодного научного форума "Стоматология 2007", посвященного 45-летию ЦНИИС. М.,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106 с .</a:t>
            </a: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 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дентальная имплантология: Руководство / Мушеев И.У., Олесова В.Н., Фрамович О.З. / 2-е изд. доп. – М.: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Локус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Станди,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260с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Л. Параскевич 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Дентальная имплантология: основы теории и практики. М.: Медицинское информационное агентство, 2011. –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339 с.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О. Н. Зубное протезирование на имплантатах. – М.: Медицина,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2011,204с</a:t>
            </a:r>
          </a:p>
          <a:p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467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8145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СПАСИБО ЗА ВНИМАНИЕ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https://modernsmiles.com/wp-content/uploads/2018/08/Important-Things-About-Tooth-Loss-and-Dental-Implant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810512"/>
            <a:ext cx="83210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5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" y="356616"/>
            <a:ext cx="11558016" cy="14081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Стоматологическая имплантология 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 раздел </a:t>
            </a:r>
            <a:r>
              <a:rPr lang="ru-RU" sz="1800" dirty="0">
                <a:solidFill>
                  <a:schemeClr val="tx1"/>
                </a:solidFill>
              </a:rPr>
              <a:t>челюстно-лицевой хирургии, разрабатывающий вопросы восстановления различных отделов зубочелюстной системы и челюстно-лицевого скелета с помощью различных материалов.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6" y="1636776"/>
            <a:ext cx="11667744" cy="48828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шведский ученый - профессор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Бранемарк вместе с группой специалистов, изучая остеосинтез, сделал открытие: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итановый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особым образом изготовленный и обработанный, будучи введенным в высверленное отверстие в большеберцовой кости, через некоторое время превосходно закрепляется. Винт в итоге полностью включается в костную ткань, так что его уже невозможно оттуда изъять.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 был назван учеными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остеоинтеграцией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(интеграция - взаимное проникновение, прорастание двух сред друг в друга).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1969 г. исследования П.И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Бранемарка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показали, что для долгосрочного "выживания" имплантатов необходимо соблюдать ряд условий: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минимальная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травма кости и подготовка "ложа" (остеотомия), обеспечивающие тесное взаимодействие (интерфейс) корневой части имплантата и кости.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Имплантат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введения должен быть защищен от воздействия механических нагрузок, чтобы предотвратить образование соединительной капсулы вокруг тела имплантата.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356616"/>
            <a:ext cx="11667744" cy="84124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Зубной имплантат</a:t>
            </a:r>
            <a:r>
              <a:rPr lang="ru-RU" sz="3200" dirty="0">
                <a:solidFill>
                  <a:schemeClr val="tx1"/>
                </a:solidFill>
              </a:rPr>
              <a:t> (имплант) </a:t>
            </a:r>
            <a:r>
              <a:rPr lang="ru-RU" sz="2000" dirty="0">
                <a:solidFill>
                  <a:schemeClr val="tx1"/>
                </a:solidFill>
              </a:rPr>
              <a:t>– это искусственная многокомпонентная конструкция, которую устанавливают в костную ткань.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032" y="1344168"/>
            <a:ext cx="11567160" cy="4751832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u="sng" dirty="0">
                <a:solidFill>
                  <a:schemeClr val="tx1"/>
                </a:solidFill>
              </a:rPr>
              <a:t>И</a:t>
            </a:r>
            <a:r>
              <a:rPr lang="ru-RU" sz="2400" b="1" u="sng" dirty="0" smtClean="0">
                <a:solidFill>
                  <a:schemeClr val="tx1"/>
                </a:solidFill>
              </a:rPr>
              <a:t>мплант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– это искусственный корень, который выполняет все функции утраченного зуба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Стоматологический протез вживляется в костные ткани. Затем на него монтируется </a:t>
            </a:r>
            <a:r>
              <a:rPr lang="ru-RU" sz="2400" b="1" dirty="0">
                <a:solidFill>
                  <a:schemeClr val="tx1"/>
                </a:solidFill>
              </a:rPr>
              <a:t>абатмент</a:t>
            </a:r>
            <a:r>
              <a:rPr lang="ru-RU" sz="2400" dirty="0">
                <a:solidFill>
                  <a:schemeClr val="tx1"/>
                </a:solidFill>
              </a:rPr>
              <a:t> (надкостный элемент) и </a:t>
            </a:r>
            <a:r>
              <a:rPr lang="ru-RU" sz="2400" b="1" dirty="0">
                <a:solidFill>
                  <a:schemeClr val="tx1"/>
                </a:solidFill>
              </a:rPr>
              <a:t>коронка.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20133" r="6449" b="-133"/>
          <a:stretch/>
        </p:blipFill>
        <p:spPr>
          <a:xfrm>
            <a:off x="2715768" y="2907792"/>
            <a:ext cx="7507224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1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265176"/>
            <a:ext cx="10634472" cy="143560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Дентальная имплантация</a:t>
            </a:r>
            <a:r>
              <a:rPr lang="ru-RU" sz="3200" dirty="0">
                <a:solidFill>
                  <a:schemeClr val="tx1"/>
                </a:solidFill>
              </a:rPr>
              <a:t>, как и любая операция, начинается с комплексного обследования пациента.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896" y="1627632"/>
            <a:ext cx="10704975" cy="446836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Необходимо пройти общее обследование: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Общий </a:t>
            </a:r>
            <a:r>
              <a:rPr lang="ru-RU" dirty="0">
                <a:solidFill>
                  <a:schemeClr val="tx1"/>
                </a:solidFill>
              </a:rPr>
              <a:t>анализ </a:t>
            </a:r>
            <a:r>
              <a:rPr lang="ru-RU" dirty="0" smtClean="0">
                <a:solidFill>
                  <a:schemeClr val="tx1"/>
                </a:solidFill>
              </a:rPr>
              <a:t>крови.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Протромбиновое время и индекс(ПТИ,ПТВ).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МНО.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Фибриноген.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ремя </a:t>
            </a:r>
            <a:r>
              <a:rPr lang="ru-RU" dirty="0">
                <a:solidFill>
                  <a:schemeClr val="tx1"/>
                </a:solidFill>
              </a:rPr>
              <a:t>свёртываемости </a:t>
            </a:r>
            <a:r>
              <a:rPr lang="ru-RU" dirty="0" smtClean="0">
                <a:solidFill>
                  <a:schemeClr val="tx1"/>
                </a:solidFill>
              </a:rPr>
              <a:t>крови.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Б</a:t>
            </a:r>
            <a:r>
              <a:rPr lang="ru-RU" dirty="0" smtClean="0">
                <a:solidFill>
                  <a:schemeClr val="tx1"/>
                </a:solidFill>
              </a:rPr>
              <a:t>иохимия крови.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люкоза крови.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антитела к антигенам вируса гепатита С, поверхностный антиген вируса гепатита В, антикардиолипиновый тест на сифилис; антитела к ВИЧ;</a:t>
            </a:r>
          </a:p>
          <a:p>
            <a:r>
              <a:rPr lang="ru-RU" dirty="0">
                <a:solidFill>
                  <a:schemeClr val="tx1"/>
                </a:solidFill>
              </a:rPr>
              <a:t>общий анализ мочи.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4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74904"/>
            <a:ext cx="10652760" cy="667512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Показания к дентальной </a:t>
            </a:r>
            <a:r>
              <a:rPr lang="ru-RU" u="sng" dirty="0" smtClean="0">
                <a:solidFill>
                  <a:srgbClr val="C00000"/>
                </a:solidFill>
              </a:rPr>
              <a:t>имплантации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8" y="1234440"/>
            <a:ext cx="11612880" cy="536752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1)    Одиночные </a:t>
            </a:r>
            <a:r>
              <a:rPr lang="ru-RU" dirty="0">
                <a:solidFill>
                  <a:srgbClr val="C00000"/>
                </a:solidFill>
              </a:rPr>
              <a:t>дефекты зубного </a:t>
            </a:r>
            <a:r>
              <a:rPr lang="ru-RU" dirty="0" smtClean="0">
                <a:solidFill>
                  <a:srgbClr val="C00000"/>
                </a:solidFill>
              </a:rPr>
              <a:t>ряда- </a:t>
            </a:r>
            <a:r>
              <a:rPr lang="ru-RU" dirty="0">
                <a:solidFill>
                  <a:srgbClr val="C00000"/>
                </a:solidFill>
              </a:rPr>
              <a:t>когда проведение имплантации позволит избежать препарирования расположенных рядом с дефектом </a:t>
            </a:r>
            <a:r>
              <a:rPr lang="ru-RU" dirty="0" smtClean="0">
                <a:solidFill>
                  <a:srgbClr val="C00000"/>
                </a:solidFill>
              </a:rPr>
              <a:t>зубов. </a:t>
            </a:r>
            <a:endParaRPr lang="ru-RU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2) Включенные </a:t>
            </a:r>
            <a:r>
              <a:rPr lang="ru-RU" dirty="0">
                <a:solidFill>
                  <a:srgbClr val="C00000"/>
                </a:solidFill>
              </a:rPr>
              <a:t>дефекты зубных </a:t>
            </a:r>
            <a:r>
              <a:rPr lang="ru-RU" dirty="0" smtClean="0">
                <a:solidFill>
                  <a:srgbClr val="C00000"/>
                </a:solidFill>
              </a:rPr>
              <a:t>рядов- </a:t>
            </a:r>
            <a:r>
              <a:rPr lang="ru-RU" dirty="0">
                <a:solidFill>
                  <a:srgbClr val="C00000"/>
                </a:solidFill>
              </a:rPr>
              <a:t>когда при помощи </a:t>
            </a:r>
            <a:r>
              <a:rPr lang="ru-RU" dirty="0" smtClean="0">
                <a:solidFill>
                  <a:srgbClr val="C00000"/>
                </a:solidFill>
              </a:rPr>
              <a:t>имплантации </a:t>
            </a:r>
            <a:r>
              <a:rPr lang="ru-RU" dirty="0">
                <a:solidFill>
                  <a:srgbClr val="C00000"/>
                </a:solidFill>
              </a:rPr>
              <a:t>можно избежать препарирования ограничивающих дефект зубов и съемного </a:t>
            </a:r>
            <a:r>
              <a:rPr lang="ru-RU" dirty="0" smtClean="0">
                <a:solidFill>
                  <a:srgbClr val="C00000"/>
                </a:solidFill>
              </a:rPr>
              <a:t>протезирования.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3) Концевые </a:t>
            </a:r>
            <a:r>
              <a:rPr lang="ru-RU" dirty="0">
                <a:solidFill>
                  <a:srgbClr val="C00000"/>
                </a:solidFill>
              </a:rPr>
              <a:t>дефекты зубных рядов, при которых имплантация </a:t>
            </a:r>
            <a:r>
              <a:rPr lang="ru-RU" dirty="0" smtClean="0">
                <a:solidFill>
                  <a:srgbClr val="C00000"/>
                </a:solidFill>
              </a:rPr>
              <a:t>позволяет </a:t>
            </a:r>
            <a:r>
              <a:rPr lang="ru-RU" dirty="0">
                <a:solidFill>
                  <a:srgbClr val="C00000"/>
                </a:solidFill>
              </a:rPr>
              <a:t>осуществить несъемное </a:t>
            </a:r>
            <a:r>
              <a:rPr lang="ru-RU" dirty="0" smtClean="0">
                <a:solidFill>
                  <a:srgbClr val="C00000"/>
                </a:solidFill>
              </a:rPr>
              <a:t>протезирование.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4)Полная адентия -  </a:t>
            </a:r>
            <a:r>
              <a:rPr lang="ru-RU" dirty="0">
                <a:solidFill>
                  <a:srgbClr val="C00000"/>
                </a:solidFill>
              </a:rPr>
              <a:t>когда при помощи имплантации можно провести несъемное протезирование либо обеспечить более надежную фиксацию полных съемных зубных протезов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0" t="3200" b="5600"/>
          <a:stretch/>
        </p:blipFill>
        <p:spPr>
          <a:xfrm>
            <a:off x="3392424" y="4279392"/>
            <a:ext cx="4748784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1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9" y="329184"/>
            <a:ext cx="11594591" cy="9509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Концевой дефект.                               Полная адентия.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9" y="2497832"/>
            <a:ext cx="5504688" cy="3637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7" y="1508760"/>
            <a:ext cx="6010656" cy="29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2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6616"/>
            <a:ext cx="10716768" cy="64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Противопоказания к дентальной имплантации.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752" y="1161288"/>
            <a:ext cx="11667744" cy="541324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Абсолютные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противопоказания: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1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инфекционные заболевания.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2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Системные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костной </a:t>
            </a: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например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аутосомно-доминантный остеопороз 2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типа,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несовершенный остеогенез, болезнь Педжета.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крови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(полицитемия,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лейкемия) - повышается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риск кровотечения, отторжения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имплантата;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Проведенная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недавнем времени лучевая терапия головы и шеи.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Злокачественные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доброкачественные опухоли в верхней, нижней челюсти и мягких тканях полости рта.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Неполное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прорезывание зубов, незавершенный рост костей черепа.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Психическая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нестабильность.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Наркомания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алкоголизм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2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16" y="411480"/>
            <a:ext cx="10661904" cy="54864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Абсолютные противопоказания: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6" y="1170432"/>
            <a:ext cx="11576304" cy="538581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ахарный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диабет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Прием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цитостатиков, любые иммунодефицитные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состояния.</a:t>
            </a: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Бруксизм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гипертонус жевательных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мышц.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Тяжелые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заболевания сердечно-сосудистой системы;</a:t>
            </a:r>
          </a:p>
          <a:p>
            <a:pPr marL="45720" indent="0">
              <a:buNone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Заболевания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слизистой оболочки полости рта: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хронический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рецидивирующий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афтозный стоматит, красная волчанка, пузырчатка, синдром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Шегрена (аутоиммунное заболевание «сухой синдром», синдром Бехчета(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проявляющееся характерной триадой: рецидивирующий афтозный стоматит, язвенные изменения слизистой оболочки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глаз в виде увеита 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929384"/>
            <a:ext cx="4343400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62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631</TotalTime>
  <Words>1387</Words>
  <Application>Microsoft Office PowerPoint</Application>
  <PresentationFormat>Широкоэкранный</PresentationFormat>
  <Paragraphs>123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 Unicode MS</vt:lpstr>
      <vt:lpstr>Arial</vt:lpstr>
      <vt:lpstr>Corbel</vt:lpstr>
      <vt:lpstr>Базис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         Показания  и противопоказания к применению дентальных имплантов. Диагностика  и  планирование  лечения  пациентов  с  использованием  дентальных имплантов.        </vt:lpstr>
      <vt:lpstr>ЦЕЛЬ: Ознакомить с понятием стоматологической имплантологии, зубного имплантата, показаниями и противопоказаниями дентальной имплантации.</vt:lpstr>
      <vt:lpstr>Стоматологическая имплантология  - раздел челюстно-лицевой хирургии, разрабатывающий вопросы восстановления различных отделов зубочелюстной системы и челюстно-лицевого скелета с помощью различных материалов.</vt:lpstr>
      <vt:lpstr>Зубной имплантат (имплант) – это искусственная многокомпонентная конструкция, которую устанавливают в костную ткань. </vt:lpstr>
      <vt:lpstr>Дентальная имплантация, как и любая операция, начинается с комплексного обследования пациента.</vt:lpstr>
      <vt:lpstr>Показания к дентальной имплантации:</vt:lpstr>
      <vt:lpstr>Концевой дефект.                               Полная адентия.</vt:lpstr>
      <vt:lpstr>Противопоказания к дентальной имплантации.</vt:lpstr>
      <vt:lpstr>Абсолютные противопоказания:</vt:lpstr>
      <vt:lpstr>противопоказания</vt:lpstr>
      <vt:lpstr>Относительные противопоказания:</vt:lpstr>
      <vt:lpstr>      Диагностика и планирование лечение пациентов                                       с использованием дентальных  имплантатов.</vt:lpstr>
      <vt:lpstr>* Преемственность и согласованность хирургического и ортопедического этапов лечения подразумевает:</vt:lpstr>
      <vt:lpstr>                              Задачи планирования лечения: </vt:lpstr>
      <vt:lpstr>При сборе анамнеза необходимо учитывать следующие факторы:</vt:lpstr>
      <vt:lpstr>При осмотре полости рта необходимо определить:</vt:lpstr>
      <vt:lpstr>Для уточнения объема кости в области имплантации проводят осмотр , пальпацию альвеолярных отростков и рентгенологическое обследование: </vt:lpstr>
      <vt:lpstr>2 Контактная рентгенография</vt:lpstr>
      <vt:lpstr>3 Компьютерная томография (КТ)</vt:lpstr>
      <vt:lpstr>Изображения, полученные с помощью КТ, позволяют судить о реальной высоте и толщине кости в месте планируемой установки имплантатов и отображают реальную картину архитектоники челюстных костей. </vt:lpstr>
      <vt:lpstr>                                    ВЫВОДЫ:</vt:lpstr>
      <vt:lpstr>                                  литература</vt:lpstr>
      <vt:lpstr>    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         Показания и противопоказания к применению дентальных имплантов.</dc:title>
  <dc:creator>Пользователь</dc:creator>
  <cp:lastModifiedBy>Пользователь</cp:lastModifiedBy>
  <cp:revision>48</cp:revision>
  <dcterms:created xsi:type="dcterms:W3CDTF">2023-01-31T10:05:23Z</dcterms:created>
  <dcterms:modified xsi:type="dcterms:W3CDTF">2023-02-03T10:14:34Z</dcterms:modified>
</cp:coreProperties>
</file>