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72" r:id="rId4"/>
    <p:sldId id="271" r:id="rId5"/>
    <p:sldId id="273" r:id="rId6"/>
    <p:sldId id="274" r:id="rId7"/>
    <p:sldId id="275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76" r:id="rId18"/>
    <p:sldId id="268" r:id="rId19"/>
    <p:sldId id="281" r:id="rId20"/>
    <p:sldId id="282" r:id="rId21"/>
    <p:sldId id="269" r:id="rId22"/>
    <p:sldId id="270" r:id="rId23"/>
    <p:sldId id="280" r:id="rId24"/>
    <p:sldId id="278" r:id="rId25"/>
    <p:sldId id="279" r:id="rId26"/>
    <p:sldId id="27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D9B930-C8DC-4E76-93EA-18600D77E8A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BFF1FDF5-23F0-4DC3-8460-FC0325845879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3200" dirty="0" smtClean="0"/>
            <a:t>Главный</a:t>
          </a:r>
        </a:p>
        <a:p>
          <a:r>
            <a:rPr lang="ru-RU" sz="3200" dirty="0" smtClean="0"/>
            <a:t>врач</a:t>
          </a:r>
          <a:endParaRPr lang="ru-RU" sz="3200" dirty="0"/>
        </a:p>
      </dgm:t>
    </dgm:pt>
    <dgm:pt modelId="{19E20095-D484-496C-BD97-F0B91E7B9645}" type="parTrans" cxnId="{50C4E9CB-3BE3-413D-B629-DA74B2104760}">
      <dgm:prSet/>
      <dgm:spPr/>
      <dgm:t>
        <a:bodyPr/>
        <a:lstStyle/>
        <a:p>
          <a:endParaRPr lang="ru-RU"/>
        </a:p>
      </dgm:t>
    </dgm:pt>
    <dgm:pt modelId="{1B450782-8C72-4959-8047-1214AA8E55E9}" type="sibTrans" cxnId="{50C4E9CB-3BE3-413D-B629-DA74B2104760}">
      <dgm:prSet/>
      <dgm:spPr/>
      <dgm:t>
        <a:bodyPr/>
        <a:lstStyle/>
        <a:p>
          <a:endParaRPr lang="ru-RU"/>
        </a:p>
      </dgm:t>
    </dgm:pt>
    <dgm:pt modelId="{FA71AA88-63A2-49A2-A3ED-FE023F0B9B9C}">
      <dgm:prSet phldrT="[Текст]" custT="1"/>
      <dgm:spPr/>
      <dgm:t>
        <a:bodyPr/>
        <a:lstStyle/>
        <a:p>
          <a:r>
            <a:rPr lang="ru-RU" sz="2400" dirty="0" smtClean="0"/>
            <a:t>Заместитель</a:t>
          </a:r>
        </a:p>
        <a:p>
          <a:r>
            <a:rPr lang="ru-RU" sz="2400" dirty="0" err="1" smtClean="0"/>
            <a:t>гл.врача</a:t>
          </a:r>
          <a:endParaRPr lang="ru-RU" sz="2400" dirty="0"/>
        </a:p>
      </dgm:t>
    </dgm:pt>
    <dgm:pt modelId="{A7D0542A-AA38-487B-9981-5D3B21547BBD}" type="parTrans" cxnId="{0490186F-FFA3-4742-A382-554865A2B5DC}">
      <dgm:prSet/>
      <dgm:spPr/>
      <dgm:t>
        <a:bodyPr/>
        <a:lstStyle/>
        <a:p>
          <a:endParaRPr lang="ru-RU"/>
        </a:p>
      </dgm:t>
    </dgm:pt>
    <dgm:pt modelId="{E15729BD-9618-4E02-875A-EE5A58056C45}" type="sibTrans" cxnId="{0490186F-FFA3-4742-A382-554865A2B5DC}">
      <dgm:prSet/>
      <dgm:spPr/>
      <dgm:t>
        <a:bodyPr/>
        <a:lstStyle/>
        <a:p>
          <a:endParaRPr lang="ru-RU"/>
        </a:p>
      </dgm:t>
    </dgm:pt>
    <dgm:pt modelId="{54EC750B-C3D5-439C-BDDC-79349B17FCE0}">
      <dgm:prSet phldrT="[Текст]"/>
      <dgm:spPr/>
      <dgm:t>
        <a:bodyPr/>
        <a:lstStyle/>
        <a:p>
          <a:r>
            <a:rPr lang="ru-RU" dirty="0" smtClean="0"/>
            <a:t>Заведующие</a:t>
          </a:r>
        </a:p>
        <a:p>
          <a:r>
            <a:rPr lang="ru-RU" dirty="0" smtClean="0"/>
            <a:t>отделениями</a:t>
          </a:r>
          <a:endParaRPr lang="ru-RU" dirty="0"/>
        </a:p>
      </dgm:t>
    </dgm:pt>
    <dgm:pt modelId="{FE211D57-BA10-456A-9BF2-3DCFD108325B}" type="parTrans" cxnId="{8D98B1AE-CC97-4A8B-964D-4BC6CD13AA7A}">
      <dgm:prSet/>
      <dgm:spPr/>
      <dgm:t>
        <a:bodyPr/>
        <a:lstStyle/>
        <a:p>
          <a:endParaRPr lang="ru-RU"/>
        </a:p>
      </dgm:t>
    </dgm:pt>
    <dgm:pt modelId="{AADDF367-3FE1-418F-BB57-A9F8B9EDADFC}" type="sibTrans" cxnId="{8D98B1AE-CC97-4A8B-964D-4BC6CD13AA7A}">
      <dgm:prSet/>
      <dgm:spPr/>
      <dgm:t>
        <a:bodyPr/>
        <a:lstStyle/>
        <a:p>
          <a:endParaRPr lang="ru-RU"/>
        </a:p>
      </dgm:t>
    </dgm:pt>
    <dgm:pt modelId="{0DB478DE-2D18-47FF-B47B-AA1E7D1CA45F}">
      <dgm:prSet/>
      <dgm:spPr/>
      <dgm:t>
        <a:bodyPr/>
        <a:lstStyle/>
        <a:p>
          <a:r>
            <a:rPr lang="ru-RU" dirty="0" smtClean="0"/>
            <a:t>Главная</a:t>
          </a:r>
        </a:p>
        <a:p>
          <a:r>
            <a:rPr lang="ru-RU" dirty="0" smtClean="0"/>
            <a:t>медсестра</a:t>
          </a:r>
        </a:p>
        <a:p>
          <a:endParaRPr lang="ru-RU" dirty="0"/>
        </a:p>
      </dgm:t>
    </dgm:pt>
    <dgm:pt modelId="{5B3899AC-9312-4D6B-B2F4-29A08EAD7093}" type="parTrans" cxnId="{9CF7CFA3-E820-4371-B78F-28AEC67B62E7}">
      <dgm:prSet/>
      <dgm:spPr/>
      <dgm:t>
        <a:bodyPr/>
        <a:lstStyle/>
        <a:p>
          <a:endParaRPr lang="ru-RU"/>
        </a:p>
      </dgm:t>
    </dgm:pt>
    <dgm:pt modelId="{7151E6EF-D2AA-416D-B472-7FB2924CC80F}" type="sibTrans" cxnId="{9CF7CFA3-E820-4371-B78F-28AEC67B62E7}">
      <dgm:prSet/>
      <dgm:spPr/>
      <dgm:t>
        <a:bodyPr/>
        <a:lstStyle/>
        <a:p>
          <a:endParaRPr lang="ru-RU"/>
        </a:p>
      </dgm:t>
    </dgm:pt>
    <dgm:pt modelId="{E4E344BB-CC60-4986-A361-D9C7882084C3}" type="pres">
      <dgm:prSet presAssocID="{26D9B930-C8DC-4E76-93EA-18600D77E8A0}" presName="CompostProcess" presStyleCnt="0">
        <dgm:presLayoutVars>
          <dgm:dir/>
          <dgm:resizeHandles val="exact"/>
        </dgm:presLayoutVars>
      </dgm:prSet>
      <dgm:spPr/>
    </dgm:pt>
    <dgm:pt modelId="{00744F5D-66D0-4608-A32A-FB90441B1243}" type="pres">
      <dgm:prSet presAssocID="{26D9B930-C8DC-4E76-93EA-18600D77E8A0}" presName="arrow" presStyleLbl="bgShp" presStyleIdx="0" presStyleCnt="1"/>
      <dgm:spPr/>
    </dgm:pt>
    <dgm:pt modelId="{FACCB6E5-AF13-4D17-9855-70BC9669CCF9}" type="pres">
      <dgm:prSet presAssocID="{26D9B930-C8DC-4E76-93EA-18600D77E8A0}" presName="linearProcess" presStyleCnt="0"/>
      <dgm:spPr/>
    </dgm:pt>
    <dgm:pt modelId="{E30FBAB3-A3FA-492E-A969-0D84DC9435CF}" type="pres">
      <dgm:prSet presAssocID="{BFF1FDF5-23F0-4DC3-8460-FC0325845879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1131DB-88A0-45EB-9118-04F8E5A6FC1E}" type="pres">
      <dgm:prSet presAssocID="{1B450782-8C72-4959-8047-1214AA8E55E9}" presName="sibTrans" presStyleCnt="0"/>
      <dgm:spPr/>
    </dgm:pt>
    <dgm:pt modelId="{BBE81C67-A387-4474-B738-CDCACBF5DE90}" type="pres">
      <dgm:prSet presAssocID="{FA71AA88-63A2-49A2-A3ED-FE023F0B9B9C}" presName="textNode" presStyleLbl="node1" presStyleIdx="1" presStyleCnt="4">
        <dgm:presLayoutVars>
          <dgm:bulletEnabled val="1"/>
        </dgm:presLayoutVars>
      </dgm:prSet>
      <dgm:spPr/>
    </dgm:pt>
    <dgm:pt modelId="{006DF32D-754A-4AA4-80C7-77A0D424E00A}" type="pres">
      <dgm:prSet presAssocID="{E15729BD-9618-4E02-875A-EE5A58056C45}" presName="sibTrans" presStyleCnt="0"/>
      <dgm:spPr/>
    </dgm:pt>
    <dgm:pt modelId="{AFA1D2FB-ED9A-4067-867E-29604EC11D60}" type="pres">
      <dgm:prSet presAssocID="{54EC750B-C3D5-439C-BDDC-79349B17FCE0}" presName="textNode" presStyleLbl="node1" presStyleIdx="2" presStyleCnt="4">
        <dgm:presLayoutVars>
          <dgm:bulletEnabled val="1"/>
        </dgm:presLayoutVars>
      </dgm:prSet>
      <dgm:spPr/>
    </dgm:pt>
    <dgm:pt modelId="{7B32D989-3AA1-4FA0-B41F-33F817B04E9C}" type="pres">
      <dgm:prSet presAssocID="{AADDF367-3FE1-418F-BB57-A9F8B9EDADFC}" presName="sibTrans" presStyleCnt="0"/>
      <dgm:spPr/>
    </dgm:pt>
    <dgm:pt modelId="{3A34B4BC-96A4-4887-BE9C-41A1B869AA68}" type="pres">
      <dgm:prSet presAssocID="{0DB478DE-2D18-47FF-B47B-AA1E7D1CA45F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9D99D3FD-41B4-4537-AA21-37797EE8815F}" type="presOf" srcId="{54EC750B-C3D5-439C-BDDC-79349B17FCE0}" destId="{AFA1D2FB-ED9A-4067-867E-29604EC11D60}" srcOrd="0" destOrd="0" presId="urn:microsoft.com/office/officeart/2005/8/layout/hProcess9"/>
    <dgm:cxn modelId="{0490186F-FFA3-4742-A382-554865A2B5DC}" srcId="{26D9B930-C8DC-4E76-93EA-18600D77E8A0}" destId="{FA71AA88-63A2-49A2-A3ED-FE023F0B9B9C}" srcOrd="1" destOrd="0" parTransId="{A7D0542A-AA38-487B-9981-5D3B21547BBD}" sibTransId="{E15729BD-9618-4E02-875A-EE5A58056C45}"/>
    <dgm:cxn modelId="{9CF7CFA3-E820-4371-B78F-28AEC67B62E7}" srcId="{26D9B930-C8DC-4E76-93EA-18600D77E8A0}" destId="{0DB478DE-2D18-47FF-B47B-AA1E7D1CA45F}" srcOrd="3" destOrd="0" parTransId="{5B3899AC-9312-4D6B-B2F4-29A08EAD7093}" sibTransId="{7151E6EF-D2AA-416D-B472-7FB2924CC80F}"/>
    <dgm:cxn modelId="{50C4E9CB-3BE3-413D-B629-DA74B2104760}" srcId="{26D9B930-C8DC-4E76-93EA-18600D77E8A0}" destId="{BFF1FDF5-23F0-4DC3-8460-FC0325845879}" srcOrd="0" destOrd="0" parTransId="{19E20095-D484-496C-BD97-F0B91E7B9645}" sibTransId="{1B450782-8C72-4959-8047-1214AA8E55E9}"/>
    <dgm:cxn modelId="{E80567F9-7B0E-4106-B3AB-25148A434598}" type="presOf" srcId="{BFF1FDF5-23F0-4DC3-8460-FC0325845879}" destId="{E30FBAB3-A3FA-492E-A969-0D84DC9435CF}" srcOrd="0" destOrd="0" presId="urn:microsoft.com/office/officeart/2005/8/layout/hProcess9"/>
    <dgm:cxn modelId="{4FC296E5-A144-46AC-B737-393A6EA6135C}" type="presOf" srcId="{26D9B930-C8DC-4E76-93EA-18600D77E8A0}" destId="{E4E344BB-CC60-4986-A361-D9C7882084C3}" srcOrd="0" destOrd="0" presId="urn:microsoft.com/office/officeart/2005/8/layout/hProcess9"/>
    <dgm:cxn modelId="{8D98B1AE-CC97-4A8B-964D-4BC6CD13AA7A}" srcId="{26D9B930-C8DC-4E76-93EA-18600D77E8A0}" destId="{54EC750B-C3D5-439C-BDDC-79349B17FCE0}" srcOrd="2" destOrd="0" parTransId="{FE211D57-BA10-456A-9BF2-3DCFD108325B}" sibTransId="{AADDF367-3FE1-418F-BB57-A9F8B9EDADFC}"/>
    <dgm:cxn modelId="{8CADB93B-515E-4D4B-9A66-AE1ED4C4BD4F}" type="presOf" srcId="{FA71AA88-63A2-49A2-A3ED-FE023F0B9B9C}" destId="{BBE81C67-A387-4474-B738-CDCACBF5DE90}" srcOrd="0" destOrd="0" presId="urn:microsoft.com/office/officeart/2005/8/layout/hProcess9"/>
    <dgm:cxn modelId="{4C85419C-BE11-45C9-B302-5FBA5CD8F4C1}" type="presOf" srcId="{0DB478DE-2D18-47FF-B47B-AA1E7D1CA45F}" destId="{3A34B4BC-96A4-4887-BE9C-41A1B869AA68}" srcOrd="0" destOrd="0" presId="urn:microsoft.com/office/officeart/2005/8/layout/hProcess9"/>
    <dgm:cxn modelId="{F6E03B5E-8ED9-45AF-B6EA-F47C1FCF4AA7}" type="presParOf" srcId="{E4E344BB-CC60-4986-A361-D9C7882084C3}" destId="{00744F5D-66D0-4608-A32A-FB90441B1243}" srcOrd="0" destOrd="0" presId="urn:microsoft.com/office/officeart/2005/8/layout/hProcess9"/>
    <dgm:cxn modelId="{06658CFD-1FA0-4C52-B4AC-E01BE5E7DD5F}" type="presParOf" srcId="{E4E344BB-CC60-4986-A361-D9C7882084C3}" destId="{FACCB6E5-AF13-4D17-9855-70BC9669CCF9}" srcOrd="1" destOrd="0" presId="urn:microsoft.com/office/officeart/2005/8/layout/hProcess9"/>
    <dgm:cxn modelId="{A7F1EE9F-E0DD-4F3D-851C-3F2F24548553}" type="presParOf" srcId="{FACCB6E5-AF13-4D17-9855-70BC9669CCF9}" destId="{E30FBAB3-A3FA-492E-A969-0D84DC9435CF}" srcOrd="0" destOrd="0" presId="urn:microsoft.com/office/officeart/2005/8/layout/hProcess9"/>
    <dgm:cxn modelId="{DEC83BCA-ABF5-43BD-AB4E-DA9287624AE1}" type="presParOf" srcId="{FACCB6E5-AF13-4D17-9855-70BC9669CCF9}" destId="{AE1131DB-88A0-45EB-9118-04F8E5A6FC1E}" srcOrd="1" destOrd="0" presId="urn:microsoft.com/office/officeart/2005/8/layout/hProcess9"/>
    <dgm:cxn modelId="{4D125DDE-6128-493A-B25D-85E9D7CD3E42}" type="presParOf" srcId="{FACCB6E5-AF13-4D17-9855-70BC9669CCF9}" destId="{BBE81C67-A387-4474-B738-CDCACBF5DE90}" srcOrd="2" destOrd="0" presId="urn:microsoft.com/office/officeart/2005/8/layout/hProcess9"/>
    <dgm:cxn modelId="{19F88250-B7DF-496F-839B-91EBCAF41777}" type="presParOf" srcId="{FACCB6E5-AF13-4D17-9855-70BC9669CCF9}" destId="{006DF32D-754A-4AA4-80C7-77A0D424E00A}" srcOrd="3" destOrd="0" presId="urn:microsoft.com/office/officeart/2005/8/layout/hProcess9"/>
    <dgm:cxn modelId="{541707AD-621A-45DC-8414-554C83670362}" type="presParOf" srcId="{FACCB6E5-AF13-4D17-9855-70BC9669CCF9}" destId="{AFA1D2FB-ED9A-4067-867E-29604EC11D60}" srcOrd="4" destOrd="0" presId="urn:microsoft.com/office/officeart/2005/8/layout/hProcess9"/>
    <dgm:cxn modelId="{8B33ED26-6081-483C-8610-434978E0E85C}" type="presParOf" srcId="{FACCB6E5-AF13-4D17-9855-70BC9669CCF9}" destId="{7B32D989-3AA1-4FA0-B41F-33F817B04E9C}" srcOrd="5" destOrd="0" presId="urn:microsoft.com/office/officeart/2005/8/layout/hProcess9"/>
    <dgm:cxn modelId="{50C33185-F726-4F9A-A908-AE7CB6462115}" type="presParOf" srcId="{FACCB6E5-AF13-4D17-9855-70BC9669CCF9}" destId="{3A34B4BC-96A4-4887-BE9C-41A1B869AA68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744F5D-66D0-4608-A32A-FB90441B1243}">
      <dsp:nvSpPr>
        <dsp:cNvPr id="0" name=""/>
        <dsp:cNvSpPr/>
      </dsp:nvSpPr>
      <dsp:spPr>
        <a:xfrm>
          <a:off x="642671" y="0"/>
          <a:ext cx="7283609" cy="527236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0FBAB3-A3FA-492E-A969-0D84DC9435CF}">
      <dsp:nvSpPr>
        <dsp:cNvPr id="0" name=""/>
        <dsp:cNvSpPr/>
      </dsp:nvSpPr>
      <dsp:spPr>
        <a:xfrm>
          <a:off x="1124" y="1581708"/>
          <a:ext cx="2021017" cy="2108944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Главный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врач</a:t>
          </a:r>
          <a:endParaRPr lang="ru-RU" sz="3200" kern="1200" dirty="0"/>
        </a:p>
      </dsp:txBody>
      <dsp:txXfrm>
        <a:off x="99782" y="1680366"/>
        <a:ext cx="1823701" cy="1911628"/>
      </dsp:txXfrm>
    </dsp:sp>
    <dsp:sp modelId="{BBE81C67-A387-4474-B738-CDCACBF5DE90}">
      <dsp:nvSpPr>
        <dsp:cNvPr id="0" name=""/>
        <dsp:cNvSpPr/>
      </dsp:nvSpPr>
      <dsp:spPr>
        <a:xfrm>
          <a:off x="2183019" y="1581708"/>
          <a:ext cx="2021017" cy="21089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Заместитель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гл.врача</a:t>
          </a:r>
          <a:endParaRPr lang="ru-RU" sz="2400" kern="1200" dirty="0"/>
        </a:p>
      </dsp:txBody>
      <dsp:txXfrm>
        <a:off x="2281677" y="1680366"/>
        <a:ext cx="1823701" cy="1911628"/>
      </dsp:txXfrm>
    </dsp:sp>
    <dsp:sp modelId="{AFA1D2FB-ED9A-4067-867E-29604EC11D60}">
      <dsp:nvSpPr>
        <dsp:cNvPr id="0" name=""/>
        <dsp:cNvSpPr/>
      </dsp:nvSpPr>
      <dsp:spPr>
        <a:xfrm>
          <a:off x="4364914" y="1581708"/>
          <a:ext cx="2021017" cy="21089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Заведующие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отделениями</a:t>
          </a:r>
          <a:endParaRPr lang="ru-RU" sz="2200" kern="1200" dirty="0"/>
        </a:p>
      </dsp:txBody>
      <dsp:txXfrm>
        <a:off x="4463572" y="1680366"/>
        <a:ext cx="1823701" cy="1911628"/>
      </dsp:txXfrm>
    </dsp:sp>
    <dsp:sp modelId="{3A34B4BC-96A4-4887-BE9C-41A1B869AA68}">
      <dsp:nvSpPr>
        <dsp:cNvPr id="0" name=""/>
        <dsp:cNvSpPr/>
      </dsp:nvSpPr>
      <dsp:spPr>
        <a:xfrm>
          <a:off x="6546809" y="1581708"/>
          <a:ext cx="2021017" cy="21089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Главная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медсестра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>
        <a:off x="6645467" y="1680366"/>
        <a:ext cx="1823701" cy="19116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06715"/>
            <a:ext cx="2542406" cy="4752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95406" y="4581128"/>
            <a:ext cx="3816424" cy="144016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i="1" dirty="0">
                <a:solidFill>
                  <a:schemeClr val="tx1"/>
                </a:solidFill>
              </a:rPr>
              <a:t>Работу </a:t>
            </a:r>
            <a:r>
              <a:rPr lang="ru-RU" i="1" dirty="0" smtClean="0">
                <a:solidFill>
                  <a:schemeClr val="tx1"/>
                </a:solidFill>
              </a:rPr>
              <a:t>выполнила</a:t>
            </a:r>
            <a:endParaRPr lang="ru-RU" i="1" dirty="0">
              <a:solidFill>
                <a:schemeClr val="tx1"/>
              </a:solidFill>
            </a:endParaRPr>
          </a:p>
          <a:p>
            <a:pPr algn="l"/>
            <a:r>
              <a:rPr lang="ru-RU" i="1" dirty="0" smtClean="0">
                <a:solidFill>
                  <a:schemeClr val="tx1"/>
                </a:solidFill>
              </a:rPr>
              <a:t>студентка </a:t>
            </a:r>
            <a:r>
              <a:rPr lang="ru-RU" i="1" dirty="0">
                <a:solidFill>
                  <a:schemeClr val="tx1"/>
                </a:solidFill>
              </a:rPr>
              <a:t>410 группы</a:t>
            </a:r>
          </a:p>
          <a:p>
            <a:pPr algn="l"/>
            <a:r>
              <a:rPr lang="ru-RU" i="1" dirty="0">
                <a:solidFill>
                  <a:schemeClr val="tx1"/>
                </a:solidFill>
              </a:rPr>
              <a:t>специальность «педиатрия»</a:t>
            </a:r>
          </a:p>
          <a:p>
            <a:pPr algn="l"/>
            <a:r>
              <a:rPr lang="ru-RU" i="1" dirty="0">
                <a:solidFill>
                  <a:schemeClr val="tx1"/>
                </a:solidFill>
              </a:rPr>
              <a:t>Иванова </a:t>
            </a:r>
            <a:r>
              <a:rPr lang="ru-RU" i="1" dirty="0" smtClean="0">
                <a:solidFill>
                  <a:schemeClr val="tx1"/>
                </a:solidFill>
              </a:rPr>
              <a:t>Л.С.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984910" y="421662"/>
            <a:ext cx="66967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dirty="0"/>
              <a:t>ГБОУ ВПО «Красноярский Государственный медицинский</a:t>
            </a:r>
          </a:p>
          <a:p>
            <a:pPr algn="ctr">
              <a:defRPr/>
            </a:pPr>
            <a:r>
              <a:rPr lang="ru-RU" dirty="0"/>
              <a:t>университет им. проф. В.Ф. </a:t>
            </a:r>
            <a:r>
              <a:rPr lang="ru-RU" dirty="0" err="1"/>
              <a:t>Войно-Ясенецкого</a:t>
            </a:r>
            <a:r>
              <a:rPr lang="ru-RU" dirty="0"/>
              <a:t>»</a:t>
            </a:r>
          </a:p>
          <a:p>
            <a:pPr algn="ctr">
              <a:defRPr/>
            </a:pPr>
            <a:r>
              <a:rPr lang="ru-RU" dirty="0"/>
              <a:t>Министерства здравоохранения Российской Федерации</a:t>
            </a:r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90658"/>
            <a:ext cx="1464372" cy="1478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89295" y="1646435"/>
            <a:ext cx="6096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/>
              <a:t>Кафедра общественного здоровья и здравоохранения с курсом социальной работы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7864" y="635780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Красноярск, 2017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53836" y="2348083"/>
            <a:ext cx="496738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Руководство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поликлиники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117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Права главного врача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435280" cy="5184576"/>
          </a:xfrm>
        </p:spPr>
        <p:txBody>
          <a:bodyPr>
            <a:normAutofit fontScale="85000" lnSpcReduction="20000"/>
          </a:bodyPr>
          <a:lstStyle/>
          <a:p>
            <a:pPr marL="0" indent="0" fontAlgn="base">
              <a:buNone/>
            </a:pPr>
            <a:r>
              <a:rPr lang="ru-RU" b="1" dirty="0"/>
              <a:t>Главный врач имеет право:</a:t>
            </a:r>
          </a:p>
          <a:p>
            <a:pPr fontAlgn="base"/>
            <a:r>
              <a:rPr lang="ru-RU" dirty="0"/>
              <a:t>Запрашивать от сотрудников необходимые информацию и документы.</a:t>
            </a:r>
          </a:p>
          <a:p>
            <a:pPr fontAlgn="base"/>
            <a:r>
              <a:rPr lang="ru-RU" dirty="0"/>
              <a:t>Давать сотрудникам обязательные для исполнения указания.</a:t>
            </a:r>
          </a:p>
          <a:p>
            <a:pPr fontAlgn="base"/>
            <a:r>
              <a:rPr lang="ru-RU" dirty="0"/>
              <a:t>Принимать решения о наложении материальных и дисциплинарных взысканий на сотрудников, не выполняющих или ненадлежащим образом исполняющих свои должностные обязанности и о поощрении отличившихся сотрудников.</a:t>
            </a:r>
          </a:p>
          <a:p>
            <a:pPr fontAlgn="base"/>
            <a:r>
              <a:rPr lang="ru-RU" dirty="0"/>
              <a:t>Принимать участие в работе совещаний, конференций, секций, на которых рассматриваются вопросы, относящиеся к профессиональной компетенции.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532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197" y="2492896"/>
            <a:ext cx="3710803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Ответственность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29497"/>
            <a:ext cx="6884671" cy="4896544"/>
          </a:xfrm>
        </p:spPr>
        <p:txBody>
          <a:bodyPr>
            <a:normAutofit fontScale="92500" lnSpcReduction="20000"/>
          </a:bodyPr>
          <a:lstStyle/>
          <a:p>
            <a:pPr marL="0" indent="0" fontAlgn="base">
              <a:buNone/>
            </a:pPr>
            <a:r>
              <a:rPr lang="ru-RU" b="1" dirty="0"/>
              <a:t>Главный врач несет ответственность:</a:t>
            </a:r>
          </a:p>
          <a:p>
            <a:pPr fontAlgn="base"/>
            <a:r>
              <a:rPr lang="ru-RU" dirty="0"/>
              <a:t>За </a:t>
            </a:r>
            <a:r>
              <a:rPr lang="ru-RU" dirty="0" smtClean="0"/>
              <a:t>исполнение </a:t>
            </a:r>
            <a:r>
              <a:rPr lang="ru-RU" dirty="0"/>
              <a:t>или неисполнение своих должностных обязанностей, предусмотренных настоящей должностной </a:t>
            </a:r>
            <a:r>
              <a:rPr lang="ru-RU" dirty="0" smtClean="0"/>
              <a:t>инструкцией;</a:t>
            </a:r>
          </a:p>
          <a:p>
            <a:pPr fontAlgn="base"/>
            <a:r>
              <a:rPr lang="ru-RU" dirty="0" smtClean="0"/>
              <a:t>За</a:t>
            </a:r>
            <a:r>
              <a:rPr lang="ru-RU" dirty="0"/>
              <a:t> правонарушения, совершенные в процессе осуществления своей </a:t>
            </a:r>
            <a:r>
              <a:rPr lang="ru-RU" dirty="0" smtClean="0"/>
              <a:t>деятельности;</a:t>
            </a:r>
          </a:p>
          <a:p>
            <a:pPr fontAlgn="base"/>
            <a:r>
              <a:rPr lang="ru-RU" dirty="0" smtClean="0"/>
              <a:t>За</a:t>
            </a:r>
            <a:r>
              <a:rPr lang="ru-RU" dirty="0"/>
              <a:t> причинение материального ущерба — в пределах, определенных действующим трудовым и гражданским законодательством </a:t>
            </a:r>
            <a:r>
              <a:rPr lang="ru-RU" dirty="0" smtClean="0"/>
              <a:t>РФ.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5095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825" y="4047814"/>
            <a:ext cx="7427979" cy="2785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2564904"/>
            <a:ext cx="782137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Заместитель главного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врача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7545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628800"/>
            <a:ext cx="3289913" cy="465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Общие положения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6059016" cy="470912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Исполняет  обязанности</a:t>
            </a:r>
            <a:r>
              <a:rPr lang="ru-RU" dirty="0"/>
              <a:t> главного врача</a:t>
            </a:r>
            <a:r>
              <a:rPr lang="ru-RU" dirty="0" smtClean="0"/>
              <a:t> </a:t>
            </a:r>
            <a:r>
              <a:rPr lang="ru-RU" dirty="0"/>
              <a:t>н</a:t>
            </a:r>
            <a:r>
              <a:rPr lang="ru-RU" dirty="0" smtClean="0"/>
              <a:t>а</a:t>
            </a:r>
            <a:r>
              <a:rPr lang="ru-RU" dirty="0"/>
              <a:t> </a:t>
            </a:r>
            <a:r>
              <a:rPr lang="ru-RU" dirty="0" smtClean="0"/>
              <a:t>время его </a:t>
            </a:r>
            <a:r>
              <a:rPr lang="ru-RU" dirty="0"/>
              <a:t>отсутствия </a:t>
            </a:r>
            <a:r>
              <a:rPr lang="ru-RU" dirty="0" smtClean="0"/>
              <a:t>(</a:t>
            </a:r>
            <a:r>
              <a:rPr lang="ru-RU" dirty="0"/>
              <a:t>командировка, отпуск, болезнь, пр</a:t>
            </a:r>
            <a:r>
              <a:rPr lang="ru-RU" dirty="0" smtClean="0"/>
              <a:t>.).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П</a:t>
            </a:r>
            <a:r>
              <a:rPr lang="ru-RU" dirty="0" smtClean="0"/>
              <a:t>одчиняется главному врачу.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Назначение и </a:t>
            </a:r>
            <a:r>
              <a:rPr lang="ru-RU" dirty="0" smtClean="0"/>
              <a:t>увольнение осуществляется </a:t>
            </a:r>
            <a:r>
              <a:rPr lang="ru-RU" dirty="0"/>
              <a:t>главным врачом по согласованию с вышестоящим органом здравоохранения.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3507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Обязанности заместителя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О</a:t>
            </a:r>
            <a:r>
              <a:rPr lang="ru-RU" dirty="0" smtClean="0"/>
              <a:t>рганизует </a:t>
            </a:r>
            <a:r>
              <a:rPr lang="ru-RU" dirty="0"/>
              <a:t>и контро­лирует правильность и своевременность обследования и лече­ния больных на приеме и на </a:t>
            </a:r>
            <a:r>
              <a:rPr lang="ru-RU" dirty="0" smtClean="0"/>
              <a:t>дому;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С</a:t>
            </a:r>
            <a:r>
              <a:rPr lang="ru-RU" dirty="0" smtClean="0"/>
              <a:t>ледит </a:t>
            </a:r>
            <a:r>
              <a:rPr lang="ru-RU" dirty="0"/>
              <a:t>за </a:t>
            </a:r>
            <a:r>
              <a:rPr lang="ru-RU" dirty="0" smtClean="0"/>
              <a:t>вне­дрением </a:t>
            </a:r>
            <a:r>
              <a:rPr lang="ru-RU" dirty="0"/>
              <a:t>в практику </a:t>
            </a:r>
            <a:r>
              <a:rPr lang="ru-RU" dirty="0" smtClean="0"/>
              <a:t>современных и эффективных </a:t>
            </a:r>
            <a:r>
              <a:rPr lang="ru-RU" dirty="0"/>
              <a:t>ме­тодов профилактики, диагностики и лечения </a:t>
            </a:r>
            <a:r>
              <a:rPr lang="ru-RU" dirty="0" smtClean="0"/>
              <a:t>больных;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Организация </a:t>
            </a:r>
            <a:r>
              <a:rPr lang="ru-RU" dirty="0"/>
              <a:t>госпитализации больных, нуждаю­щихся в стационарном </a:t>
            </a:r>
            <a:r>
              <a:rPr lang="ru-RU" dirty="0" smtClean="0"/>
              <a:t>лечении;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6989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7030A0"/>
                </a:solidFill>
              </a:rPr>
              <a:t>Обязанности заместителя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ru-RU" dirty="0" smtClean="0"/>
              <a:t>Руководит профилактической работой;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ru-RU" dirty="0"/>
              <a:t>О</a:t>
            </a:r>
            <a:r>
              <a:rPr lang="ru-RU" dirty="0" smtClean="0"/>
              <a:t>беспечивает </a:t>
            </a:r>
            <a:r>
              <a:rPr lang="ru-RU" dirty="0"/>
              <a:t>выполнение плана повышения квалификации медицинского </a:t>
            </a:r>
            <a:r>
              <a:rPr lang="ru-RU" dirty="0" smtClean="0"/>
              <a:t>персонала;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ru-RU" dirty="0"/>
              <a:t>О</a:t>
            </a:r>
            <a:r>
              <a:rPr lang="ru-RU" dirty="0" smtClean="0"/>
              <a:t>рганизует </a:t>
            </a:r>
            <a:r>
              <a:rPr lang="ru-RU" dirty="0"/>
              <a:t>лечебно-контрольные комиссии с обсуждением состояния лечебно-диагностической </a:t>
            </a:r>
            <a:r>
              <a:rPr lang="ru-RU" dirty="0" smtClean="0"/>
              <a:t>работы;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ru-RU" dirty="0" smtClean="0"/>
              <a:t>Контроль работы </a:t>
            </a:r>
            <a:r>
              <a:rPr lang="ru-RU" dirty="0"/>
              <a:t>кабинета медицинской </a:t>
            </a:r>
            <a:r>
              <a:rPr lang="ru-RU" dirty="0" smtClean="0"/>
              <a:t>статистики.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64075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Права заместителя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363272" cy="532859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4400" b="1" dirty="0"/>
              <a:t>Заместитель главного врача имеет право</a:t>
            </a:r>
            <a:r>
              <a:rPr lang="ru-RU" sz="4400" b="1" dirty="0" smtClean="0"/>
              <a:t>:</a:t>
            </a:r>
          </a:p>
          <a:p>
            <a:r>
              <a:rPr lang="ru-RU" sz="4100" dirty="0" smtClean="0"/>
              <a:t>принимать </a:t>
            </a:r>
            <a:r>
              <a:rPr lang="ru-RU" sz="4100" dirty="0"/>
              <a:t>участие </a:t>
            </a:r>
            <a:r>
              <a:rPr lang="ru-RU" sz="4100" dirty="0"/>
              <a:t>в подборе и расстановке медицинских кадров</a:t>
            </a:r>
            <a:r>
              <a:rPr lang="ru-RU" sz="4100" dirty="0" smtClean="0"/>
              <a:t>;</a:t>
            </a:r>
          </a:p>
          <a:p>
            <a:r>
              <a:rPr lang="ru-RU" sz="4100" dirty="0" smtClean="0"/>
              <a:t>вносить </a:t>
            </a:r>
            <a:r>
              <a:rPr lang="ru-RU" sz="4100" dirty="0"/>
              <a:t>предложения о поощрении и наложении дисциплинарных взысканий на </a:t>
            </a:r>
            <a:r>
              <a:rPr lang="ru-RU" sz="4100" dirty="0"/>
              <a:t>персонал</a:t>
            </a:r>
            <a:r>
              <a:rPr lang="ru-RU" sz="4100" dirty="0" smtClean="0"/>
              <a:t>;</a:t>
            </a:r>
          </a:p>
          <a:p>
            <a:r>
              <a:rPr lang="ru-RU" sz="4100" dirty="0" smtClean="0"/>
              <a:t>готовить проекты приказов, предложения по совершенствованию организации работы поликлиники;</a:t>
            </a:r>
          </a:p>
          <a:p>
            <a:r>
              <a:rPr lang="ru-RU" sz="4100" dirty="0" smtClean="0"/>
              <a:t>отдавать распоряжения сотрудникам поликлиники по вопросам, входящим в его компетенцию;</a:t>
            </a:r>
          </a:p>
          <a:p>
            <a:r>
              <a:rPr lang="ru-RU" sz="4100" dirty="0" smtClean="0"/>
              <a:t>в случае кратковременного отсутствия главного врача принимать решения по вопросам, требующим немедленного принятия мер;</a:t>
            </a:r>
          </a:p>
          <a:p>
            <a:r>
              <a:rPr lang="ru-RU" sz="4100" dirty="0" smtClean="0"/>
              <a:t>контролировать деятельность врачей и средних медицинских работников;</a:t>
            </a:r>
          </a:p>
          <a:p>
            <a:r>
              <a:rPr lang="ru-RU" sz="4100" dirty="0" smtClean="0"/>
              <a:t>в отсутствии руководителя заместитель главного врача пользуется всеми его правами.</a:t>
            </a:r>
            <a:endParaRPr lang="ru-RU" sz="4100" dirty="0"/>
          </a:p>
        </p:txBody>
      </p:sp>
    </p:spTree>
    <p:extLst>
      <p:ext uri="{BB962C8B-B14F-4D97-AF65-F5344CB8AC3E}">
        <p14:creationId xmlns:p14="http://schemas.microsoft.com/office/powerpoint/2010/main" val="19743857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5512" y="2654152"/>
            <a:ext cx="8229600" cy="42038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У главного врача есть и другие заместители — </a:t>
            </a:r>
            <a:r>
              <a:rPr lang="ru-RU" b="1" dirty="0"/>
              <a:t>по клинико-экспертной работе</a:t>
            </a:r>
            <a:r>
              <a:rPr lang="ru-RU" dirty="0"/>
              <a:t> (несет ответственность за осуществление всей клинико-экспертной деятельности) и </a:t>
            </a:r>
            <a:r>
              <a:rPr lang="ru-RU" b="1" dirty="0"/>
              <a:t>по административ­но-хозяйственной части</a:t>
            </a:r>
            <a:r>
              <a:rPr lang="ru-RU" dirty="0"/>
              <a:t> (осуществляет руководство всей адми­нистративно-хозяйственной работой: организует проведение ремонта, обеспечение электроэнергией, водой, снабжение уч­реждения и т. д.).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11273"/>
            <a:ext cx="4169073" cy="2473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2089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0229" y="2582321"/>
            <a:ext cx="89835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Заведующий отделением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825" y="4047814"/>
            <a:ext cx="7427979" cy="2785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69100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3" r="21003"/>
          <a:stretch/>
        </p:blipFill>
        <p:spPr bwMode="auto">
          <a:xfrm>
            <a:off x="5508103" y="1179851"/>
            <a:ext cx="3510993" cy="5264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Общие положения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5328592" cy="4824536"/>
          </a:xfrm>
        </p:spPr>
        <p:txBody>
          <a:bodyPr>
            <a:noAutofit/>
          </a:bodyPr>
          <a:lstStyle/>
          <a:p>
            <a:r>
              <a:rPr lang="ru-RU" sz="2800" dirty="0"/>
              <a:t>На должность заведующего отделением — врача-специалиста назначается лицо, имеющее высшее </a:t>
            </a:r>
            <a:r>
              <a:rPr lang="ru-RU" sz="2800" dirty="0" smtClean="0"/>
              <a:t>медицинское  образование, </a:t>
            </a:r>
            <a:r>
              <a:rPr lang="ru-RU" sz="2800" dirty="0"/>
              <a:t>стаж работы по специальности не менее 5 лет</a:t>
            </a:r>
            <a:r>
              <a:rPr lang="ru-RU" sz="2800" dirty="0" smtClean="0"/>
              <a:t>.</a:t>
            </a:r>
          </a:p>
          <a:p>
            <a:r>
              <a:rPr lang="ru-RU" sz="2800" dirty="0"/>
              <a:t>Назначение и увольнение </a:t>
            </a:r>
            <a:r>
              <a:rPr lang="ru-RU" sz="2800" dirty="0" smtClean="0"/>
              <a:t>осуществляется </a:t>
            </a:r>
            <a:r>
              <a:rPr lang="ru-RU" sz="2800" dirty="0"/>
              <a:t>главным врачом поликлиники.</a:t>
            </a:r>
          </a:p>
          <a:p>
            <a:pPr marL="0" indent="0">
              <a:buNone/>
            </a:pP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/>
            </a:r>
            <a:br>
              <a:rPr lang="ru-RU" sz="1200" dirty="0"/>
            </a:b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956550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429000"/>
            <a:ext cx="3178178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План</a:t>
            </a:r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Структура управления поликлиники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Главный врач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Заместитель главного врача по медицинской работе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Заведующий отделением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Главная медицинская сестра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>
              <a:solidFill>
                <a:srgbClr val="7030A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73860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9448"/>
            <a:ext cx="8517518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25196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Обязанности </a:t>
            </a:r>
            <a:r>
              <a:rPr lang="ru-RU" b="1" dirty="0" err="1" smtClean="0">
                <a:solidFill>
                  <a:srgbClr val="7030A0"/>
                </a:solidFill>
              </a:rPr>
              <a:t>зав.отделением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Руководство деятельности отделения поликлиники.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План деятельности отделения, расстановка кадров на рабочих местах.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Координация деятельности с другими структурными подразделениями.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Контроль за работой персонала, качеством лечения, диагностики.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Анализ работы отделения, ведение медицинской документации.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Организация повышения квалификации персонала.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0694151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4685" y="2967335"/>
            <a:ext cx="66346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Главная медсестра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825" y="4047814"/>
            <a:ext cx="7427979" cy="2785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84891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5" r="16033"/>
          <a:stretch/>
        </p:blipFill>
        <p:spPr bwMode="auto">
          <a:xfrm>
            <a:off x="5757132" y="1412776"/>
            <a:ext cx="3279364" cy="461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Общие положения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5987008" cy="4853136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Назначение и увольнение главной медицинской сестры осуществляется главным врачом </a:t>
            </a:r>
            <a:r>
              <a:rPr lang="ru-RU" dirty="0" smtClean="0"/>
              <a:t>поликлиники.</a:t>
            </a:r>
          </a:p>
          <a:p>
            <a:r>
              <a:rPr lang="ru-RU" dirty="0"/>
              <a:t>П</a:t>
            </a:r>
            <a:r>
              <a:rPr lang="ru-RU" dirty="0" smtClean="0"/>
              <a:t>одчиняется </a:t>
            </a:r>
            <a:r>
              <a:rPr lang="ru-RU" dirty="0"/>
              <a:t>непосредственно главному врачу, а в его отсутствие лицу, заменяющему </a:t>
            </a:r>
            <a:r>
              <a:rPr lang="ru-RU" dirty="0" smtClean="0"/>
              <a:t>его.</a:t>
            </a:r>
          </a:p>
          <a:p>
            <a:r>
              <a:rPr lang="ru-RU" dirty="0"/>
              <a:t>Главной </a:t>
            </a:r>
            <a:r>
              <a:rPr lang="ru-RU" dirty="0" smtClean="0"/>
              <a:t>медсестре </a:t>
            </a:r>
            <a:r>
              <a:rPr lang="ru-RU" dirty="0"/>
              <a:t>подчиняется весь средний медицинский персонал поликлиники.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9380982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Обязанности главной медсестры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268760"/>
            <a:ext cx="8136904" cy="540060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Составление графиков </a:t>
            </a:r>
            <a:r>
              <a:rPr lang="ru-RU" dirty="0"/>
              <a:t>работы </a:t>
            </a:r>
            <a:r>
              <a:rPr lang="ru-RU" dirty="0" smtClean="0"/>
              <a:t>и расстановка </a:t>
            </a:r>
            <a:r>
              <a:rPr lang="ru-RU" dirty="0"/>
              <a:t>среднего и младшего медицинского персонала.</a:t>
            </a:r>
          </a:p>
          <a:p>
            <a:r>
              <a:rPr lang="ru-RU" dirty="0" smtClean="0"/>
              <a:t>Инструктаж </a:t>
            </a:r>
            <a:r>
              <a:rPr lang="ru-RU" dirty="0"/>
              <a:t>принимаемых на работу средних и младших медицинских </a:t>
            </a:r>
            <a:r>
              <a:rPr lang="ru-RU" dirty="0" smtClean="0"/>
              <a:t>работников.</a:t>
            </a:r>
            <a:endParaRPr lang="ru-RU" dirty="0"/>
          </a:p>
          <a:p>
            <a:r>
              <a:rPr lang="ru-RU" dirty="0" smtClean="0"/>
              <a:t>Контроль </a:t>
            </a:r>
            <a:r>
              <a:rPr lang="ru-RU" dirty="0"/>
              <a:t>за своевременным и качественным выполнением медицинскими сестрами лечебных и диагностических назначений врача.</a:t>
            </a:r>
          </a:p>
          <a:p>
            <a:r>
              <a:rPr lang="ru-RU" dirty="0" smtClean="0"/>
              <a:t>Руководит </a:t>
            </a:r>
            <a:r>
              <a:rPr lang="ru-RU" dirty="0"/>
              <a:t>старшими медицинскими сестрами </a:t>
            </a:r>
            <a:r>
              <a:rPr lang="ru-RU" dirty="0" smtClean="0"/>
              <a:t>отделений, медсестрами процедурной.</a:t>
            </a:r>
          </a:p>
          <a:p>
            <a:r>
              <a:rPr lang="ru-RU" dirty="0" smtClean="0"/>
              <a:t>Своевременную </a:t>
            </a:r>
            <a:r>
              <a:rPr lang="ru-RU" dirty="0"/>
              <a:t>выписку, </a:t>
            </a:r>
            <a:r>
              <a:rPr lang="ru-RU" dirty="0" smtClean="0"/>
              <a:t>учет</a:t>
            </a:r>
            <a:r>
              <a:rPr lang="ru-RU" dirty="0"/>
              <a:t>, распределение и использование медицинского инструментария, медикаментов, бактериальных препаратов, перевязочного </a:t>
            </a:r>
            <a:r>
              <a:rPr lang="ru-RU" dirty="0" smtClean="0"/>
              <a:t>материала</a:t>
            </a:r>
          </a:p>
        </p:txBody>
      </p:sp>
    </p:spTree>
    <p:extLst>
      <p:ext uri="{BB962C8B-B14F-4D97-AF65-F5344CB8AC3E}">
        <p14:creationId xmlns:p14="http://schemas.microsoft.com/office/powerpoint/2010/main" val="12057673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7030A0"/>
                </a:solidFill>
              </a:rPr>
              <a:t>Обязанности главной медсестры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Ежедневно </a:t>
            </a:r>
            <a:r>
              <a:rPr lang="ru-RU" dirty="0"/>
              <a:t>проводит обход больницы, контролируя соблюдение санитарно-противоэпидемического режима, соблюдение трудовой дисциплины средним медицинским персоналом, состояние рабочих мест медицинских сестер.</a:t>
            </a:r>
          </a:p>
          <a:p>
            <a:r>
              <a:rPr lang="ru-RU" dirty="0" smtClean="0"/>
              <a:t>Не </a:t>
            </a:r>
            <a:r>
              <a:rPr lang="ru-RU" dirty="0"/>
              <a:t>реже одного раза в месяц контролирует соблюдение средним медицинским персоналом асептики и антисептики, ведение документации</a:t>
            </a:r>
          </a:p>
          <a:p>
            <a:r>
              <a:rPr lang="ru-RU" dirty="0" smtClean="0"/>
              <a:t>Разрабатывает </a:t>
            </a:r>
            <a:r>
              <a:rPr lang="ru-RU" dirty="0"/>
              <a:t>и представляет главному врачу на утверждение план повышения квалификации среднего медперсонала больницы </a:t>
            </a:r>
          </a:p>
          <a:p>
            <a:r>
              <a:rPr lang="ru-RU" dirty="0" smtClean="0"/>
              <a:t>Ведет </a:t>
            </a:r>
            <a:r>
              <a:rPr lang="ru-RU" dirty="0"/>
              <a:t>индивидуальную работу с медицинскими сестрами.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98071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1" y="116632"/>
            <a:ext cx="7709161" cy="6570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04048" y="1988840"/>
            <a:ext cx="394210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 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внимание!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6440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72955" y="2852936"/>
            <a:ext cx="76721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Структура управления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825" y="4047814"/>
            <a:ext cx="7427979" cy="2785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058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Органы управления поликлиники</a:t>
            </a:r>
            <a:endParaRPr lang="ru-RU" b="1" dirty="0">
              <a:solidFill>
                <a:srgbClr val="7030A0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293585325"/>
              </p:ext>
            </p:extLst>
          </p:nvPr>
        </p:nvGraphicFramePr>
        <p:xfrm>
          <a:off x="323528" y="1397000"/>
          <a:ext cx="8568952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937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87214" y="2967335"/>
            <a:ext cx="47695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Главный врач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825" y="4047814"/>
            <a:ext cx="7427979" cy="2785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549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Общие положения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5256584" cy="518457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Главный врач относится к категории руководителей.</a:t>
            </a:r>
          </a:p>
          <a:p>
            <a:r>
              <a:rPr lang="ru-RU" dirty="0" smtClean="0"/>
              <a:t>На</a:t>
            </a:r>
            <a:r>
              <a:rPr lang="ru-RU" dirty="0"/>
              <a:t> должность главного врача назначается лицо, имеющее высшее медицинское образование и стаж работы в учреждениях здравоохранения не менее 5 лет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901" y="1472188"/>
            <a:ext cx="3116304" cy="4879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055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7030A0"/>
                </a:solidFill>
              </a:rPr>
              <a:t>Общие положения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fontScale="55000" lnSpcReduction="20000"/>
          </a:bodyPr>
          <a:lstStyle/>
          <a:p>
            <a:pPr marL="0" indent="0" fontAlgn="base">
              <a:buNone/>
            </a:pPr>
            <a:r>
              <a:rPr lang="ru-RU" sz="5100" b="1" dirty="0"/>
              <a:t>Главный врач должен </a:t>
            </a:r>
            <a:r>
              <a:rPr lang="ru-RU" sz="5100" b="1" dirty="0" smtClean="0"/>
              <a:t>знать:</a:t>
            </a:r>
          </a:p>
          <a:p>
            <a:pPr fontAlgn="base"/>
            <a:r>
              <a:rPr lang="ru-RU" sz="3800" dirty="0" smtClean="0"/>
              <a:t>Конституцию </a:t>
            </a:r>
            <a:r>
              <a:rPr lang="ru-RU" sz="3800" dirty="0"/>
              <a:t>Российской Федерации.</a:t>
            </a:r>
          </a:p>
          <a:p>
            <a:pPr fontAlgn="base"/>
            <a:r>
              <a:rPr lang="ru-RU" sz="3800" dirty="0" smtClean="0"/>
              <a:t>Законы </a:t>
            </a:r>
            <a:r>
              <a:rPr lang="ru-RU" sz="3800" dirty="0"/>
              <a:t>Российской Федерации и иные нормативные правовые акты по вопросам здравоохранения.</a:t>
            </a:r>
          </a:p>
          <a:p>
            <a:pPr fontAlgn="base"/>
            <a:r>
              <a:rPr lang="ru-RU" sz="3800" dirty="0" smtClean="0"/>
              <a:t>Теоретические </a:t>
            </a:r>
            <a:r>
              <a:rPr lang="ru-RU" sz="3800" dirty="0"/>
              <a:t>основы социальной гигиены и организации здравоохранения, системы управления в здравоохранении.</a:t>
            </a:r>
          </a:p>
          <a:p>
            <a:pPr fontAlgn="base"/>
            <a:r>
              <a:rPr lang="ru-RU" sz="3800" dirty="0" smtClean="0"/>
              <a:t>Основы </a:t>
            </a:r>
            <a:r>
              <a:rPr lang="ru-RU" sz="3800" dirty="0"/>
              <a:t>хозрасчета бюджетно-страховой медицины.</a:t>
            </a:r>
          </a:p>
          <a:p>
            <a:pPr fontAlgn="base"/>
            <a:r>
              <a:rPr lang="ru-RU" sz="3800" dirty="0" smtClean="0"/>
              <a:t>Статистику </a:t>
            </a:r>
            <a:r>
              <a:rPr lang="ru-RU" sz="3800" dirty="0"/>
              <a:t>состояния здоровья населения.</a:t>
            </a:r>
          </a:p>
          <a:p>
            <a:pPr fontAlgn="base"/>
            <a:r>
              <a:rPr lang="ru-RU" sz="3800" dirty="0" smtClean="0"/>
              <a:t>Критерии </a:t>
            </a:r>
            <a:r>
              <a:rPr lang="ru-RU" sz="3800" dirty="0"/>
              <a:t>и показатели, характеризующие состояние здоровья населения.</a:t>
            </a:r>
          </a:p>
          <a:p>
            <a:pPr fontAlgn="base"/>
            <a:r>
              <a:rPr lang="ru-RU" sz="3800" dirty="0" smtClean="0"/>
              <a:t>Теоретические </a:t>
            </a:r>
            <a:r>
              <a:rPr lang="ru-RU" sz="3800" dirty="0"/>
              <a:t>и организационные основы санитарно-эпидемиологической службы.</a:t>
            </a:r>
          </a:p>
          <a:p>
            <a:pPr fontAlgn="base"/>
            <a:r>
              <a:rPr lang="ru-RU" sz="3800" dirty="0" smtClean="0"/>
              <a:t>Организацию </a:t>
            </a:r>
            <a:r>
              <a:rPr lang="ru-RU" sz="3800" dirty="0"/>
              <a:t>санитарного просвещения, гигиенического воспитания населения и пропаганды здорового образа жизни.</a:t>
            </a:r>
          </a:p>
          <a:p>
            <a:pPr fontAlgn="base"/>
            <a:r>
              <a:rPr lang="ru-RU" sz="3800" dirty="0" smtClean="0"/>
              <a:t>Законодательство </a:t>
            </a:r>
            <a:r>
              <a:rPr lang="ru-RU" sz="3800" dirty="0"/>
              <a:t>о труде и охране труда Российской Федерации.</a:t>
            </a:r>
          </a:p>
          <a:p>
            <a:pPr fontAlgn="base"/>
            <a:r>
              <a:rPr lang="ru-RU" sz="3800" dirty="0" smtClean="0"/>
              <a:t>Правила </a:t>
            </a:r>
            <a:r>
              <a:rPr lang="ru-RU" sz="3800" dirty="0"/>
              <a:t>и нормы охраны труда, техники безопасности, производственной санитарии и противопожарной защиты.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217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Обязанности главного врача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7200" y="1412776"/>
            <a:ext cx="7571184" cy="4968552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Руководит </a:t>
            </a:r>
            <a:r>
              <a:rPr lang="ru-RU" dirty="0"/>
              <a:t>учреждением здравоохранения в соответствии с действующим </a:t>
            </a:r>
            <a:r>
              <a:rPr lang="ru-RU" dirty="0" smtClean="0"/>
              <a:t>законодательством.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Представляет </a:t>
            </a:r>
            <a:r>
              <a:rPr lang="ru-RU" dirty="0"/>
              <a:t>учреждение здравоохранения в государственных, судебных, страховых и арбитражных органах.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Организует работу коллектива по оказанию своевременной и качественной медицинской и лекарственной помощи населению.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648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Обязанности </a:t>
            </a:r>
            <a:r>
              <a:rPr lang="ru-RU" b="1" dirty="0">
                <a:solidFill>
                  <a:srgbClr val="7030A0"/>
                </a:solidFill>
              </a:rPr>
              <a:t>главного врача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ru-RU" dirty="0" smtClean="0"/>
              <a:t>Организация </a:t>
            </a:r>
            <a:r>
              <a:rPr lang="ru-RU" dirty="0"/>
              <a:t>лечебно-профилактической, административно-хозяйственной и финансовой деятельности учреждения.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ru-RU" dirty="0" smtClean="0"/>
              <a:t>Анализ </a:t>
            </a:r>
            <a:r>
              <a:rPr lang="ru-RU" dirty="0"/>
              <a:t>деятельности </a:t>
            </a:r>
            <a:r>
              <a:rPr lang="ru-RU" dirty="0" smtClean="0"/>
              <a:t>учреждения, оценка </a:t>
            </a:r>
            <a:r>
              <a:rPr lang="ru-RU" dirty="0"/>
              <a:t>показателей его </a:t>
            </a:r>
            <a:r>
              <a:rPr lang="ru-RU" dirty="0" smtClean="0"/>
              <a:t>работы,  принимает меры </a:t>
            </a:r>
            <a:r>
              <a:rPr lang="ru-RU" dirty="0"/>
              <a:t>по </a:t>
            </a:r>
            <a:r>
              <a:rPr lang="ru-RU" dirty="0" smtClean="0"/>
              <a:t>улучшению работы </a:t>
            </a:r>
            <a:r>
              <a:rPr lang="ru-RU" dirty="0"/>
              <a:t>учреждения.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ru-RU" dirty="0"/>
              <a:t>Рассматривает и утверждает положения о структурных подразделениях учреждения и должностные инструкции работников.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ru-RU" dirty="0" smtClean="0"/>
              <a:t>Контрол</a:t>
            </a:r>
            <a:r>
              <a:rPr lang="ru-RU" dirty="0"/>
              <a:t>ь</a:t>
            </a:r>
            <a:r>
              <a:rPr lang="ru-RU" dirty="0" smtClean="0"/>
              <a:t> выполнения правил </a:t>
            </a:r>
            <a:r>
              <a:rPr lang="ru-RU" dirty="0"/>
              <a:t>внутреннего трудового распорядка, техники безопасности, охраны труда, </a:t>
            </a:r>
            <a:r>
              <a:rPr lang="ru-RU" dirty="0" smtClean="0"/>
              <a:t>оборудования.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625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558</Words>
  <Application>Microsoft Office PowerPoint</Application>
  <PresentationFormat>Экран (4:3)</PresentationFormat>
  <Paragraphs>119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План</vt:lpstr>
      <vt:lpstr>Презентация PowerPoint</vt:lpstr>
      <vt:lpstr>Органы управления поликлиники</vt:lpstr>
      <vt:lpstr>Презентация PowerPoint</vt:lpstr>
      <vt:lpstr>Общие положения</vt:lpstr>
      <vt:lpstr>Общие положения</vt:lpstr>
      <vt:lpstr>Обязанности главного врача</vt:lpstr>
      <vt:lpstr>Обязанности главного врача</vt:lpstr>
      <vt:lpstr>Права главного врача</vt:lpstr>
      <vt:lpstr>Ответственность</vt:lpstr>
      <vt:lpstr>Презентация PowerPoint</vt:lpstr>
      <vt:lpstr>Общие положения</vt:lpstr>
      <vt:lpstr>Обязанности заместителя</vt:lpstr>
      <vt:lpstr>Обязанности заместителя</vt:lpstr>
      <vt:lpstr>Права заместителя</vt:lpstr>
      <vt:lpstr>Презентация PowerPoint</vt:lpstr>
      <vt:lpstr>Презентация PowerPoint</vt:lpstr>
      <vt:lpstr>Общие положения</vt:lpstr>
      <vt:lpstr>Презентация PowerPoint</vt:lpstr>
      <vt:lpstr>Обязанности зав.отделением</vt:lpstr>
      <vt:lpstr>Презентация PowerPoint</vt:lpstr>
      <vt:lpstr>Общие положения</vt:lpstr>
      <vt:lpstr>Обязанности главной медсестры</vt:lpstr>
      <vt:lpstr>Обязанности главной медсестры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Лиля</dc:creator>
  <cp:lastModifiedBy>Лиля</cp:lastModifiedBy>
  <cp:revision>14</cp:revision>
  <dcterms:created xsi:type="dcterms:W3CDTF">2017-12-12T12:27:53Z</dcterms:created>
  <dcterms:modified xsi:type="dcterms:W3CDTF">2017-12-12T15:12:14Z</dcterms:modified>
</cp:coreProperties>
</file>