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ED7E9-169F-4F2A-AFE8-C61467187D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A020E-567C-4D52-9A1C-737FDBA89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7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…УЗИ в 2-х точках и….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0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эхонегативные</a:t>
            </a: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/>
              <a:t>зоны консолидации треугольной или округлой формы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8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9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9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49F53BE-A869-4B5E-AE0C-23A88D8BE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36448"/>
          <a:stretch/>
        </p:blipFill>
        <p:spPr>
          <a:xfrm>
            <a:off x="7866743" y="3619501"/>
            <a:ext cx="4325257" cy="3238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1BC0925-2184-4E3D-BFF7-CB7060394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 b="23985"/>
          <a:stretch/>
        </p:blipFill>
        <p:spPr>
          <a:xfrm rot="5400000" flipH="1">
            <a:off x="87091" y="-87093"/>
            <a:ext cx="3699451" cy="38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1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A190195-D49F-4D2F-BD3A-0953C6A89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3454"/>
          <a:stretch/>
        </p:blipFill>
        <p:spPr>
          <a:xfrm>
            <a:off x="0" y="4931722"/>
            <a:ext cx="1731524" cy="1926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44B08B6-BA31-446D-9339-69C4A7B332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r="19317"/>
          <a:stretch/>
        </p:blipFill>
        <p:spPr>
          <a:xfrm>
            <a:off x="8732051" y="-1"/>
            <a:ext cx="3459949" cy="2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3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A450DB2-7776-408B-B1CB-2F49E6ECC4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b="57898"/>
          <a:stretch/>
        </p:blipFill>
        <p:spPr>
          <a:xfrm>
            <a:off x="0" y="4447883"/>
            <a:ext cx="8426888" cy="24101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F8079B2B-3D88-4C6A-B22E-432A62395B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5" r="25893"/>
          <a:stretch/>
        </p:blipFill>
        <p:spPr>
          <a:xfrm flipV="1">
            <a:off x="4815699" y="4914810"/>
            <a:ext cx="7376302" cy="19431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25EDB036-D44F-400C-9BFD-725FB0249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" t="50000" r="1"/>
          <a:stretch/>
        </p:blipFill>
        <p:spPr>
          <a:xfrm flipV="1">
            <a:off x="9696918" y="5652940"/>
            <a:ext cx="2495082" cy="1205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E8ADAFC-76A3-4688-B99A-85A75B0A1F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-1"/>
            <a:ext cx="2450104" cy="12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05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BDBCF823-7E08-423C-8D37-29210A4D1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56644"/>
          <a:stretch/>
        </p:blipFill>
        <p:spPr>
          <a:xfrm>
            <a:off x="-1" y="0"/>
            <a:ext cx="6469375" cy="2973342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xmlns="" id="{70D6FA4B-C10C-4151-90EE-AE342E13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xmlns="" id="{03CDB048-4084-4574-BFA9-EDEF59C2DB10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D36EBE7-5C77-480C-8042-87E621AA25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844318" y="4719637"/>
            <a:ext cx="4347682" cy="213836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CDF7377-1407-45FE-9DB5-91956B84A2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b="63649"/>
          <a:stretch/>
        </p:blipFill>
        <p:spPr>
          <a:xfrm flipH="1">
            <a:off x="7531816" y="5005591"/>
            <a:ext cx="4660184" cy="185241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A9684E5-96FB-4C7C-8DB8-6C450ACF72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 flipV="1">
            <a:off x="0" y="0"/>
            <a:ext cx="4347682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26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4985395" y="1407605"/>
            <a:ext cx="7206606" cy="54503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-1" y="0"/>
            <a:ext cx="5841947" cy="3056716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xmlns="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84490" y="1011139"/>
            <a:ext cx="2286022" cy="495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1918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3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8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9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5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A102F0-FA1A-4063-BBF9-BB669D9FAABD}"/>
              </a:ext>
            </a:extLst>
          </p:cNvPr>
          <p:cNvSpPr txBox="1"/>
          <p:nvPr/>
        </p:nvSpPr>
        <p:spPr>
          <a:xfrm>
            <a:off x="850222" y="1912025"/>
            <a:ext cx="10453816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>
                <a:latin typeface="Arial Narrow" panose="020B0606020202030204" pitchFamily="34" charset="0"/>
              </a:rPr>
              <a:t>Современные методы и перспективы в визуализации венозной тромбоэмболии</a:t>
            </a:r>
          </a:p>
          <a:p>
            <a:r>
              <a:rPr lang="ru-RU" sz="4400" b="1" dirty="0">
                <a:latin typeface="Arial Narrow" panose="020B0606020202030204" pitchFamily="34" charset="0"/>
              </a:rPr>
              <a:t>		Часть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161BE3-B36A-4819-847D-CE373104EB3F}"/>
              </a:ext>
            </a:extLst>
          </p:cNvPr>
          <p:cNvSpPr txBox="1"/>
          <p:nvPr/>
        </p:nvSpPr>
        <p:spPr>
          <a:xfrm>
            <a:off x="850222" y="4635861"/>
            <a:ext cx="361215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Выполнила: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Ординатор 1 года обучения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специальности Рентгенология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Спугис Я.И.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직선 연결선 7">
            <a:extLst>
              <a:ext uri="{FF2B5EF4-FFF2-40B4-BE49-F238E27FC236}">
                <a16:creationId xmlns:a16="http://schemas.microsoft.com/office/drawing/2014/main" xmlns="" id="{6FB9F72B-60C4-469E-A6F1-75FE9AB93B48}"/>
              </a:ext>
            </a:extLst>
          </p:cNvPr>
          <p:cNvCxnSpPr>
            <a:cxnSpLocks/>
          </p:cNvCxnSpPr>
          <p:nvPr/>
        </p:nvCxnSpPr>
        <p:spPr>
          <a:xfrm>
            <a:off x="850222" y="4635861"/>
            <a:ext cx="661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3300" y="220035"/>
            <a:ext cx="1166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ФГБОУ ВО «Красноярский государственный медицинский университет им. проф. В. Ф. </a:t>
            </a:r>
            <a:r>
              <a:rPr lang="ru-RU" dirty="0" err="1">
                <a:latin typeface="Arial Narrow" panose="020B0606020202030204" pitchFamily="34" charset="0"/>
              </a:rPr>
              <a:t>Войно-Ясенецкого</a:t>
            </a:r>
            <a:r>
              <a:rPr lang="ru-RU" dirty="0">
                <a:latin typeface="Arial Narrow" panose="020B0606020202030204" pitchFamily="34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648" y="942515"/>
            <a:ext cx="674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Кафедра Лучевой диагностики ИПО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 b="3417"/>
          <a:stretch/>
        </p:blipFill>
        <p:spPr>
          <a:xfrm>
            <a:off x="5408306" y="3511653"/>
            <a:ext cx="6393202" cy="29061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05842" y="6417785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Красноярск, 2022</a:t>
            </a:r>
          </a:p>
        </p:txBody>
      </p:sp>
    </p:spTree>
    <p:extLst>
      <p:ext uri="{BB962C8B-B14F-4D97-AF65-F5344CB8AC3E}">
        <p14:creationId xmlns:p14="http://schemas.microsoft.com/office/powerpoint/2010/main" val="326194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1" y="207883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7780" y="1226163"/>
            <a:ext cx="7152920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Методология УЗИ с использованием ЦДК</a:t>
            </a:r>
            <a:endParaRPr lang="ru-RU" sz="3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2005384"/>
            <a:ext cx="10477500" cy="412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УЗИ 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использованием</a:t>
            </a:r>
            <a:r>
              <a:rPr lang="en-US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цветового допплеровского</a:t>
            </a:r>
            <a:r>
              <a:rPr lang="en-US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картирования (ЦДК)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служит дополнительным методом диагностики ТГВ.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применении ЦДК получаемая информация отображает направление кровотока и его среднюю скорость, которая кодируется разными цветами и их оттенками.</a:t>
            </a:r>
            <a:r>
              <a:rPr lang="en-US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Полное или частичное отсутствие </a:t>
            </a:r>
            <a:r>
              <a:rPr lang="ru-RU" sz="2200" dirty="0">
                <a:latin typeface="Arial Narrow" panose="020B0606020202030204" pitchFamily="34" charset="0"/>
              </a:rPr>
              <a:t>цветного кровотока 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является диагностическим признаком тромбоза.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помощью ЦДК оценивают проксимальные сегменты вен таза и брюшной полости, которые трудно оценить с помощью компрессионной УЗИ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ЦДК для диагностики ТГВ имеет чувствительность 81,7% и специфичность 92,7% (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Goodacre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200" i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ru-RU" sz="2200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1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0" y="207883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924244"/>
            <a:ext cx="10477500" cy="38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Две наиболее применяемые методики УЗИ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УЗИ </a:t>
            </a:r>
            <a:r>
              <a:rPr lang="en-US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2-х точках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УЗИ всей нижней конечности.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УЗИ в 2-х точках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исследуют только проксимальные вены в паху и в подколенной ямке.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Преимущества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данного метода: простота выполнения, воспроизводимость и широкая доступность метода.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Недостатки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необходимость повтора исследования в течение 1 недели у пациентов с нормальными результатами первого исследования, для обнаружения распространения </a:t>
            </a:r>
            <a:r>
              <a:rPr lang="ru-RU" sz="2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невизуализируемого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дистального тромбоза на проксимальные вены</a:t>
            </a:r>
            <a:endParaRPr lang="ru-RU" sz="2200" dirty="0">
              <a:solidFill>
                <a:srgbClr val="000000"/>
              </a:solidFill>
              <a:effectLst/>
              <a:latin typeface="Bahnschrift SemiLight" panose="020B050204020402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386" y="1185593"/>
            <a:ext cx="5181227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Методология УЗИ в В-режиме</a:t>
            </a:r>
            <a:endParaRPr lang="ru-RU" sz="3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3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0" y="207883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924244"/>
            <a:ext cx="10477500" cy="293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Преимущества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УЗИ всей нижней конечности: подтверждение или опровержение диагноза ТГВ при одном исследовании.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Недостатки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исследование занимает много времени и требует опытных операторов.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Больше пациентов подвергаются лечению после УЗИ всей нижней конечности, чем после УЗИ</a:t>
            </a:r>
            <a:r>
              <a:rPr lang="en-US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2-х точках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потому что до 50% ТГВ, диагностированных при УЗИ всей нижней конечности, представляют собой изолированные тромбы вен голени</a:t>
            </a: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386" y="1225571"/>
            <a:ext cx="5181227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Методология УЗИ в В-режиме</a:t>
            </a:r>
            <a:endParaRPr lang="ru-RU" sz="3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7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1" y="207883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0805" y="1151898"/>
            <a:ext cx="7510389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Arial Narrow" panose="020B0606020202030204" pitchFamily="34" charset="0"/>
              </a:rPr>
              <a:t>Рецидивирующий ТГВ нижних конечностей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57250" y="1917575"/>
            <a:ext cx="10477500" cy="422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УЗИ для выявления контралатерального рецидива ТГВ имеет сопоставимую чувствительность (89-100%) и специфичность (87-100%) в сравнении с впервые выявленным ТГВ.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Ведение пациентов с подозрением на 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ипсилатеральный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рецидив ТГВ является более сложной задачей из-за высокой распространенности остаточных тромбов, составляющей 50% через 1 год после постановки диагноза ТГВ, несмотря на 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антикоагулянтную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терапию.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Точные отличительные УЗ-признаки острого и хронического ТГВ отсутствуют.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УЗИ часто не несет диагностической ценности у пациентов с подозрением на 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ипсилатеральный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рецидив ТГВ</a:t>
            </a: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94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1" y="202882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0805" y="1150615"/>
            <a:ext cx="7510389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Arial Narrow" panose="020B0606020202030204" pitchFamily="34" charset="0"/>
              </a:rPr>
              <a:t>Рецидивирующий ТГВ нижних конечностей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910009"/>
            <a:ext cx="104775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Решением этой проблемы является проведение эталонного УЗИ в конце лечения первого ТГВ, чтобы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картировать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расположение и протяженность остаточных тромбов.</a:t>
            </a:r>
          </a:p>
          <a:p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Ипсилатеральный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рецидив ТГВ может быть диагностирован в сравнении с эталонным УЗИ в случае: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обнаружения нового венозного сегмента неподдающемуся компрессии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выраженного увеличения диаметра ранее несжимаемой вены (≥ 2-4 мм). </a:t>
            </a:r>
          </a:p>
          <a:p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 клинической практике проведение эталонного УЗИ часто недоступно, а так же остаются разногласия между специалистами в измерениях остаточного диаметра вен.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1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1" y="234685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4294" y="1149108"/>
            <a:ext cx="1109599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ТЭЛА</a:t>
            </a:r>
            <a:endParaRPr lang="ru-RU" sz="3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910009"/>
            <a:ext cx="10477500" cy="414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Целесообразно ли выполнять УЗИ у пациентов с симптомами ТЭЛА, чтобы исключить необходимость в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КТ-АПГ?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Остаточный ТГВ отсутствует у большинства пациентов с ТЭЛА, свидетельствуя о том, что весь тромб мигрировал в легкие.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проведении УЗИ нижних конечностей на наличие ТЭЛА чувствительность метода 39%, специфичность 99%.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Дистальное УЗИ имеет еще более низкую точность прогнозирования ТЭЛА с чувствительностью 22% и специфичностью 94%</a:t>
            </a: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8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0" y="234685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1199" y="1238138"/>
            <a:ext cx="1109599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ТЭЛА</a:t>
            </a:r>
            <a:endParaRPr lang="ru-RU" sz="3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49" y="1910009"/>
            <a:ext cx="10477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Для диагностики острой ТЭЛА можно использовать УЗИ легких.</a:t>
            </a:r>
            <a:endParaRPr lang="en-US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Поверхность легкого исследуется на стандартизированных продольных сканированиях вдоль межреберных промежутков на предмет наличия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субплевральных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инфарктов, которые визуализируются как хорошо </a:t>
            </a:r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отграниченные эхонегативные зоны консолидации округлой или треугольной формы.</a:t>
            </a:r>
            <a:endParaRPr lang="ru-RU" sz="2200" dirty="0">
              <a:latin typeface="Arial Narrow" panose="020B0606020202030204" pitchFamily="34" charset="0"/>
              <a:ea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Трансторакальное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УЗИ (ТУЗИ) имеет чувствительность 74% и специфичность 95% для ТЭЛА. </a:t>
            </a:r>
          </a:p>
          <a:p>
            <a:pPr>
              <a:spcAft>
                <a:spcPts val="800"/>
              </a:spcAft>
            </a:pPr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Недостатки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ТУЗИ: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небольшая площадь доступных для сканирования легких (около 66%),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невозможность хорошо визуализировать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вен</a:t>
            </a:r>
            <a:r>
              <a:rPr lang="en-US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тили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руемые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легкие,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ограниченный доступ из-за вышележащих костных структур 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1" y="207883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7171" y="1145614"/>
            <a:ext cx="4520789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ТГВ </a:t>
            </a:r>
            <a:r>
              <a:rPr lang="en-US" sz="3200" b="1" dirty="0">
                <a:latin typeface="Arial Narrow" panose="020B0606020202030204" pitchFamily="34" charset="0"/>
              </a:rPr>
              <a:t>вер</a:t>
            </a:r>
            <a:r>
              <a:rPr lang="ru-RU" sz="3200" b="1" dirty="0">
                <a:latin typeface="Arial Narrow" panose="020B0606020202030204" pitchFamily="34" charset="0"/>
              </a:rPr>
              <a:t>хних конечностей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57250" y="1877872"/>
            <a:ext cx="104775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Термин ТГВ Верхних конечностей (ТГВВК) охватывает тромбоз вен верхних конечностей (плечевых, подмышечных и подключичных вен), яремных вен,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брахиоцефальных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вен и верхней полой вены.</a:t>
            </a:r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ТГВВК составляет 4% всех диагнозов ТГВ.</a:t>
            </a:r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Возможно использование ЦДК для визуализации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внутрипросветных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тромбов или аномального кровотока</a:t>
            </a:r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2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Ограничения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УЗИ для ТГВВК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: вены могут быть недоступны для компрессии из-за вышележащих анатомических структур.</a:t>
            </a:r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Суммарные оценки чувствительности и специфичности УЗИ в диагностике ТГВВК составили 97% и 96% соответственно, а для УЗИ в сочетании с ЦДК —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чуствительность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91 % и специфичность 93%.</a:t>
            </a:r>
          </a:p>
        </p:txBody>
      </p:sp>
    </p:spTree>
    <p:extLst>
      <p:ext uri="{BB962C8B-B14F-4D97-AF65-F5344CB8AC3E}">
        <p14:creationId xmlns:p14="http://schemas.microsoft.com/office/powerpoint/2010/main" val="175612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0" y="207883"/>
            <a:ext cx="6692858" cy="698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304" y="1143660"/>
            <a:ext cx="6335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Тромбоз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воротной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вены</a:t>
            </a:r>
            <a:r>
              <a:rPr lang="en-US" sz="3200" b="1" dirty="0">
                <a:latin typeface="Arial Narrow" panose="020B0606020202030204" pitchFamily="34" charset="0"/>
              </a:rPr>
              <a:t> и </a:t>
            </a:r>
            <a:r>
              <a:rPr lang="en-US" sz="3200" b="1" dirty="0" err="1">
                <a:latin typeface="Arial Narrow" panose="020B0606020202030204" pitchFamily="34" charset="0"/>
              </a:rPr>
              <a:t>ее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ветвей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907768"/>
            <a:ext cx="104775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Тромбоз воротной вены и ее ветвей включает 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тромбоз воротной вены (ТВВ),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тромбоз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мезентериальной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вены (ТМВ),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тромбоз селезеночной вены,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синдром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Бадда-Киари</a:t>
            </a: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5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Частота тромбозов воротной вены и ее ветвей колеблется от 0,5-1/млн. (СБК) до 0,7-2,7/100тыс. (ТВВ, ТМВ)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.</a:t>
            </a:r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Ограничение ЦДК для диагностики ТМВ: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наличие газа в кишечнике. </a:t>
            </a:r>
          </a:p>
          <a:p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Методы выбора: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КТ-Ангиография (КТ-А) и МР-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венография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с контрастным усилением (МР-В с КУ). </a:t>
            </a:r>
          </a:p>
          <a:p>
            <a:endParaRPr lang="ru-RU" sz="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ЦДК при подозрении на ТВВ имеет чувствительность 89% и специфичность 92%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9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Завершение 1-ой части</a:t>
            </a:r>
            <a:endParaRPr lang="ko-KR" altLang="en-US" sz="6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1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1724136"/>
            <a:ext cx="10477500" cy="37632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Стандартом диагностики тромбоза глубоких вен (ТГВ) является ультразвуковое исследование (УЗИ) в В-режиме, для диагностики тромбоэмболии легочной артерии (ТЭЛА) КТ-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ангиопульмонографией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(КТ-АПГ)</a:t>
            </a:r>
            <a:r>
              <a:rPr lang="ru-RU" sz="2200" dirty="0">
                <a:latin typeface="Arial Narrow" panose="020B0606020202030204" pitchFamily="34" charset="0"/>
              </a:rPr>
              <a:t>.</a:t>
            </a:r>
            <a:r>
              <a:rPr lang="ru-RU" sz="2200" u="sng" dirty="0"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FF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УЗИ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В-режиме</a:t>
            </a:r>
            <a:r>
              <a:rPr lang="ru-RU" sz="2200" dirty="0">
                <a:latin typeface="Arial Narrow" panose="020B0606020202030204" pitchFamily="34" charset="0"/>
              </a:rPr>
              <a:t> не подходит для пациентов с гипсовыми повязками, для визуализации подключичной вены, воротной вены и ее ветвей, церебральных вен.</a:t>
            </a:r>
            <a:r>
              <a:rPr lang="en-US" sz="2200" dirty="0">
                <a:latin typeface="Arial Narrow" panose="020B0606020202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Вызывает затруднение дифференциальная диагностика хронической венозной недостаточности и острого рецидивирующего ТГВ</a:t>
            </a:r>
            <a:r>
              <a:rPr lang="en-US" sz="2200" dirty="0">
                <a:latin typeface="Arial Narrow" panose="020B0606020202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cxnSp>
        <p:nvCxnSpPr>
          <p:cNvPr id="5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32042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>
                <a:latin typeface="Arial Narrow" panose="020B0606020202030204" pitchFamily="34" charset="0"/>
              </a:rPr>
              <a:t>Введение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2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B3ED0C-A1CB-4688-A608-71FBF1698AA6}"/>
              </a:ext>
            </a:extLst>
          </p:cNvPr>
          <p:cNvSpPr txBox="1"/>
          <p:nvPr/>
        </p:nvSpPr>
        <p:spPr>
          <a:xfrm>
            <a:off x="2006599" y="128501"/>
            <a:ext cx="8178802" cy="707886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4000" dirty="0">
                <a:latin typeface="Arial Narrow" panose="020B0606020202030204" pitchFamily="34" charset="0"/>
              </a:rPr>
              <a:t>Введение</a:t>
            </a:r>
            <a:endParaRPr lang="ko-KR" altLang="en-US" sz="4000" dirty="0">
              <a:latin typeface="Arial Narrow" panose="020B0606020202030204" pitchFamily="34" charset="0"/>
            </a:endParaRPr>
          </a:p>
        </p:txBody>
      </p:sp>
      <p:cxnSp>
        <p:nvCxnSpPr>
          <p:cNvPr id="4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57250" y="1501128"/>
            <a:ext cx="10477500" cy="396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Разрабатываются новые методы визуализации: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однофотонная эмиссионная компьютерная томография (ОФЭКТ),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КТ-</a:t>
            </a:r>
            <a:r>
              <a:rPr lang="ru-RU" sz="2200" dirty="0" err="1">
                <a:latin typeface="Arial Narrow" panose="020B0606020202030204" pitchFamily="34" charset="0"/>
              </a:rPr>
              <a:t>венография</a:t>
            </a:r>
            <a:r>
              <a:rPr lang="ru-RU" sz="2200" dirty="0">
                <a:latin typeface="Arial Narrow" panose="020B0606020202030204" pitchFamily="34" charset="0"/>
              </a:rPr>
              <a:t> (КТ-В),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позитронно-эмиссионная томография (ПЭТ)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различные техники магнитно-резонансной томографии (МРТ)</a:t>
            </a:r>
            <a:r>
              <a:rPr lang="en-US" sz="2200" dirty="0">
                <a:latin typeface="Arial Narrow" panose="020B0606020202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В данном докладе представлен обзор преимуществ и ограничений этих методов при различных локализациях тромбов: ТГВ нижних конечностей, ТЭЛА, ТГВ верхних конечностей, тромбоз воротной вены и ее ветвей и тромбоз церебральных вен. </a:t>
            </a:r>
          </a:p>
        </p:txBody>
      </p:sp>
    </p:spTree>
    <p:extLst>
      <p:ext uri="{BB962C8B-B14F-4D97-AF65-F5344CB8AC3E}">
        <p14:creationId xmlns:p14="http://schemas.microsoft.com/office/powerpoint/2010/main" val="99633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277914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88258" y="164757"/>
            <a:ext cx="10646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Обзор доступных методов визуализации для различных локализаций венозного тромбоза</a:t>
            </a:r>
            <a:endParaRPr lang="ru-RU" sz="24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1277914"/>
          <a:ext cx="12192000" cy="55800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8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9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9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52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205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35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Локализация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тромбоза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УЗИ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ОФЭКТ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ПЭТ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Метод выбора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Перспективы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6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Глубокие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вены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нижних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конечностей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94%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94%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обнаружение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повторного ТГВ</a:t>
                      </a: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96%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95%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лучевая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нагрузка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92%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95%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низкая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доступность,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длительность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времени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исследования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88%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100%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техника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нуждается 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дальнейшем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совершенствовании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УЗИ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МРТ метод прямой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визуализации венозного тромба при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рецидивирующем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ипсилатеральном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ТГВ </a:t>
                      </a: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8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Глубокие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вены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верхних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конечностей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82%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82%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невозможность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компрессии за счёт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вышележащей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неизвестна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неизвестна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недостаточные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доказательства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71% (29–96)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С: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89% (52–100)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О: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низкая точность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УЗИ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МРТ метод прямой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визуализации венозного тромба недоступных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участков вен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66" marR="1346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89011" y="6457891"/>
            <a:ext cx="7402989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Примечание: Ч – чувствительность, С – специфичность, О – ограничения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2907955" y="2140302"/>
            <a:ext cx="922638" cy="683741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32703" y="4366107"/>
            <a:ext cx="922638" cy="683741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60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277914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88258" y="131805"/>
            <a:ext cx="10646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Обзор доступных методов визуализации для различных локализаций венозного тромбоза (продолжение)</a:t>
            </a:r>
            <a:endParaRPr lang="ru-RU" sz="24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1085912"/>
          <a:ext cx="12192000" cy="5772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6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1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73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3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65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Локализация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тромбоза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УЗИ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ОФЭКТ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ПЭТ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Метод выбора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Перспективы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2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Легочная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артерия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(острая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ТЭЛА)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небольшой участок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доступной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области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легких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аллергические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реакции на контраст + </a:t>
                      </a:r>
                      <a:r>
                        <a:rPr lang="ru-RU" sz="1800" i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постконтрастное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острое повреждение почек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не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подтверждено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проспективными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высокая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недостоверных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изображений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неизвестна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неизвестна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дальнейшее</a:t>
                      </a:r>
                      <a:r>
                        <a:rPr lang="ru-RU" sz="1800" i="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совершенствование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КТ-АПГ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МР-АПГ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3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Хроническая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тромбоэмбол-ическая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легочная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гипертензия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ХТЭЛГ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используется</a:t>
                      </a:r>
                      <a:r>
                        <a:rPr lang="ru-RU" sz="1800" i="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только в комплексе с другими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диагностическими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критериями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низкая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точность 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сегментарных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артериях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Вентиляционно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800" i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перфузионная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сцинтиграфия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800" b="0" i="0" dirty="0">
                          <a:solidFill>
                            <a:srgbClr val="FF6600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дигитальная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субтракционная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ангиография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МРТ техники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уменьшения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лучевой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нагрузки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9011" y="6457890"/>
            <a:ext cx="7402989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Примечание: Ч – чувствительность, С – специфичность, О – ограничения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2317405" y="1880626"/>
            <a:ext cx="1102070" cy="843524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4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277914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88258" y="164756"/>
            <a:ext cx="10646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Обзор доступных методов визуализации для различных локализаций венозного тромбоза (продолжение)</a:t>
            </a:r>
            <a:endParaRPr lang="ru-RU" sz="2400" b="1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1191111"/>
          <a:ext cx="12192000" cy="5666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25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0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34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136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22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Локализация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тромбоза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УЗИ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ОФЭКТ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ПЭТ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Метод выбора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Перспективы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8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Вены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брюшной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полости/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малого таза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89% (55–99)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 (88–94)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dirty="0">
                          <a:latin typeface="Arial Narrow" panose="020B0606020202030204" pitchFamily="34" charset="0"/>
                        </a:rPr>
                        <a:t>низкая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точность в связи с вышележащим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газом в </a:t>
                      </a:r>
                      <a:r>
                        <a:rPr lang="ru-RU" dirty="0" err="1">
                          <a:latin typeface="Arial Narrow" panose="020B0606020202030204" pitchFamily="34" charset="0"/>
                        </a:rPr>
                        <a:t>кишеч</a:t>
                      </a:r>
                      <a:r>
                        <a:rPr lang="ru-RU" dirty="0">
                          <a:latin typeface="Arial Narrow" panose="020B0606020202030204" pitchFamily="34" charset="0"/>
                        </a:rPr>
                        <a:t>-    </a:t>
                      </a:r>
                      <a:r>
                        <a:rPr lang="ru-RU" dirty="0" err="1">
                          <a:latin typeface="Arial Narrow" panose="020B0606020202030204" pitchFamily="34" charset="0"/>
                        </a:rPr>
                        <a:t>нике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неизвестна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неизвестна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лучевая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нагрузка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низкая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доказательность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КТ-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венография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МРТ метод прямой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визуализации венозного тромба для более точной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диагностики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Церебраль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ные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вены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75–100%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82–100%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низкая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чувствительность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Ч: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неизвестна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С: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неизвестна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О: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ложноположитель-ные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результаты из-за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артефактов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80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—</a:t>
                      </a:r>
                      <a:endParaRPr lang="ru-RU" sz="1800" i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МР-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венография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МРТ метод прямой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визуализации венозного тромба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9011" y="6457890"/>
            <a:ext cx="7402989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Примечание: Ч – чувствительность, С – специфичность, О – ограничения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5493034" y="1987902"/>
            <a:ext cx="1022065" cy="755298"/>
          </a:xfrm>
          <a:prstGeom prst="ellipse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040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332412" y="1625599"/>
            <a:ext cx="9596845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6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66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8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571" y="207883"/>
            <a:ext cx="669285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Ультразвуковое исследование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2801" y="1224388"/>
            <a:ext cx="5181227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Методология УЗИ в В-режиме</a:t>
            </a:r>
            <a:endParaRPr lang="ru-RU" sz="3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2108018"/>
            <a:ext cx="10477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Использование УЗИ в В-режиме для непосредственной диагностики тромбов имеет переменный успех, поскольку свежий тромб имеет </a:t>
            </a:r>
            <a:r>
              <a:rPr lang="ru-RU" sz="2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анэхогенну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ю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структуру.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При проведении УЗИ в В-режиме вены сдавливаются УЗ-датчиком. При отсутствии ТГВ легкое давление датчиком вызывает компрессию венозного просвета. </a:t>
            </a:r>
          </a:p>
          <a:p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Отсутствие </a:t>
            </a:r>
            <a:r>
              <a:rPr lang="ru-RU" sz="2200" dirty="0">
                <a:latin typeface="Arial Narrow" panose="020B0606020202030204" pitchFamily="34" charset="0"/>
              </a:rPr>
              <a:t>компрессии </a:t>
            </a:r>
            <a:r>
              <a:rPr lang="ru-RU" sz="2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венозного сегмента под ультразвуковым датчиком является диагностическим признаком ТГВ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5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224" y="321466"/>
            <a:ext cx="748955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УЗИ в В-режиме, поперечное сканирование</a:t>
            </a:r>
            <a:endParaRPr lang="ru-RU" sz="3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onlinelibrary.wiley.com/cms/asset/45ce28e3-56f8-4acd-8c37-4ecec640bb31/jth13403-fig-0001-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25882"/>
            <a:ext cx="4518841" cy="57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39481" y="1196172"/>
            <a:ext cx="5279939" cy="548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 B: 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Пациентка 66 лет с подозрением на ТГВ.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Достаточная компрессия бедренный вены: ТГВ исключен</a:t>
            </a:r>
            <a:endParaRPr lang="en-US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C, D: 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Пациентка 64 лет с карциномой пищевода с подозрением на ТГВ.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Отсутствие компрессии бедренной вены: ТГВ</a:t>
            </a:r>
            <a:endParaRPr lang="en-US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2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 - артерия; </a:t>
            </a:r>
            <a:r>
              <a:rPr lang="en-US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ru-RU" sz="2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вена</a:t>
            </a:r>
            <a:endParaRPr lang="ru-RU" sz="22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1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Office PowerPoint</Application>
  <PresentationFormat>Широкоэкранный</PresentationFormat>
  <Paragraphs>315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Arial Narrow</vt:lpstr>
      <vt:lpstr>Bahnschrift SemiLight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Спугис</dc:creator>
  <cp:lastModifiedBy>Яна Спугис</cp:lastModifiedBy>
  <cp:revision>1</cp:revision>
  <dcterms:created xsi:type="dcterms:W3CDTF">2023-02-07T12:29:23Z</dcterms:created>
  <dcterms:modified xsi:type="dcterms:W3CDTF">2023-02-07T12:29:59Z</dcterms:modified>
</cp:coreProperties>
</file>