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93" r:id="rId4"/>
    <p:sldId id="295" r:id="rId5"/>
    <p:sldId id="296" r:id="rId6"/>
    <p:sldId id="297" r:id="rId7"/>
    <p:sldId id="298" r:id="rId8"/>
    <p:sldId id="282" r:id="rId9"/>
    <p:sldId id="272" r:id="rId10"/>
    <p:sldId id="283" r:id="rId11"/>
    <p:sldId id="269" r:id="rId12"/>
    <p:sldId id="284" r:id="rId13"/>
    <p:sldId id="265" r:id="rId14"/>
    <p:sldId id="285" r:id="rId15"/>
    <p:sldId id="286" r:id="rId16"/>
    <p:sldId id="279" r:id="rId17"/>
    <p:sldId id="287" r:id="rId18"/>
    <p:sldId id="288" r:id="rId19"/>
    <p:sldId id="267" r:id="rId20"/>
    <p:sldId id="290" r:id="rId21"/>
    <p:sldId id="271" r:id="rId22"/>
    <p:sldId id="289" r:id="rId23"/>
    <p:sldId id="291" r:id="rId24"/>
    <p:sldId id="268" r:id="rId25"/>
    <p:sldId id="280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9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A46FD9-1530-4FA8-888B-1EBB40BCDD0F}" type="datetime1">
              <a:rPr lang="ru-RU" smtClean="0"/>
              <a:t>02.10.2022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2E93-9563-4AA4-85E5-C1D3948001C5}" type="datetime1">
              <a:rPr lang="ru-RU" smtClean="0"/>
              <a:pPr/>
              <a:t>02.10.2022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05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27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9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2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37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81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9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53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</a:t>
            </a:r>
          </a:p>
          <a:p>
            <a:pPr rtl="0"/>
            <a:r>
              <a:rPr lang="ru-RU" noProof="0" dirty="0"/>
              <a:t>получения эффекта наложения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Добавление нижнего колонтитула</a:t>
            </a:r>
          </a:p>
        </p:txBody>
      </p:sp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03A8A6E9-DFE7-C84C-8C6D-E32D8A663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6" name="Номер слайда 6">
            <a:extLst>
              <a:ext uri="{FF2B5EF4-FFF2-40B4-BE49-F238E27FC236}">
                <a16:creationId xmlns:a16="http://schemas.microsoft.com/office/drawing/2014/main" id="{40258D63-D809-EE49-BCDD-8D6306004AE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AA059022-81BB-3141-9DC1-6E855A13A2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4" name="Полилиния: Фигура 13" title="Стрелка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Полилиния: Фигура 14" title="Стрелка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Заголовок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B1CB22CF-1587-E74F-B211-A50F838025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8" name="Номер слайда 6">
            <a:extLst>
              <a:ext uri="{FF2B5EF4-FFF2-40B4-BE49-F238E27FC236}">
                <a16:creationId xmlns:a16="http://schemas.microsoft.com/office/drawing/2014/main" id="{C4B93A79-C848-FB4C-BF10-00BE7B66F061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команд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8" name="Рисунок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4" name="Рисунок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8" name="Рисунок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AE8F62FC-AFDE-3E45-856E-4C504FC42FE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команд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4" name="Рисунок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5" name="Рисунок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6" name="Рисунок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 rtlCol="0"/>
          <a:lstStyle>
            <a:lvl1pPr marL="0" indent="0" algn="l" rtl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Добавление нижнего колонтитула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5A0092-7256-3C4E-857B-D93B1A8D2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97204"/>
            <a:ext cx="4865864" cy="497975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Объект 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372" y="1197204"/>
            <a:ext cx="4865864" cy="497975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24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3617" y="1152000"/>
            <a:ext cx="3240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35" y="1152000"/>
            <a:ext cx="3240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DB8ADDC7-03DF-504A-BCB2-CD59459CC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 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</a:t>
            </a:r>
          </a:p>
          <a:p>
            <a:pPr rtl="0"/>
            <a:r>
              <a:rPr lang="ru-RU" noProof="0" dirty="0"/>
              <a:t>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197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908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0809" y="1152525"/>
            <a:ext cx="19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618" y="1152525"/>
            <a:ext cx="19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427" y="1148060"/>
            <a:ext cx="19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235" y="1152525"/>
            <a:ext cx="19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08BEF633-490C-6441-95CA-B2301D2D9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4860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4860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Добавление нижнего колонтитула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EFE5FCFC-5862-8346-B282-9ACAE5AA2B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10" name="Объект 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5" y="1581663"/>
            <a:ext cx="4786225" cy="4608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 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Текст 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Объект 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082602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178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Текст 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3924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28DDE606-CFBE-5C4D-91D3-266C9C6E7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</a:t>
            </a:r>
          </a:p>
          <a:p>
            <a:pPr rtl="0"/>
            <a:r>
              <a:rPr lang="ru-RU" noProof="0" dirty="0"/>
              <a:t>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rtlCol="0"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Электронная почта</a:t>
            </a:r>
          </a:p>
        </p:txBody>
      </p:sp>
      <p:sp>
        <p:nvSpPr>
          <p:cNvPr id="21" name="Текст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</p:spTree>
    <p:extLst>
      <p:ext uri="{BB962C8B-B14F-4D97-AF65-F5344CB8AC3E}">
        <p14:creationId xmlns:p14="http://schemas.microsoft.com/office/powerpoint/2010/main" val="2930386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78255" y="0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7190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40147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с изображением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</a:t>
            </a:r>
          </a:p>
          <a:p>
            <a:pPr rtl="0"/>
            <a:r>
              <a:rPr lang="ru-RU" noProof="0" dirty="0"/>
              <a:t>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286063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 (копия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 rtlCol="0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2" name="Номер слайда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 3 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Рисунок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 4 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Рисунок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свой макет экрана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Рисунок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rtlCol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 </a:t>
            </a:r>
            <a:br>
              <a:rPr lang="ru-RU" noProof="0" dirty="0"/>
            </a:br>
            <a:r>
              <a:rPr lang="ru-RU" noProof="0" dirty="0"/>
              <a:t>Отправьте на задний план для получения эффекта наложения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rtlCol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Выделенный текст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470" y="4608000"/>
            <a:ext cx="3863221" cy="18000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Добавить</a:t>
            </a:r>
          </a:p>
          <a:p>
            <a:pPr marL="266700" lvl="0" indent="-266700" algn="ctr" rtl="0"/>
            <a:r>
              <a:rPr lang="ru-RU" noProof="0" dirty="0"/>
              <a:t>изображение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 rtlCol="0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6" name="Номер слайда 6">
            <a:extLst>
              <a:ext uri="{FF2B5EF4-FFF2-40B4-BE49-F238E27FC236}">
                <a16:creationId xmlns:a16="http://schemas.microsoft.com/office/drawing/2014/main" id="{10C57817-9ECE-F147-BBDB-760FAF41C8E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страница </a:t>
            </a:r>
            <a:fld id="{19B51A1E-902D-48AF-9020-955120F399B6}" type="slidenum">
              <a:rPr lang="ru-RU" b="1" i="1" noProof="0" smtClean="0"/>
              <a:pPr/>
              <a:t>‹#›</a:t>
            </a:fld>
            <a:endParaRPr lang="ru-RU" b="1" i="1" noProof="0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FF5B127E-AB96-49E0-8307-05174D7A6231}"/>
              </a:ext>
            </a:extLst>
          </p:cNvPr>
          <p:cNvSpPr txBox="1"/>
          <p:nvPr userDrawn="1"/>
        </p:nvSpPr>
        <p:spPr>
          <a:xfrm>
            <a:off x="11034141" y="5994000"/>
            <a:ext cx="1077777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ru-RU" sz="2400" b="1" spc="-150" noProof="0" dirty="0" err="1">
                <a:solidFill>
                  <a:schemeClr val="accent1"/>
                </a:solidFill>
              </a:rPr>
              <a:t>Contoso</a:t>
            </a:r>
            <a:r>
              <a:rPr lang="ru-RU" sz="2400" b="1" spc="-150" baseline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spc="-150" baseline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000" b="0" spc="0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Pharmaceuticals</a:t>
            </a:r>
            <a:endParaRPr lang="ru-RU" sz="1000" b="0" spc="0" baseline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50" r:id="rId17"/>
    <p:sldLayoutId id="2147483652" r:id="rId18"/>
    <p:sldLayoutId id="2147483656" r:id="rId19"/>
    <p:sldLayoutId id="2147483657" r:id="rId20"/>
    <p:sldLayoutId id="2147483653" r:id="rId21"/>
    <p:sldLayoutId id="2147483677" r:id="rId22"/>
    <p:sldLayoutId id="2147483678" r:id="rId23"/>
    <p:sldLayoutId id="2147483654" r:id="rId24"/>
    <p:sldLayoutId id="2147483655" r:id="rId25"/>
    <p:sldLayoutId id="2147483660" r:id="rId26"/>
    <p:sldLayoutId id="2147483675" r:id="rId27"/>
    <p:sldLayoutId id="2147483676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svg"/><Relationship Id="rId5" Type="http://schemas.openxmlformats.org/officeDocument/2006/relationships/image" Target="../media/image31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 фотографии, где изображены стетоскоп и руки, показан процесс измерения кровяного давления пациента.  На фотографии также изображены прибор для измерения кровяного давления и доска-планшет.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75" y="0"/>
            <a:ext cx="11909425" cy="6584950"/>
          </a:xfrm>
        </p:spPr>
      </p:pic>
      <p:sp>
        <p:nvSpPr>
          <p:cNvPr id="26" name="Прямоугольник 25" title="Наложенное изображение">
            <a:extLst>
              <a:ext uri="{FF2B5EF4-FFF2-40B4-BE49-F238E27FC236}">
                <a16:creationId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5277678" y="136525"/>
            <a:ext cx="615232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5438820" y="1558993"/>
            <a:ext cx="5085650" cy="1870007"/>
          </a:xfrm>
        </p:spPr>
        <p:txBody>
          <a:bodyPr rtlCol="0"/>
          <a:lstStyle/>
          <a:p>
            <a:r>
              <a:rPr lang="ru-RU" dirty="0"/>
              <a:t>Технологии коррекции факторов риска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66725" y="6039125"/>
            <a:ext cx="10706099" cy="818875"/>
          </a:xfrm>
        </p:spPr>
        <p:txBody>
          <a:bodyPr rtlCol="0">
            <a:normAutofit fontScale="32500" lnSpcReduction="20000"/>
          </a:bodyPr>
          <a:lstStyle/>
          <a:p>
            <a:pPr algn="l"/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общество профилактики неинфекционных заболеваний Российское кардиологическое общество Национальный медицинский исследовательский центр терапии и профилактической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медицины. Кардиоваскулярная терапия и профилактика. </a:t>
            </a:r>
            <a:r>
              <a:rPr lang="en-US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and Prevention (Russian</a:t>
            </a:r>
            <a:r>
              <a:rPr lang="en-US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.Научно-практический рецензируемый медицинский журнал №4,2022 года.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7678" y="4129441"/>
            <a:ext cx="6007444" cy="17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:Зав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кафедрой: ДМН, проф. Петрова М.М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 1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года,112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</a:t>
            </a:r>
          </a:p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«Общая врачебная практика»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Т.А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61925"/>
            <a:ext cx="10156135" cy="7020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Углубленное  </a:t>
            </a:r>
            <a:r>
              <a:rPr lang="ru-RU" dirty="0"/>
              <a:t>профилактическое консультирование: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5643" y="948896"/>
            <a:ext cx="4378307" cy="40707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Цели углубленного </a:t>
            </a:r>
            <a:r>
              <a:rPr lang="ru-RU" dirty="0" smtClean="0"/>
              <a:t>ПК:</a:t>
            </a:r>
          </a:p>
          <a:p>
            <a:r>
              <a:rPr lang="ru-RU" dirty="0"/>
              <a:t>информирование пациента о  выявленных отклонениях в  его здоровье (при наличии) и </a:t>
            </a:r>
            <a:r>
              <a:rPr lang="ru-RU" dirty="0" smtClean="0"/>
              <a:t>ФР</a:t>
            </a:r>
          </a:p>
          <a:p>
            <a:r>
              <a:rPr lang="ru-RU" dirty="0"/>
              <a:t>мотивирование его к изменению/оздоровлению образа жизни, предоставление по возможности персонифицированных рекомендаций/советов по снижению риска заболеваний и </a:t>
            </a:r>
            <a:r>
              <a:rPr lang="ru-RU" dirty="0" smtClean="0"/>
              <a:t>осложнений</a:t>
            </a:r>
          </a:p>
          <a:p>
            <a:r>
              <a:rPr lang="ru-RU" dirty="0"/>
              <a:t>обучение конкретным умениям (по самоконтролю, самопомощи, доврачебной самопомощи, оздоровлению поведенческих привычек).</a:t>
            </a:r>
          </a:p>
        </p:txBody>
      </p:sp>
      <p:pic>
        <p:nvPicPr>
          <p:cNvPr id="11" name="Рисунок 10" descr="Рука и шкала прибора для измерения кровяного давления">
            <a:extLst>
              <a:ext uri="{FF2B5EF4-FFF2-40B4-BE49-F238E27FC236}">
                <a16:creationId xmlns:a16="http://schemas.microsoft.com/office/drawing/2014/main" id="{4B4A8784-FED8-4626-8883-762E38E9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925" y="3172316"/>
            <a:ext cx="2414048" cy="3685684"/>
          </a:xfrm>
          <a:prstGeom prst="rect">
            <a:avLst/>
          </a:prstGeom>
        </p:spPr>
      </p:pic>
      <p:pic>
        <p:nvPicPr>
          <p:cNvPr id="3074" name="Picture 2" descr="https://thumbs.dreamstime.com/b/woman-checking-blood-sugar-level-glucomete-woman-checking-blood-sugar-level-glucometer-table-diabetes-test-123861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00" y="864000"/>
            <a:ext cx="3964278" cy="26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93950"/>
            <a:ext cx="10143235" cy="432000"/>
          </a:xfrm>
        </p:spPr>
        <p:txBody>
          <a:bodyPr rtlCol="0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ПК  — это не просто совет и  объяснение, это алгоритм последовательных действий врача, направленный на реализацию цели консультирования и предусматривающий этап контроля результата (либо при последующем визите, либо в  режиме дистанционного контакта).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204" y="2659228"/>
            <a:ext cx="2907501" cy="3453152"/>
          </a:xfrm>
        </p:spPr>
        <p:txBody>
          <a:bodyPr rtlCol="0"/>
          <a:lstStyle/>
          <a:p>
            <a:r>
              <a:rPr lang="ru-RU" dirty="0"/>
              <a:t>ФР, оценить индивидуальные особенности. </a:t>
            </a:r>
            <a:endParaRPr lang="ru-RU" dirty="0" smtClean="0"/>
          </a:p>
          <a:p>
            <a:r>
              <a:rPr lang="ru-RU" dirty="0" smtClean="0"/>
              <a:t>Информировать </a:t>
            </a:r>
            <a:r>
              <a:rPr lang="ru-RU" dirty="0"/>
              <a:t>пациента о  выявленных ФР, оценить суммарный ССР, уровень ФР, дать его пояснение.</a:t>
            </a:r>
          </a:p>
          <a:p>
            <a:r>
              <a:rPr lang="ru-RU" dirty="0"/>
              <a:t>Объяснить необходимость снижения риска и  поддержания </a:t>
            </a:r>
            <a:r>
              <a:rPr lang="ru-RU" dirty="0" smtClean="0"/>
              <a:t>ЗОЖ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306B281-9CD0-4712-BC2A-46D16F97EB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76760" y="1815975"/>
            <a:ext cx="4860000" cy="3587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ru-RU" sz="2400" dirty="0"/>
              <a:t>Алгоритм углубленного ПК (общие принципы)</a:t>
            </a:r>
          </a:p>
          <a:p>
            <a:pPr marL="0" indent="0" rtl="0">
              <a:buNone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77929" y="2696060"/>
            <a:ext cx="38430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Оценить отношение пациента к ФР, его желание и  готовность к  изменению (оздоровлению) образа жизни, уверенность в достижении результата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Обсудить </a:t>
            </a:r>
            <a:r>
              <a:rPr lang="ru-RU" dirty="0"/>
              <a:t>с пациентом план действий и составить совместно с  ним согласованный конкретный и  реалистичный план оздоровления, график/ режим повторных визитов и контроля ФР</a:t>
            </a:r>
          </a:p>
        </p:txBody>
      </p:sp>
      <p:pic>
        <p:nvPicPr>
          <p:cNvPr id="3074" name="Picture 2" descr="https://medvestnik.ru/apps/mv/assets/files/content/news/880/88017/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21" y="2764775"/>
            <a:ext cx="4548027" cy="30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visgaz.by/upload/medialibrary/12c/12cd5d2f74672e309e72afdb694b25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32" y="4162425"/>
            <a:ext cx="2600367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1475" y="923925"/>
            <a:ext cx="4329993" cy="5442485"/>
          </a:xfrm>
        </p:spPr>
        <p:txBody>
          <a:bodyPr/>
          <a:lstStyle/>
          <a:p>
            <a:r>
              <a:rPr lang="ru-RU" dirty="0"/>
              <a:t>Уточнить, насколько пациент понял советы и  рекомендации (активная беседа по принципу “обратной связи”). Желательно предоставить пациенту письменные рекомендации (памятки, листовки и пр</a:t>
            </a:r>
            <a:r>
              <a:rPr lang="ru-RU" dirty="0" smtClean="0"/>
              <a:t>.).</a:t>
            </a:r>
          </a:p>
          <a:p>
            <a:r>
              <a:rPr lang="ru-RU" dirty="0"/>
              <a:t>Повторять рекомендации и  акцентировать внимание пациента на важности снижения риска заболеваний при каждом посещении медицинского учреждения (поддерживающее консультирование, уточнение</a:t>
            </a:r>
            <a:r>
              <a:rPr lang="ru-RU" dirty="0" smtClean="0"/>
              <a:t>).</a:t>
            </a:r>
          </a:p>
          <a:p>
            <a:r>
              <a:rPr lang="ru-RU" dirty="0"/>
              <a:t>Научить пациента конкретным умениям по самоконтролю, доврачебной самопомощи (при риске развития острых, </a:t>
            </a:r>
            <a:r>
              <a:rPr lang="ru-RU" dirty="0" err="1"/>
              <a:t>жизнеугрожающих</a:t>
            </a:r>
            <a:r>
              <a:rPr lang="ru-RU" dirty="0"/>
              <a:t> состояний), оздоровлению поведенческих привычек, дать конкретные советы и рекомендации.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5743575" y="923925"/>
            <a:ext cx="4552950" cy="5076825"/>
          </a:xfrm>
        </p:spPr>
        <p:txBody>
          <a:bodyPr/>
          <a:lstStyle/>
          <a:p>
            <a:r>
              <a:rPr lang="ru-RU" dirty="0" smtClean="0"/>
              <a:t>Регистрировать </a:t>
            </a:r>
            <a:r>
              <a:rPr lang="ru-RU" dirty="0"/>
              <a:t>в амбулаторных картах ФР, рекомендации по снижению риска, сроки повторных контрольных визитов, а также соблюдение/несоблюдение рекомендаций (приверженность) и результат.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Вносить необходимые изменения в  тактику ведения пациента при каждом визите, повторять рекомендации и  уточнять график повторных визитов. Одобрять при позитивных изменениях. Не осуждать при отсутствии изменений, выяснить и обсудить причины/барьеры.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Контролировать </a:t>
            </a:r>
            <a:r>
              <a:rPr lang="ru-RU" dirty="0"/>
              <a:t>выполнение рекомендаций, соблюдение рекомендаций, изменение поведенческих привычек, результат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r>
              <a:rPr lang="ru-RU" noProof="0" smtClean="0"/>
              <a:t>Страница </a:t>
            </a:r>
            <a:fld id="{19B51A1E-902D-48AF-9020-955120F399B6}" type="slidenum">
              <a:rPr lang="ru-RU" b="1" i="1" noProof="0" smtClean="0"/>
              <a:pPr rtl="0"/>
              <a:t>12</a:t>
            </a:fld>
            <a:endParaRPr lang="ru-RU" b="1" i="1" noProof="0" dirty="0"/>
          </a:p>
        </p:txBody>
      </p:sp>
      <p:pic>
        <p:nvPicPr>
          <p:cNvPr id="4100" name="Picture 4" descr="https://hls.kz/wp-content/uploads/2020/07/4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2200275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lliance-krk.ru/upload/iblock/29d/29d44349e2fff12435a628a8c57321ff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" b="1981"/>
          <a:stretch>
            <a:fillRect/>
          </a:stretch>
        </p:blipFill>
        <p:spPr bwMode="auto">
          <a:xfrm>
            <a:off x="0" y="16187"/>
            <a:ext cx="12192000" cy="68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 title="Наложенное изображение">
            <a:extLst>
              <a:ext uri="{FF2B5EF4-FFF2-40B4-BE49-F238E27FC236}">
                <a16:creationId xmlns:a16="http://schemas.microsoft.com/office/drawing/2014/main" id="{1D3F6556-8AF2-4DC2-86FE-E38011E946E6}"/>
              </a:ext>
            </a:extLst>
          </p:cNvPr>
          <p:cNvSpPr/>
          <p:nvPr/>
        </p:nvSpPr>
        <p:spPr bwMode="invGray">
          <a:xfrm rot="5400000">
            <a:off x="5932903" y="598903"/>
            <a:ext cx="6841812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CAFB058-F34E-4FAC-AA90-D1CB170C998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1598520" y="395421"/>
            <a:ext cx="9974510" cy="1018997"/>
          </a:xfrm>
        </p:spPr>
        <p:txBody>
          <a:bodyPr rtlCol="0"/>
          <a:lstStyle/>
          <a:p>
            <a:pPr algn="l"/>
            <a:r>
              <a:rPr lang="ru-RU" sz="2800" dirty="0"/>
              <a:t>Профилактическое консультирование по отказу от курения 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571411"/>
            <a:ext cx="68770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5618" y="168745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Мотивационное </a:t>
            </a:r>
            <a:r>
              <a:rPr lang="ru-RU" dirty="0">
                <a:solidFill>
                  <a:schemeClr val="bg1"/>
                </a:solidFill>
              </a:rPr>
              <a:t>консультирование — для пациентов, не готовых бросить курить, с  целью повышения их мотивации и готовности отказаться от курения с  возможным последующим лечением табачной зависимости.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60" y="4083132"/>
            <a:ext cx="5676310" cy="272041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3194016">
            <a:off x="2656483" y="960772"/>
            <a:ext cx="885420" cy="705282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18822">
            <a:off x="7286244" y="973684"/>
            <a:ext cx="701197" cy="6444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9775" y="175002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Стратегическое консультирование — для пациентов, готовых бросить курить, с  целью преодоления привычки курения, лечения табачной зависимости   помощи в  преодолении симптомов отмены, и полного отказа от курения.</a:t>
            </a:r>
          </a:p>
        </p:txBody>
      </p:sp>
    </p:spTree>
    <p:extLst>
      <p:ext uri="{BB962C8B-B14F-4D97-AF65-F5344CB8AC3E}">
        <p14:creationId xmlns:p14="http://schemas.microsoft.com/office/powerpoint/2010/main" val="8331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321" y="1"/>
            <a:ext cx="12257321" cy="68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ww.iphones.ru/wp-content/uploads/2019/06/e-sigaret-nikotiin-sigaret-suits-suitsetamine-82247777543.jpe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r="21262"/>
          <a:stretch>
            <a:fillRect/>
          </a:stretch>
        </p:blipFill>
        <p:spPr bwMode="auto">
          <a:xfrm>
            <a:off x="4162696" y="0"/>
            <a:ext cx="802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 title="Наложенное изображение">
            <a:extLst>
              <a:ext uri="{FF2B5EF4-FFF2-40B4-BE49-F238E27FC236}">
                <a16:creationId xmlns:a16="http://schemas.microsoft.com/office/drawing/2014/main" id="{D76A5F21-C887-4379-A20A-3CB406A1F102}"/>
              </a:ext>
            </a:extLst>
          </p:cNvPr>
          <p:cNvSpPr/>
          <p:nvPr/>
        </p:nvSpPr>
        <p:spPr bwMode="invGray">
          <a:xfrm rot="5400000">
            <a:off x="4911634" y="-748936"/>
            <a:ext cx="6531429" cy="80293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513B8E-BE7A-486A-9F5A-9FEE77C9ED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169" y="335559"/>
            <a:ext cx="3726408" cy="4848837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исследования показывают, что применение только краткого консультирования способно увеличить уровень 6-12-мес. воздержания от курения на 3%, а  применение углубленного индивидуального консультирования  — на 4% по сравнению с  кратким консультированием</a:t>
            </a:r>
          </a:p>
        </p:txBody>
      </p:sp>
      <p:pic>
        <p:nvPicPr>
          <p:cNvPr id="2052" name="Picture 4" descr="https://medicina.dobro-est.com/wp-content/uploads/2020/06/kurenie_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5497"/>
            <a:ext cx="3889328" cy="25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i?id=0d2793f9b425c3979ccc696c94585469-7011884-images-thumbs&amp;ref=rim&amp;n=33&amp;w=145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85" y="1"/>
            <a:ext cx="3417114" cy="32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i?id=ea5037a055c9712479030c56c2ff073e-4011148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85" y="3205173"/>
            <a:ext cx="3417114" cy="36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 к лечению при первичной и вторичной профилактике сердечно-сосудистых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110" y="1957343"/>
            <a:ext cx="3099765" cy="418339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приверженности рекомендациям как лекарственного, так и немедикаментозного характера является одной из наиболее актуальных, т.к. невыполнение пациентом этих рекомендаций снижает или делает полностью неэффективными проводимые лечебные или профилактические мероприятия</a:t>
            </a:r>
          </a:p>
        </p:txBody>
      </p:sp>
      <p:sp>
        <p:nvSpPr>
          <p:cNvPr id="7" name="AutoShape 10" descr="https://s13.stc.yc.kpcdn.net/share/i/12/11758711/wr-960.webp"/>
          <p:cNvSpPr>
            <a:spLocks noChangeAspect="1" noChangeArrowheads="1"/>
          </p:cNvSpPr>
          <p:nvPr/>
        </p:nvSpPr>
        <p:spPr bwMode="auto">
          <a:xfrm>
            <a:off x="4670760" y="2480300"/>
            <a:ext cx="2881240" cy="28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s13.stc.yc.kpcdn.net/share/i/12/11758711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Бады и лекарства не противостоят друг другу, а работают на одной сторон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85" y="2323073"/>
            <a:ext cx="457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51662" y="3780716"/>
            <a:ext cx="3194740" cy="2954635"/>
          </a:xfrm>
        </p:spPr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обеспеченность, психические расстройства, неудовлетворительные отношения врач-пациент и другие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09" y="520228"/>
            <a:ext cx="10274757" cy="717400"/>
          </a:xfrm>
        </p:spPr>
        <p:txBody>
          <a:bodyPr/>
          <a:lstStyle/>
          <a:p>
            <a:r>
              <a:rPr lang="ru-RU" dirty="0"/>
              <a:t>Наиболее значимыми факторами, провоцирующими </a:t>
            </a:r>
            <a:r>
              <a:rPr lang="ru-RU" dirty="0" err="1"/>
              <a:t>неприверженность</a:t>
            </a:r>
            <a:r>
              <a:rPr lang="ru-RU" dirty="0"/>
              <a:t> больных выполнению рекомендаций, </a:t>
            </a:r>
            <a:r>
              <a:rPr lang="ru-RU" dirty="0" smtClean="0"/>
              <a:t>считаются: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7"/>
          </p:nvPr>
        </p:nvSpPr>
        <p:spPr>
          <a:xfrm>
            <a:off x="89741" y="1442906"/>
            <a:ext cx="3072909" cy="294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0"/>
          </p:nvPr>
        </p:nvSpPr>
        <p:spPr>
          <a:xfrm>
            <a:off x="263929" y="1986925"/>
            <a:ext cx="2680607" cy="1440000"/>
          </a:xfrm>
        </p:spPr>
        <p:txBody>
          <a:bodyPr/>
          <a:lstStyle/>
          <a:p>
            <a:r>
              <a:rPr lang="ru-RU" sz="2000" dirty="0" smtClean="0"/>
              <a:t>МАЛОСИМПТОМНОЕ ТЕЧЕНИЕ ЗАБОЛЕВАНИЯ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8"/>
          </p:nvPr>
        </p:nvSpPr>
        <p:spPr>
          <a:xfrm>
            <a:off x="2035303" y="3780716"/>
            <a:ext cx="3268167" cy="30709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1"/>
          </p:nvPr>
        </p:nvSpPr>
        <p:spPr>
          <a:xfrm>
            <a:off x="2408908" y="4484127"/>
            <a:ext cx="2599023" cy="1280608"/>
          </a:xfrm>
        </p:spPr>
        <p:txBody>
          <a:bodyPr/>
          <a:lstStyle/>
          <a:p>
            <a:r>
              <a:rPr lang="ru-RU" sz="2000" dirty="0" smtClean="0"/>
              <a:t>БЕССИМПТОМНОЕ ТЕЧЕНИЕ ЗАБОЛЕВАНИЯ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/>
          </p:nvPr>
        </p:nvSpPr>
        <p:spPr>
          <a:xfrm>
            <a:off x="7429042" y="949178"/>
            <a:ext cx="3481430" cy="32223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2"/>
          </p:nvPr>
        </p:nvSpPr>
        <p:spPr>
          <a:xfrm>
            <a:off x="7845850" y="1518407"/>
            <a:ext cx="2449622" cy="2028638"/>
          </a:xfrm>
        </p:spPr>
        <p:txBody>
          <a:bodyPr/>
          <a:lstStyle/>
          <a:p>
            <a:r>
              <a:rPr lang="ru-RU" sz="2000" dirty="0" smtClean="0"/>
              <a:t>Опасение </a:t>
            </a:r>
            <a:r>
              <a:rPr lang="ru-RU" sz="2000" dirty="0"/>
              <a:t>или возникшие нежелательные явления </a:t>
            </a:r>
            <a:r>
              <a:rPr lang="ru-RU" sz="2000" dirty="0" smtClean="0"/>
              <a:t>лекарственной терапии</a:t>
            </a:r>
            <a:r>
              <a:rPr lang="ru-RU" sz="2000" dirty="0"/>
              <a:t>, </a:t>
            </a:r>
            <a:r>
              <a:rPr lang="ru-RU" sz="2000" dirty="0" err="1"/>
              <a:t>полипрагмазия</a:t>
            </a:r>
            <a:r>
              <a:rPr lang="ru-RU" sz="2000" dirty="0"/>
              <a:t>, сложный режим приема ЛП</a:t>
            </a:r>
          </a:p>
        </p:txBody>
      </p:sp>
    </p:spTree>
    <p:extLst>
      <p:ext uri="{BB962C8B-B14F-4D97-AF65-F5344CB8AC3E}">
        <p14:creationId xmlns:p14="http://schemas.microsoft.com/office/powerpoint/2010/main" val="38373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" grpId="0"/>
      <p:bldP spid="4" grpId="0" build="p" animBg="1"/>
      <p:bldP spid="7" grpId="0" build="p" animBg="1"/>
      <p:bldP spid="1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BD665AD-01A1-4FFC-8305-0A6070EA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02" y="817893"/>
            <a:ext cx="10143235" cy="432000"/>
          </a:xfrm>
        </p:spPr>
        <p:txBody>
          <a:bodyPr rtlCol="0"/>
          <a:lstStyle/>
          <a:p>
            <a:pPr algn="ctr"/>
            <a:r>
              <a:rPr lang="ru-RU" dirty="0"/>
              <a:t>Методы диагностики приверженности </a:t>
            </a:r>
            <a:r>
              <a:rPr lang="ru-RU" dirty="0" smtClean="0"/>
              <a:t>подразделяются:</a:t>
            </a:r>
            <a:endParaRPr lang="ru-RU" dirty="0"/>
          </a:p>
        </p:txBody>
      </p:sp>
      <p:pic>
        <p:nvPicPr>
          <p:cNvPr id="70" name="Рисунок 24" descr="Значок центра мишени">
            <a:extLst>
              <a:ext uri="{FF2B5EF4-FFF2-40B4-BE49-F238E27FC236}">
                <a16:creationId xmlns:a16="http://schemas.microsoft.com/office/drawing/2014/main" id="{120A52C2-7C0E-004B-8329-E4E37C6AE1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791" b="5791"/>
          <a:stretch>
            <a:fillRect/>
          </a:stretch>
        </p:blipFill>
        <p:spPr>
          <a:xfrm>
            <a:off x="710907" y="2259202"/>
            <a:ext cx="576765" cy="509964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671" y="2015600"/>
            <a:ext cx="4846027" cy="1135524"/>
          </a:xfrm>
        </p:spPr>
        <p:txBody>
          <a:bodyPr rtlCol="0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119B4-7FE5-43DD-81FB-DA75B8EA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50" y="2918879"/>
            <a:ext cx="3069500" cy="3051905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оценка концентрации ЛП в  биологических жидкостях организма, получение информации с  введенного </a:t>
            </a:r>
            <a:r>
              <a:rPr lang="ru-RU" dirty="0" err="1"/>
              <a:t>внутрижелудочно</a:t>
            </a:r>
            <a:r>
              <a:rPr lang="ru-RU" dirty="0"/>
              <a:t> </a:t>
            </a:r>
            <a:r>
              <a:rPr lang="ru-RU" dirty="0" err="1"/>
              <a:t>микросенсора</a:t>
            </a:r>
            <a:r>
              <a:rPr lang="ru-RU" dirty="0"/>
              <a:t> и  др.)</a:t>
            </a:r>
          </a:p>
        </p:txBody>
      </p:sp>
      <p:pic>
        <p:nvPicPr>
          <p:cNvPr id="71" name="Рисунок 26" descr="Значок в виде человека, выступающего за трибуной">
            <a:extLst>
              <a:ext uri="{FF2B5EF4-FFF2-40B4-BE49-F238E27FC236}">
                <a16:creationId xmlns:a16="http://schemas.microsoft.com/office/drawing/2014/main" id="{183C32CC-2A28-074C-AEE5-C5B38EA34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-13136" b="-12288"/>
          <a:stretch/>
        </p:blipFill>
        <p:spPr>
          <a:xfrm>
            <a:off x="6005054" y="2152485"/>
            <a:ext cx="576765" cy="72339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4EC3A6E4-FBBE-4F2E-8B22-4CACF85BE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3360" y="2079362"/>
            <a:ext cx="3462982" cy="1008000"/>
          </a:xfrm>
        </p:spPr>
        <p:txBody>
          <a:bodyPr rtlCol="0"/>
          <a:lstStyle/>
          <a:p>
            <a:pPr rtl="0"/>
            <a:r>
              <a:rPr lang="ru-RU" dirty="0"/>
              <a:t> </a:t>
            </a:r>
            <a:r>
              <a:rPr lang="ru-RU" sz="1800" dirty="0" smtClean="0"/>
              <a:t>НЕПРЯМЫЕ</a:t>
            </a:r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071564-A5F6-4B9F-B28F-E281F154C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2951608"/>
            <a:ext cx="3069500" cy="2434124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 smtClean="0"/>
              <a:t>(интервьюирование</a:t>
            </a:r>
            <a:r>
              <a:rPr lang="ru-RU" dirty="0"/>
              <a:t>, опрос, анкетирование пациентов, заполнение больными дневников самоконтроля и  т.д.)</a:t>
            </a:r>
          </a:p>
        </p:txBody>
      </p:sp>
    </p:spTree>
    <p:extLst>
      <p:ext uri="{BB962C8B-B14F-4D97-AF65-F5344CB8AC3E}">
        <p14:creationId xmlns:p14="http://schemas.microsoft.com/office/powerpoint/2010/main" val="22994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ид сверху на стол с медицинскими инструментами, лекарственными препаратами, доской планшетом и медицинским оборудованием">
            <a:extLst>
              <a:ext uri="{FF2B5EF4-FFF2-40B4-BE49-F238E27FC236}">
                <a16:creationId xmlns:a16="http://schemas.microsoft.com/office/drawing/2014/main" id="{0A756A3F-0F08-4577-8E72-1E643EFB097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 title="Наложенное изображение">
            <a:extLst>
              <a:ext uri="{FF2B5EF4-FFF2-40B4-BE49-F238E27FC236}">
                <a16:creationId xmlns:a16="http://schemas.microsoft.com/office/drawing/2014/main" id="{75F2B1C5-78F6-4A28-8883-7C500ADCB7D4}"/>
              </a:ext>
            </a:extLst>
          </p:cNvPr>
          <p:cNvSpPr/>
          <p:nvPr/>
        </p:nvSpPr>
        <p:spPr bwMode="invGray">
          <a:xfrm rot="5400000">
            <a:off x="4660550" y="506502"/>
            <a:ext cx="6584950" cy="58394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ED38B-2505-420A-A14A-D41E71EDBA33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5277678" y="133770"/>
            <a:ext cx="5085650" cy="1020203"/>
          </a:xfrm>
        </p:spPr>
        <p:txBody>
          <a:bodyPr rtlCol="0"/>
          <a:lstStyle/>
          <a:p>
            <a:pPr algn="l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217F2-8C36-4584-BD5D-0B00606DF9A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5410200" y="1272900"/>
            <a:ext cx="5085650" cy="3122932"/>
          </a:xfrm>
        </p:spPr>
        <p:txBody>
          <a:bodyPr rtlCol="0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факторов риска и раннее выявление хронических неинфекционных заболеваний: диспансеризация, профилактические осмотры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Профилактическое </a:t>
            </a:r>
            <a:r>
              <a:rPr lang="ru-RU" sz="2000" dirty="0"/>
              <a:t>консультирование по факторам риска</a:t>
            </a:r>
            <a:r>
              <a:rPr lang="ru-RU" sz="20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Профилактическое консультирование по отказу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Приверженность </a:t>
            </a:r>
            <a:r>
              <a:rPr lang="ru-RU" sz="2000" dirty="0"/>
              <a:t>к лечению при первичной и вторичной профилактике сердечно-сосудистых </a:t>
            </a:r>
            <a:r>
              <a:rPr lang="ru-RU" sz="2000" dirty="0" smtClean="0"/>
              <a:t>заболеваний.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5679" y="1499386"/>
            <a:ext cx="1908000" cy="5039250"/>
          </a:xfrm>
        </p:spPr>
        <p:txBody>
          <a:bodyPr/>
          <a:lstStyle/>
          <a:p>
            <a:r>
              <a:rPr lang="ru-RU" dirty="0"/>
              <a:t>регулярное наблюдение врачом-специалистом (например, при лечении и  профилактике ССЗ  — кардиологом)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398712" y="1499386"/>
            <a:ext cx="2232193" cy="3755035"/>
          </a:xfrm>
        </p:spPr>
        <p:txBody>
          <a:bodyPr/>
          <a:lstStyle/>
          <a:p>
            <a:r>
              <a:rPr lang="ru-RU" dirty="0"/>
              <a:t>ежедневная поддержка со стороны семьи, друзей, коллег, образовательная и  консультативная помощь со стороны работников смежных медицинских специальностей (например, фармацевтов)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291425" y="1400000"/>
            <a:ext cx="2245465" cy="1959791"/>
          </a:xfrm>
        </p:spPr>
        <p:txBody>
          <a:bodyPr/>
          <a:lstStyle/>
          <a:p>
            <a:r>
              <a:rPr lang="ru-RU" dirty="0"/>
              <a:t>информирование, инструктаж пациентов по вопросам здоровья, мотивационное собеседование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0728" y="109057"/>
            <a:ext cx="10335236" cy="103900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smtClean="0"/>
              <a:t>результатам </a:t>
            </a:r>
            <a:r>
              <a:rPr lang="ru-RU" dirty="0"/>
              <a:t>многочисленных исследований </a:t>
            </a:r>
            <a:r>
              <a:rPr lang="ru-RU" dirty="0" smtClean="0"/>
              <a:t>(</a:t>
            </a:r>
            <a:r>
              <a:rPr lang="ru-RU" dirty="0" err="1" smtClean="0"/>
              <a:t>рандомизированных</a:t>
            </a:r>
            <a:r>
              <a:rPr lang="ru-RU" dirty="0" smtClean="0"/>
              <a:t> и наблюдательных) потенциально полезными могут быть: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09410"/>
              </p:ext>
            </p:extLst>
          </p:nvPr>
        </p:nvGraphicFramePr>
        <p:xfrm>
          <a:off x="293615" y="1"/>
          <a:ext cx="10645629" cy="1249960"/>
        </p:xfrm>
        <a:graphic>
          <a:graphicData uri="http://schemas.openxmlformats.org/drawingml/2006/table">
            <a:tbl>
              <a:tblPr/>
              <a:tblGrid>
                <a:gridCol w="10645629">
                  <a:extLst>
                    <a:ext uri="{9D8B030D-6E8A-4147-A177-3AD203B41FA5}">
                      <a16:colId xmlns:a16="http://schemas.microsoft.com/office/drawing/2014/main" val="1070144038"/>
                    </a:ext>
                  </a:extLst>
                </a:gridCol>
              </a:tblGrid>
              <a:tr h="1249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57467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52441"/>
              </p:ext>
            </p:extLst>
          </p:nvPr>
        </p:nvGraphicFramePr>
        <p:xfrm>
          <a:off x="268448" y="1249960"/>
          <a:ext cx="3469747" cy="4219663"/>
        </p:xfrm>
        <a:graphic>
          <a:graphicData uri="http://schemas.openxmlformats.org/drawingml/2006/table">
            <a:tbl>
              <a:tblPr/>
              <a:tblGrid>
                <a:gridCol w="3469747">
                  <a:extLst>
                    <a:ext uri="{9D8B030D-6E8A-4147-A177-3AD203B41FA5}">
                      <a16:colId xmlns:a16="http://schemas.microsoft.com/office/drawing/2014/main" val="94517309"/>
                    </a:ext>
                  </a:extLst>
                </a:gridCol>
              </a:tblGrid>
              <a:tr h="42196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0831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04599"/>
              </p:ext>
            </p:extLst>
          </p:nvPr>
        </p:nvGraphicFramePr>
        <p:xfrm>
          <a:off x="4032891" y="1249961"/>
          <a:ext cx="2837692" cy="4202884"/>
        </p:xfrm>
        <a:graphic>
          <a:graphicData uri="http://schemas.openxmlformats.org/drawingml/2006/table">
            <a:tbl>
              <a:tblPr/>
              <a:tblGrid>
                <a:gridCol w="2837692">
                  <a:extLst>
                    <a:ext uri="{9D8B030D-6E8A-4147-A177-3AD203B41FA5}">
                      <a16:colId xmlns:a16="http://schemas.microsoft.com/office/drawing/2014/main" val="1799362783"/>
                    </a:ext>
                  </a:extLst>
                </a:gridCol>
              </a:tblGrid>
              <a:tr h="4202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87028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41533"/>
              </p:ext>
            </p:extLst>
          </p:nvPr>
        </p:nvGraphicFramePr>
        <p:xfrm>
          <a:off x="7291424" y="1249960"/>
          <a:ext cx="3647819" cy="4202885"/>
        </p:xfrm>
        <a:graphic>
          <a:graphicData uri="http://schemas.openxmlformats.org/drawingml/2006/table">
            <a:tbl>
              <a:tblPr/>
              <a:tblGrid>
                <a:gridCol w="3647819">
                  <a:extLst>
                    <a:ext uri="{9D8B030D-6E8A-4147-A177-3AD203B41FA5}">
                      <a16:colId xmlns:a16="http://schemas.microsoft.com/office/drawing/2014/main" val="3843418856"/>
                    </a:ext>
                  </a:extLst>
                </a:gridCol>
              </a:tblGrid>
              <a:tr h="42028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904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spk.med.cap.ru/UserFiles21/rspk/Materials/2021/11/10/blobid1636535430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34" y="3624044"/>
            <a:ext cx="6652735" cy="32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Рекомендовано: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FF4D0530-8F08-463A-A616-6F8674223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5715" y="1147003"/>
            <a:ext cx="3664283" cy="2276936"/>
          </a:xfrm>
        </p:spPr>
        <p:txBody>
          <a:bodyPr rtlCol="0"/>
          <a:lstStyle/>
          <a:p>
            <a:pPr rtl="0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71625" y="528007"/>
            <a:ext cx="4954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Выбор профилактических стратегий с  максимальной эффективностью  — один из наиболее перспективных способов улучшения приверженности к выполнению пациентами врачебных рекомендаций.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3554" y="3760786"/>
            <a:ext cx="5065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любых лечебных и профилактических мероприятий следует регулярно оценивать приверженность пациентов к  их выполнению. Наиболее удобны в  клинической практике непрямые методы диагностики приверженности: опрос, анкетирование с  помощью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валидизированных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опросников (например, шкалы приверженности НОДФ), подсчет использованных блистеров/ упаковок таблеток и др.</a:t>
            </a:r>
          </a:p>
        </p:txBody>
      </p:sp>
      <p:pic>
        <p:nvPicPr>
          <p:cNvPr id="6150" name="Picture 6" descr="Внимание, опрос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33" y="856359"/>
            <a:ext cx="2767684" cy="27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85"/>
            <a:ext cx="12192000" cy="68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www.medkv.ru/images/companies/1/images/3-sredstva-reabilitacii/tabletnica/tabletnica-7-dnej.jpg?1609148419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59" y="3355596"/>
            <a:ext cx="2933829" cy="19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244" y="1150875"/>
            <a:ext cx="4611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наблюдение пациента с  ХНИЗ лечащим врачом, мотивация и  консультативная помощь больному, в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работниками смежных медицинских специальностей, поддержка людьми из ближайшего окружения пациента способствуют приверженности к  выполнению врачебных рекомендаций</a:t>
            </a:r>
            <a:r>
              <a:rPr lang="ru-RU" dirty="0"/>
              <a:t>.</a:t>
            </a:r>
          </a:p>
        </p:txBody>
      </p:sp>
      <p:pic>
        <p:nvPicPr>
          <p:cNvPr id="5122" name="Picture 2" descr="https://eldercare.ru/wp-content/uploads/2019/09/GMS-2-1024x630.jpg?v=15694298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3" y="5092117"/>
            <a:ext cx="2631641" cy="16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hewestendnews.com/wp-content/uploads/2020/04/blood-pressure_self-test_AdobeStock_144358093-webfe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2" y="0"/>
            <a:ext cx="7286068" cy="67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 title="Наложенное изображение">
            <a:extLst>
              <a:ext uri="{FF2B5EF4-FFF2-40B4-BE49-F238E27FC236}">
                <a16:creationId xmlns:a16="http://schemas.microsoft.com/office/drawing/2014/main" id="{C737364B-3FFB-4CAE-B936-630FCC5E93B5}"/>
              </a:ext>
            </a:extLst>
          </p:cNvPr>
          <p:cNvSpPr/>
          <p:nvPr/>
        </p:nvSpPr>
        <p:spPr bwMode="invGray">
          <a:xfrm rot="5400000">
            <a:off x="5159487" y="-214033"/>
            <a:ext cx="6857997" cy="728606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8777" y="406276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технических средств (специальные программы-напоминания для смартфонов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блистеры с  указанием дней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т.д.) и задействование пациента в самоконтроле лечения (самостоятельное измерение АД, уровня глюкозы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 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др.) могут оказаться полезными для повышения приверженности больных ХНИЗ, при которых требуется длительный (часто, пожизненный) прием ЛП и  выполнение других врачебных рекомендаций. </a:t>
            </a:r>
          </a:p>
        </p:txBody>
      </p:sp>
    </p:spTree>
    <p:extLst>
      <p:ext uri="{BB962C8B-B14F-4D97-AF65-F5344CB8AC3E}">
        <p14:creationId xmlns:p14="http://schemas.microsoft.com/office/powerpoint/2010/main" val="40933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Рекомендовано:</a:t>
            </a:r>
            <a:endParaRPr lang="ru-RU" dirty="0"/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16852965-5187-4677-B878-4167E7B692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30636" y="1728133"/>
            <a:ext cx="3889239" cy="4009938"/>
          </a:xfrm>
        </p:spPr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  усовершенствование технологий, помогающих в принятии правильного врачебного решения в  каждом конкретном клиническом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специальные программы для компьютеров и смартфонов, онлайн-шкалы, опросники, классификации и др.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A362839C-0A6B-4785-ACD4-42645537AF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24112" y="2304293"/>
            <a:ext cx="3120238" cy="3120238"/>
          </a:xfrm>
        </p:spPr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по применению в  условиях реальной клинической практики положений клинических рекомендаций с коллегами разных специальностей.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7"/>
          </p:nvPr>
        </p:nvSpPr>
        <p:spPr>
          <a:xfrm>
            <a:off x="184558" y="1851399"/>
            <a:ext cx="4348065" cy="434806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повышение образовательного уровня врачей, начиная с  этапа обучения в  медицинском ВУЗе, в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ознакомление их с положениями современных клинических рекомендаций и изменениями, внесенными в рекомендации.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6" descr="Изображение медицинских пинцетов разных размеров, таблеток и руки с ручкой, которая пишет на листе бумаге, прикрепленном к доске-планшету">
            <a:extLst>
              <a:ext uri="{FF2B5EF4-FFF2-40B4-BE49-F238E27FC236}">
                <a16:creationId xmlns:a16="http://schemas.microsoft.com/office/drawing/2014/main" id="{D29AD2ED-F2E1-42BA-A4F8-29194C9634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" r="62"/>
          <a:stretch>
            <a:fillRect/>
          </a:stretch>
        </p:blipFill>
        <p:spPr/>
      </p:pic>
      <p:sp>
        <p:nvSpPr>
          <p:cNvPr id="11" name="Прямоугольник 10" title="Наложенное изображение">
            <a:extLst>
              <a:ext uri="{FF2B5EF4-FFF2-40B4-BE49-F238E27FC236}">
                <a16:creationId xmlns:a16="http://schemas.microsoft.com/office/drawing/2014/main" id="{5396BE43-2D46-4002-A946-60FC5900EC15}"/>
              </a:ext>
            </a:extLst>
          </p:cNvPr>
          <p:cNvSpPr/>
          <p:nvPr/>
        </p:nvSpPr>
        <p:spPr bwMode="invGray">
          <a:xfrm rot="5400000">
            <a:off x="4806115" y="573532"/>
            <a:ext cx="6584950" cy="571094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002" y="176169"/>
            <a:ext cx="24244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Эпоха современного скрининга началась в 1968г с исторически важной публикации, подготовленной </a:t>
            </a:r>
            <a:r>
              <a:rPr lang="ru-RU" dirty="0" err="1"/>
              <a:t>Wilson</a:t>
            </a:r>
            <a:r>
              <a:rPr lang="ru-RU" dirty="0"/>
              <a:t> и  </a:t>
            </a:r>
            <a:r>
              <a:rPr lang="ru-RU" dirty="0" err="1"/>
              <a:t>Jungner</a:t>
            </a:r>
            <a:r>
              <a:rPr lang="ru-RU" dirty="0"/>
              <a:t> для ВОЗ, в  которой было определено понятие скрининга: </a:t>
            </a:r>
            <a:endParaRPr lang="ru-RU" dirty="0" smtClean="0"/>
          </a:p>
          <a:p>
            <a:r>
              <a:rPr lang="ru-RU" dirty="0" smtClean="0"/>
              <a:t>скрининг</a:t>
            </a:r>
            <a:r>
              <a:rPr lang="ru-RU" dirty="0"/>
              <a:t> — это предположительная идентификация </a:t>
            </a:r>
            <a:r>
              <a:rPr lang="ru-RU" dirty="0" err="1"/>
              <a:t>невыявленной</a:t>
            </a:r>
            <a:r>
              <a:rPr lang="ru-RU" dirty="0"/>
              <a:t> болезни или дефекта путем использования тестов, анализов или других процедур, которые можно выполнить </a:t>
            </a:r>
            <a:r>
              <a:rPr lang="ru-RU" dirty="0" smtClean="0"/>
              <a:t>быстро.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662" y="67112"/>
            <a:ext cx="9496338" cy="67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профилактического медицинского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053672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на основании антропометрии — ИМТ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ОХС в крови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глюкозы в крови;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относительного или абсолютного ССР;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 — 1 раз в 2 года;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электрокардиограмму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(ЭКГ) при первом прохождении профилактического осмотра, далее в возрасте 35 лет и старше 1 раз в 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внутриглазного давления при первом прохождении профилактического осмотра, далее в возрасте 40 лет и старше 1 раз в 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(осмотр), в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осмотр на выявление визуальных и  иных локализаций онкологических заболеваний, врачом по медицинской профилактике отделения (кабинета) медицинской профилактики или центра здоровья, врачом-терапевтом врачебной амбулатории или фельдшером</a:t>
            </a:r>
            <a:r>
              <a:rPr lang="ru-RU" dirty="0"/>
              <a:t>.</a:t>
            </a:r>
          </a:p>
        </p:txBody>
      </p:sp>
      <p:pic>
        <p:nvPicPr>
          <p:cNvPr id="1028" name="Picture 4" descr="диспансеризацией осмотрено пациентов Профилактические выявления году тыся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58934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филактический медицинский осмотр и..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89835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28" y="301371"/>
            <a:ext cx="2952206" cy="119650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0171" y="1920631"/>
            <a:ext cx="4152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Первый  этап(проводится скрининг и  другие методы исследования, направленные на раннее выявление онкологических </a:t>
            </a:r>
            <a:r>
              <a:rPr lang="ru-RU" sz="2400" dirty="0" smtClean="0"/>
              <a:t>заболеваний)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77523" y="1920631"/>
            <a:ext cx="5397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Второй этап(дополнительные обследования </a:t>
            </a:r>
            <a:r>
              <a:rPr lang="ru-RU" sz="2400" dirty="0"/>
              <a:t>и  уточнения диагноза заболевания (состояния) при наличии медицинских показаний в соответствии с клиническими </a:t>
            </a:r>
            <a:r>
              <a:rPr lang="ru-RU" sz="2400" dirty="0" smtClean="0"/>
              <a:t>рекомендациями.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03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5602" y="1394097"/>
            <a:ext cx="4865864" cy="40433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на выявление визуальных и  иных локализаций онкологических заболеваний, включающий осмотр кожных покровов, слизистых губ и ротовой полости, пальпацию щитовидной железы, лимфатических узлов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диагноз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группу здоровья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ДН;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показания для осмотра (консультаций) и обследований в рамках второго этапа диспансеризации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602" y="319116"/>
            <a:ext cx="6893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первого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диспансеризации: </a:t>
            </a:r>
          </a:p>
        </p:txBody>
      </p:sp>
      <p:pic>
        <p:nvPicPr>
          <p:cNvPr id="2052" name="Picture 4" descr="https://7744.maam.ru/images/photos/ebc05014986f6d6ff3b64561d3cfcb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3" y="2785700"/>
            <a:ext cx="4040777" cy="40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5637874" cy="10136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второго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диспансеризации: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66" y="160344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 (уточняет) диагноз;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(уточняет) группу здоровья;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группу ДН с учетом заключений врачей-специалистов;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граждан при наличии медицинских показаний на дополнительное обследование, не входящее в объем диспансеризации.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trueimages.ru/img/1b/bb/dc8991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88" y="2795451"/>
            <a:ext cx="5726882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575" y="422475"/>
            <a:ext cx="6959400" cy="996750"/>
          </a:xfrm>
        </p:spPr>
        <p:txBody>
          <a:bodyPr/>
          <a:lstStyle/>
          <a:p>
            <a:r>
              <a:rPr lang="ru-RU" dirty="0"/>
              <a:t>Профилактическое консультирование по факторам риска: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Страница </a:t>
            </a:r>
            <a:fld id="{19B51A1E-902D-48AF-9020-955120F399B6}" type="slidenum">
              <a:rPr lang="ru-RU" b="1" i="1" noProof="0" smtClean="0"/>
              <a:pPr rtl="0"/>
              <a:t>8</a:t>
            </a:fld>
            <a:endParaRPr lang="ru-RU" b="1" i="1" noProof="0" dirty="0"/>
          </a:p>
        </p:txBody>
      </p:sp>
      <p:sp>
        <p:nvSpPr>
          <p:cNvPr id="4" name="Стрелка вниз 3"/>
          <p:cNvSpPr/>
          <p:nvPr/>
        </p:nvSpPr>
        <p:spPr>
          <a:xfrm rot="2370166">
            <a:off x="2905125" y="1790701"/>
            <a:ext cx="609600" cy="685799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815259">
            <a:off x="7572375" y="1733551"/>
            <a:ext cx="609600" cy="685799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26429" y="2949059"/>
            <a:ext cx="1912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Краткое ПК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41038" y="2935843"/>
            <a:ext cx="2340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Углубленное ПК</a:t>
            </a:r>
          </a:p>
        </p:txBody>
      </p:sp>
      <p:pic>
        <p:nvPicPr>
          <p:cNvPr id="1026" name="Picture 2" descr="https://static.tildacdn.com/tild3632-6630-4064-b265-393133346164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5605566"/>
            <a:ext cx="3162299" cy="12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6163-3737-4362-b433-393635346431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52" y="4532616"/>
            <a:ext cx="2942948" cy="10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ebstockreview.net/images/doctors-clipart-doctor-patien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47" y="3827766"/>
            <a:ext cx="2732673" cy="26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lmen.minobr63.ru/wp-content/uploads/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170" y="1671517"/>
            <a:ext cx="2886530" cy="16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AD5B11C5-EB75-4884-ADDC-73EA04FE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224" y="208884"/>
            <a:ext cx="5616375" cy="864450"/>
          </a:xfrm>
        </p:spPr>
        <p:txBody>
          <a:bodyPr rtlCol="0"/>
          <a:lstStyle/>
          <a:p>
            <a:r>
              <a:rPr lang="ru-RU" dirty="0"/>
              <a:t>Краткое  </a:t>
            </a:r>
            <a:r>
              <a:rPr lang="ru-RU" dirty="0" smtClean="0"/>
              <a:t>профилактическое консультирование: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444DFB7-7E28-41B4-9BF9-BE436E0FC9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1075" y="1657575"/>
            <a:ext cx="3911400" cy="4798787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Информировать пациента</a:t>
            </a:r>
            <a:r>
              <a:rPr lang="ru-RU" dirty="0" smtClean="0"/>
              <a:t>:</a:t>
            </a:r>
          </a:p>
          <a:p>
            <a:r>
              <a:rPr lang="ru-RU" sz="2000" dirty="0"/>
              <a:t>о выявленных ХНИЗ, ФР, суммарном </a:t>
            </a:r>
            <a:r>
              <a:rPr lang="ru-RU" sz="2000" dirty="0" smtClean="0"/>
              <a:t>ССР.</a:t>
            </a:r>
          </a:p>
          <a:p>
            <a:r>
              <a:rPr lang="ru-RU" sz="2000" dirty="0"/>
              <a:t>об основных показателях (АД, ОХС, ЧСС, глюкоза и др</a:t>
            </a:r>
            <a:r>
              <a:rPr lang="ru-RU" sz="2000" dirty="0" smtClean="0"/>
              <a:t>.)</a:t>
            </a:r>
          </a:p>
          <a:p>
            <a:r>
              <a:rPr lang="ru-RU" sz="2000" dirty="0"/>
              <a:t>о  результатах клинико-инструментальных </a:t>
            </a:r>
            <a:r>
              <a:rPr lang="ru-RU" sz="2000" dirty="0" smtClean="0"/>
              <a:t>исследований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/>
              <a:t>о  рекомендуемых целевых уровнях ФР/показателей здоровья.</a:t>
            </a:r>
          </a:p>
          <a:p>
            <a:pPr marL="0" indent="0" rtl="0">
              <a:buNone/>
            </a:pPr>
            <a:endParaRPr lang="ru-RU" dirty="0"/>
          </a:p>
          <a:p>
            <a:pPr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1F20C0-022B-4E7D-BF64-E9B2AFE01D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38750" y="1671517"/>
            <a:ext cx="4295775" cy="4798789"/>
          </a:xfrm>
        </p:spPr>
        <p:txBody>
          <a:bodyPr rtlCol="0"/>
          <a:lstStyle/>
          <a:p>
            <a:pPr marL="0" indent="0">
              <a:buNone/>
            </a:pPr>
            <a:r>
              <a:rPr lang="ru-RU" sz="1600" dirty="0" smtClean="0"/>
              <a:t>Объяснить </a:t>
            </a:r>
            <a:r>
              <a:rPr lang="ru-RU" sz="1600" dirty="0"/>
              <a:t>пациенту</a:t>
            </a:r>
            <a:r>
              <a:rPr lang="ru-RU" sz="1600" dirty="0" smtClean="0"/>
              <a:t>:</a:t>
            </a:r>
          </a:p>
          <a:p>
            <a:r>
              <a:rPr lang="ru-RU" sz="1600" dirty="0"/>
              <a:t>негативное влияние выявленных ФР на его здоровье и  необходимость снижения риска и  поддержания </a:t>
            </a:r>
            <a:r>
              <a:rPr lang="ru-RU" sz="1600" dirty="0" smtClean="0"/>
              <a:t>ЗОЖ</a:t>
            </a:r>
            <a:r>
              <a:rPr lang="ru-RU" sz="1600" dirty="0"/>
              <a:t>.</a:t>
            </a:r>
            <a:endParaRPr lang="ru-RU" sz="1600" dirty="0" smtClean="0"/>
          </a:p>
          <a:p>
            <a:r>
              <a:rPr lang="ru-RU" sz="1600" dirty="0"/>
              <a:t>основы доврачебной самопомощи при острых </a:t>
            </a:r>
            <a:r>
              <a:rPr lang="ru-RU" sz="1600" dirty="0" err="1" smtClean="0"/>
              <a:t>жизнеугрожающих</a:t>
            </a:r>
            <a:r>
              <a:rPr lang="ru-RU" sz="1600" dirty="0" smtClean="0"/>
              <a:t> </a:t>
            </a:r>
            <a:r>
              <a:rPr lang="ru-RU" sz="1600" dirty="0"/>
              <a:t>состояниях (при риске их возникновения и диагноза пациента</a:t>
            </a:r>
            <a:r>
              <a:rPr lang="ru-RU" sz="1600" dirty="0" smtClean="0"/>
              <a:t>);</a:t>
            </a:r>
          </a:p>
          <a:p>
            <a:r>
              <a:rPr lang="ru-RU" sz="1600" dirty="0"/>
              <a:t>возможность получить помощь в  отказе от курения, а также более углубленное персонифицированные ПК по снижению риска пагубного потребления алкоголя, рациональному питанию, ФА и др. (при показаниях</a:t>
            </a:r>
            <a:r>
              <a:rPr lang="ru-RU" sz="1600" dirty="0" smtClean="0"/>
              <a:t>).</a:t>
            </a:r>
          </a:p>
          <a:p>
            <a:r>
              <a:rPr lang="ru-RU" sz="1600" dirty="0"/>
              <a:t>Контролировать усвоение/понимание советов и готовность к их выполнению(рекомендации, сроки повторных </a:t>
            </a:r>
            <a:r>
              <a:rPr lang="ru-RU" sz="1600" dirty="0" smtClean="0"/>
              <a:t>посещений)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156343-8474-456D-AFB4-0D3E683B5C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19B51A1E-902D-48AF-9020-955120F399B6}" type="slidenum">
              <a:rPr lang="ru-RU" b="1" i="1" smtClean="0"/>
              <a:pPr rtl="0"/>
              <a:t>9</a:t>
            </a:fld>
            <a:endParaRPr lang="ru-RU" b="1" i="1" dirty="0"/>
          </a:p>
        </p:txBody>
      </p:sp>
      <p:pic>
        <p:nvPicPr>
          <p:cNvPr id="2052" name="Picture 4" descr="https://www.faritk.ru/images/easyblog_articles/156/b2ap3_large_-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5072868"/>
            <a:ext cx="2676359" cy="1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noginashi.ru/wp-content/uploads/2017/09/240285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34525" y="3304784"/>
            <a:ext cx="262382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28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31B0C1"/>
      </a:accent1>
      <a:accent2>
        <a:srgbClr val="CB488B"/>
      </a:accent2>
      <a:accent3>
        <a:srgbClr val="BC9230"/>
      </a:accent3>
      <a:accent4>
        <a:srgbClr val="126974"/>
      </a:accent4>
      <a:accent5>
        <a:srgbClr val="C13131"/>
      </a:accent5>
      <a:accent6>
        <a:srgbClr val="8E8016"/>
      </a:accent6>
      <a:hlink>
        <a:srgbClr val="31B0C1"/>
      </a:hlink>
      <a:folHlink>
        <a:srgbClr val="31B0C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0503_TF89652269" id="{318CF615-5E92-4FFB-A5A3-5FBD093FE2E7}" vid="{4EDC01A9-1227-4D51-B1B3-7DC1FD6A4CA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медицинских услуг</Template>
  <TotalTime>0</TotalTime>
  <Words>1640</Words>
  <Application>Microsoft Office PowerPoint</Application>
  <PresentationFormat>Широкоэкранный</PresentationFormat>
  <Paragraphs>130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Тема Office</vt:lpstr>
      <vt:lpstr>Технологии коррекции факторов риска .</vt:lpstr>
      <vt:lpstr>Содержание:</vt:lpstr>
      <vt:lpstr>Презентация PowerPoint</vt:lpstr>
      <vt:lpstr>Программа профилактического медицинского осмотра:</vt:lpstr>
      <vt:lpstr>Диспансеризация:</vt:lpstr>
      <vt:lpstr>Презентация PowerPoint</vt:lpstr>
      <vt:lpstr>По итогам второго этапа диспансеризации: </vt:lpstr>
      <vt:lpstr>Профилактическое консультирование по факторам риска:</vt:lpstr>
      <vt:lpstr>Презентация PowerPoint</vt:lpstr>
      <vt:lpstr> Углубленное  профилактическое консультирование: </vt:lpstr>
      <vt:lpstr>Углубленное ПК  — это не просто совет и  объяснение, это алгоритм последовательных действий врача, направленный на реализацию цели консультирования и предусматривающий этап контроля результата (либо при последующем визите, либо в  режиме дистанционного контакта).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Приверженность к лечению при первичной и вторичной профилактике сердечно-сосудистых заболеваний:</vt:lpstr>
      <vt:lpstr>Наиболее значимыми факторами, провоцирующими неприверженность больных выполнению рекомендаций, считаются:</vt:lpstr>
      <vt:lpstr>Методы диагностики приверженности подразделяются:</vt:lpstr>
      <vt:lpstr> По результатам многочисленных исследований (рандомизированных и наблюдательных) потенциально полезными могут быть:</vt:lpstr>
      <vt:lpstr>Рекомендовано:</vt:lpstr>
      <vt:lpstr>Презентация PowerPoint</vt:lpstr>
      <vt:lpstr>Рекомендовано:</vt:lpstr>
      <vt:lpstr>Рекомендовано: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2022-10-01T07:31:32Z</dcterms:created>
  <dcterms:modified xsi:type="dcterms:W3CDTF">2022-10-02T16:36:56Z</dcterms:modified>
</cp:coreProperties>
</file>