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0" r:id="rId1"/>
  </p:sldMasterIdLst>
  <p:notesMasterIdLst>
    <p:notesMasterId r:id="rId31"/>
  </p:notesMasterIdLst>
  <p:handoutMasterIdLst>
    <p:handoutMasterId r:id="rId32"/>
  </p:handoutMasterIdLst>
  <p:sldIdLst>
    <p:sldId id="706" r:id="rId2"/>
    <p:sldId id="708" r:id="rId3"/>
    <p:sldId id="729" r:id="rId4"/>
    <p:sldId id="709" r:id="rId5"/>
    <p:sldId id="710" r:id="rId6"/>
    <p:sldId id="730" r:id="rId7"/>
    <p:sldId id="711" r:id="rId8"/>
    <p:sldId id="712" r:id="rId9"/>
    <p:sldId id="713" r:id="rId10"/>
    <p:sldId id="714" r:id="rId11"/>
    <p:sldId id="731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722" r:id="rId20"/>
    <p:sldId id="732" r:id="rId21"/>
    <p:sldId id="723" r:id="rId22"/>
    <p:sldId id="724" r:id="rId23"/>
    <p:sldId id="733" r:id="rId24"/>
    <p:sldId id="725" r:id="rId25"/>
    <p:sldId id="726" r:id="rId26"/>
    <p:sldId id="727" r:id="rId27"/>
    <p:sldId id="734" r:id="rId28"/>
    <p:sldId id="735" r:id="rId29"/>
    <p:sldId id="728" r:id="rId30"/>
  </p:sldIdLst>
  <p:sldSz cx="10287000" cy="6858000" type="35mm"/>
  <p:notesSz cx="687070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orient="horz" pos="3401">
          <p15:clr>
            <a:srgbClr val="A4A3A4"/>
          </p15:clr>
        </p15:guide>
        <p15:guide id="3" pos="4857">
          <p15:clr>
            <a:srgbClr val="A4A3A4"/>
          </p15:clr>
        </p15:guide>
        <p15:guide id="4" pos="3250">
          <p15:clr>
            <a:srgbClr val="A4A3A4"/>
          </p15:clr>
        </p15:guide>
        <p15:guide id="5" pos="6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7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FF"/>
    <a:srgbClr val="D1C1E1"/>
    <a:srgbClr val="CDBCDE"/>
    <a:srgbClr val="E0D1FF"/>
    <a:srgbClr val="D6C1FF"/>
    <a:srgbClr val="BB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4" autoAdjust="0"/>
    <p:restoredTop sz="94913" autoAdjust="0"/>
  </p:normalViewPr>
  <p:slideViewPr>
    <p:cSldViewPr snapToGrid="0">
      <p:cViewPr varScale="1">
        <p:scale>
          <a:sx n="109" d="100"/>
          <a:sy n="109" d="100"/>
        </p:scale>
        <p:origin x="1572" y="114"/>
      </p:cViewPr>
      <p:guideLst>
        <p:guide orient="horz" pos="441"/>
        <p:guide orient="horz" pos="3401"/>
        <p:guide pos="4857"/>
        <p:guide pos="3250"/>
        <p:guide pos="6288"/>
      </p:guideLst>
    </p:cSldViewPr>
  </p:slideViewPr>
  <p:outlineViewPr>
    <p:cViewPr>
      <p:scale>
        <a:sx n="33" d="100"/>
        <a:sy n="33" d="100"/>
      </p:scale>
      <p:origin x="0" y="33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900" y="504"/>
      </p:cViewPr>
      <p:guideLst>
        <p:guide orient="horz" pos="3079"/>
        <p:guide pos="21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2908300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7038"/>
            <a:ext cx="2986088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9317038"/>
            <a:ext cx="2908300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27C6A87D-DA24-4D3C-A057-862614E927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0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088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2908300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57238"/>
            <a:ext cx="5453063" cy="3635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619625"/>
            <a:ext cx="5029200" cy="439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17038"/>
            <a:ext cx="2986088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9317038"/>
            <a:ext cx="2908300" cy="454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1">
                <a:latin typeface="Arial" pitchFamily="34" charset="0"/>
              </a:defRPr>
            </a:lvl1pPr>
          </a:lstStyle>
          <a:p>
            <a:pPr>
              <a:defRPr/>
            </a:pPr>
            <a:fld id="{3AA9AD1C-AF67-47FC-85C4-ABBD55DC3E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7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44233-A4D9-4280-9E41-F349C3D726B2}" type="slidenum">
              <a:rPr lang="en-GB" altLang="ru-RU" smtClean="0">
                <a:latin typeface="Arial" charset="0"/>
              </a:rPr>
              <a:pPr/>
              <a:t>1</a:t>
            </a:fld>
            <a:endParaRPr lang="en-GB" altLang="ru-RU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14475" y="490538"/>
            <a:ext cx="3843338" cy="2563812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3259138"/>
            <a:ext cx="5035550" cy="5783262"/>
          </a:xfrm>
          <a:noFill/>
          <a:ln w="9525"/>
        </p:spPr>
        <p:txBody>
          <a:bodyPr/>
          <a:lstStyle/>
          <a:p>
            <a:pPr eaLnBrk="1" hangingPunct="1"/>
            <a:endParaRPr lang="en-US" altLang="ru-RU" sz="9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7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-8468"/>
            <a:ext cx="10316030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920" y="2404534"/>
            <a:ext cx="65550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920" y="4050835"/>
            <a:ext cx="65550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34417-2408-450D-9E59-F6931DDFD2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5155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14117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470400"/>
            <a:ext cx="714117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2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46" y="609600"/>
            <a:ext cx="68312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38708" y="3632200"/>
            <a:ext cx="609728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470400"/>
            <a:ext cx="714117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3050" y="790378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1162" y="2886556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577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931988"/>
            <a:ext cx="714117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527448"/>
            <a:ext cx="714117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31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746" y="609600"/>
            <a:ext cx="68312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96" y="4013200"/>
            <a:ext cx="7141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527448"/>
            <a:ext cx="714117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3050" y="790378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91162" y="2886556"/>
            <a:ext cx="514484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01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30" y="609600"/>
            <a:ext cx="7134148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796" y="4013200"/>
            <a:ext cx="7141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527448"/>
            <a:ext cx="714117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959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4963F-01B9-4B6B-9159-F867656A5BC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99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476" y="609601"/>
            <a:ext cx="1101164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99" y="609601"/>
            <a:ext cx="5844404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62868-594C-479F-92C9-54CCA2022EC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5720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720B7-9F05-4290-AC7A-94EAE9C5DB0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658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2700869"/>
            <a:ext cx="714117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527448"/>
            <a:ext cx="714117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F4F31A-86BC-4B47-AAFB-8AE9AFB8C8A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426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14117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60589"/>
            <a:ext cx="3474123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854" y="2160590"/>
            <a:ext cx="3474124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E0AE4-ACB8-419E-8083-A3CF7F4C40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5642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14117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160983"/>
            <a:ext cx="347700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799" y="2737247"/>
            <a:ext cx="347700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9970" y="2160983"/>
            <a:ext cx="347700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9970" y="2737247"/>
            <a:ext cx="3477006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E70E1-B412-4C54-85A9-F6CB1928DC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631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714117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56D40-6128-45A8-BAC8-97BAA7F0055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48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ADFF-5297-44C3-981F-16E9C83474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754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498604"/>
            <a:ext cx="3138955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685" y="514926"/>
            <a:ext cx="3809292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2777069"/>
            <a:ext cx="3138955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0752-6456-48F1-986D-CC9529066A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4296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800600"/>
            <a:ext cx="714117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799" y="609600"/>
            <a:ext cx="714117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9" y="5367338"/>
            <a:ext cx="714117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4065B-F1C9-4E34-BDCF-F1259550086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2149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525" y="-8468"/>
            <a:ext cx="10316031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14117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2160590"/>
            <a:ext cx="714117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15" y="6041364"/>
            <a:ext cx="769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D576-9B11-43C2-8B13-CE51606DED34}" type="datetimeFigureOut">
              <a:rPr lang="ru-RU" smtClean="0"/>
              <a:pPr/>
              <a:t>06.10.2020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799" y="6041364"/>
            <a:ext cx="52008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50260" y="6041364"/>
            <a:ext cx="576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576AFB-D08F-4483-A55B-C93F208B12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  <p:sldLayoutId id="2147484274" r:id="rId14"/>
    <p:sldLayoutId id="2147484275" r:id="rId15"/>
    <p:sldLayoutId id="2147484276" r:id="rId1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0253" y="3617134"/>
            <a:ext cx="9580728" cy="2310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Bef>
                <a:spcPct val="15000"/>
              </a:spcBef>
              <a:spcAft>
                <a:spcPct val="15000"/>
              </a:spcAft>
            </a:pPr>
            <a:endParaRPr lang="ru-RU" altLang="en-US" sz="3600" b="1" dirty="0">
              <a:latin typeface="Arial" charset="0"/>
            </a:endParaRPr>
          </a:p>
          <a:p>
            <a:pPr algn="ctr" eaLnBrk="0" hangingPunct="0">
              <a:spcBef>
                <a:spcPct val="15000"/>
              </a:spcBef>
              <a:spcAft>
                <a:spcPct val="15000"/>
              </a:spcAft>
            </a:pPr>
            <a:endParaRPr lang="ru-RU" altLang="en-US" sz="3600" b="1" dirty="0">
              <a:latin typeface="Arial" charset="0"/>
            </a:endParaRPr>
          </a:p>
          <a:p>
            <a:pPr algn="ctr" eaLnBrk="0" hangingPunct="0">
              <a:spcBef>
                <a:spcPct val="15000"/>
              </a:spcBef>
              <a:spcAft>
                <a:spcPct val="15000"/>
              </a:spcAft>
            </a:pPr>
            <a:endParaRPr lang="en-US" altLang="en-US" sz="3200" b="1" dirty="0">
              <a:latin typeface="Arial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66732" y="188913"/>
            <a:ext cx="7858180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575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41947" y="1091823"/>
            <a:ext cx="8639035" cy="304345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r>
              <a:rPr lang="ru-RU" sz="4000" dirty="0">
                <a:solidFill>
                  <a:srgbClr val="424242"/>
                </a:solidFill>
                <a:latin typeface="tahoma"/>
              </a:rPr>
              <a:t> </a:t>
            </a:r>
            <a:r>
              <a:rPr lang="ru-RU" sz="4000" b="1" dirty="0" smtClean="0">
                <a:solidFill>
                  <a:srgbClr val="424242"/>
                </a:solidFill>
                <a:latin typeface="tahoma"/>
              </a:rPr>
              <a:t>Главный комплекс </a:t>
            </a:r>
            <a:r>
              <a:rPr lang="ru-RU" sz="4000" b="1" dirty="0" err="1" smtClean="0">
                <a:solidFill>
                  <a:srgbClr val="424242"/>
                </a:solidFill>
                <a:latin typeface="tahoma"/>
              </a:rPr>
              <a:t>гистосовместимости</a:t>
            </a:r>
            <a:endParaRPr lang="ru-RU" sz="4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970" y="808893"/>
            <a:ext cx="9161584" cy="1107830"/>
          </a:xfrm>
        </p:spPr>
        <p:txBody>
          <a:bodyPr>
            <a:normAutofit fontScale="90000"/>
          </a:bodyPr>
          <a:lstStyle/>
          <a:p>
            <a:pPr marL="45720" algn="just"/>
            <a:r>
              <a:rPr lang="ru-RU" sz="2400" b="1" dirty="0">
                <a:solidFill>
                  <a:srgbClr val="424242"/>
                </a:solidFill>
                <a:latin typeface="tahoma"/>
              </a:rPr>
              <a:t>Гены главного комплекса </a:t>
            </a:r>
            <a:r>
              <a:rPr lang="ru-RU" sz="2400" b="1" dirty="0" err="1">
                <a:solidFill>
                  <a:srgbClr val="424242"/>
                </a:solidFill>
                <a:latin typeface="tahoma"/>
              </a:rPr>
              <a:t>гистосовместимости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/>
            </a:r>
            <a:br>
              <a:rPr lang="ru-RU" sz="2400" dirty="0">
                <a:solidFill>
                  <a:srgbClr val="424242"/>
                </a:solidFill>
                <a:latin typeface="tahoma"/>
              </a:rPr>
            </a:br>
            <a:r>
              <a:rPr lang="ru-RU" sz="2400" dirty="0">
                <a:solidFill>
                  <a:srgbClr val="424242"/>
                </a:solidFill>
                <a:latin typeface="tahoma"/>
              </a:rPr>
              <a:t>Комплекс локализуется в коротком плече хромосомы 6 </a:t>
            </a:r>
            <a:r>
              <a:rPr lang="ru-RU" sz="2400" dirty="0" smtClean="0">
                <a:solidFill>
                  <a:srgbClr val="424242"/>
                </a:solidFill>
                <a:latin typeface="tahoma"/>
              </a:rPr>
              <a:t>человека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/>
            </a:r>
            <a:br>
              <a:rPr lang="ru-RU" sz="2400" dirty="0">
                <a:solidFill>
                  <a:srgbClr val="424242"/>
                </a:solidFill>
                <a:latin typeface="tahoma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6" y="2741940"/>
            <a:ext cx="9407768" cy="321924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b="1" dirty="0">
                <a:solidFill>
                  <a:srgbClr val="424242"/>
                </a:solidFill>
                <a:latin typeface="tahoma"/>
              </a:rPr>
              <a:t>составе МНС выделяют 3 области: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- кластер, кодирующий МНС I класса,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- кластер, кодирующий МНС II класса,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- кластер, кодирующий МНС III класса.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462994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00251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324279"/>
            <a:ext cx="7757917" cy="3263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490" y="703385"/>
            <a:ext cx="9104895" cy="597876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Гены МНС I занимают дистальное, а МНС II проксимальное положение по отношению к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центромере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Между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ними находится кластер МНС III класса.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Гены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МНС I несут информацию о структуре α-цепей молекул МНС I, гены МНС II-о структуре α- и β-цепей белков МНС II.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кластерах МНС I и МНС II классов кодируются как классические молекулы МНС, так и неклассические структуры.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Для генов, несущих информацию о структуре классических молекул МНС, свойственны полиморфизм 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полигения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err="1">
                <a:solidFill>
                  <a:srgbClr val="424242"/>
                </a:solidFill>
                <a:latin typeface="tahoma"/>
              </a:rPr>
              <a:t>Полигенией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называют обусловленность одного признаками несколькими генами.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Экспрессия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генов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гистосовместимости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происходит кодоминантно, т.е. в фенотипе реализуется оба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аллеля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результате на поверхности конкретной клетки одновременно может быть представлено 6 вариантов классических молекул МНС I класса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Число вариантов мембранных молекул МНС II класса может составлять десятки, что обусловлено, с одной стороны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полигенией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α- и β-цепей, с другой - их способностью сочетаться не только в рамках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гаплотипа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но и образовывать комбинации из родительских цепей, кодируемых внутри одноименных регионов.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298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15" y="464956"/>
            <a:ext cx="7810671" cy="2384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758" y="960121"/>
            <a:ext cx="8909627" cy="542309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В отторжении несовместимых трансплантатов и презентации антигена Т-клеткам участвуют продукты генов классов I и II.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Первоначально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их разделяли по индукции их продуктами преимущественно гуморального (I класс) или клеточного (II класс) иммунитета.</a:t>
            </a:r>
          </a:p>
          <a:p>
            <a:pPr algn="just"/>
            <a:r>
              <a:rPr lang="ru-RU" b="1" dirty="0">
                <a:solidFill>
                  <a:srgbClr val="424242"/>
                </a:solidFill>
                <a:latin typeface="tahoma"/>
              </a:rPr>
              <a:t>Выделяют 2 группы генов I класса. </a:t>
            </a:r>
            <a:endParaRPr lang="en-US" b="1" dirty="0" smtClean="0">
              <a:solidFill>
                <a:srgbClr val="424242"/>
              </a:solidFill>
              <a:latin typeface="tahoma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Первую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образуют гены А, В и С, отличающиеся беспрецедентно высоким полиморфизмом — известно по нескольку сотен их аллельных форм. Это классические гены I класса.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Другую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группу образуют неклассические гены </a:t>
            </a:r>
            <a:r>
              <a:rPr lang="ru-RU" i="1" dirty="0">
                <a:solidFill>
                  <a:srgbClr val="424242"/>
                </a:solidFill>
                <a:latin typeface="tahoma"/>
              </a:rPr>
              <a:t>Е, F, G, Н 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(гены с ограниченным полиморфизмом).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Гены МНС класса II также включают несколько вариантов. В презентации антигена непосредственно участвуют продукты генов </a:t>
            </a:r>
            <a:r>
              <a:rPr lang="ru-RU" i="1" dirty="0">
                <a:solidFill>
                  <a:srgbClr val="424242"/>
                </a:solidFill>
                <a:latin typeface="tahoma"/>
              </a:rPr>
              <a:t>DR (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α и β), </a:t>
            </a:r>
            <a:r>
              <a:rPr lang="ru-RU" i="1" dirty="0">
                <a:solidFill>
                  <a:srgbClr val="424242"/>
                </a:solidFill>
                <a:latin typeface="tahoma"/>
              </a:rPr>
              <a:t>DP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 (α и β) и </a:t>
            </a:r>
            <a:r>
              <a:rPr lang="ru-RU" i="1" dirty="0">
                <a:solidFill>
                  <a:srgbClr val="424242"/>
                </a:solidFill>
                <a:latin typeface="tahoma"/>
              </a:rPr>
              <a:t>DQ 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(α и β), кодирующие соответствующие полипептидные цепи молекул.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Гены МНС класса III не причастны к молекулам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гистосовместимости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осуществляемой ими презентации.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Они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кодируют некоторые компоненты комплемента, цитокины семейства ФНО, белки теплового шока.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1922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8" y="703385"/>
            <a:ext cx="8285455" cy="84406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424242"/>
                </a:solidFill>
                <a:latin typeface="tahoma"/>
              </a:rPr>
              <a:t>Генетический </a:t>
            </a:r>
            <a:r>
              <a:rPr lang="ru-RU" sz="2400" b="1" dirty="0" smtClean="0">
                <a:solidFill>
                  <a:srgbClr val="424242"/>
                </a:solidFill>
                <a:latin typeface="tahoma"/>
              </a:rPr>
              <a:t>полиморфизм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/>
            </a:r>
            <a:br>
              <a:rPr lang="ru-RU" sz="2400" dirty="0">
                <a:solidFill>
                  <a:srgbClr val="424242"/>
                </a:solidFill>
                <a:latin typeface="tahoma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841" y="1266093"/>
            <a:ext cx="9150036" cy="508195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Под генетическим полиморфизмом понимается состояние длительного разнообразия генотипов, когда частота даже наиболее редко встречающихся генотипов в популяциях превышают 1%. 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Гены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комплекса МНС (в отличие от генов TCR или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Ig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) не подвергаются рекомбинации.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Механизм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их приспособления к неограниченному множеству АГ заключается в их генетическом полиморфизме (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кодоминантность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множественность аллелей, естественный отбор).</a:t>
            </a:r>
          </a:p>
          <a:p>
            <a:pPr algn="just"/>
            <a:r>
              <a:rPr lang="ru-RU" dirty="0" err="1">
                <a:solidFill>
                  <a:srgbClr val="424242"/>
                </a:solidFill>
                <a:latin typeface="tahoma"/>
              </a:rPr>
              <a:t>Кодоминантность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- одновременная экспрессия генов материнской и отцовой хромосом.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Гены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МНС-I по 3 (A, B, C) в каждой из гомологичных хромосом, генов МНС-II также по 3 (DP, DQ, DR).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Таким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образом, если у матери и отца нет одинаковых аллелей, каждый человек имеет по 12 различных аллелей генов МНС.</a:t>
            </a:r>
            <a:endParaRPr lang="ru-RU" b="0" i="0" dirty="0">
              <a:solidFill>
                <a:srgbClr val="424242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7831570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99" y="218917"/>
            <a:ext cx="9056076" cy="6424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Множественность 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>аллелей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/>
            </a:r>
            <a:br>
              <a:rPr lang="ru-RU" b="1" dirty="0" smtClean="0">
                <a:solidFill>
                  <a:srgbClr val="424242"/>
                </a:solidFill>
                <a:latin typeface="tahoma"/>
              </a:rPr>
            </a:br>
            <a:r>
              <a:rPr lang="ru-RU" b="1" dirty="0">
                <a:solidFill>
                  <a:srgbClr val="424242"/>
                </a:solidFill>
                <a:latin typeface="tahoma"/>
              </a:rPr>
              <a:t/>
            </a:r>
            <a:br>
              <a:rPr lang="ru-RU" b="1" dirty="0">
                <a:solidFill>
                  <a:srgbClr val="424242"/>
                </a:solidFill>
                <a:latin typeface="tahoma"/>
              </a:rPr>
            </a:br>
            <a:r>
              <a:rPr lang="ru-RU" b="1" dirty="0" smtClean="0">
                <a:solidFill>
                  <a:srgbClr val="424242"/>
                </a:solidFill>
                <a:latin typeface="tahoma"/>
              </a:rPr>
              <a:t/>
            </a:r>
            <a:br>
              <a:rPr lang="ru-RU" b="1" dirty="0" smtClean="0">
                <a:solidFill>
                  <a:srgbClr val="424242"/>
                </a:solidFill>
                <a:latin typeface="tahoma"/>
              </a:rPr>
            </a:br>
            <a:r>
              <a:rPr lang="ru-RU" b="1" dirty="0">
                <a:solidFill>
                  <a:srgbClr val="424242"/>
                </a:solidFill>
                <a:latin typeface="tahoma"/>
              </a:rPr>
              <a:t/>
            </a:r>
            <a:br>
              <a:rPr lang="ru-RU" b="1" dirty="0">
                <a:solidFill>
                  <a:srgbClr val="424242"/>
                </a:solidFill>
                <a:latin typeface="tahoma"/>
              </a:rPr>
            </a:br>
            <a:r>
              <a:rPr lang="ru-RU" b="1" dirty="0" smtClean="0">
                <a:solidFill>
                  <a:srgbClr val="424242"/>
                </a:solidFill>
                <a:latin typeface="tahoma"/>
              </a:rPr>
              <a:t/>
            </a:r>
            <a:br>
              <a:rPr lang="ru-RU" b="1" dirty="0" smtClean="0">
                <a:solidFill>
                  <a:srgbClr val="424242"/>
                </a:solidFill>
                <a:latin typeface="tahoma"/>
              </a:rPr>
            </a:b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499" y="1312747"/>
            <a:ext cx="8693624" cy="5054922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tahoma"/>
              </a:rPr>
              <a:t>Множественный аллелизм — это существование в популяции более двух аллелей данного гена. В популяции оказываются не два аллельных гена, а несколько.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Полиморфизм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классических генов МНС означает наличие в популяции множества аллелей-вариантов одноименного гена у разных особей.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Может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быть более 100 аллельных вариантов отдельных локусов МНС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Каждый аллельный вариант молекулы МНС связывает пептиды с определенными «якорными» аминокислотными остатками.</a:t>
            </a:r>
          </a:p>
          <a:p>
            <a:pPr marL="45720" indent="0" algn="ctr">
              <a:buNone/>
            </a:pPr>
            <a:r>
              <a:rPr lang="ru-RU" sz="2600" b="1" dirty="0">
                <a:solidFill>
                  <a:srgbClr val="424242"/>
                </a:solidFill>
                <a:latin typeface="tahoma"/>
              </a:rPr>
              <a:t>Эволюционный отбор</a:t>
            </a:r>
            <a:r>
              <a:rPr lang="ru-RU" sz="2600" dirty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Каждая особь потенциально способна развивать ответ только на те пептиды, которые способны связывать гликопротеины МНС этой особи.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Конкретные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варианты МНС закрепляются в эволюции естественным отбором, и каждая отдельная особь оказывается приспособленной к региональным видам и штаммам микроорганизмов, на защиту от которых шел отбор МНС у предков.</a:t>
            </a:r>
            <a:endParaRPr lang="ru-RU" b="0" i="0" dirty="0">
              <a:solidFill>
                <a:srgbClr val="424242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150930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003" y="201187"/>
            <a:ext cx="7902837" cy="1143000"/>
          </a:xfrm>
        </p:spPr>
        <p:txBody>
          <a:bodyPr/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Неклассические гены МНС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53" y="1250990"/>
            <a:ext cx="7624482" cy="3508977"/>
          </a:xfrm>
        </p:spPr>
        <p:txBody>
          <a:bodyPr/>
          <a:lstStyle/>
          <a:p>
            <a:r>
              <a:rPr lang="ru-RU" dirty="0">
                <a:solidFill>
                  <a:srgbClr val="424242"/>
                </a:solidFill>
                <a:latin typeface="tahoma"/>
              </a:rPr>
              <a:t> не полиморфны или не столь полиморфны, как классические гены МНС.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09092"/>
            <a:ext cx="6858000" cy="359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79853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720970"/>
            <a:ext cx="8443717" cy="10902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Значение полиморфизма 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>МНС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669" y="1360631"/>
            <a:ext cx="8636047" cy="521601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Генетический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полиморфизм отражает адаптационный потенциал популяции и вида.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Чем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он шире, тем больше вероятность, что внутри вида есть особи, способные выжить при экстремальном изменении условий окружающей среды.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Микроорганизмы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обладая высокими темпами размножения и способностью к изменчивости, представляют потенциальную опасность для существования высокоорганизованных живых существ, чьи молекулы МНС являются основными структурами,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презентирующие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инфекционные антигены.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Их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способность связывать чужеродные пептиды и активировать Т-лимфоциты в значительной мере определяют уровень реагирования адаптивной иммунной системы на инфекционный агент.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Неслучайно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патогенные свойства вирусов обусловлены способностью угнетать экспрессию молекул МНС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Именно многообразие микроорганизмов и привело к полиморфизму МНС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Но объем наследственной информации ограничен емкостью клеточного ядра и отдельный индивид не в состоянии содержать в геноме весь возможный спектр аллельного разнообразия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Природа распределила его среди особей внутри вида.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Таким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образом, полиморфизм генов HLA защищает от вымирания все человечество, но не отдельных его представителей.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656006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32" y="178905"/>
            <a:ext cx="9407768" cy="128367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Комплексы антигенный пептид-МНС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69" y="1236198"/>
            <a:ext cx="9405570" cy="248646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Формирование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комплексов антигенных пептидов с МНС разных классов происходит в различных клеточных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компартментах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  <a:endParaRPr lang="ru-RU" b="0" i="0" dirty="0">
              <a:solidFill>
                <a:srgbClr val="424242"/>
              </a:solidFill>
              <a:effectLst/>
              <a:latin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96" y="2479430"/>
            <a:ext cx="6726116" cy="41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3797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МНС-I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 </a:t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67747" y="1133148"/>
            <a:ext cx="3477006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7746" y="1924445"/>
            <a:ext cx="4944393" cy="45161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«Обслуживают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» зону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цитозоля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сообщающегося через ядерные поры с содержимым ядра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Здесь происходит «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фолдинг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» (принятие правильной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конформации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) синтезированных белковых молекул.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При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возникновении ошибок, в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т.ч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 и при синтезе вирусных белков, белковые продукты расщепляются в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мультипротеазных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комплексах (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протеосомах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Образующиеся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при этом пептиды связываются с молекулами МНС-I.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результате молекулы МНС-I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презентируют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Т-лимфоцитам пептидные антигены (АГ), образующиеся внутри клетки.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Именно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поэтому, CD8</a:t>
            </a:r>
            <a:r>
              <a:rPr lang="ru-RU" baseline="30000" dirty="0">
                <a:solidFill>
                  <a:srgbClr val="424242"/>
                </a:solidFill>
                <a:latin typeface="tahoma"/>
              </a:rPr>
              <a:t>+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 Т-лимфоциты, распознающие комплексы антигенов с МНС-I, участвуют в первую очередь в защите от вирусных, а также внутриклеточных бактериальных инфекционных заболеваний.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817357" y="2449114"/>
            <a:ext cx="3477006" cy="33041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618" y="2449114"/>
            <a:ext cx="4834111" cy="38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234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495" y="474785"/>
            <a:ext cx="8673459" cy="18717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solidFill>
                  <a:srgbClr val="424242"/>
                </a:solidFill>
                <a:latin typeface="tahoma"/>
              </a:rPr>
              <a:t>Лейкоцитарные антигены </a:t>
            </a:r>
            <a:r>
              <a:rPr lang="ru-RU" sz="2400" b="1" dirty="0" smtClean="0">
                <a:solidFill>
                  <a:srgbClr val="424242"/>
                </a:solidFill>
                <a:latin typeface="tahoma"/>
              </a:rPr>
              <a:t>человека</a:t>
            </a:r>
            <a:br>
              <a:rPr lang="ru-RU" sz="2400" b="1" dirty="0" smtClean="0">
                <a:solidFill>
                  <a:srgbClr val="424242"/>
                </a:solidFill>
                <a:latin typeface="tahoma"/>
              </a:rPr>
            </a:br>
            <a:r>
              <a:rPr lang="ru-RU" sz="2400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>(HLA - 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Human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Leukocyte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Antigens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) 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>- это гликопротеины, кодируемые генами главного комплекса </a:t>
            </a:r>
            <a:r>
              <a:rPr lang="ru-RU" sz="2400" dirty="0" err="1">
                <a:solidFill>
                  <a:srgbClr val="424242"/>
                </a:solidFill>
                <a:latin typeface="tahoma"/>
              </a:rPr>
              <a:t>гистосовместимости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> - MHC 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(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Major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Histocompatibility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sz="2400" i="1" dirty="0" err="1">
                <a:solidFill>
                  <a:srgbClr val="424242"/>
                </a:solidFill>
                <a:latin typeface="tahoma"/>
              </a:rPr>
              <a:t>Complex</a:t>
            </a:r>
            <a:r>
              <a:rPr lang="ru-RU" sz="2400" i="1" dirty="0">
                <a:solidFill>
                  <a:srgbClr val="424242"/>
                </a:solidFill>
                <a:latin typeface="tahoma"/>
              </a:rPr>
              <a:t>). </a:t>
            </a:r>
            <a:br>
              <a:rPr lang="ru-RU" sz="2400" i="1" dirty="0">
                <a:solidFill>
                  <a:srgbClr val="424242"/>
                </a:solidFill>
                <a:latin typeface="tahoma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737" y="3094892"/>
            <a:ext cx="8827477" cy="31124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424242"/>
                </a:solidFill>
                <a:latin typeface="tahoma"/>
              </a:rPr>
              <a:t>Они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определяют биологическую индивидуальность каждого человека.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иммунной системе эти гликопротеины выполняют важнейшую функцию: они участвуют в презентации АПК пептидных антигенов Т-лимфоцитам.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83769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9429"/>
            <a:ext cx="7925169" cy="630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7879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24242"/>
                </a:solidFill>
                <a:latin typeface="tahoma"/>
              </a:rPr>
              <a:t>МНС-II</a:t>
            </a:r>
            <a:r>
              <a:rPr lang="ru-RU" b="1" dirty="0">
                <a:solidFill>
                  <a:srgbClr val="424242"/>
                </a:solidFill>
                <a:latin typeface="tahoma"/>
              </a:rPr>
              <a:t> </a:t>
            </a:r>
            <a:br>
              <a:rPr lang="ru-RU" b="1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1378226"/>
            <a:ext cx="5300870" cy="51285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Зона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обслуживания МНС-II связана с внеклеточной средой, а также с клеточными органеллами (аппарат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Гольджи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эндоплазматический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ретикулум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лизосомы,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эндосомы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фагосомы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Пептиды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образующиеся в данной зоне, имеют внеклеточное происхождение - это продукты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протеолиза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белков, захваченных клеткой путем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эндоцитоза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или фагоцитоза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Вновь синтезированные молекулы α- и β-цепей МНС-II с помощью инвариантной полипептидной цепи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Ii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кальнексина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экспонируются внутрь везикул и только здесь, связавшись с пептидным АГ, принимают необходимую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конформацию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для дальнейшего представления на мембране клетки.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М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олекулы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МНС-II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презентируют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АГ при развитии ИО на внеклеточные патогенны.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Главную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роль в этом ответе играют CD4</a:t>
            </a:r>
            <a:r>
              <a:rPr lang="ru-RU" baseline="30000" dirty="0">
                <a:solidFill>
                  <a:srgbClr val="424242"/>
                </a:solidFill>
                <a:latin typeface="tahoma"/>
              </a:rPr>
              <a:t>+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 Т-лимфоциты, распознающие АГ в комплексе с МНС-II.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9969" y="1930400"/>
            <a:ext cx="5178343" cy="8068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349970" y="2737247"/>
            <a:ext cx="5085578" cy="33041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79" y="1930400"/>
            <a:ext cx="4671457" cy="350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72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61" y="164235"/>
            <a:ext cx="7902837" cy="78992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424242"/>
                </a:solidFill>
                <a:latin typeface="tahoma"/>
              </a:rPr>
              <a:t>Суперантигены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73" y="856649"/>
            <a:ext cx="8488908" cy="5164314"/>
          </a:xfrm>
        </p:spPr>
        <p:txBody>
          <a:bodyPr>
            <a:normAutofit fontScale="55000" lnSpcReduction="20000"/>
          </a:bodyPr>
          <a:lstStyle/>
          <a:p>
            <a:pPr algn="just"/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marL="0" indent="0" algn="just">
              <a:buNone/>
            </a:pP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Суперантиген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— антиген, способный вызывать массовую неспецифическую активацию Т-лимфоцитов. Все известные на сегодняшний день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суперантигены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имеют белковую природу и являются продуктами патогенных микроорганизмов (бактерий, микоплазм) и вирусов[1].Инфекционные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суперантигены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- наиболее мощные из всех известных Т-клеточных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митогенов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Они вызывают неконтролируемую активацию Т-лимфоцитов, что сопровождается лихорадкой, шоком, а 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иногда 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смертью.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Особенность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: они взаимодействуют с молекулами МНС II класса не затрагивая пептид-связывающую полость (желобок).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тот момент, когда структура МНС распознается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Th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другая часть молекулы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суперантигена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фиксируется на вариабельном фрагменте β-цепи TCR.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результате АПК и Т-лимфоцит получают активационные сигналы и начинают продуцировать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провоспалительные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цитокины: ФНОα, ИЛ-1,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ИФНγ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ИЛ-2 и др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Но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суперантигены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активируют не 1 клон Т-лимфоцитов, а до 30% всех Т-лимфоцитов и объем продуцируемых ими 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цитоплазматическими клетками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возрастает многократно, инициируя системные реакции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Следствие тотальной активации Т-клеток – развитие отсроченной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иммуносупрессии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т.к. активированные лимфоциты в дальнейшем подвергаются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апоптозу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В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результате формируется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лимфопения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ареактивность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err="1">
                <a:solidFill>
                  <a:srgbClr val="424242"/>
                </a:solidFill>
                <a:latin typeface="tahoma"/>
              </a:rPr>
              <a:t>Суперантигенами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обладают </a:t>
            </a:r>
          </a:p>
          <a:p>
            <a:pPr marL="45720" indent="0" algn="just">
              <a:buNone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- </a:t>
            </a:r>
            <a:r>
              <a:rPr lang="ru-RU" dirty="0" err="1" smtClean="0">
                <a:solidFill>
                  <a:srgbClr val="424242"/>
                </a:solidFill>
                <a:latin typeface="tahoma"/>
              </a:rPr>
              <a:t>Staf.aureus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Str.pyogenes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,</a:t>
            </a:r>
          </a:p>
          <a:p>
            <a:pPr algn="just">
              <a:buFontTx/>
              <a:buChar char="-"/>
            </a:pPr>
            <a:r>
              <a:rPr lang="ru-RU" dirty="0" err="1" smtClean="0">
                <a:solidFill>
                  <a:srgbClr val="424242"/>
                </a:solidFill>
                <a:latin typeface="tahoma"/>
              </a:rPr>
              <a:t>Mycobacterium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tuberculosis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,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вирус бешенства,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ВИЧ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ВЭБ и др.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Грамм +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микроорганизмы секретируют экзотоксины – это экзогенные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суперантигены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424242"/>
                </a:solidFill>
                <a:latin typeface="tahoma"/>
              </a:rPr>
              <a:t>а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внутриклеточные бактерии и вирусы образуют эндогенные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суперантигены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эти токсины обычно фиксируются на клеточной мембране и взаимодействуют с МНС или TCR той же клетки, внутри которой были произведены.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619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78296"/>
            <a:ext cx="9753600" cy="6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6996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3" y="394763"/>
            <a:ext cx="9478617" cy="79793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424242"/>
                </a:solidFill>
                <a:latin typeface="tahoma"/>
              </a:rPr>
              <a:t>Антигенпрезентирующие</a:t>
            </a:r>
            <a:r>
              <a:rPr lang="ru-RU" b="1" dirty="0">
                <a:solidFill>
                  <a:srgbClr val="424242"/>
                </a:solidFill>
                <a:latin typeface="tahoma"/>
              </a:rPr>
              <a:t> молекулы 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>CD1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96" y="1463448"/>
            <a:ext cx="9810404" cy="48843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Лейкоцитарные антигены человека (HLA -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Human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Leukocyte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Antigens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) - гликопротеины, кодируемые генами главного комплекса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гистосовместимости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- MHC (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Major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Histocompatibility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 </a:t>
            </a:r>
            <a:r>
              <a:rPr lang="ru-RU" i="1" dirty="0" err="1">
                <a:solidFill>
                  <a:schemeClr val="accent2">
                    <a:lumMod val="75000"/>
                  </a:schemeClr>
                </a:solidFill>
                <a:latin typeface="tahoma"/>
              </a:rPr>
              <a:t>Complex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ahoma"/>
              </a:rPr>
              <a:t>). Они определяют биологическую индивидуальность каждого человека. В иммунной системе эти гликопротеины выполняют важнейшую функцию: они участвуют в презентации АПК пептидных антигенов Т-лимфоцитам.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За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пределами МНС имеются гены, кодирующие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антигенпрезентирующие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молекулы (например, гены кластера CD1, кодирующие CD1a, CD1b, CD1c, CD1d, CD1e).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Продукты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этих генов –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гетеродимеры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(состоят из α-цепи и β-микроглобулина).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Они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способны связывать 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презентировать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Т-лимфоцитам небелковые АГ.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Эти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молекулы-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гетеродимеры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 err="1" smtClean="0">
                <a:solidFill>
                  <a:srgbClr val="424242"/>
                </a:solidFill>
                <a:latin typeface="tahoma"/>
              </a:rPr>
              <a:t>экспрессированы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на ДК и В-лимфоцитах, а также на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тимоцитах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</a:t>
            </a:r>
            <a:r>
              <a:rPr lang="ru-RU" dirty="0" err="1" smtClean="0">
                <a:solidFill>
                  <a:srgbClr val="424242"/>
                </a:solidFill>
                <a:latin typeface="tahoma"/>
              </a:rPr>
              <a:t>энтероцитах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Антиген в комплексе с CD1 распознают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γδТ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-лимфоциты и NKT-клетки.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44776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3" y="580292"/>
            <a:ext cx="9513277" cy="15552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Молекулы МНС контролируют иммунный 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>ответ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987" y="1681089"/>
            <a:ext cx="9191243" cy="4727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Так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МНС-II участвуют в презентации АГ Т-клеткам и во взаимодействии Т- и В-лимфоцитов.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Антигены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МНС-I и МНС-II связываются с поверхностными маркерами Т-клеток: МНС-I с CD8</a:t>
            </a:r>
            <a:r>
              <a:rPr lang="ru-RU" baseline="30000" dirty="0">
                <a:solidFill>
                  <a:srgbClr val="424242"/>
                </a:solidFill>
                <a:latin typeface="tahoma"/>
              </a:rPr>
              <a:t>+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МНС-II - с CD4</a:t>
            </a:r>
            <a:r>
              <a:rPr lang="ru-RU" baseline="30000" dirty="0">
                <a:solidFill>
                  <a:srgbClr val="424242"/>
                </a:solidFill>
                <a:latin typeface="tahoma"/>
              </a:rPr>
              <a:t>+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Молекулы МНС-II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экспрессированы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только на профессиональных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антигенпрезентирующих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клетках (АПК) – это дендритные клетки (ДК) костномозгового происхождения, В-лимфоциты и макрофаги.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На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их мембране кроме молекул МНС-I и МНС-II-класса присутствуют все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корецепторные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молекулы, необходимые для презентации АГ Т-клеткам.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Они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продуцируют цитокины, необходимые для активации Т-лимфоцитов и запуска ИО.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Эндотелий также может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экспрессировать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молекулы МНС.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129302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Связь HLA с </a:t>
            </a:r>
            <a:r>
              <a:rPr lang="ru-RU" b="1" dirty="0" smtClean="0">
                <a:solidFill>
                  <a:srgbClr val="424242"/>
                </a:solidFill>
                <a:latin typeface="tahoma"/>
              </a:rPr>
              <a:t>болезнями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/>
            </a:r>
            <a:br>
              <a:rPr lang="ru-RU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10" y="1716258"/>
            <a:ext cx="8407020" cy="48777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Молекулы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HLA могут формировать резистентность и предрасположенность организма к развитию различных заболеваний, т.к. определяют тканевую индивидуальность и уровни иммунных реакций на широкий спектр АГ.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Наследственная предрасположенность к определенным болезням обусловлена не только генами HLA, существенный вклад вносят гены цитокинов и их рецепторов, белков теплового шока, протеинов, участвующих в процессинге АГ и их транспорте, рецепторов NK-лимфоцитов и др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Многие аутоиммунные болезни имеют ассоциации с различными аллелями МНС I или МНС II классов.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Для реализации иммунного ответа необходимо функционирование большого числа генов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 зависимости от аллельных форм тех или иных генов выраженность реакций различных звеньев иммунного ответа различается.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Основным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 иммунном ответе является этап презентации антигенного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эпитопа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Т-хелперу.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Эффективность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презентации зависит от степени соответствия между конфигурациями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эпитопа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антигенсвязывающим желобком молекулы МНС-II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.</a:t>
            </a: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В тех случаях, когда конформационные особенности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антигенраспознающего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участка молекул II класса MHC соответствуют структуре антигена (точнее антигенным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эпитопам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), образуется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иммуногенный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комплекс,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экспрессируюшийся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на поверхности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антигенпрезентирующих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клеток, что и обеспечивает развитие иммунного ответа.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Напротив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неспособность молекул II класса MHC особей определенного генотипа взаимодействовать с антигенными пептидами будет причиной иммунной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ареактивности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090979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1" y="445318"/>
            <a:ext cx="8400222" cy="62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3840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31" y="368924"/>
            <a:ext cx="8201439" cy="61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76731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7776"/>
            <a:ext cx="102870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24242"/>
                </a:solidFill>
                <a:latin typeface="tahoma"/>
              </a:rPr>
              <a:t>К генам иммунного ответа относят гены, контролирующие:</a:t>
            </a:r>
            <a:br>
              <a:rPr lang="ru-RU" b="1" dirty="0">
                <a:solidFill>
                  <a:srgbClr val="424242"/>
                </a:solidFill>
                <a:latin typeface="tahoma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65" y="1338470"/>
            <a:ext cx="9255952" cy="531412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-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процессинг антигенов,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- сродство пептидов к антигенсвязывающей щели молекулы МНС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Так связь генетического контроля иммунного ответа с генами MНC класса II (HLA-DR, HLA-DQ, HLA-DP) четко проявляется при аутоиммунных заболеваниях.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У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людей с определенным генотипом величины относительного риска развития аутоиммунных заболеваний повышены.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Например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при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анкилозирующем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спондилартрите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выявлена связь с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аллелем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HLA-В27.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А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преимущественное встраивание в молекулы HLA-B8 и HLA-DR3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аутоантигенных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пептидов из белков щитовидной и поджелудочной желез обусловливает наличие положительной корреляции заболеваемости базедовой болезнью,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тиреоидитом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Хашимото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и ювенильным сахарным диабетом с наличием этих аллелей.</a:t>
            </a:r>
          </a:p>
          <a:p>
            <a:pPr algn="just"/>
            <a:r>
              <a:rPr lang="ru-RU" dirty="0">
                <a:solidFill>
                  <a:srgbClr val="424242"/>
                </a:solidFill>
                <a:latin typeface="tahoma"/>
              </a:rPr>
              <a:t>МНС-зависимый генетический контроль уровня иммунного ответа распространяется также на регуляцию устойчивости к инфекциям. </a:t>
            </a:r>
            <a:endParaRPr lang="ru-RU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Так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, пептиды вируса гриппа с наибольшим сродством встраиваются в молекулы HLA-B27 и HLA-A2, в результате чего носители названных аллелей и особенно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гаплотипа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А2В27 оказываются устойчивыми к гриппу.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87123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59051"/>
            <a:ext cx="8188187" cy="614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03554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169" y="474786"/>
            <a:ext cx="7898594" cy="1178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en-US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есть и другие роли: </a:t>
            </a:r>
            <a:b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2181" y="1543878"/>
            <a:ext cx="8581292" cy="46247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Важны в защите от болезней, могут быть  причиной отторжения органов после пересадки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Могут защищать  от рака  или увеличивать его  вероятность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влиять на развитие аутоиммунных заболеваний (СД 1 типа, СКВ)</a:t>
            </a: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Изначально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гены были  идентифицированы при успешных  трансплантациях органов между людьми  с похожими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43071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15" y="693557"/>
            <a:ext cx="7687578" cy="6077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415" y="1389185"/>
            <a:ext cx="8950570" cy="4906107"/>
          </a:xfrm>
        </p:spPr>
        <p:txBody>
          <a:bodyPr>
            <a:norm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Молекулы МНС — полиморфные продукты генов главного комплекса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гистосовместимости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классов I и II.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HLA-молекулы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кодируемые генами MHC, подразделяют на гликопротеины MHC класса I (HLA-A, HLA-B и HLA-C), представленные на поверхности всех соматических клеток за исключением клеток ворсинчатого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трофобласта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эритроцитов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HLA-молекулы, кодируемые генами MHC класса II (HLA-DP, HLA-DQ и HLA-DR)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экспрессируются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преимущественно на мембране АПК (ДК, активированных макрофагов и В-лимфоцитов), а также на некоторых T-хелперах.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Соматические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клетки в нормальных условиях молекулы MHC-II не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экспрессируют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T-лимфоциты с помощью </a:t>
            </a:r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антигенраспознающих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рецепторов способны распознавать антигены только в комплексе с молекулами MHC-I или MHC-II на поверхности клеток своего организма - феномен двойного распознавания.</a:t>
            </a:r>
          </a:p>
        </p:txBody>
      </p:sp>
    </p:spTree>
    <p:extLst>
      <p:ext uri="{BB962C8B-B14F-4D97-AF65-F5344CB8AC3E}">
        <p14:creationId xmlns:p14="http://schemas.microsoft.com/office/powerpoint/2010/main" val="409803154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63094"/>
            <a:ext cx="7883387" cy="590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2976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926" y="1027664"/>
            <a:ext cx="874379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Трансмембранные молекулы МНС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583" y="2314135"/>
            <a:ext cx="7653409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2800" b="1" dirty="0" smtClean="0"/>
          </a:p>
          <a:p>
            <a:pPr marL="45720" indent="0" algn="ctr">
              <a:buNone/>
            </a:pPr>
            <a:endParaRPr lang="en-US" sz="2800" b="1" dirty="0"/>
          </a:p>
          <a:p>
            <a:pPr marL="45720" indent="0" algn="ctr">
              <a:buNone/>
            </a:pPr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8" y="1912877"/>
            <a:ext cx="7798777" cy="438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62041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40" y="278945"/>
            <a:ext cx="9073661" cy="86011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424242"/>
                </a:solidFill>
                <a:latin typeface="tahoma"/>
              </a:rPr>
              <a:t>Молекулы МНС – I класса</a:t>
            </a:r>
            <a:r>
              <a:rPr lang="ru-RU" sz="2400" dirty="0">
                <a:solidFill>
                  <a:srgbClr val="424242"/>
                </a:solidFill>
                <a:latin typeface="tahoma"/>
              </a:rPr>
              <a:t> состоит из 2 полипептидных цепей – α-цепи и </a:t>
            </a:r>
            <a:r>
              <a:rPr lang="ru-RU" sz="2400" dirty="0" smtClean="0">
                <a:solidFill>
                  <a:srgbClr val="424242"/>
                </a:solidFill>
                <a:latin typeface="tahoma"/>
              </a:rPr>
              <a:t>β2-микроглобулина </a:t>
            </a:r>
            <a:r>
              <a:rPr lang="en-US" sz="2400" dirty="0">
                <a:solidFill>
                  <a:srgbClr val="424242"/>
                </a:solidFill>
                <a:latin typeface="tahoma"/>
              </a:rPr>
              <a:t/>
            </a:r>
            <a:br>
              <a:rPr lang="en-US" sz="2400" dirty="0">
                <a:solidFill>
                  <a:srgbClr val="424242"/>
                </a:solidFill>
                <a:latin typeface="tahoma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370" y="1127734"/>
            <a:ext cx="8229600" cy="423626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α-цепь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имеет 3 внеклеточных домена (α1, α2, α3), трансмембранный участок и цитоплазматический участок.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Домены 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α1 и α2 формируют углубление в виде желоба или «корзины» для связывания антигенных пептидов длиной 9-11 аминокислот, </a:t>
            </a:r>
            <a:r>
              <a:rPr lang="ru-RU" dirty="0" err="1">
                <a:solidFill>
                  <a:srgbClr val="424242"/>
                </a:solidFill>
                <a:latin typeface="tahoma"/>
              </a:rPr>
              <a:t>презентируемых</a:t>
            </a:r>
            <a:r>
              <a:rPr lang="ru-RU" dirty="0">
                <a:solidFill>
                  <a:srgbClr val="424242"/>
                </a:solidFill>
                <a:latin typeface="tahoma"/>
              </a:rPr>
              <a:t> для распознавания Т-лимфоцитам. </a:t>
            </a:r>
            <a:endParaRPr lang="en-US" dirty="0" smtClean="0">
              <a:solidFill>
                <a:srgbClr val="424242"/>
              </a:solidFill>
              <a:latin typeface="tahoma"/>
            </a:endParaRPr>
          </a:p>
          <a:p>
            <a:pPr algn="just"/>
            <a:r>
              <a:rPr lang="ru-RU" dirty="0" smtClean="0">
                <a:solidFill>
                  <a:srgbClr val="424242"/>
                </a:solidFill>
                <a:latin typeface="tahoma"/>
              </a:rPr>
              <a:t>С внеклеточными α-доменами </a:t>
            </a:r>
            <a:r>
              <a:rPr lang="ru-RU" dirty="0" err="1" smtClean="0">
                <a:solidFill>
                  <a:srgbClr val="424242"/>
                </a:solidFill>
                <a:latin typeface="tahoma"/>
              </a:rPr>
              <a:t>нековалентно</a:t>
            </a:r>
            <a:r>
              <a:rPr lang="ru-RU" dirty="0" smtClean="0">
                <a:solidFill>
                  <a:srgbClr val="424242"/>
                </a:solidFill>
                <a:latin typeface="tahoma"/>
              </a:rPr>
              <a:t> ассоциирована легкая молекулярная цепь-β2-микроглобулин.</a:t>
            </a:r>
            <a:endParaRPr lang="ru-RU" dirty="0">
              <a:solidFill>
                <a:srgbClr val="424242"/>
              </a:solidFill>
              <a:latin typeface="tahom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5" y="3557552"/>
            <a:ext cx="5155095" cy="31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79441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896" y="76302"/>
            <a:ext cx="9077904" cy="9838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Молекулы МНС – II класса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гетеродимеры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2 трансмембранных гликопротеинов: α- и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β-цепи 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896" y="1162981"/>
            <a:ext cx="8667017" cy="42772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Внеклеточная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часть каждой цепи имеет 2 домена.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Пептид-связывающую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бороздку формируют совместно α1- и β1-домены. 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отличие от МНС-I, пептид-связывающая щель открыта с обеих сторон, что позволяет связывать более длинные пептиды (15-30 аминокислот).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5" y="3063045"/>
            <a:ext cx="6135756" cy="36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123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17862</TotalTime>
  <Words>2017</Words>
  <Application>Microsoft Office PowerPoint</Application>
  <PresentationFormat>Слайд 35 мм</PresentationFormat>
  <Paragraphs>141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Tahoma</vt:lpstr>
      <vt:lpstr>Tahoma</vt:lpstr>
      <vt:lpstr>Trebuchet MS</vt:lpstr>
      <vt:lpstr>Wingdings</vt:lpstr>
      <vt:lpstr>Wingdings 3</vt:lpstr>
      <vt:lpstr>Грань</vt:lpstr>
      <vt:lpstr>Презентация PowerPoint</vt:lpstr>
      <vt:lpstr>Лейкоцитарные антигены человека  (HLA - Human Leukocyte Antigens) - это гликопротеины, кодируемые генами главного комплекса гистосовместимости - MHC (Major Histocompatibility Complex).  </vt:lpstr>
      <vt:lpstr>Презентация PowerPoint</vt:lpstr>
      <vt:lpstr>У HLA есть и другие роли:       </vt:lpstr>
      <vt:lpstr>Презентация PowerPoint</vt:lpstr>
      <vt:lpstr>Презентация PowerPoint</vt:lpstr>
      <vt:lpstr>Трансмембранные молекулы МНС </vt:lpstr>
      <vt:lpstr>Молекулы МНС – I класса состоит из 2 полипептидных цепей – α-цепи и β2-микроглобулина  </vt:lpstr>
      <vt:lpstr>Молекулы МНС – II класса – гетеродимеры из 2 трансмембранных гликопротеинов: α- и β-цепи  </vt:lpstr>
      <vt:lpstr>Гены главного комплекса гистосовместимости Комплекс локализуется в коротком плече хромосомы 6 человека </vt:lpstr>
      <vt:lpstr>Презентация PowerPoint</vt:lpstr>
      <vt:lpstr>Презентация PowerPoint</vt:lpstr>
      <vt:lpstr>Презентация PowerPoint</vt:lpstr>
      <vt:lpstr>Генетический полиморфизм </vt:lpstr>
      <vt:lpstr>Множественность аллелей       </vt:lpstr>
      <vt:lpstr>Неклассические гены МНС</vt:lpstr>
      <vt:lpstr>Значение полиморфизма МНС </vt:lpstr>
      <vt:lpstr>Комплексы антигенный пептид-МНС. </vt:lpstr>
      <vt:lpstr>МНС-I  </vt:lpstr>
      <vt:lpstr>Презентация PowerPoint</vt:lpstr>
      <vt:lpstr>МНС-II  </vt:lpstr>
      <vt:lpstr>Суперантигены </vt:lpstr>
      <vt:lpstr>Презентация PowerPoint</vt:lpstr>
      <vt:lpstr>Антигенпрезентирующие молекулы CD1 </vt:lpstr>
      <vt:lpstr>Молекулы МНС контролируют иммунный ответ </vt:lpstr>
      <vt:lpstr>Связь HLA с болезнями </vt:lpstr>
      <vt:lpstr>Презентация PowerPoint</vt:lpstr>
      <vt:lpstr>Презентация PowerPoint</vt:lpstr>
      <vt:lpstr>К генам иммунного ответа относят гены, контролирующие: </vt:lpstr>
    </vt:vector>
  </TitlesOfParts>
  <Manager>John Dooley</Manager>
  <Company>John Dooley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Combination therapy with LABAs and CS</dc:title>
  <dc:subject>Seretide</dc:subject>
  <dc:creator>Matt Parry</dc:creator>
  <dc:description>CD2 PowerPoint Presentation</dc:description>
  <cp:lastModifiedBy>Ищенко Ольга Петровна</cp:lastModifiedBy>
  <cp:revision>1586</cp:revision>
  <cp:lastPrinted>2001-09-13T13:59:08Z</cp:lastPrinted>
  <dcterms:created xsi:type="dcterms:W3CDTF">1999-10-19T07:59:01Z</dcterms:created>
  <dcterms:modified xsi:type="dcterms:W3CDTF">2020-10-06T01:54:07Z</dcterms:modified>
  <cp:category>Glaxo Wellcome</cp:category>
</cp:coreProperties>
</file>