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1;&#1086;&#1095;&#1072;&#1088;&#1086;&#1074;&#1072;%20&#1101;&#1082;&#1089;&#1077;&#1083;&#110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1;&#1086;&#1095;&#1072;&#1088;&#1086;&#1074;&#1072;%20&#1101;&#1082;&#1089;&#1077;&#1083;&#110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1;&#1086;&#1095;&#1072;&#1088;&#1086;&#1074;&#1072;%20&#1101;&#1082;&#1089;&#1077;&#1083;&#110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Отношение к ЗОЖ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Итоги!$A$2</c:f>
              <c:strCache>
                <c:ptCount val="1"/>
                <c:pt idx="0">
                  <c:v>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Итоги!$B$1:$C$1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Итоги!$B$2:$C$2</c:f>
              <c:numCache>
                <c:formatCode>0.0</c:formatCode>
                <c:ptCount val="2"/>
                <c:pt idx="0">
                  <c:v>88.888888888888886</c:v>
                </c:pt>
                <c:pt idx="1">
                  <c:v>77.777777777777786</c:v>
                </c:pt>
              </c:numCache>
            </c:numRef>
          </c:val>
        </c:ser>
        <c:ser>
          <c:idx val="1"/>
          <c:order val="1"/>
          <c:tx>
            <c:strRef>
              <c:f>Итоги!$A$3</c:f>
              <c:strCache>
                <c:ptCount val="1"/>
                <c:pt idx="0">
                  <c:v>Нет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Итоги!$B$1:$C$1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Итоги!$B$3:$C$3</c:f>
              <c:numCache>
                <c:formatCode>0.0</c:formatCode>
                <c:ptCount val="2"/>
                <c:pt idx="0">
                  <c:v>11.111111111111111</c:v>
                </c:pt>
                <c:pt idx="1">
                  <c:v>22.222222222222221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9169968"/>
        <c:axId val="409169184"/>
      </c:barChart>
      <c:catAx>
        <c:axId val="409169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169184"/>
        <c:crosses val="autoZero"/>
        <c:auto val="1"/>
        <c:lblAlgn val="ctr"/>
        <c:lblOffset val="100"/>
        <c:noMultiLvlLbl val="0"/>
      </c:catAx>
      <c:valAx>
        <c:axId val="4091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Проценты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169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Распределение респондентов по полу и ведению здорового образа жизни </a:t>
            </a:r>
          </a:p>
        </c:rich>
      </c:tx>
      <c:layout>
        <c:manualLayout>
          <c:xMode val="edge"/>
          <c:yMode val="edge"/>
          <c:x val="1.678289480419045E-2"/>
          <c:y val="2.00757574426962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331197843912597"/>
          <c:y val="2.1237421401855151E-4"/>
          <c:w val="0.81111663926624555"/>
          <c:h val="0.86756713103169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Лист1!$B$15:$D$15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</c:strCache>
            </c:strRef>
          </c:cat>
          <c:val>
            <c:numRef>
              <c:f>Лист1!$B$16:$D$16</c:f>
              <c:numCache>
                <c:formatCode>General</c:formatCode>
                <c:ptCount val="3"/>
                <c:pt idx="0">
                  <c:v>14.814814814814813</c:v>
                </c:pt>
                <c:pt idx="1">
                  <c:v>25.925925925925924</c:v>
                </c:pt>
                <c:pt idx="2">
                  <c:v>59.259259259259252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D5-4C77-A6F7-D6F8E5C4F660}"/>
            </c:ext>
          </c:extLst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Лист1!$B$15:$D$15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Скорее да, чем нет</c:v>
                </c:pt>
              </c:strCache>
            </c:strRef>
          </c:cat>
          <c:val>
            <c:numRef>
              <c:f>Лист1!$B$17:$D$17</c:f>
              <c:numCache>
                <c:formatCode>General</c:formatCode>
                <c:ptCount val="3"/>
                <c:pt idx="0">
                  <c:v>33.333333333333329</c:v>
                </c:pt>
                <c:pt idx="1">
                  <c:v>16.666666666666664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D5-4C77-A6F7-D6F8E5C4F6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26543216"/>
        <c:axId val="526543608"/>
      </c:barChart>
      <c:catAx>
        <c:axId val="52654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543608"/>
        <c:crosses val="autoZero"/>
        <c:auto val="1"/>
        <c:lblAlgn val="ctr"/>
        <c:lblOffset val="100"/>
        <c:noMultiLvlLbl val="0"/>
      </c:catAx>
      <c:valAx>
        <c:axId val="526543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54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917074205775686"/>
          <c:y val="0.18530055467420128"/>
          <c:w val="0.23934996775361342"/>
          <c:h val="5.8122445198420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часто вы проходите медицинское обследование?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Итоги!$B$47:$B$48</c:f>
              <c:strCache>
                <c:ptCount val="2"/>
                <c:pt idx="0">
                  <c:v>Всего студентов</c:v>
                </c:pt>
                <c:pt idx="1">
                  <c:v>абсолютное число студентов</c:v>
                </c:pt>
              </c:strCache>
            </c:strRef>
          </c:tx>
          <c:spPr>
            <a:solidFill>
              <a:schemeClr val="accent1">
                <a:shade val="7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Итоги!$A$49:$A$53</c:f>
              <c:strCache>
                <c:ptCount val="5"/>
                <c:pt idx="0">
                  <c:v>Раз в год</c:v>
                </c:pt>
                <c:pt idx="1">
                  <c:v>Раз в полгода</c:v>
                </c:pt>
                <c:pt idx="2">
                  <c:v>Раз в месяц</c:v>
                </c:pt>
                <c:pt idx="3">
                  <c:v>Не прохожу</c:v>
                </c:pt>
                <c:pt idx="4">
                  <c:v>Итого:</c:v>
                </c:pt>
              </c:strCache>
            </c:strRef>
          </c:cat>
          <c:val>
            <c:numRef>
              <c:f>Итоги!$B$49:$B$53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2</c:v>
                </c:pt>
                <c:pt idx="3">
                  <c:v>4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tx>
            <c:strRef>
              <c:f>Итоги!$C$47:$C$48</c:f>
              <c:strCache>
                <c:ptCount val="2"/>
                <c:pt idx="0">
                  <c:v>Всего студентов</c:v>
                </c:pt>
                <c:pt idx="1">
                  <c:v>в %</c:v>
                </c:pt>
              </c:strCache>
            </c:strRef>
          </c:tx>
          <c:spPr>
            <a:solidFill>
              <a:schemeClr val="accent1">
                <a:tint val="77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Итоги!$A$49:$A$53</c:f>
              <c:strCache>
                <c:ptCount val="5"/>
                <c:pt idx="0">
                  <c:v>Раз в год</c:v>
                </c:pt>
                <c:pt idx="1">
                  <c:v>Раз в полгода</c:v>
                </c:pt>
                <c:pt idx="2">
                  <c:v>Раз в месяц</c:v>
                </c:pt>
                <c:pt idx="3">
                  <c:v>Не прохожу</c:v>
                </c:pt>
                <c:pt idx="4">
                  <c:v>Итого:</c:v>
                </c:pt>
              </c:strCache>
            </c:strRef>
          </c:cat>
          <c:val>
            <c:numRef>
              <c:f>Итоги!$C$49:$C$53</c:f>
              <c:numCache>
                <c:formatCode>0.00%</c:formatCode>
                <c:ptCount val="5"/>
                <c:pt idx="0">
                  <c:v>0.40740740740740738</c:v>
                </c:pt>
                <c:pt idx="1">
                  <c:v>0.37037037037037035</c:v>
                </c:pt>
                <c:pt idx="2">
                  <c:v>7.407407407407407E-2</c:v>
                </c:pt>
                <c:pt idx="3">
                  <c:v>0.14814814814814814</c:v>
                </c:pt>
                <c:pt idx="4">
                  <c:v>0.99999999999999989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6544392"/>
        <c:axId val="526540864"/>
      </c:barChart>
      <c:catAx>
        <c:axId val="52654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540864"/>
        <c:crosses val="autoZero"/>
        <c:auto val="1"/>
        <c:lblAlgn val="ctr"/>
        <c:lblOffset val="100"/>
        <c:noMultiLvlLbl val="0"/>
      </c:catAx>
      <c:valAx>
        <c:axId val="526540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6544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7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78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0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77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28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7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9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3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1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8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9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9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3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7890-2CEF-449B-82BA-58D2DD83B8E6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93E267-A156-4218-BCC2-E7E951562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5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://ru.wikipedia.org/wiki/%D0%9F%D1%80%D0%BE%D1%84%D0%B8%D0%BB%D0%B0%D0%BA%D1%82%D0%B8%D0%BA%D0%B0_(%D0%BC%D0%B5%D0%B4%D0%B8%D1%86%D0%B8%D0%BD%D0%B0)" TargetMode="External"/><Relationship Id="rId2" Type="http://schemas.openxmlformats.org/officeDocument/2006/relationships/hyperlink" Target="https://infourok.ru/go.html?href=https://ru.wikipedia.org/wiki/%D0%9E%D0%B1%D1%80%D0%B0%D0%B7_%D0%B6%D0%B8%D0%B7%D0%BD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ourok.ru/go.html?href=https://ru.wikipedia.org/wiki/%D0%97%D0%B4%D0%BE%D1%80%D0%BE%D0%B2%D1%8C%D0%B5" TargetMode="External"/><Relationship Id="rId4" Type="http://schemas.openxmlformats.org/officeDocument/2006/relationships/hyperlink" Target="https://infourok.ru/go.html?href=https://ru.wikipedia.org/wiki/%D0%91%D0%BE%D0%BB%D0%B5%D0%B7%D0%BD%D1%8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ЗОЖ-</a:t>
            </a:r>
            <a:br>
              <a:rPr lang="ru-RU" dirty="0" smtClean="0"/>
            </a:br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Приготовил: студент </a:t>
            </a:r>
            <a:r>
              <a:rPr lang="ru-RU" sz="1200" dirty="0" err="1" smtClean="0"/>
              <a:t>Бочарова</a:t>
            </a:r>
            <a:r>
              <a:rPr lang="ru-RU" sz="1200" dirty="0" smtClean="0"/>
              <a:t> Екатерина Александровна 112 </a:t>
            </a:r>
            <a:r>
              <a:rPr lang="ru-RU" sz="1200" dirty="0" err="1" smtClean="0"/>
              <a:t>леч</a:t>
            </a:r>
            <a:endParaRPr lang="ru-RU" sz="1200" dirty="0" smtClean="0"/>
          </a:p>
          <a:p>
            <a:r>
              <a:rPr lang="ru-RU" sz="1200" dirty="0" smtClean="0"/>
              <a:t>Проверил: доцент Капустина Светлана Витальевна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7171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опроса.</a:t>
            </a:r>
            <a:endParaRPr lang="ru-RU" dirty="0"/>
          </a:p>
          <a:p>
            <a:r>
              <a:rPr lang="ru-RU" dirty="0"/>
              <a:t>Цель, задачи опроса.</a:t>
            </a:r>
          </a:p>
          <a:p>
            <a:r>
              <a:rPr lang="ru-RU" dirty="0"/>
              <a:t>Результаты </a:t>
            </a:r>
            <a:r>
              <a:rPr lang="ru-RU" dirty="0" smtClean="0"/>
              <a:t>опроса.</a:t>
            </a:r>
            <a:endParaRPr lang="ru-RU" dirty="0"/>
          </a:p>
          <a:p>
            <a:r>
              <a:rPr lang="ru-RU" dirty="0"/>
              <a:t>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01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опроса: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Здоровый образ жизни</a:t>
            </a:r>
            <a:r>
              <a:rPr lang="ru-RU" dirty="0"/>
              <a:t> (ЗОЖ) — </a:t>
            </a:r>
            <a:r>
              <a:rPr lang="ru-RU" dirty="0">
                <a:hlinkClick r:id="rId2"/>
              </a:rPr>
              <a:t>образ жизни</a:t>
            </a:r>
            <a:r>
              <a:rPr lang="ru-RU" dirty="0"/>
              <a:t> человека, направленный на </a:t>
            </a:r>
            <a:r>
              <a:rPr lang="ru-RU" dirty="0">
                <a:hlinkClick r:id="rId3"/>
              </a:rPr>
              <a:t>профилактику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болезней</a:t>
            </a:r>
            <a:r>
              <a:rPr lang="ru-RU" dirty="0"/>
              <a:t> и укрепление </a:t>
            </a:r>
            <a:r>
              <a:rPr lang="ru-RU" dirty="0">
                <a:hlinkClick r:id="rId5"/>
              </a:rPr>
              <a:t>здоровья</a:t>
            </a:r>
            <a:r>
              <a:rPr lang="ru-RU" dirty="0"/>
              <a:t>.  Все родители хотят обеспечить своим детям счастливое детство, дать хороший старт во взрослую жизнь. Но современного школьника подстерегает большое количество соблазнов, которые мешают вести правильный образ жизни, обеспечивающий хорошее здоровье и успеваемость на уроках. Поэтому актуальность проблемы соблюдения здорового образа жизни учащихся становится острой и необходимой.</a:t>
            </a:r>
          </a:p>
        </p:txBody>
      </p:sp>
    </p:spTree>
    <p:extLst>
      <p:ext uri="{BB962C8B-B14F-4D97-AF65-F5344CB8AC3E}">
        <p14:creationId xmlns:p14="http://schemas.microsoft.com/office/powerpoint/2010/main" val="164501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Цель, задачи </a:t>
            </a:r>
            <a:r>
              <a:rPr lang="ru-RU" dirty="0" smtClean="0"/>
              <a:t>опроса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760" y="2145880"/>
            <a:ext cx="6482591" cy="336894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Цель:</a:t>
            </a:r>
            <a:r>
              <a:rPr lang="ru-RU" i="1" dirty="0"/>
              <a:t> </a:t>
            </a:r>
            <a:r>
              <a:rPr lang="ru-RU" dirty="0"/>
              <a:t>повышение мотивации </a:t>
            </a:r>
            <a:r>
              <a:rPr lang="ru-RU" dirty="0" smtClean="0"/>
              <a:t>студентов, </a:t>
            </a:r>
            <a:r>
              <a:rPr lang="ru-RU" dirty="0"/>
              <a:t>направленной на укрепление собственного здоровья.</a:t>
            </a:r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r>
              <a:rPr lang="ru-RU" dirty="0" smtClean="0"/>
              <a:t>1.пропагандировать </a:t>
            </a:r>
            <a:r>
              <a:rPr lang="ru-RU" dirty="0"/>
              <a:t>здоровый образ жизни;</a:t>
            </a:r>
          </a:p>
          <a:p>
            <a:r>
              <a:rPr lang="ru-RU" dirty="0" smtClean="0"/>
              <a:t>2.формировать </a:t>
            </a:r>
            <a:r>
              <a:rPr lang="ru-RU" dirty="0"/>
              <a:t>систему знаний о здоровье и здоровом образе жизни;</a:t>
            </a:r>
          </a:p>
          <a:p>
            <a:r>
              <a:rPr lang="ru-RU" dirty="0" smtClean="0"/>
              <a:t>3.провести </a:t>
            </a:r>
            <a:r>
              <a:rPr lang="ru-RU" dirty="0"/>
              <a:t>анкетирование среди </a:t>
            </a:r>
            <a:r>
              <a:rPr lang="ru-RU" dirty="0" smtClean="0"/>
              <a:t>студентов;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osteokeen.ru/wp-content/uploads/2017/11/zdorovyj-obraz-zhiz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373" y="1869508"/>
            <a:ext cx="5113801" cy="33692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62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115" y="11444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Больший </a:t>
            </a:r>
            <a:r>
              <a:rPr lang="ru-RU" sz="1800" dirty="0"/>
              <a:t>процент </a:t>
            </a:r>
            <a:r>
              <a:rPr lang="ru-RU" sz="1800" dirty="0" err="1"/>
              <a:t>женщин,считают</a:t>
            </a:r>
            <a:r>
              <a:rPr lang="ru-RU" sz="1800" dirty="0"/>
              <a:t> необходимым вести ЗОЖ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0503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45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564" y="5897593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960780"/>
              </p:ext>
            </p:extLst>
          </p:nvPr>
        </p:nvGraphicFramePr>
        <p:xfrm>
          <a:off x="677863" y="785004"/>
          <a:ext cx="8596312" cy="569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76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972" y="54921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Почти половина студентов проходит обследование раз в год, более меньший процент раз в пол года, 15% не проходят медицинское обследование и всего 8% проходят его раз в месяц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3347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7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003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Здоровье человека – это личная и общественная ценность, которая влияет на уровень духовного, физического и социального благополучия личности, общества и государства. Только здоровые люди могут создавать здоровое общество и государство.</a:t>
            </a:r>
          </a:p>
          <a:p>
            <a:r>
              <a:rPr lang="ru-RU" dirty="0"/>
              <a:t>Во время выполнения исследования я подтвердила свою гипотезу о том, что соблюдение здорового образа жизни положительно влияет на организм человека.</a:t>
            </a:r>
          </a:p>
          <a:p>
            <a:r>
              <a:rPr lang="ru-RU" dirty="0"/>
              <a:t>Я достигла  цели</a:t>
            </a:r>
            <a:r>
              <a:rPr lang="ru-RU" b="1" i="1" dirty="0"/>
              <a:t> </a:t>
            </a:r>
            <a:r>
              <a:rPr lang="ru-RU" dirty="0"/>
              <a:t>своей исследовательской работы и научилась соблюдать здоровый образ жизни.</a:t>
            </a:r>
          </a:p>
          <a:p>
            <a:r>
              <a:rPr lang="ru-RU" dirty="0" smtClean="0"/>
              <a:t>Студентам необходимо </a:t>
            </a:r>
            <a:r>
              <a:rPr lang="ru-RU" dirty="0"/>
              <a:t>приобретать знания о здоровом образе жизни и развивать свои физические возможности, самосовершенствоваться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Исследование помогло выявить то, что больший процент студентов хорошо осведомлен о ЗОЖ и придерживается ему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0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162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ЗОЖ- Здоровый образ жизни</vt:lpstr>
      <vt:lpstr>План:</vt:lpstr>
      <vt:lpstr>Тема опроса:</vt:lpstr>
      <vt:lpstr>Цель, задачи опроса:</vt:lpstr>
      <vt:lpstr>Больший процент женщин,считают необходимым вести ЗОЖ </vt:lpstr>
      <vt:lpstr>Презентация PowerPoint</vt:lpstr>
      <vt:lpstr>Почти половина студентов проходит обследование раз в год, более меньший процент раз в пол года, 15% не проходят медицинское обследование и всего 8% проходят его раз в месяц</vt:lpstr>
      <vt:lpstr>Выводы: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ЗОЖ- Здоровый образ жизни</dc:title>
  <dc:creator>User</dc:creator>
  <cp:lastModifiedBy>User</cp:lastModifiedBy>
  <cp:revision>6</cp:revision>
  <dcterms:created xsi:type="dcterms:W3CDTF">2021-12-17T12:50:30Z</dcterms:created>
  <dcterms:modified xsi:type="dcterms:W3CDTF">2022-01-24T15:19:57Z</dcterms:modified>
</cp:coreProperties>
</file>