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80" r:id="rId4"/>
    <p:sldId id="257" r:id="rId5"/>
    <p:sldId id="275" r:id="rId6"/>
    <p:sldId id="276" r:id="rId7"/>
    <p:sldId id="277" r:id="rId8"/>
    <p:sldId id="259" r:id="rId9"/>
    <p:sldId id="260" r:id="rId10"/>
    <p:sldId id="261" r:id="rId11"/>
    <p:sldId id="262" r:id="rId12"/>
    <p:sldId id="278" r:id="rId13"/>
    <p:sldId id="263" r:id="rId14"/>
    <p:sldId id="279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1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санчес\Desktop\реф\y_xXRWJp6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"/>
            <a:ext cx="4934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/>
              <a:t>Прямолинейное направление.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Это зависит от прямолинейной формы лезвия и его линейного движения при разрезе тканей. </a:t>
            </a:r>
            <a:r>
              <a:rPr lang="ru-RU" dirty="0" smtClean="0"/>
              <a:t>Иногда </a:t>
            </a:r>
            <a:r>
              <a:rPr lang="ru-RU" dirty="0"/>
              <a:t>прямолинейные направления отсутствуют. Это наблюдается, во-первых, если разрез пришелся на закругленную часть тела, и оружие прошло мягкие ткани насквозь. Тогда получаются раны </a:t>
            </a:r>
            <a:r>
              <a:rPr lang="ru-RU" dirty="0" smtClean="0"/>
              <a:t>линейно-дугообразной </a:t>
            </a:r>
            <a:r>
              <a:rPr lang="ru-RU" dirty="0"/>
              <a:t>формы. Во-вторых, лезвие ножа встретив кость, может изменить начальное прямолинейное направление разреза. То же </a:t>
            </a:r>
            <a:r>
              <a:rPr lang="ru-RU" dirty="0" smtClean="0"/>
              <a:t>самое </a:t>
            </a:r>
            <a:r>
              <a:rPr lang="ru-RU" dirty="0"/>
              <a:t>может произойти при защите или другом движении </a:t>
            </a:r>
            <a:r>
              <a:rPr lang="ru-RU" dirty="0" smtClean="0"/>
              <a:t>соответствующей </a:t>
            </a:r>
            <a:r>
              <a:rPr lang="ru-RU" dirty="0"/>
              <a:t>части тела.</a:t>
            </a:r>
          </a:p>
        </p:txBody>
      </p:sp>
    </p:spTree>
    <p:extLst>
      <p:ext uri="{BB962C8B-B14F-4D97-AF65-F5344CB8AC3E}">
        <p14:creationId xmlns:p14="http://schemas.microsoft.com/office/powerpoint/2010/main" val="9227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Веретенообразная форма раны.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Нарушенные в своей </a:t>
            </a:r>
            <a:r>
              <a:rPr lang="ru-RU" dirty="0" smtClean="0"/>
              <a:t>непрерывности </a:t>
            </a:r>
            <a:r>
              <a:rPr lang="ru-RU" dirty="0"/>
              <a:t>ткани в силу эластичности сокращаются, в результате на </a:t>
            </a:r>
            <a:r>
              <a:rPr lang="ru-RU" dirty="0" smtClean="0"/>
              <a:t>месте </a:t>
            </a:r>
            <a:r>
              <a:rPr lang="ru-RU" dirty="0"/>
              <a:t>прямолинейного разреза образуется более или менее вытянутый овал с заостряющимися углами. Форма резаной раны может быть разной, в зависимости от состояния кожи. Так, например: если </a:t>
            </a:r>
            <a:r>
              <a:rPr lang="ru-RU" dirty="0" smtClean="0"/>
              <a:t>разрез </a:t>
            </a:r>
            <a:r>
              <a:rPr lang="ru-RU" dirty="0"/>
              <a:t>морщинистой кожи или кожи, которая собрана в складку, </a:t>
            </a:r>
            <a:r>
              <a:rPr lang="ru-RU" dirty="0" smtClean="0"/>
              <a:t>производится </a:t>
            </a:r>
            <a:r>
              <a:rPr lang="ru-RU" dirty="0"/>
              <a:t>косо к поверхности, то образуются зубообразные или </a:t>
            </a:r>
            <a:r>
              <a:rPr lang="ru-RU" dirty="0" smtClean="0"/>
              <a:t>зигзагообразные </a:t>
            </a:r>
            <a:r>
              <a:rPr lang="ru-RU" dirty="0"/>
              <a:t>раны. При поверхностных разрезах такой кожи могут быть перерезаны только верхние части складок, в результате чего возникает прерванная рана, которая создает впечатление </a:t>
            </a:r>
            <a:r>
              <a:rPr lang="ru-RU" dirty="0" smtClean="0"/>
              <a:t>нескольких </a:t>
            </a:r>
            <a:r>
              <a:rPr lang="ru-RU" dirty="0"/>
              <a:t>мелких резаных ран, идущих в одном направлении.</a:t>
            </a:r>
          </a:p>
        </p:txBody>
      </p:sp>
    </p:spTree>
    <p:extLst>
      <p:ext uri="{BB962C8B-B14F-4D97-AF65-F5344CB8AC3E}">
        <p14:creationId xmlns:p14="http://schemas.microsoft.com/office/powerpoint/2010/main" val="30988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санчес\Desktop\Open Inj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5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4000" dirty="0"/>
              <a:t>Преобладание длины над шириной и глубиной.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Лезвие режущего оружия разделяет ткани в линейном направлении, поэтому ширина раны и ее глубина бывают меньше, чем длина самого линейного </a:t>
            </a:r>
            <a:r>
              <a:rPr lang="ru-RU" dirty="0" smtClean="0"/>
              <a:t>разреза</a:t>
            </a:r>
            <a:r>
              <a:rPr lang="ru-RU" dirty="0"/>
              <a:t>. Ширина резаной раны бывает разной. Если рана направляется так, что эластические волокна кожи и мышцы порезаны поперек, рана широко зияет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Если </a:t>
            </a:r>
            <a:r>
              <a:rPr lang="ru-RU" dirty="0"/>
              <a:t>резаная рана проходит параллельно с направлением </a:t>
            </a:r>
            <a:r>
              <a:rPr lang="ru-RU" dirty="0" smtClean="0"/>
              <a:t>эластичных </a:t>
            </a:r>
            <a:r>
              <a:rPr lang="ru-RU" dirty="0"/>
              <a:t>волокон и с направлением мышц, она раскрывается немного и сохраняет свою продольную, иногда почти линейную форму.</a:t>
            </a:r>
          </a:p>
        </p:txBody>
      </p:sp>
    </p:spTree>
    <p:extLst>
      <p:ext uri="{BB962C8B-B14F-4D97-AF65-F5344CB8AC3E}">
        <p14:creationId xmlns:p14="http://schemas.microsoft.com/office/powerpoint/2010/main" val="6562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санчес\Desktop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53075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асанчес\Desktop\greasepaint_cut_wound_special_effe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57525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Острые углы у начала и конца раны.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виду того, что раны </a:t>
            </a:r>
            <a:r>
              <a:rPr lang="ru-RU" dirty="0" smtClean="0"/>
              <a:t>причиняются </a:t>
            </a:r>
            <a:r>
              <a:rPr lang="ru-RU" dirty="0"/>
              <a:t>линейными разрезами, то даже при широком зиянии углы их по концам остаются острыми.</a:t>
            </a:r>
          </a:p>
        </p:txBody>
      </p:sp>
    </p:spTree>
    <p:extLst>
      <p:ext uri="{BB962C8B-B14F-4D97-AF65-F5344CB8AC3E}">
        <p14:creationId xmlns:p14="http://schemas.microsoft.com/office/powerpoint/2010/main" val="5724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Как </a:t>
            </a:r>
            <a:r>
              <a:rPr lang="ru-RU" dirty="0"/>
              <a:t>правило, в начале резаной раны находится поверхностный надрез, который на разном протяжении проходит лишь в коже и затем погружается в более глубокие слои мягких частей. На месте, где рана кончается, бывает такой же надрез, причиненный при вытягивании орудия из раны. Однако этот надрез, всегда короче, чем надрез в начале раны. По этой разнице в длине кожных надрезов в начале и на конце раны </a:t>
            </a:r>
            <a:r>
              <a:rPr lang="ru-RU" dirty="0" smtClean="0"/>
              <a:t>можно судить </a:t>
            </a:r>
            <a:r>
              <a:rPr lang="ru-RU" dirty="0"/>
              <a:t>о направлении </a:t>
            </a:r>
            <a:r>
              <a:rPr lang="ru-RU" dirty="0" smtClean="0"/>
              <a:t>резаной </a:t>
            </a:r>
            <a:r>
              <a:rPr lang="ru-RU" dirty="0"/>
              <a:t>раны.</a:t>
            </a:r>
          </a:p>
        </p:txBody>
      </p:sp>
    </p:spTree>
    <p:extLst>
      <p:ext uri="{BB962C8B-B14F-4D97-AF65-F5344CB8AC3E}">
        <p14:creationId xmlns:p14="http://schemas.microsoft.com/office/powerpoint/2010/main" val="22256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/>
              <a:t>Ровные и гладкие края кожной раны.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/>
              <a:t>Если острое лезвие разрезая кожу, дает ровные и гладкие края, то не менее ровно </a:t>
            </a:r>
            <a:r>
              <a:rPr lang="ru-RU" dirty="0" smtClean="0"/>
              <a:t>разрезаются </a:t>
            </a:r>
            <a:r>
              <a:rPr lang="ru-RU" dirty="0"/>
              <a:t>глубоко лежащие ткани, особенно мышцы, сосуды, хрящи. Поэтому их поверхность, образующая стенки раны тоже ровные и гладкие. На них нет следов размозжения и разрывов, нет перемычек (мостиков), часто встречающихся при ранах от тупого орудия.</a:t>
            </a:r>
          </a:p>
        </p:txBody>
      </p:sp>
    </p:spTree>
    <p:extLst>
      <p:ext uri="{BB962C8B-B14F-4D97-AF65-F5344CB8AC3E}">
        <p14:creationId xmlns:p14="http://schemas.microsoft.com/office/powerpoint/2010/main" val="33200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длина резаных ран почти всегда преобладает над глубиной.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Резаные раны не на всем протяжении </a:t>
            </a:r>
            <a:r>
              <a:rPr lang="ru-RU" dirty="0" smtClean="0"/>
              <a:t>одинаково </a:t>
            </a:r>
            <a:r>
              <a:rPr lang="ru-RU" dirty="0"/>
              <a:t>глубоки, в концах они, обычно, более поверхностны, посредине глубже. При применении очень острого оружия с большой силой, резаная рана может проникать вплоть до глубоких слоев мышц и до внутренних органов, но относительно редко повреждаются хрящи и почти никогда не проникает в кости.</a:t>
            </a:r>
          </a:p>
        </p:txBody>
      </p:sp>
    </p:spTree>
    <p:extLst>
      <p:ext uri="{BB962C8B-B14F-4D97-AF65-F5344CB8AC3E}">
        <p14:creationId xmlns:p14="http://schemas.microsoft.com/office/powerpoint/2010/main" val="39802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Надрез кости.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Когда режущее оружие проникает до кости, то в надкостнице покрывающей кость, она делает надрез, но </a:t>
            </a:r>
            <a:r>
              <a:rPr lang="ru-RU" dirty="0" smtClean="0"/>
              <a:t>повреждения </a:t>
            </a:r>
            <a:r>
              <a:rPr lang="ru-RU" dirty="0"/>
              <a:t>самой кости в виде перелома никогда не наблюдается.</a:t>
            </a:r>
          </a:p>
        </p:txBody>
      </p:sp>
    </p:spTree>
    <p:extLst>
      <p:ext uri="{BB962C8B-B14F-4D97-AF65-F5344CB8AC3E}">
        <p14:creationId xmlns:p14="http://schemas.microsoft.com/office/powerpoint/2010/main" val="8409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Резаные раны.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157192"/>
            <a:ext cx="3128392" cy="4816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Выполнил : Антонов А.А.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2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резаных ран является характерным сильное кровотечение, которое объясняется менее благоприятными условиями для </a:t>
            </a:r>
            <a:r>
              <a:rPr lang="ru-RU" dirty="0" err="1" smtClean="0"/>
              <a:t>тромбообразования</a:t>
            </a:r>
            <a:r>
              <a:rPr lang="ru-RU" dirty="0"/>
              <a:t>, чем, например, при ушибленных особенно </a:t>
            </a:r>
            <a:r>
              <a:rPr lang="ru-RU" dirty="0" smtClean="0"/>
              <a:t>размозженных </a:t>
            </a:r>
            <a:r>
              <a:rPr lang="ru-RU" dirty="0"/>
              <a:t>ранах.</a:t>
            </a:r>
          </a:p>
        </p:txBody>
      </p:sp>
    </p:spTree>
    <p:extLst>
      <p:ext uri="{BB962C8B-B14F-4D97-AF65-F5344CB8AC3E}">
        <p14:creationId xmlns:p14="http://schemas.microsoft.com/office/powerpoint/2010/main" val="7607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dirty="0"/>
              <a:t>Если резаная рана локализуется на волосистом участке тела, то, как правило, отмечается пересечение волос, попавших под лезвие ножа в центе раны, а над концевой частью раны волосы остаются </a:t>
            </a:r>
            <a:r>
              <a:rPr lang="ru-RU"/>
              <a:t>непересеченными</a:t>
            </a:r>
            <a:r>
              <a:rPr lang="ru-RU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129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Судебная медицина ред. И.Ю. </a:t>
            </a:r>
            <a:r>
              <a:rPr lang="ru-RU" dirty="0" err="1"/>
              <a:t>Приголкин</a:t>
            </a:r>
            <a:r>
              <a:rPr lang="ru-RU" dirty="0"/>
              <a:t>  ГЭОТАР-Медиа 2014г</a:t>
            </a:r>
          </a:p>
          <a:p>
            <a:r>
              <a:rPr lang="ru-RU" dirty="0" smtClean="0"/>
              <a:t>Судебно-медицинское </a:t>
            </a:r>
            <a:r>
              <a:rPr lang="ru-RU" dirty="0"/>
              <a:t>определение орудия травмы </a:t>
            </a:r>
            <a:r>
              <a:rPr lang="ru-RU" dirty="0" smtClean="0"/>
              <a:t>при повреждениях </a:t>
            </a:r>
            <a:r>
              <a:rPr lang="ru-RU" dirty="0"/>
              <a:t>острыми </a:t>
            </a:r>
            <a:r>
              <a:rPr lang="ru-RU" dirty="0" smtClean="0"/>
              <a:t>предметами </a:t>
            </a:r>
            <a:r>
              <a:rPr lang="ru-RU" dirty="0" err="1" smtClean="0"/>
              <a:t>А.П.Загрядская</a:t>
            </a:r>
            <a:r>
              <a:rPr lang="ru-RU"/>
              <a:t>. </a:t>
            </a:r>
            <a:r>
              <a:rPr lang="ru-RU" smtClean="0"/>
              <a:t>1973</a:t>
            </a:r>
            <a:endParaRPr lang="ru-RU" dirty="0"/>
          </a:p>
          <a:p>
            <a:r>
              <a:rPr lang="ru-RU" dirty="0" smtClean="0"/>
              <a:t>Судебно- </a:t>
            </a:r>
            <a:r>
              <a:rPr lang="ru-RU" dirty="0"/>
              <a:t>Медицинская Экспертиза (Избранные вопросы) Практическое пособие/ Автор-составитель: П.П. Грицаенко. –Екатеринбург 2004.</a:t>
            </a:r>
          </a:p>
          <a:p>
            <a:r>
              <a:rPr lang="ru-RU" dirty="0"/>
              <a:t>Томилин В.В. Судебная-медицина. – М., 2004  </a:t>
            </a:r>
          </a:p>
          <a:p>
            <a:r>
              <a:rPr lang="ru-RU" dirty="0"/>
              <a:t>Попов В.Л. Судебная-медицина. –М.: </a:t>
            </a:r>
            <a:r>
              <a:rPr lang="ru-RU" dirty="0" err="1"/>
              <a:t>Юристъ</a:t>
            </a:r>
            <a:r>
              <a:rPr lang="ru-RU" dirty="0"/>
              <a:t>, 2006.</a:t>
            </a:r>
          </a:p>
          <a:p>
            <a:r>
              <a:rPr lang="ru-RU" dirty="0" err="1"/>
              <a:t>Витер</a:t>
            </a:r>
            <a:r>
              <a:rPr lang="ru-RU" dirty="0"/>
              <a:t> В.И. Судебная медицина в лекциях, 2007 </a:t>
            </a:r>
          </a:p>
          <a:p>
            <a:r>
              <a:rPr lang="ru-RU" dirty="0"/>
              <a:t>Прозоровский В.И. Судебная медицина ,1986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056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122" name="Picture 2" descr="C:\Users\Сасанчес\Desktop\t036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7482"/>
            <a:ext cx="5256584" cy="53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3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Характеристика</a:t>
            </a:r>
          </a:p>
          <a:p>
            <a:r>
              <a:rPr lang="ru-RU" dirty="0" smtClean="0"/>
              <a:t>Механизм действия</a:t>
            </a:r>
          </a:p>
          <a:p>
            <a:r>
              <a:rPr lang="ru-RU" dirty="0" smtClean="0"/>
              <a:t>Типичные признаки</a:t>
            </a:r>
          </a:p>
          <a:p>
            <a:r>
              <a:rPr lang="ru-RU" dirty="0" smtClean="0"/>
              <a:t>Список литературы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Резаная рана</a:t>
            </a:r>
            <a:r>
              <a:rPr lang="ru-RU" dirty="0"/>
              <a:t> – это рана, нанесенная острым </a:t>
            </a:r>
            <a:r>
              <a:rPr lang="ru-RU" dirty="0" smtClean="0"/>
              <a:t>предметом.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Отличительной </a:t>
            </a:r>
            <a:r>
              <a:rPr lang="ru-RU" dirty="0"/>
              <a:t>характеристикой режущих предметов является острое </a:t>
            </a:r>
            <a:r>
              <a:rPr lang="ru-RU" dirty="0" smtClean="0"/>
              <a:t>лезвие(ножи, бритвы</a:t>
            </a:r>
            <a:r>
              <a:rPr lang="ru-RU" dirty="0"/>
              <a:t>, осколки стекла и т. п</a:t>
            </a:r>
            <a:r>
              <a:rPr lang="ru-RU" dirty="0" smtClean="0"/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39285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санчес\Desktop\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Механизм действия – лезвие при давлении на кожу и подлежащие ткани при одновременном протягивании орудия разделяет (разрезает) мягкие ткани, вызывая образование резаной 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1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санчес\Desktop\image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408712" cy="60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r>
              <a:rPr lang="ru-RU" dirty="0"/>
              <a:t>Как правило, нарушение непрерывности ткани режущим оружием </a:t>
            </a:r>
            <a:r>
              <a:rPr lang="ru-RU" dirty="0" smtClean="0"/>
              <a:t>захватывает </a:t>
            </a:r>
            <a:r>
              <a:rPr lang="ru-RU" dirty="0"/>
              <a:t>кожу и подкожно-жировую клетчатку, часто лежащую под ним мышечную ткань. Если лезвие достаточно остро, а давление значительно, то нож или бритва разрезает все мягкие ткани и хрящи до костей. Кости не режутся и останавливают дальнейшее </a:t>
            </a:r>
            <a:r>
              <a:rPr lang="ru-RU" dirty="0" smtClean="0"/>
              <a:t>продвижение </a:t>
            </a:r>
            <a:r>
              <a:rPr lang="ru-RU" dirty="0"/>
              <a:t>режущего оружия внутрь. Таким образом, режущее оружие, как правило, причиняет один вид повреждений - резаные раны.</a:t>
            </a:r>
          </a:p>
        </p:txBody>
      </p:sp>
    </p:spTree>
    <p:extLst>
      <p:ext uri="{BB962C8B-B14F-4D97-AF65-F5344CB8AC3E}">
        <p14:creationId xmlns:p14="http://schemas.microsoft.com/office/powerpoint/2010/main" val="681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Раны, наносимые режущим оружием, имеют типичные </a:t>
            </a:r>
            <a:r>
              <a:rPr lang="ru-RU" dirty="0" smtClean="0"/>
              <a:t>признаки: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816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Резаные раны.</vt:lpstr>
      <vt:lpstr>План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Прямолинейное направление. </vt:lpstr>
      <vt:lpstr>Веретенообразная форма раны.</vt:lpstr>
      <vt:lpstr>Презентация PowerPoint</vt:lpstr>
      <vt:lpstr>Преобладание длины над шириной и глубиной. </vt:lpstr>
      <vt:lpstr>Презентация PowerPoint</vt:lpstr>
      <vt:lpstr>Острые углы у начала и конца раны.</vt:lpstr>
      <vt:lpstr>Презентация PowerPoint</vt:lpstr>
      <vt:lpstr>Ровные и гладкие края кожной раны. </vt:lpstr>
      <vt:lpstr>длина резаных ран почти всегда преобладает над глубиной.</vt:lpstr>
      <vt:lpstr>Надрез кости. </vt:lpstr>
      <vt:lpstr>Презентация PowerPoint</vt:lpstr>
      <vt:lpstr>Презентация PowerPoint</vt:lpstr>
      <vt:lpstr>Список литературы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Повреждения режущими орудиями.</dc:title>
  <dc:creator>Сасанчес</dc:creator>
  <cp:lastModifiedBy>Сасанчес</cp:lastModifiedBy>
  <cp:revision>13</cp:revision>
  <dcterms:created xsi:type="dcterms:W3CDTF">2019-10-20T21:13:30Z</dcterms:created>
  <dcterms:modified xsi:type="dcterms:W3CDTF">2020-02-25T01:40:26Z</dcterms:modified>
</cp:coreProperties>
</file>