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CCCC9-53B9-4B4D-86AD-CFB32727D5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45C08-D6A5-4372-9CB7-797BB3BF5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C08-D6A5-4372-9CB7-797BB3BF58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7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C08-D6A5-4372-9CB7-797BB3BF58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3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51D5E-ABFD-26D5-92AE-594B8466F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20BD89-1129-54CD-4F3A-DB674D3D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C985D9-5A47-F783-3348-483ABA9F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E6FC59-878F-0DC5-9CCF-D82B2E4A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C34C2-80D1-4D23-0148-CEE7CDEE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7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7311C-FFE7-18EC-0C39-E160899D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32D982-D503-2191-AA53-2E74E50A0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03EC75-3963-7426-AEC5-4E002824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2A0AC3-97D5-86AE-130C-0674AA9A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77674-B7A5-2B23-7D27-E3F9E22D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87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33C139-39C1-EBB0-7357-F4576ABCA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CD70F6-9677-698C-4E0F-EFB43561B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BC65F5-C08D-26B5-7B81-E49DBB03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E661DD-051F-00F1-6CDB-B0795EE1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07C47-6590-67E6-084E-B9D8190E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9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48738-715D-768C-0CB0-342EC8AB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ECEC7-232D-3A1B-4D9D-5193EB9F6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33571-3A0E-C867-04F2-144E210C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EDA7B-B720-0F7B-B398-55C1F109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7BF450-7D87-B95C-C72B-AED7A84C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7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41EA3-EB80-C4D7-A31A-FF37329B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1164D3-AC0B-D5A6-1077-9DE2E645D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5C373-7FBF-957B-3D8F-4597B575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8A4C3-6651-1FFF-7E23-14A2258B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FAFD9-49EB-A9E6-6F7C-776E9E8A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5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92668-06D7-BE8A-7927-CB649107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8D78-77E1-BE2E-201A-40E18043C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F54A65-8FE2-4942-3A71-B0A0013EB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52685E-EB8D-AEA8-5737-1139D85E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884A0E-F23F-8B0F-80DD-D38C20FE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31D16C-8ACB-851C-FE76-AE3FE91C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83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1A579-BD46-26B4-D968-00D7C116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E21436-905C-4B15-D51A-C522010CE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03D3D-5B73-9E0D-0497-3811F17B0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C8AD5F-7F2B-FDAC-A217-740E40657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C1C371-7C90-BD30-5790-7CE44AACF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60B748-17C9-F8A9-8241-03140AAD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4FBEC5-26E4-6DA6-7A42-0A2D01F8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A60B2A-C2B8-52DF-28B9-D627A41A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7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4B84F-1E89-A263-59DC-4C378971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3C5D22-E7DD-AE67-D671-36447206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5EC972-1EF7-CB8C-1AEF-A7051B10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4D53B-E20E-0435-2EAE-E8157EA2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7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4E65AF-FDAB-425C-CA2B-25CB305C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015892-4252-DFD3-2C12-354DC4F3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AF6222-1777-F6C4-24E6-423CE392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8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9CF79-B1B4-FA5E-EEA4-AFE264C4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7CC6A-D575-1950-06C9-EDAC13249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3D7FA4-89C8-BA3C-3A83-241CC7961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D72D82-FC25-96B2-5DC0-7C5BDCE7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62C25F-3660-81F0-CC02-01B0317C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176D48-A9D9-16B8-5E9C-50239C32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9D14A-BD32-48FD-4848-4EF58E77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8D201F-815B-C0F6-C6BA-E8326340C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1A72E1-A5CC-CC2D-8835-5214AD850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2EA4F-F5EB-6E62-8857-A41BAD65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31A0B-FEE8-B224-9478-52F3A729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BB3E2-8793-F465-307D-2B28C499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DFF03-F4AA-B41E-9C4C-1B6B7A79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949C47-8AD2-85BE-C469-100BA495F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79807D-5C93-B721-19FA-50D8E39C6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2BEF4-F057-49BD-B27D-0A49109FF30A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00E821-58FD-3A5E-9A6A-A4AC85BAC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87B2D-A5CF-E517-7E92-A8A7A9828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2B7DB-B334-4134-B556-0CBD53DB3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7DBD7-7FB6-2634-7C9C-54D30407E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87400"/>
            <a:ext cx="9144000" cy="2387600"/>
          </a:xfrm>
        </p:spPr>
        <p:txBody>
          <a:bodyPr>
            <a:noAutofit/>
          </a:bodyPr>
          <a:lstStyle/>
          <a:p>
            <a:r>
              <a:rPr lang="ru-RU" sz="2000" dirty="0"/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lang="ru-RU" sz="2000" dirty="0"/>
            </a:br>
            <a:r>
              <a:rPr lang="ru-RU" sz="2000" dirty="0"/>
              <a:t>Министерства здравоохранения Российской Федерации </a:t>
            </a:r>
            <a:br>
              <a:rPr lang="ru-RU" sz="2000" dirty="0"/>
            </a:br>
            <a:r>
              <a:rPr lang="ru-RU" sz="2000" dirty="0"/>
              <a:t>Кафедра стоматологии ИПО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474CA4-81D9-EA29-2786-D16F11689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dirty="0"/>
              <a:t>Фторпрофилактика кариеса зубов. </a:t>
            </a:r>
          </a:p>
          <a:p>
            <a:r>
              <a:rPr lang="ru-RU" sz="2800" dirty="0"/>
              <a:t>Виды фторпрофилактики.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6A410-A669-ECF5-BAE0-15ABFF207318}"/>
              </a:ext>
            </a:extLst>
          </p:cNvPr>
          <p:cNvSpPr txBox="1"/>
          <p:nvPr/>
        </p:nvSpPr>
        <p:spPr>
          <a:xfrm>
            <a:off x="7063033" y="4929747"/>
            <a:ext cx="60944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Выполнил ординатор </a:t>
            </a:r>
          </a:p>
          <a:p>
            <a:r>
              <a:rPr lang="ru-RU" sz="1600" dirty="0"/>
              <a:t>кафедры стоматологии ИПО </a:t>
            </a:r>
          </a:p>
          <a:p>
            <a:r>
              <a:rPr lang="ru-RU" sz="1600" dirty="0"/>
              <a:t>по специальности  «стоматология детская»</a:t>
            </a:r>
          </a:p>
          <a:p>
            <a:r>
              <a:rPr lang="ru-RU" sz="1600" dirty="0"/>
              <a:t>Жиделева Виктория Евгеньевна</a:t>
            </a:r>
          </a:p>
          <a:p>
            <a:r>
              <a:rPr lang="ru-RU" sz="1600" dirty="0"/>
              <a:t>рецензент к.м.н., доцент </a:t>
            </a:r>
            <a:r>
              <a:rPr lang="ru-RU" sz="1600" dirty="0" err="1"/>
              <a:t>Буянкина</a:t>
            </a:r>
            <a:r>
              <a:rPr lang="ru-RU" sz="1600" dirty="0"/>
              <a:t> Римма Геннадьевна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50B00-A0BB-6B55-503C-11A77BE35777}"/>
              </a:ext>
            </a:extLst>
          </p:cNvPr>
          <p:cNvSpPr txBox="1"/>
          <p:nvPr/>
        </p:nvSpPr>
        <p:spPr>
          <a:xfrm>
            <a:off x="5451049" y="6497721"/>
            <a:ext cx="6584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Красноярск,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E6D4DB-4ECA-5931-7FEA-0F160B110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02" y="3589934"/>
            <a:ext cx="3017595" cy="133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643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DB028-6E06-ABFD-54A2-D7D9CBA7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Фторсодержащие лаки и гели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9847E-595D-BD96-B65E-74799812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Одним из самых распространенных средств местной профилактики кариеса зубов являются лаки и гели. Они образуют прилегающую к эмали пленку, остающуюся на зубах в течение нескольких часов, а в фиссурах, ямках и микропространствах – несколько дней и даже недель. </a:t>
            </a:r>
          </a:p>
          <a:p>
            <a:pPr marL="0" indent="0">
              <a:buNone/>
            </a:pPr>
            <a:r>
              <a:rPr lang="ru-RU" b="1" dirty="0"/>
              <a:t>Показания к применению:</a:t>
            </a:r>
          </a:p>
          <a:p>
            <a:r>
              <a:rPr lang="ru-RU" dirty="0"/>
              <a:t>применение в профилактических и лечебных целях, для профилактики и лечения начальных форм кариеса</a:t>
            </a:r>
          </a:p>
          <a:p>
            <a:r>
              <a:rPr lang="ru-RU" dirty="0"/>
              <a:t>для лечения </a:t>
            </a:r>
            <a:r>
              <a:rPr lang="ru-RU" dirty="0" err="1"/>
              <a:t>некариозных</a:t>
            </a:r>
            <a:r>
              <a:rPr lang="ru-RU" dirty="0"/>
              <a:t> поражений зубов (клиновидный дефект, эрозии эмали, гипоплазия эмали, кислотный некроз)</a:t>
            </a:r>
          </a:p>
          <a:p>
            <a:r>
              <a:rPr lang="ru-RU" dirty="0"/>
              <a:t>гиперестезия дентина</a:t>
            </a:r>
          </a:p>
          <a:p>
            <a:r>
              <a:rPr lang="ru-RU" dirty="0"/>
              <a:t>травматические повреждения зубов</a:t>
            </a:r>
          </a:p>
        </p:txBody>
      </p:sp>
    </p:spTree>
    <p:extLst>
      <p:ext uri="{BB962C8B-B14F-4D97-AF65-F5344CB8AC3E}">
        <p14:creationId xmlns:p14="http://schemas.microsoft.com/office/powerpoint/2010/main" val="79222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5667C-BD72-D4FB-C503-5677D6A3C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1325563"/>
          </a:xfrm>
        </p:spPr>
        <p:txBody>
          <a:bodyPr/>
          <a:lstStyle/>
          <a:p>
            <a:r>
              <a:rPr lang="ru-RU" dirty="0"/>
              <a:t>Фторсодержащие лаки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24281-72BB-1923-BFBF-BA9CCDC01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858"/>
            <a:ext cx="8777140" cy="38068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Действие </a:t>
            </a:r>
            <a:r>
              <a:rPr lang="ru-RU" b="1" dirty="0" err="1"/>
              <a:t>фторлаков</a:t>
            </a:r>
            <a:r>
              <a:rPr lang="ru-RU" b="1" dirty="0"/>
              <a:t>:</a:t>
            </a:r>
            <a:r>
              <a:rPr lang="ru-RU" dirty="0"/>
              <a:t> защитное (профилактическое), снижение растворимости эмали, ускорение реминерализации кариозных поражений, препятствие продукции кислот и накоплению бактериального налета.</a:t>
            </a:r>
          </a:p>
          <a:p>
            <a:pPr marL="0" indent="0">
              <a:buNone/>
            </a:pPr>
            <a:r>
              <a:rPr lang="ru-RU" b="1" dirty="0"/>
              <a:t>Методика применения: </a:t>
            </a:r>
            <a:r>
              <a:rPr lang="ru-RU" dirty="0"/>
              <a:t>очищение поверхности зубов с помощью щеточки и полировочной пасты, изолирование зубов от слюны, тщательное высушивание зубов, нанесение лака тонким слоем на все поверхности зубов, высушивание лака в течение 4 – 5 минут. </a:t>
            </a:r>
          </a:p>
          <a:p>
            <a:pPr marL="0" indent="0">
              <a:buNone/>
            </a:pPr>
            <a:r>
              <a:rPr lang="ru-RU" b="1" dirty="0"/>
              <a:t>Примеры </a:t>
            </a:r>
            <a:r>
              <a:rPr lang="ru-RU" b="1" dirty="0" err="1"/>
              <a:t>фторлаков</a:t>
            </a:r>
            <a:r>
              <a:rPr lang="ru-RU" b="1" dirty="0"/>
              <a:t>: </a:t>
            </a:r>
            <a:r>
              <a:rPr lang="ru-RU" dirty="0" err="1"/>
              <a:t>Белак</a:t>
            </a:r>
            <a:r>
              <a:rPr lang="ru-RU" dirty="0"/>
              <a:t>, </a:t>
            </a:r>
            <a:r>
              <a:rPr lang="ru-RU" dirty="0" err="1"/>
              <a:t>Нанофлюор</a:t>
            </a:r>
            <a:r>
              <a:rPr lang="ru-RU" dirty="0"/>
              <a:t>, </a:t>
            </a:r>
            <a:r>
              <a:rPr lang="ru-RU" dirty="0" err="1"/>
              <a:t>Bifluoride</a:t>
            </a:r>
            <a:r>
              <a:rPr lang="ru-RU" dirty="0"/>
              <a:t> 12, </a:t>
            </a:r>
            <a:r>
              <a:rPr lang="ru-RU" dirty="0" err="1"/>
              <a:t>Fluor</a:t>
            </a:r>
            <a:r>
              <a:rPr lang="ru-RU" dirty="0"/>
              <a:t> </a:t>
            </a:r>
            <a:r>
              <a:rPr lang="ru-RU" dirty="0" err="1"/>
              <a:t>Protector</a:t>
            </a:r>
            <a:r>
              <a:rPr lang="ru-RU" dirty="0"/>
              <a:t>, </a:t>
            </a:r>
            <a:r>
              <a:rPr lang="ru-RU" dirty="0" err="1"/>
              <a:t>Duraphat</a:t>
            </a:r>
            <a:r>
              <a:rPr lang="ru-RU" dirty="0"/>
              <a:t>, </a:t>
            </a:r>
            <a:r>
              <a:rPr lang="ru-RU" dirty="0" err="1"/>
              <a:t>Composeal</a:t>
            </a:r>
            <a:r>
              <a:rPr lang="ru-RU" dirty="0"/>
              <a:t>, </a:t>
            </a:r>
            <a:r>
              <a:rPr lang="ru-RU" dirty="0" err="1"/>
              <a:t>Профилак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C836BF-C764-0FAE-115F-48914A92C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41" y="4749903"/>
            <a:ext cx="1913642" cy="191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5E1CA-58ED-E1D0-0DEC-DBB31827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302" y="4748727"/>
            <a:ext cx="1913642" cy="191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A53A9C-AEAA-9B8F-2483-B4F5A4E9D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38" y="4748727"/>
            <a:ext cx="3095625" cy="206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047F2-9923-FDEA-DC07-ED2BC89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595" y="4824362"/>
            <a:ext cx="1910891" cy="191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97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54539-0E2C-6C01-06E4-D9DCE5FF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ru-RU" dirty="0"/>
              <a:t>Фторсодержащие гели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08310-3C66-9D64-5073-582214C3B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7825033" cy="4698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Фторсодержащие гели совмещают в себе свойства твердого тела и жидкости. Благодаря образованию водных внутренних структур гель позволяет включить в его состав химически несовместимые вещества, так как водная оболочка препятствует химической реакции между ними. </a:t>
            </a:r>
            <a:r>
              <a:rPr lang="ru-RU" dirty="0" err="1"/>
              <a:t>Реминерализующее</a:t>
            </a:r>
            <a:r>
              <a:rPr lang="ru-RU" dirty="0"/>
              <a:t> действие основано на диффузии веществ из геля в слюну, а из слюны в эмаль и в большей степени из геля в твердые ткани зуба непосредственно. </a:t>
            </a:r>
          </a:p>
          <a:p>
            <a:pPr marL="0" indent="0">
              <a:buNone/>
            </a:pPr>
            <a:r>
              <a:rPr lang="ru-RU" b="1" dirty="0"/>
              <a:t>Методика применения </a:t>
            </a:r>
            <a:r>
              <a:rPr lang="ru-RU" dirty="0"/>
              <a:t>фтористых гелей аналогична методике применения фтористых лаков, но нет строгих требований к высушиванию поверхности зубов. </a:t>
            </a:r>
          </a:p>
          <a:p>
            <a:pPr marL="0" indent="0">
              <a:buNone/>
            </a:pPr>
            <a:r>
              <a:rPr lang="ru-RU" b="1" dirty="0"/>
              <a:t>Примеры фтористых гелей: </a:t>
            </a:r>
            <a:r>
              <a:rPr lang="ru-RU" dirty="0"/>
              <a:t>Fluoridin </a:t>
            </a:r>
            <a:r>
              <a:rPr lang="ru-RU" dirty="0" err="1"/>
              <a:t>Gel</a:t>
            </a:r>
            <a:r>
              <a:rPr lang="ru-RU" dirty="0"/>
              <a:t> № 5, Pro Fluoridin </a:t>
            </a:r>
            <a:r>
              <a:rPr lang="ru-RU" dirty="0" err="1"/>
              <a:t>Gele</a:t>
            </a:r>
            <a:r>
              <a:rPr lang="ru-RU" dirty="0"/>
              <a:t>, </a:t>
            </a:r>
            <a:r>
              <a:rPr lang="ru-RU" dirty="0" err="1"/>
              <a:t>Fluocal</a:t>
            </a:r>
            <a:r>
              <a:rPr lang="ru-RU" dirty="0"/>
              <a:t> </a:t>
            </a:r>
            <a:r>
              <a:rPr lang="ru-RU" dirty="0" err="1"/>
              <a:t>Gel</a:t>
            </a:r>
            <a:r>
              <a:rPr lang="ru-RU" dirty="0"/>
              <a:t>, </a:t>
            </a:r>
            <a:r>
              <a:rPr lang="ru-RU" dirty="0" err="1"/>
              <a:t>Sultan</a:t>
            </a:r>
            <a:r>
              <a:rPr lang="ru-RU" dirty="0"/>
              <a:t> APF.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Фторирование эмали лаками или гелями проводят курсами по 3 процедуры с минимальным интервалом каждые 6 месяцев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FB2BB-3EC9-0C8B-B99D-5276925A5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014" y="2875175"/>
            <a:ext cx="3167406" cy="316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610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4C1E4-EBCF-E777-B0B8-D1309DD7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016"/>
            <a:ext cx="10515600" cy="1325563"/>
          </a:xfrm>
        </p:spPr>
        <p:txBody>
          <a:bodyPr/>
          <a:lstStyle/>
          <a:p>
            <a:r>
              <a:rPr lang="ru-RU" dirty="0"/>
              <a:t>Фторсодержащие растворы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5586F-DF6F-4208-0661-137CD1752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5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Использование фторсодержащих растворов. Растворы фторида натрия являются одним из способов местного применения фторидов. Их можно использовать в виде аппликации на поверхность зубов, полоскания полости рта.</a:t>
            </a:r>
          </a:p>
          <a:p>
            <a:pPr marL="0" indent="0">
              <a:buNone/>
            </a:pPr>
            <a:r>
              <a:rPr lang="ru-RU" dirty="0"/>
              <a:t>Полоскания полости рта раствором натрия фторида: для этой цели используют растворы низкой концентрации: 0,05%, 0,1%, 0,2% с кратностью полосканий соответственно: каждый день, раз в неделю, раз в две недели. Эффективность 45%.</a:t>
            </a:r>
          </a:p>
        </p:txBody>
      </p:sp>
    </p:spTree>
    <p:extLst>
      <p:ext uri="{BB962C8B-B14F-4D97-AF65-F5344CB8AC3E}">
        <p14:creationId xmlns:p14="http://schemas.microsoft.com/office/powerpoint/2010/main" val="420407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A783-F9E2-921B-187E-3D39F6B6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48"/>
            <a:ext cx="10515600" cy="1325563"/>
          </a:xfrm>
        </p:spPr>
        <p:txBody>
          <a:bodyPr/>
          <a:lstStyle/>
          <a:p>
            <a:r>
              <a:rPr lang="ru-RU" dirty="0"/>
              <a:t>Глубокое фторирование эмали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9EF88D-9508-818E-7275-FBB833BB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624"/>
            <a:ext cx="8616885" cy="50626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/>
              <a:t>Глубокое фторирование – это образование субмикроскопических кристаллов кальция фторида не на поверхности эмали, а непосредственно в порах разрыхленной зоны эмали, канальцах дентина или в зубном цементе.</a:t>
            </a:r>
          </a:p>
          <a:p>
            <a:pPr marL="0" indent="0">
              <a:buNone/>
            </a:pPr>
            <a:r>
              <a:rPr lang="ru-RU" sz="1800" b="1" dirty="0"/>
              <a:t>Используется</a:t>
            </a:r>
            <a:r>
              <a:rPr lang="ru-RU" sz="1800" dirty="0"/>
              <a:t> Эмаль – герметизирующий </a:t>
            </a:r>
            <a:r>
              <a:rPr lang="ru-RU" sz="1800" dirty="0" err="1"/>
              <a:t>ликвид</a:t>
            </a:r>
            <a:r>
              <a:rPr lang="ru-RU" sz="1800" dirty="0"/>
              <a:t> (</a:t>
            </a:r>
            <a:r>
              <a:rPr lang="ru-RU" sz="1800" dirty="0" err="1"/>
              <a:t>Хуманхеми</a:t>
            </a:r>
            <a:r>
              <a:rPr lang="ru-RU" sz="1800" dirty="0"/>
              <a:t>, Германия), </a:t>
            </a:r>
            <a:r>
              <a:rPr lang="ru-RU" sz="1800" dirty="0" err="1"/>
              <a:t>Глуфторэд</a:t>
            </a:r>
            <a:r>
              <a:rPr lang="ru-RU" sz="1800" dirty="0"/>
              <a:t> (</a:t>
            </a:r>
            <a:r>
              <a:rPr lang="ru-RU" sz="1800" dirty="0" err="1"/>
              <a:t>ВладМиВа</a:t>
            </a:r>
            <a:r>
              <a:rPr lang="ru-RU" sz="1800" dirty="0"/>
              <a:t>). </a:t>
            </a:r>
          </a:p>
          <a:p>
            <a:pPr marL="0" indent="0">
              <a:buNone/>
            </a:pPr>
            <a:r>
              <a:rPr lang="ru-RU" sz="1800" b="1" dirty="0"/>
              <a:t>Показания: </a:t>
            </a:r>
            <a:r>
              <a:rPr lang="ru-RU" sz="1800" dirty="0"/>
              <a:t>профилактика кариеса зубов, лечение гиперчувствительности зубов, фторирование фиссур недавно прорезавшихся постоянных зубов, профилактика вторичного кариеса. </a:t>
            </a:r>
          </a:p>
          <a:p>
            <a:pPr marL="0" indent="0">
              <a:buNone/>
            </a:pPr>
            <a:r>
              <a:rPr lang="ru-RU" sz="1800" b="1" dirty="0"/>
              <a:t>Методика применения: </a:t>
            </a:r>
            <a:r>
              <a:rPr lang="ru-RU" sz="1800" dirty="0"/>
              <a:t>очищение зубов от налета, изоляция от слюны, высушивание зубов, </a:t>
            </a:r>
            <a:r>
              <a:rPr lang="ru-RU" sz="1800" dirty="0" err="1"/>
              <a:t>туширование</a:t>
            </a:r>
            <a:r>
              <a:rPr lang="ru-RU" sz="1800" dirty="0"/>
              <a:t> поверхностей зубов жидкостью № 1, затем </a:t>
            </a:r>
            <a:r>
              <a:rPr lang="ru-RU" sz="1800" dirty="0" err="1"/>
              <a:t>туширование</a:t>
            </a:r>
            <a:r>
              <a:rPr lang="ru-RU" sz="1800" dirty="0"/>
              <a:t> поверхностей зубов жидкостью № 2, после этого пациент может прополоскать рот. </a:t>
            </a:r>
          </a:p>
          <a:p>
            <a:pPr marL="0" indent="0">
              <a:buNone/>
            </a:pPr>
            <a:r>
              <a:rPr lang="ru-RU" sz="1800" dirty="0"/>
              <a:t>Процедуру следует повторять через 7-8 дней, курс – каждые 6 месяцев. </a:t>
            </a:r>
          </a:p>
          <a:p>
            <a:pPr marL="0" indent="0">
              <a:buNone/>
            </a:pPr>
            <a:r>
              <a:rPr lang="ru-RU" sz="1800" b="1" dirty="0"/>
              <a:t>Механизм действия. </a:t>
            </a:r>
            <a:r>
              <a:rPr lang="ru-RU" sz="1800" dirty="0"/>
              <a:t>После обработки эмали сначала содержащим медь раствором фторсиликатного комплекса, а затем высокодисперсной гидроокиси кальция (соответственно жидкость №1 и жидкость №2) в порах разрыхленной зоны спонтанно образуются частицы </a:t>
            </a:r>
            <a:r>
              <a:rPr lang="ru-RU" sz="1800" dirty="0" err="1"/>
              <a:t>СаF</a:t>
            </a:r>
            <a:r>
              <a:rPr lang="ru-RU" sz="1800" dirty="0"/>
              <a:t>, </a:t>
            </a:r>
            <a:r>
              <a:rPr lang="ru-RU" sz="1800" dirty="0" err="1"/>
              <a:t>MgF</a:t>
            </a:r>
            <a:r>
              <a:rPr lang="ru-RU" sz="1800" dirty="0"/>
              <a:t>, фтористой меди, а также гель кремниевой кислоты. Кристаллы, имея исключительно малую величину (50А), упакованы в кремниевую кислоту и тем самым защищены от механического воздействия. Эти кристаллы создают оптимальную среду ионов фтора, которые в совокупности с минеральными солями слюны обеспечивают долговременную </a:t>
            </a:r>
            <a:r>
              <a:rPr lang="ru-RU" sz="1800" dirty="0" err="1"/>
              <a:t>реминерализацию</a:t>
            </a:r>
            <a:r>
              <a:rPr lang="ru-RU" sz="1800" dirty="0"/>
              <a:t>, усиливая её почти в 100 раз. Наличие ионов меди, обладающих постоянно возобновляющейся бактерицидной активностью, значительно уменьшает способность микробов образовывать зубной налет, что также играет немаловажную роль в профилактики кариеса.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F9861A-856F-D391-905C-66523F4E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275" y="4239706"/>
            <a:ext cx="2300926" cy="230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6136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6B13C-2945-8AA4-90F7-43A1109B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62"/>
            <a:ext cx="10515600" cy="1325563"/>
          </a:xfrm>
        </p:spPr>
        <p:txBody>
          <a:bodyPr/>
          <a:lstStyle/>
          <a:p>
            <a:r>
              <a:rPr lang="ru-RU" dirty="0"/>
              <a:t>Герметизация фиссур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679670-162C-47DD-CC22-51ED1AF1D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54" t="23904" r="16813" b="54216"/>
          <a:stretch/>
        </p:blipFill>
        <p:spPr>
          <a:xfrm>
            <a:off x="2921524" y="4802881"/>
            <a:ext cx="7082981" cy="192306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67174-9D6F-D2FA-50FD-0E1CA29542E0}"/>
              </a:ext>
            </a:extLst>
          </p:cNvPr>
          <p:cNvSpPr txBox="1"/>
          <p:nvPr/>
        </p:nvSpPr>
        <p:spPr>
          <a:xfrm>
            <a:off x="883523" y="1109562"/>
            <a:ext cx="99195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Метод герметизации фиссур и естественных углублений заключается в </a:t>
            </a:r>
            <a:r>
              <a:rPr lang="ru-RU" dirty="0" err="1"/>
              <a:t>обтурации</a:t>
            </a:r>
            <a:r>
              <a:rPr lang="ru-RU" dirty="0"/>
              <a:t> фиссур и других анатомических углублений здоровых фиссур специальными материалами с целью создания барьера для внешних </a:t>
            </a:r>
            <a:r>
              <a:rPr lang="ru-RU" dirty="0" err="1"/>
              <a:t>кариесогенных</a:t>
            </a:r>
            <a:r>
              <a:rPr lang="ru-RU" dirty="0"/>
              <a:t> факторов.</a:t>
            </a:r>
          </a:p>
          <a:p>
            <a:r>
              <a:rPr lang="ru-RU" b="1" dirty="0"/>
              <a:t>Функции метода герметизации фиссур и естественных углублений</a:t>
            </a:r>
            <a:r>
              <a:rPr lang="ru-RU" dirty="0"/>
              <a:t>:</a:t>
            </a:r>
          </a:p>
          <a:p>
            <a:pPr marL="342900" indent="-342900">
              <a:buAutoNum type="arabicPeriod"/>
            </a:pPr>
            <a:r>
              <a:rPr lang="ru-RU" dirty="0"/>
              <a:t>Создание барьера для </a:t>
            </a:r>
            <a:r>
              <a:rPr lang="ru-RU" dirty="0" err="1"/>
              <a:t>кариесогенных</a:t>
            </a:r>
            <a:r>
              <a:rPr lang="ru-RU" dirty="0"/>
              <a:t> бактерий.</a:t>
            </a:r>
          </a:p>
          <a:p>
            <a:pPr marL="342900" indent="-342900">
              <a:buAutoNum type="arabicPeriod"/>
            </a:pPr>
            <a:r>
              <a:rPr lang="ru-RU" dirty="0" err="1"/>
              <a:t>Реминерализующее</a:t>
            </a:r>
            <a:r>
              <a:rPr lang="ru-RU" dirty="0"/>
              <a:t> действие на эмаль, если в состав герметика входят активные ионы фтора (поступление в ткани зуба ионов фтора в течение года и их выделение в ротовую жидкость).</a:t>
            </a:r>
          </a:p>
          <a:p>
            <a:r>
              <a:rPr lang="ru-RU" b="1" dirty="0"/>
              <a:t>Показания к герметизации фиссур и естественных углублений: </a:t>
            </a:r>
            <a:r>
              <a:rPr lang="ru-RU" dirty="0"/>
              <a:t>наличие глубоких фиссур, интактные </a:t>
            </a:r>
            <a:r>
              <a:rPr lang="ru-RU" dirty="0" err="1"/>
              <a:t>фиссуры</a:t>
            </a:r>
            <a:r>
              <a:rPr lang="ru-RU" dirty="0"/>
              <a:t>, небольшой срок после прорезывания (не более года). </a:t>
            </a:r>
          </a:p>
          <a:p>
            <a:r>
              <a:rPr lang="ru-RU" b="1" dirty="0"/>
              <a:t>Противопоказания к герметизации фиссур и естественных углублений: </a:t>
            </a:r>
            <a:r>
              <a:rPr lang="ru-RU" dirty="0"/>
              <a:t>наличие открытых, хорошо сообщающихся фиссур; интактные ямки и </a:t>
            </a:r>
            <a:r>
              <a:rPr lang="ru-RU" dirty="0" err="1"/>
              <a:t>фиссуры</a:t>
            </a:r>
            <a:r>
              <a:rPr lang="ru-RU" dirty="0"/>
              <a:t>, но есть кариозные поражения </a:t>
            </a:r>
            <a:r>
              <a:rPr lang="ru-RU" dirty="0" err="1"/>
              <a:t>апроксимальных</a:t>
            </a:r>
            <a:r>
              <a:rPr lang="ru-RU" dirty="0"/>
              <a:t> поверхностей; ямки и </a:t>
            </a:r>
            <a:r>
              <a:rPr lang="ru-RU" dirty="0" err="1"/>
              <a:t>фиссуры</a:t>
            </a:r>
            <a:r>
              <a:rPr lang="ru-RU" dirty="0"/>
              <a:t>, оставшиеся интактными в течение 4-х лет после прорезывания; неудовлетворительная гигиена полости рта.</a:t>
            </a:r>
          </a:p>
        </p:txBody>
      </p:sp>
    </p:spTree>
    <p:extLst>
      <p:ext uri="{BB962C8B-B14F-4D97-AF65-F5344CB8AC3E}">
        <p14:creationId xmlns:p14="http://schemas.microsoft.com/office/powerpoint/2010/main" val="3440532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CE5A9-A603-36B9-86EF-9D141670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016"/>
            <a:ext cx="10515600" cy="1325563"/>
          </a:xfrm>
        </p:spPr>
        <p:txBody>
          <a:bodyPr/>
          <a:lstStyle/>
          <a:p>
            <a:r>
              <a:rPr lang="ru-RU" dirty="0"/>
              <a:t>Материалы для герметизации фиссур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70F64B-96A3-181C-9AB2-14430DA29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8437775" cy="521345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Композитные герметики </a:t>
            </a:r>
          </a:p>
          <a:p>
            <a:pPr marL="514350" indent="-514350">
              <a:buAutoNum type="arabicPeriod"/>
            </a:pPr>
            <a:r>
              <a:rPr lang="ru-RU" dirty="0"/>
              <a:t>Прозрачные (бесцветные) </a:t>
            </a:r>
          </a:p>
          <a:p>
            <a:pPr marL="0" indent="0">
              <a:buNone/>
            </a:pPr>
            <a:r>
              <a:rPr lang="ru-RU" dirty="0"/>
              <a:t>2. Опаковые (содержат краситель - диоксид титана) </a:t>
            </a:r>
          </a:p>
          <a:p>
            <a:pPr marL="0" indent="0">
              <a:buNone/>
            </a:pPr>
            <a:r>
              <a:rPr lang="ru-RU" dirty="0"/>
              <a:t>Примеры: </a:t>
            </a:r>
            <a:r>
              <a:rPr lang="ru-RU" dirty="0" err="1"/>
              <a:t>Helioseal</a:t>
            </a:r>
            <a:r>
              <a:rPr lang="ru-RU" dirty="0"/>
              <a:t> (</a:t>
            </a:r>
            <a:r>
              <a:rPr lang="ru-RU" dirty="0" err="1"/>
              <a:t>Vivadent</a:t>
            </a:r>
            <a:r>
              <a:rPr lang="ru-RU" dirty="0"/>
              <a:t>), Ultra </a:t>
            </a:r>
            <a:r>
              <a:rPr lang="ru-RU" dirty="0" err="1"/>
              <a:t>Seal</a:t>
            </a:r>
            <a:r>
              <a:rPr lang="ru-RU" dirty="0"/>
              <a:t> XT </a:t>
            </a:r>
            <a:r>
              <a:rPr lang="ru-RU" dirty="0" err="1"/>
              <a:t>plus</a:t>
            </a:r>
            <a:r>
              <a:rPr lang="ru-RU" dirty="0"/>
              <a:t> (</a:t>
            </a:r>
            <a:r>
              <a:rPr lang="ru-RU" dirty="0" err="1"/>
              <a:t>Ultradent</a:t>
            </a:r>
            <a:r>
              <a:rPr lang="ru-RU" dirty="0"/>
              <a:t>), </a:t>
            </a:r>
            <a:r>
              <a:rPr lang="ru-RU" dirty="0" err="1"/>
              <a:t>Permaseal</a:t>
            </a:r>
            <a:r>
              <a:rPr lang="ru-RU" dirty="0"/>
              <a:t> (</a:t>
            </a:r>
            <a:r>
              <a:rPr lang="ru-RU" dirty="0" err="1"/>
              <a:t>Ultradent</a:t>
            </a:r>
            <a:r>
              <a:rPr lang="ru-RU" dirty="0"/>
              <a:t>), </a:t>
            </a:r>
            <a:r>
              <a:rPr lang="ru-RU" dirty="0" err="1"/>
              <a:t>Estiseal</a:t>
            </a:r>
            <a:r>
              <a:rPr lang="ru-RU" dirty="0"/>
              <a:t> LC (</a:t>
            </a:r>
            <a:r>
              <a:rPr lang="ru-RU" dirty="0" err="1"/>
              <a:t>Kulzer</a:t>
            </a:r>
            <a:r>
              <a:rPr lang="ru-RU" dirty="0"/>
              <a:t>), </a:t>
            </a:r>
            <a:r>
              <a:rPr lang="ru-RU" dirty="0" err="1"/>
              <a:t>Fissurit</a:t>
            </a:r>
            <a:r>
              <a:rPr lang="ru-RU" dirty="0"/>
              <a:t> FХ (</a:t>
            </a:r>
            <a:r>
              <a:rPr lang="ru-RU" dirty="0" err="1"/>
              <a:t>Voco</a:t>
            </a:r>
            <a:r>
              <a:rPr lang="ru-RU" dirty="0"/>
              <a:t>), </a:t>
            </a:r>
            <a:r>
              <a:rPr lang="ru-RU" dirty="0" err="1"/>
              <a:t>Fortify</a:t>
            </a:r>
            <a:r>
              <a:rPr lang="ru-RU" dirty="0"/>
              <a:t> Plus (</a:t>
            </a:r>
            <a:r>
              <a:rPr lang="ru-RU" dirty="0" err="1"/>
              <a:t>Bisco</a:t>
            </a:r>
            <a:r>
              <a:rPr lang="ru-RU" dirty="0"/>
              <a:t>), </a:t>
            </a:r>
            <a:r>
              <a:rPr lang="ru-RU" dirty="0" err="1"/>
              <a:t>Фиссулайт</a:t>
            </a:r>
            <a:r>
              <a:rPr lang="ru-RU" dirty="0"/>
              <a:t> LC (</a:t>
            </a:r>
            <a:r>
              <a:rPr lang="ru-RU" dirty="0" err="1"/>
              <a:t>ВладМиВа</a:t>
            </a:r>
            <a:r>
              <a:rPr lang="ru-RU" dirty="0"/>
              <a:t>), </a:t>
            </a:r>
            <a:r>
              <a:rPr lang="ru-RU" dirty="0" err="1"/>
              <a:t>Clin</a:t>
            </a:r>
            <a:r>
              <a:rPr lang="ru-RU" dirty="0"/>
              <a:t> Pro </a:t>
            </a:r>
            <a:r>
              <a:rPr lang="ru-RU" dirty="0" err="1"/>
              <a:t>Sealant</a:t>
            </a:r>
            <a:r>
              <a:rPr lang="ru-RU" dirty="0"/>
              <a:t> (3M) и др.</a:t>
            </a:r>
          </a:p>
          <a:p>
            <a:r>
              <a:rPr lang="ru-RU" b="1" dirty="0" err="1"/>
              <a:t>Компомеры</a:t>
            </a:r>
            <a:r>
              <a:rPr lang="ru-RU" b="1" dirty="0"/>
              <a:t> для герметизации фиссур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Компомеры</a:t>
            </a:r>
            <a:r>
              <a:rPr lang="ru-RU" dirty="0"/>
              <a:t> – это комбинация кислотных групп </a:t>
            </a:r>
            <a:r>
              <a:rPr lang="ru-RU" dirty="0" err="1"/>
              <a:t>стеклоиономерных</a:t>
            </a:r>
            <a:r>
              <a:rPr lang="ru-RU" dirty="0"/>
              <a:t> полимеров и </a:t>
            </a:r>
            <a:r>
              <a:rPr lang="ru-RU" dirty="0" err="1"/>
              <a:t>фотополимеризуемых</a:t>
            </a:r>
            <a:r>
              <a:rPr lang="ru-RU" dirty="0"/>
              <a:t> групп композитных смол.</a:t>
            </a:r>
          </a:p>
          <a:p>
            <a:pPr marL="0" indent="0">
              <a:buNone/>
            </a:pPr>
            <a:r>
              <a:rPr lang="ru-RU" dirty="0"/>
              <a:t>Примеры: </a:t>
            </a:r>
            <a:r>
              <a:rPr lang="en-US" dirty="0" err="1"/>
              <a:t>Dyract</a:t>
            </a:r>
            <a:r>
              <a:rPr lang="en-US" dirty="0"/>
              <a:t> Seal, </a:t>
            </a:r>
            <a:r>
              <a:rPr lang="en-US" dirty="0" err="1"/>
              <a:t>Dyract</a:t>
            </a:r>
            <a:r>
              <a:rPr lang="en-US" dirty="0"/>
              <a:t> Flow (Dentsply), </a:t>
            </a:r>
            <a:r>
              <a:rPr lang="en-US" dirty="0" err="1"/>
              <a:t>Compoglass</a:t>
            </a:r>
            <a:r>
              <a:rPr lang="en-US" dirty="0"/>
              <a:t> Flow (</a:t>
            </a:r>
            <a:r>
              <a:rPr lang="en-US" dirty="0" err="1"/>
              <a:t>Vivadent</a:t>
            </a:r>
            <a:r>
              <a:rPr lang="en-US" dirty="0"/>
              <a:t>); Prima Flow (DMG).</a:t>
            </a:r>
            <a:endParaRPr lang="ru-RU" dirty="0"/>
          </a:p>
          <a:p>
            <a:r>
              <a:rPr lang="ru-RU" b="1" dirty="0"/>
              <a:t>СИЦ для герметизации</a:t>
            </a:r>
          </a:p>
          <a:p>
            <a:pPr marL="0" indent="0">
              <a:buNone/>
            </a:pPr>
            <a:r>
              <a:rPr lang="ru-RU" dirty="0" err="1"/>
              <a:t>Стомасил</a:t>
            </a:r>
            <a:r>
              <a:rPr lang="ru-RU" dirty="0"/>
              <a:t> (</a:t>
            </a:r>
            <a:r>
              <a:rPr lang="ru-RU" dirty="0" err="1"/>
              <a:t>Стомахим</a:t>
            </a:r>
            <a:r>
              <a:rPr lang="ru-RU" dirty="0"/>
              <a:t>) – химически связывается с эмалью и дентином, устойчив к слюне на всех стадиях отверждения, текуч, обладает </a:t>
            </a:r>
            <a:r>
              <a:rPr lang="ru-RU" dirty="0" err="1"/>
              <a:t>противокариозным</a:t>
            </a:r>
            <a:r>
              <a:rPr lang="ru-RU" dirty="0"/>
              <a:t> действием. Также используется как восстановительный пломбировочный материал и материал для изолирующих прокладок. Состав: </a:t>
            </a:r>
            <a:r>
              <a:rPr lang="ru-RU" dirty="0" err="1"/>
              <a:t>порошок+жидкость</a:t>
            </a:r>
            <a:r>
              <a:rPr lang="ru-RU" dirty="0"/>
              <a:t>. Также для герметизации используют упрочненные СИЦ (кермет-цементы): </a:t>
            </a:r>
            <a:r>
              <a:rPr lang="ru-RU" dirty="0" err="1"/>
              <a:t>Меракл</a:t>
            </a:r>
            <a:r>
              <a:rPr lang="ru-RU" dirty="0"/>
              <a:t> микс, </a:t>
            </a:r>
            <a:r>
              <a:rPr lang="ru-RU" dirty="0" err="1"/>
              <a:t>Хелон-сильвер</a:t>
            </a:r>
            <a:r>
              <a:rPr lang="ru-RU" dirty="0"/>
              <a:t>, </a:t>
            </a:r>
            <a:r>
              <a:rPr lang="ru-RU" dirty="0" err="1"/>
              <a:t>Кетак-сильвер</a:t>
            </a:r>
            <a:r>
              <a:rPr lang="ru-RU" dirty="0"/>
              <a:t>, </a:t>
            </a:r>
            <a:r>
              <a:rPr lang="ru-RU" dirty="0" err="1"/>
              <a:t>Кетак-сильвер</a:t>
            </a:r>
            <a:r>
              <a:rPr lang="ru-RU" dirty="0"/>
              <a:t> </a:t>
            </a:r>
            <a:r>
              <a:rPr lang="ru-RU" dirty="0" err="1"/>
              <a:t>апликап</a:t>
            </a:r>
            <a:r>
              <a:rPr lang="ru-RU" dirty="0"/>
              <a:t>, </a:t>
            </a:r>
            <a:r>
              <a:rPr lang="ru-RU" dirty="0" err="1"/>
              <a:t>Кетак</a:t>
            </a:r>
            <a:r>
              <a:rPr lang="ru-RU" dirty="0"/>
              <a:t>-фил, (3М); </a:t>
            </a:r>
            <a:r>
              <a:rPr lang="ru-RU" dirty="0" err="1"/>
              <a:t>Дентис</a:t>
            </a:r>
            <a:r>
              <a:rPr lang="ru-RU" dirty="0"/>
              <a:t>, </a:t>
            </a:r>
            <a:r>
              <a:rPr lang="ru-RU" dirty="0" err="1"/>
              <a:t>КемФил</a:t>
            </a:r>
            <a:r>
              <a:rPr lang="ru-RU" dirty="0"/>
              <a:t> </a:t>
            </a:r>
            <a:r>
              <a:rPr lang="ru-RU" dirty="0" err="1"/>
              <a:t>Супериор</a:t>
            </a:r>
            <a:r>
              <a:rPr lang="ru-RU" dirty="0"/>
              <a:t> (</a:t>
            </a:r>
            <a:r>
              <a:rPr lang="ru-RU" dirty="0" err="1"/>
              <a:t>СтомаДент</a:t>
            </a:r>
            <a:r>
              <a:rPr lang="ru-RU" dirty="0"/>
              <a:t>); </a:t>
            </a:r>
            <a:r>
              <a:rPr lang="ru-RU" dirty="0" err="1"/>
              <a:t>Chem</a:t>
            </a:r>
            <a:r>
              <a:rPr lang="ru-RU" dirty="0"/>
              <a:t> </a:t>
            </a:r>
            <a:r>
              <a:rPr lang="ru-RU" dirty="0" err="1"/>
              <a:t>Fill</a:t>
            </a:r>
            <a:r>
              <a:rPr lang="ru-RU" dirty="0"/>
              <a:t> </a:t>
            </a:r>
            <a:r>
              <a:rPr lang="ru-RU" dirty="0" err="1"/>
              <a:t>superior</a:t>
            </a:r>
            <a:r>
              <a:rPr lang="ru-RU" dirty="0"/>
              <a:t> (</a:t>
            </a:r>
            <a:r>
              <a:rPr lang="ru-RU" dirty="0" err="1"/>
              <a:t>Dentsply</a:t>
            </a:r>
            <a:r>
              <a:rPr lang="ru-RU" dirty="0"/>
              <a:t>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6AEE9-1AC2-CB2A-48F6-675EBEA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975" y="3860059"/>
            <a:ext cx="2353521" cy="225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4377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12523-F9AE-0808-0CE6-4AC6EF7F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Неинвазивная герметизация фиссур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EE979E-C566-94B1-CCC2-FC1C88790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Неинвазивная герметизация фиссур - мероприятие, состоящее из глубокого фторирования или запечатывания фиссур без нарушения целостности эмали (препарирование отсутствует). Показана после прорезывания зубов, для широких и открытых фиссур.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47B192-A039-BD64-43DC-686BDA825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7" t="32199" r="6595" b="8219"/>
          <a:stretch/>
        </p:blipFill>
        <p:spPr>
          <a:xfrm>
            <a:off x="2670928" y="3287598"/>
            <a:ext cx="6199694" cy="31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0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49B54-C28B-6F6A-F000-F715425A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Инвазивная герметизация фиссур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320E4-9363-0E77-D379-F0A4A2DA7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Инвазивная герметизация фиссур - раскрытие фиссур бором и заливка герметиком. Показана для узких и глубоких фиссур.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DD0BD-C963-8E3B-27A8-A3C569EA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607" y="2300140"/>
            <a:ext cx="6454785" cy="45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7561C-BB52-4D28-E4BD-A2F3D2E3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EBA299-6F75-9ADA-89EF-A388E4053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A07461-2B29-312C-6C1F-B85128CC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64" y="1514540"/>
            <a:ext cx="3534738" cy="233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4C92B-4913-C941-A246-702C14E9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7"/>
            <a:ext cx="10515600" cy="1325563"/>
          </a:xfrm>
        </p:spPr>
        <p:txBody>
          <a:bodyPr/>
          <a:lstStyle/>
          <a:p>
            <a:r>
              <a:rPr lang="ru-RU" dirty="0"/>
              <a:t>Фторпрофилактика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6AB517-2948-D79E-3420-58B5AF28A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456" y="1602735"/>
            <a:ext cx="7926765" cy="47354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1931 г. было сделано открытие, свидетельствующее о том, что причиной крапчатости эмали является избыток фтора в питьевой воде. В это же время исследовали распространенность пятнистого поражения эмали в некоторых штатах Америки и выявили, что при увеличении крапчатости кариес был выражен слабее. На основании этих данных было сделано предположение о возможности искусственного повышения содержания фторида в питьевой воде при низкой его концентрации для снижения интенсивности кариеса. Затем было доказано, что повторные аппликации фторидов на эмаль снижают интенсивность кариеса у детей. С 1945 г. предпринимались попытки ввода фторида в зубную пасту. Правда, первые исследования были неудачными, т.к. эти пасты в качестве абразива содержали соединения кальция, в результате чего фтор инактивировался. В конце 50-х годов была выведена самая эффективная форма фтора – </a:t>
            </a:r>
            <a:r>
              <a:rPr lang="ru-RU" dirty="0" err="1"/>
              <a:t>аминофторид</a:t>
            </a:r>
            <a:r>
              <a:rPr lang="ru-RU" dirty="0"/>
              <a:t>. В конце 90-х годов была предложен новый метод профилактики кариеса – глубокое фторирование эмали. </a:t>
            </a:r>
          </a:p>
          <a:p>
            <a:pPr marL="0" indent="0">
              <a:buNone/>
            </a:pPr>
            <a:r>
              <a:rPr lang="ru-RU" dirty="0"/>
              <a:t>Эффективность фторпрофилактики имеет обширную доказательную базу. В качестве официального документа, регламентирующего применение фторидов для профилактики кариеса в России, СТАР принята «Декларация совещания экспертов по использованию фторидов в стоматологии» в 2011г. Один из пунктов декларации гласит, что «медицинский персонал, прежде всего стоматологического профиля, должен активно популяризировать фторидсодержащие зубные пасты и не принимать участия в пропаганде паст без фторидов, если населению доступны фторсодержащие».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EAAFA0-E564-D168-8A6C-F09B5D54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964" y="4005239"/>
            <a:ext cx="3499391" cy="233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650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1B08-C64D-2721-31F7-639FBD54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08264-51B8-878C-2834-7A284D85D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Детская терапевтическая стоматология: Учебное пособие для студентов стоматологического факультета и врачей-интернов.— Балаклея: ИИК «</a:t>
            </a:r>
            <a:r>
              <a:rPr lang="ru-RU" dirty="0" err="1"/>
              <a:t>Балаклейщина</a:t>
            </a:r>
            <a:r>
              <a:rPr lang="ru-RU" dirty="0"/>
              <a:t>» , 2002. 420 с.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Основы профилактической стоматологии: учебно-методическое пособие / С. А. Кабанова, О. А. Жаркова, Т. И. Самарина, А. В. Кузьменкова, А. К. </a:t>
            </a:r>
            <a:r>
              <a:rPr lang="ru-RU" dirty="0" err="1"/>
              <a:t>Лиора</a:t>
            </a:r>
            <a:r>
              <a:rPr lang="ru-RU" dirty="0"/>
              <a:t>, Т. Н. Маркович – Витебск: ВГМУ, 2021 – 250 с.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Иощенко</a:t>
            </a:r>
            <a:r>
              <a:rPr lang="ru-RU" dirty="0"/>
              <a:t> Е.С., Брусницына Е.В., Закиров Т.В., Стати Т.Н. Профилактика стоматологических заболеваний: Учебно-методическое пособие. – Екатеринбург: ГБОУ ВПО «УГМУ Министерства здравоохранения Российской Федерации», 2022, -118 с.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Леонтьев, В. К. Детская терапевтическая стоматология / под ред. Леонтьева В. К. , Кисельниковой Л. П. - Москва : ГЭОТАР-Медиа, 2021. - 952 с.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Профилактика основных стоматологических заболеваний у детей и подростков / М. П. Харитонова, О. А. </a:t>
            </a:r>
            <a:r>
              <a:rPr lang="ru-RU" dirty="0" err="1"/>
              <a:t>Мосейчук</a:t>
            </a:r>
            <a:r>
              <a:rPr lang="ru-RU" dirty="0"/>
              <a:t>. – Екатеринбург : Изд-во «Знак качества», 2019. – 24 с.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Профилактика стоматологических заболеваний: ученое пособие для иностранных студентов / О. Н. Сорокина, Т. К. </a:t>
            </a:r>
            <a:r>
              <a:rPr lang="ru-RU" dirty="0" err="1"/>
              <a:t>Шкавро</a:t>
            </a:r>
            <a:r>
              <a:rPr lang="ru-RU" dirty="0"/>
              <a:t>; ГБОУ ВПО ИГМУ Минздрава России, Кафедра стоматологии детского возраста. – Иркутск: ИГМУ, 2014. – 70 с.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0" i="0" dirty="0">
                <a:solidFill>
                  <a:srgbClr val="373A3C"/>
                </a:solidFill>
                <a:effectLst/>
                <a:latin typeface="PT Sans" panose="020F0502020204030204" pitchFamily="34" charset="-52"/>
              </a:rPr>
              <a:t>Волкова Ю., Шапиро Е., Липовская И. Профилактика стоматологических заболеваний .Под редакцией д. м. н. Т. Ш. </a:t>
            </a:r>
            <a:r>
              <a:rPr lang="ru-RU" b="0" i="0" dirty="0" err="1">
                <a:solidFill>
                  <a:srgbClr val="373A3C"/>
                </a:solidFill>
                <a:effectLst/>
                <a:latin typeface="PT Sans" panose="020F0502020204030204" pitchFamily="34" charset="-52"/>
              </a:rPr>
              <a:t>Мечелидзе</a:t>
            </a:r>
            <a:r>
              <a:rPr lang="ru-RU" b="0" i="0" dirty="0">
                <a:solidFill>
                  <a:srgbClr val="373A3C"/>
                </a:solidFill>
                <a:effectLst/>
                <a:latin typeface="PT Sans" panose="020F0502020204030204" pitchFamily="34" charset="-52"/>
              </a:rPr>
              <a:t>. - СПб.: ООО «МЕDИ издательство», 2008. – 72 с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02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F0C01-BBF0-6986-D7CC-F09C877D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88"/>
            <a:ext cx="10515600" cy="1325563"/>
          </a:xfrm>
        </p:spPr>
        <p:txBody>
          <a:bodyPr/>
          <a:lstStyle/>
          <a:p>
            <a:r>
              <a:rPr lang="ru-RU" dirty="0"/>
              <a:t>Виды фторпрофилактики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82EC2B-D0FE-CE24-1675-CE4EEC356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4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Эндогенная (системная) и экзогенная (местная).</a:t>
            </a:r>
          </a:p>
          <a:p>
            <a:pPr marL="0" indent="0">
              <a:buNone/>
            </a:pPr>
            <a:r>
              <a:rPr lang="ru-RU" dirty="0"/>
              <a:t>2. Коммунальная (общественная) и индивидуальная.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0AC970-EE28-08D8-A621-294E02A6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14" y="2660994"/>
            <a:ext cx="4474472" cy="29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11978A-6904-0033-AC0A-56C1FE66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453" y="2642043"/>
            <a:ext cx="5316980" cy="299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83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C1249-EFF1-7A4E-1A01-56EC12FE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002"/>
            <a:ext cx="10515600" cy="1325563"/>
          </a:xfrm>
        </p:spPr>
        <p:txBody>
          <a:bodyPr/>
          <a:lstStyle/>
          <a:p>
            <a:r>
              <a:rPr lang="ru-RU" dirty="0"/>
              <a:t>Эндогенная </a:t>
            </a:r>
            <a:r>
              <a:rPr lang="ru-RU" dirty="0" err="1"/>
              <a:t>фторпрофилактика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51512-87E6-3451-7E0A-D57AB5E8C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5175"/>
            <a:ext cx="10596513" cy="482027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Эндогенная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фторпрофилактика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в последние годы ее значение утрачивается, т.к. прием внутрь препаратов, продуктов питания, содержащих фторид, сложно контролировать в сочетании с экзогенными методами.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prstClr val="black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Виды эндогенной фторпрофилактики: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Фторирование воды.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2. Фторирование соли.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 Фторирование молока.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Прием ребенком таблеток фторида натрия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26F217-7DC1-1D81-8146-D761F24E0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29"/>
          <a:stretch/>
        </p:blipFill>
        <p:spPr>
          <a:xfrm>
            <a:off x="7063511" y="2455123"/>
            <a:ext cx="2739445" cy="160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81B53C-93A8-951A-8A86-AD2A09E1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778" y="2095107"/>
            <a:ext cx="1631756" cy="212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28E349-68D9-D924-DC16-E8401B5F2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68" b="25546"/>
          <a:stretch/>
        </p:blipFill>
        <p:spPr>
          <a:xfrm>
            <a:off x="9252737" y="4248362"/>
            <a:ext cx="2572727" cy="212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C39364-BA16-E34A-1E32-90E949350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979" y="4619134"/>
            <a:ext cx="2257167" cy="175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23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942D4-56A0-4B20-4C3D-F2FC3F32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Фторирование питьевой воды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9E102C-0787-D72C-92BA-3B58C92E4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95" y="1175176"/>
            <a:ext cx="10411906" cy="39718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Оптимальное содержание фтора в воде - 0,8-1,2 мг/л. Это такая концентрация фтора, при которой отмечается максимальное снижение заболеваемости кариесом у населения, а степень риска развития флюороза незначителен.</a:t>
            </a:r>
          </a:p>
          <a:p>
            <a:pPr marL="0" indent="0">
              <a:buNone/>
            </a:pPr>
            <a:r>
              <a:rPr lang="ru-RU" dirty="0"/>
              <a:t>При повышенном содержании фтора в воде используют программу по </a:t>
            </a:r>
            <a:r>
              <a:rPr lang="ru-RU" dirty="0" err="1"/>
              <a:t>дефторированию</a:t>
            </a:r>
            <a:r>
              <a:rPr lang="ru-RU" dirty="0"/>
              <a:t> воды. </a:t>
            </a:r>
          </a:p>
          <a:p>
            <a:pPr marL="0" indent="0">
              <a:buNone/>
            </a:pPr>
            <a:r>
              <a:rPr lang="ru-RU" dirty="0"/>
              <a:t>Программа по фторированию воды может быть: </a:t>
            </a:r>
          </a:p>
          <a:p>
            <a:pPr marL="514350" indent="-514350">
              <a:buAutoNum type="arabicPeriod"/>
            </a:pPr>
            <a:r>
              <a:rPr lang="ru-RU" dirty="0"/>
              <a:t>Принудительной – обязывает администрацию или Минздрав проводить фторирование воды. </a:t>
            </a:r>
          </a:p>
          <a:p>
            <a:pPr marL="514350" indent="-514350">
              <a:buAutoNum type="arabicPeriod"/>
            </a:pPr>
            <a:r>
              <a:rPr lang="ru-RU" dirty="0"/>
              <a:t>Разрешительной - позволяет администрации или Минздраву самостоятельно принимать решение – фторировать воду или нет. </a:t>
            </a:r>
          </a:p>
          <a:p>
            <a:pPr marL="0" indent="0">
              <a:buNone/>
            </a:pPr>
            <a:r>
              <a:rPr lang="ru-RU" dirty="0"/>
              <a:t>В случае отсутствия системы центрального водоснабжения возможно фторировать воду в школах. При этом уровень фторида, добавляемого в воду, должен быть в 4-5 раз выше оптимального. </a:t>
            </a:r>
          </a:p>
          <a:p>
            <a:pPr marL="0" indent="0">
              <a:buNone/>
            </a:pPr>
            <a:r>
              <a:rPr lang="ru-RU" dirty="0"/>
              <a:t>Эффективность такого метода составляет 35-40%. Однако метод достаточно дорогостоящий.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B28B0-7D7D-5C12-5E3B-81E8754D0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67" y="5038142"/>
            <a:ext cx="2956138" cy="183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856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EDA92-31AF-F21F-786D-F5F44825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1" y="-138112"/>
            <a:ext cx="10515600" cy="1325563"/>
          </a:xfrm>
        </p:spPr>
        <p:txBody>
          <a:bodyPr/>
          <a:lstStyle/>
          <a:p>
            <a:r>
              <a:rPr lang="ru-RU" dirty="0"/>
              <a:t>Фторирование соли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72B31-F22A-F9F6-18C6-9F62233CE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51" y="851703"/>
            <a:ext cx="10087466" cy="58507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/>
              <a:t>Коммунальной программой по фторированию соли может быть охвачено население всей страны или только ее часть.</a:t>
            </a:r>
          </a:p>
          <a:p>
            <a:pPr marL="0" indent="0">
              <a:buNone/>
            </a:pPr>
            <a:r>
              <a:rPr lang="ru-RU" sz="1800" dirty="0"/>
              <a:t>Наиболее эффективно использование фторированной соли у детей в период формирования зубов, также как фторирование воды. </a:t>
            </a:r>
          </a:p>
          <a:p>
            <a:pPr marL="0" indent="0">
              <a:buNone/>
            </a:pPr>
            <a:r>
              <a:rPr lang="ru-RU" sz="1800" dirty="0"/>
              <a:t>Существует 2 метода фторирования соли:</a:t>
            </a:r>
          </a:p>
          <a:p>
            <a:r>
              <a:rPr lang="ru-RU" sz="1800" dirty="0"/>
              <a:t>фторирование только той соли, которая поступает в магазины (для домашних нужд);</a:t>
            </a:r>
          </a:p>
          <a:p>
            <a:r>
              <a:rPr lang="ru-RU" sz="1800" dirty="0"/>
              <a:t>фторирование соли и поступающей в магазины и поступающей в систему общепита (столовые, кафе, рестораны и т.д.). </a:t>
            </a:r>
          </a:p>
          <a:p>
            <a:pPr marL="0" indent="0">
              <a:buNone/>
            </a:pPr>
            <a:r>
              <a:rPr lang="ru-RU" sz="1800" dirty="0"/>
              <a:t>Когда фторируется вся соль (для продажи и для системы общепита), охват населения практически полный, но у населения нет выбора. Когда фторируется соль только для продажи, потребители получают большую свободу выбора, но профилактический эффект снижается. </a:t>
            </a:r>
          </a:p>
          <a:p>
            <a:pPr marL="0" indent="0">
              <a:buNone/>
            </a:pPr>
            <a:r>
              <a:rPr lang="ru-RU" sz="1800" dirty="0"/>
              <a:t>Потребление фторированной соли повышает концентрацию фторидов в полости рта в течение всей жизни, подобно фторированной питьевой воде.</a:t>
            </a:r>
          </a:p>
          <a:p>
            <a:pPr marL="0" indent="0">
              <a:buNone/>
            </a:pPr>
            <a:r>
              <a:rPr lang="ru-RU" sz="1800" dirty="0"/>
              <a:t>Фторированная соль должна продаваться по той же цене, что и обычная. На упаковке должна указываться концентрация фторида. Минимальная концентрация фторидов в соли - 200мг/кг (имеется в виду соль и для продажи и для системы общепита). Если фторируется соль только для продажи, эта концентрация удваивается (400мг/кг).</a:t>
            </a:r>
          </a:p>
          <a:p>
            <a:pPr marL="0" indent="0">
              <a:buNone/>
            </a:pPr>
            <a:r>
              <a:rPr lang="ru-RU" sz="1800" dirty="0"/>
              <a:t>В среднем потребление соли на душу населения составляет 5-10 г/</a:t>
            </a:r>
            <a:r>
              <a:rPr lang="ru-RU" sz="1800" dirty="0" err="1"/>
              <a:t>сут</a:t>
            </a:r>
            <a:r>
              <a:rPr lang="ru-RU" sz="1800" dirty="0"/>
              <a:t>. Это примерные цифры, т.к. в различных регионах потребление соли различно. Поэтому для внедрения программы по фторированию соли необходимо более детальное изучение потребление соли населением. Главное преимущества этого метода: не требуется система центрального водоснабжения, и люди могут выбирать – принимать фториды или нет.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C14557-28AE-A63F-5771-C5444CE63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93" r="25067"/>
          <a:stretch/>
        </p:blipFill>
        <p:spPr>
          <a:xfrm>
            <a:off x="10803117" y="2981667"/>
            <a:ext cx="1206630" cy="233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85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FE5C6-7C6B-6842-EFF0-15D23C75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35"/>
            <a:ext cx="10515600" cy="1325563"/>
          </a:xfrm>
        </p:spPr>
        <p:txBody>
          <a:bodyPr/>
          <a:lstStyle/>
          <a:p>
            <a:r>
              <a:rPr lang="ru-RU" dirty="0"/>
              <a:t>Фторирование молока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D04F6-FFD7-2A1B-7E2F-292E7084C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8339"/>
            <a:ext cx="8560324" cy="49922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Фторированное молоко может производиться в различной форме:</a:t>
            </a:r>
          </a:p>
          <a:p>
            <a:r>
              <a:rPr lang="ru-RU" dirty="0"/>
              <a:t>жидкое молоко (пастеризованное, стерилизованное, обработанное высокими температурами) </a:t>
            </a:r>
          </a:p>
          <a:p>
            <a:r>
              <a:rPr lang="ru-RU" dirty="0"/>
              <a:t>порошковое молоко. </a:t>
            </a:r>
          </a:p>
          <a:p>
            <a:pPr marL="0" indent="0">
              <a:buNone/>
            </a:pPr>
            <a:r>
              <a:rPr lang="ru-RU" dirty="0"/>
              <a:t>В состав молока фторид может вводиться в виде натрия фторида, </a:t>
            </a:r>
            <a:r>
              <a:rPr lang="ru-RU" dirty="0" err="1"/>
              <a:t>монофторфосфата</a:t>
            </a:r>
            <a:r>
              <a:rPr lang="ru-RU" dirty="0"/>
              <a:t> натрия. </a:t>
            </a:r>
          </a:p>
          <a:p>
            <a:pPr marL="0" indent="0">
              <a:buNone/>
            </a:pPr>
            <a:r>
              <a:rPr lang="ru-RU" dirty="0"/>
              <a:t>Для производства фторированного молока на молокозаводе не требуется выделения отдельной технологической линии. К ней добавляется только уравнительный бак. Концентрированный фторид добавляется в молоко в этом баке, и смесь перемешивают до получения однородного продукта с требуемой концентрацией 2,5-5,0 мг/л. </a:t>
            </a:r>
          </a:p>
          <a:p>
            <a:pPr marL="0" indent="0">
              <a:buNone/>
            </a:pPr>
            <a:r>
              <a:rPr lang="ru-RU" dirty="0"/>
              <a:t>Фторированное молоко рекомендуют применять детям с 2 лет по 200 мл в день 200- 250 дней в году. Детям в возрасте 1-3 года необходимо 600 мл молока и молочнокислых продуктов в день, в возрасте от 3 до 7 лет – 500 мл. Следовательно, 1/3 </a:t>
            </a:r>
            <a:r>
              <a:rPr lang="ru-RU" dirty="0" err="1"/>
              <a:t>поступаемого</a:t>
            </a:r>
            <a:r>
              <a:rPr lang="ru-RU" dirty="0"/>
              <a:t> в организм ребенка молока должна быть фторированной.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F6B548-4138-0206-C5E8-9FB50F72F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569" y="4941461"/>
            <a:ext cx="2873405" cy="191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2888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57A67-F9F7-2D1A-5B4E-D908E6360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690"/>
            <a:ext cx="10515600" cy="1325563"/>
          </a:xfrm>
        </p:spPr>
        <p:txBody>
          <a:bodyPr/>
          <a:lstStyle/>
          <a:p>
            <a:r>
              <a:rPr lang="ru-RU" dirty="0"/>
              <a:t>Таблетки фторида натрия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1457C8-A5F5-7A64-05A7-311445EE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0"/>
            <a:ext cx="10515601" cy="32998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dirty="0"/>
              <a:t>Использование таблеток фторида натрия не применяется как общественная мера профилактики (например, как фторированная вода). Это связано с трудностью дозирования, и трудностью контроля за приемом таблеток. Этот метод используется как групповая или индивидуальная профилактика. Эффективность данного метода 40-50%. </a:t>
            </a:r>
          </a:p>
          <a:p>
            <a:pPr marL="0" indent="0">
              <a:buNone/>
            </a:pPr>
            <a:r>
              <a:rPr lang="ru-RU" sz="2000" dirty="0"/>
              <a:t>Показания к использованию:</a:t>
            </a:r>
          </a:p>
          <a:p>
            <a:r>
              <a:rPr lang="ru-RU" sz="2000" dirty="0"/>
              <a:t>низкое содержание фторида в воде (менее 50% от нормы),</a:t>
            </a:r>
          </a:p>
          <a:p>
            <a:r>
              <a:rPr lang="ru-RU" sz="2000" dirty="0"/>
              <a:t>высокая интенсивность кариеса временных зубов у детей,</a:t>
            </a:r>
          </a:p>
          <a:p>
            <a:r>
              <a:rPr lang="ru-RU" sz="2000" dirty="0"/>
              <a:t>отсутствие коммунальных методов </a:t>
            </a:r>
            <a:r>
              <a:rPr lang="ru-RU" sz="2000" dirty="0" err="1"/>
              <a:t>фторпрофилактики</a:t>
            </a:r>
            <a:r>
              <a:rPr lang="ru-RU" sz="2000" dirty="0"/>
              <a:t> (фторирование воды, соли, молока).</a:t>
            </a:r>
          </a:p>
          <a:p>
            <a:pPr marL="0" indent="0">
              <a:buNone/>
            </a:pPr>
            <a:r>
              <a:rPr lang="ru-RU" sz="2000" dirty="0"/>
              <a:t>Противопоказания к использованию:</a:t>
            </a:r>
          </a:p>
          <a:p>
            <a:r>
              <a:rPr lang="ru-RU" sz="2000" dirty="0"/>
              <a:t>содержание фторида в воде более 50% от оптимального уровня,</a:t>
            </a:r>
          </a:p>
          <a:p>
            <a:r>
              <a:rPr lang="ru-RU" sz="2000" dirty="0"/>
              <a:t>любые другие способы приема фторида внутрь, в т.ч. употребление бутилированной фторированной воды, </a:t>
            </a:r>
          </a:p>
          <a:p>
            <a:r>
              <a:rPr lang="ru-RU" sz="2000" dirty="0"/>
              <a:t>низкий уровень родительской мотивации к использованию таблеток.</a:t>
            </a:r>
          </a:p>
          <a:p>
            <a:pPr marL="0" indent="0">
              <a:buNone/>
            </a:pPr>
            <a:r>
              <a:rPr lang="ru-RU" sz="2000" dirty="0"/>
              <a:t> Доза фторида натрия в таблетках рассчитывается исходя из содержания фторида в питьевой воде и возраста ребенка.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E2F0B9-0C38-1082-C88E-697715B09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51" t="46598" r="16959" b="28521"/>
          <a:stretch/>
        </p:blipFill>
        <p:spPr>
          <a:xfrm>
            <a:off x="838199" y="4566848"/>
            <a:ext cx="6985261" cy="2168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BCB54D-9B1A-C849-E8CB-72587A70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138" y="4796633"/>
            <a:ext cx="3924276" cy="192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0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AA334-51A1-47CD-03BF-A0C9A573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Экзогенная профилактика. 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464C4-33FA-1293-81BD-9D1EC5FD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619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Детям до 6 лет рекомендуются </a:t>
            </a:r>
            <a:r>
              <a:rPr lang="ru-RU" dirty="0" err="1"/>
              <a:t>фторидсодержащие</a:t>
            </a:r>
            <a:r>
              <a:rPr lang="ru-RU" dirty="0"/>
              <a:t> зубные пасты с 500 </a:t>
            </a:r>
            <a:r>
              <a:rPr lang="ru-RU" dirty="0" err="1"/>
              <a:t>ppm</a:t>
            </a:r>
            <a:r>
              <a:rPr lang="ru-RU" dirty="0"/>
              <a:t>, в среднем, начиная с 2-х летнего возраста (рекомендации СТАР, IAPD, AAPD имеют некоторые различия). Использование концентрации менее 500 </a:t>
            </a:r>
            <a:r>
              <a:rPr lang="ru-RU" dirty="0" err="1"/>
              <a:t>ppm</a:t>
            </a:r>
            <a:r>
              <a:rPr lang="ru-RU" dirty="0"/>
              <a:t> неэффективно. В более раннем возрасте в связи с высоким риском заглатывания зубной пасты используются зубные пасты без фторида. </a:t>
            </a:r>
          </a:p>
          <a:p>
            <a:pPr marL="0" indent="0">
              <a:buNone/>
            </a:pPr>
            <a:r>
              <a:rPr lang="ru-RU" dirty="0"/>
              <a:t>Взрослые зубные пасты содержат 1000-1500 </a:t>
            </a:r>
            <a:r>
              <a:rPr lang="ru-RU" dirty="0" err="1"/>
              <a:t>ppm</a:t>
            </a:r>
            <a:r>
              <a:rPr lang="ru-RU" dirty="0"/>
              <a:t> иона фтора. </a:t>
            </a:r>
          </a:p>
          <a:p>
            <a:pPr marL="0" indent="0">
              <a:buNone/>
            </a:pPr>
            <a:r>
              <a:rPr lang="ru-RU" dirty="0"/>
              <a:t>С 6 лет детям рекомендуется использовать зубную пасту с концентрацией фторида 1000-1500 </a:t>
            </a:r>
            <a:r>
              <a:rPr lang="ru-RU" dirty="0" err="1"/>
              <a:t>ppm</a:t>
            </a:r>
            <a:r>
              <a:rPr lang="ru-RU" dirty="0"/>
              <a:t>, т.е. концентрация, как для взрослых, но меньшего объема - с горошину.</a:t>
            </a:r>
          </a:p>
          <a:p>
            <a:pPr marL="0" indent="0">
              <a:buNone/>
            </a:pPr>
            <a:r>
              <a:rPr lang="ru-RU" dirty="0"/>
              <a:t>Также с целью профилактики кариеса зубов рекомендуются такие средства гигиены полости рта, как фтористые зубные нити, </a:t>
            </a:r>
            <a:r>
              <a:rPr lang="ru-RU" dirty="0" err="1"/>
              <a:t>фторидсодержащие</a:t>
            </a:r>
            <a:r>
              <a:rPr lang="ru-RU" dirty="0"/>
              <a:t> ополаскиватели полости рта. Растворы фторидов применяются с 6 лет, для домашнего применения рекомендуется концентрация фторидов в полосканиях 0, 01%, 0,05%.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1B2FA4-9BBE-BD5A-1AFA-D144C4FB2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" t="33299" r="1341" b="33954"/>
          <a:stretch/>
        </p:blipFill>
        <p:spPr>
          <a:xfrm>
            <a:off x="4995420" y="4972312"/>
            <a:ext cx="4624661" cy="1578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237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2449</Words>
  <Application>Microsoft Office PowerPoint</Application>
  <PresentationFormat>Широкоэкранный</PresentationFormat>
  <Paragraphs>121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PT Sans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 Кафедра стоматологии ИПО</vt:lpstr>
      <vt:lpstr>Фторпрофилактика</vt:lpstr>
      <vt:lpstr>Виды фторпрофилактики</vt:lpstr>
      <vt:lpstr>Эндогенная фторпрофилактика</vt:lpstr>
      <vt:lpstr>Фторирование питьевой воды </vt:lpstr>
      <vt:lpstr>Фторирование соли</vt:lpstr>
      <vt:lpstr>Фторирование молока</vt:lpstr>
      <vt:lpstr>Таблетки фторида натрия</vt:lpstr>
      <vt:lpstr>Экзогенная профилактика. Зубные пасты</vt:lpstr>
      <vt:lpstr>Фторсодержащие лаки и гели</vt:lpstr>
      <vt:lpstr>Фторсодержащие лаки</vt:lpstr>
      <vt:lpstr>Фторсодержащие гели</vt:lpstr>
      <vt:lpstr>Фторсодержащие растворы</vt:lpstr>
      <vt:lpstr>Глубокое фторирование эмали</vt:lpstr>
      <vt:lpstr>Герметизация фиссур</vt:lpstr>
      <vt:lpstr>Материалы для герметизации фиссур</vt:lpstr>
      <vt:lpstr>Неинвазивная герметизация фиссур </vt:lpstr>
      <vt:lpstr>Инвазивная герметизация фиссур</vt:lpstr>
      <vt:lpstr>Презентация PowerPoint</vt:lpstr>
      <vt:lpstr>Список литературы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 Кафедра стоматологии ИПО</dc:title>
  <dc:creator>Виктория Жиделева</dc:creator>
  <cp:lastModifiedBy>Виктория Жиделева</cp:lastModifiedBy>
  <cp:revision>3</cp:revision>
  <dcterms:created xsi:type="dcterms:W3CDTF">2023-09-07T14:23:26Z</dcterms:created>
  <dcterms:modified xsi:type="dcterms:W3CDTF">2023-09-11T09:37:20Z</dcterms:modified>
</cp:coreProperties>
</file>