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82" r:id="rId3"/>
    <p:sldId id="283" r:id="rId4"/>
    <p:sldId id="284" r:id="rId5"/>
    <p:sldId id="271" r:id="rId6"/>
    <p:sldId id="272" r:id="rId7"/>
    <p:sldId id="274" r:id="rId8"/>
    <p:sldId id="273" r:id="rId9"/>
    <p:sldId id="275" r:id="rId10"/>
    <p:sldId id="277" r:id="rId11"/>
    <p:sldId id="278" r:id="rId12"/>
    <p:sldId id="279" r:id="rId13"/>
    <p:sldId id="264" r:id="rId14"/>
    <p:sldId id="261" r:id="rId15"/>
    <p:sldId id="266" r:id="rId16"/>
    <p:sldId id="285" r:id="rId17"/>
    <p:sldId id="286" r:id="rId18"/>
    <p:sldId id="287" r:id="rId19"/>
    <p:sldId id="288" r:id="rId20"/>
    <p:sldId id="289" r:id="rId21"/>
    <p:sldId id="290"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4660"/>
  </p:normalViewPr>
  <p:slideViewPr>
    <p:cSldViewPr snapToGrid="0">
      <p:cViewPr varScale="1">
        <p:scale>
          <a:sx n="84" d="100"/>
          <a:sy n="84" d="100"/>
        </p:scale>
        <p:origin x="499"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7D5B88A-34D1-47AC-98C9-4F9CBAE67358}"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73920-4803-4A60-9FA0-E1C69887EBCF}" type="slidenum">
              <a:rPr lang="ru-RU" smtClean="0"/>
              <a:t>‹#›</a:t>
            </a:fld>
            <a:endParaRPr lang="ru-RU"/>
          </a:p>
        </p:txBody>
      </p:sp>
    </p:spTree>
    <p:extLst>
      <p:ext uri="{BB962C8B-B14F-4D97-AF65-F5344CB8AC3E}">
        <p14:creationId xmlns:p14="http://schemas.microsoft.com/office/powerpoint/2010/main" val="176014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7D5B88A-34D1-47AC-98C9-4F9CBAE67358}"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73920-4803-4A60-9FA0-E1C69887EBCF}" type="slidenum">
              <a:rPr lang="ru-RU" smtClean="0"/>
              <a:t>‹#›</a:t>
            </a:fld>
            <a:endParaRPr lang="ru-RU"/>
          </a:p>
        </p:txBody>
      </p:sp>
    </p:spTree>
    <p:extLst>
      <p:ext uri="{BB962C8B-B14F-4D97-AF65-F5344CB8AC3E}">
        <p14:creationId xmlns:p14="http://schemas.microsoft.com/office/powerpoint/2010/main" val="172595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7D5B88A-34D1-47AC-98C9-4F9CBAE67358}"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73920-4803-4A60-9FA0-E1C69887EBCF}"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8977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7D5B88A-34D1-47AC-98C9-4F9CBAE67358}"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73920-4803-4A60-9FA0-E1C69887EBCF}" type="slidenum">
              <a:rPr lang="ru-RU" smtClean="0"/>
              <a:t>‹#›</a:t>
            </a:fld>
            <a:endParaRPr lang="ru-RU"/>
          </a:p>
        </p:txBody>
      </p:sp>
    </p:spTree>
    <p:extLst>
      <p:ext uri="{BB962C8B-B14F-4D97-AF65-F5344CB8AC3E}">
        <p14:creationId xmlns:p14="http://schemas.microsoft.com/office/powerpoint/2010/main" val="712410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7D5B88A-34D1-47AC-98C9-4F9CBAE67358}"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73920-4803-4A60-9FA0-E1C69887EBCF}"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84688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7D5B88A-34D1-47AC-98C9-4F9CBAE67358}"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73920-4803-4A60-9FA0-E1C69887EBCF}" type="slidenum">
              <a:rPr lang="ru-RU" smtClean="0"/>
              <a:t>‹#›</a:t>
            </a:fld>
            <a:endParaRPr lang="ru-RU"/>
          </a:p>
        </p:txBody>
      </p:sp>
    </p:spTree>
    <p:extLst>
      <p:ext uri="{BB962C8B-B14F-4D97-AF65-F5344CB8AC3E}">
        <p14:creationId xmlns:p14="http://schemas.microsoft.com/office/powerpoint/2010/main" val="3374578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7D5B88A-34D1-47AC-98C9-4F9CBAE67358}"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73920-4803-4A60-9FA0-E1C69887EBCF}" type="slidenum">
              <a:rPr lang="ru-RU" smtClean="0"/>
              <a:t>‹#›</a:t>
            </a:fld>
            <a:endParaRPr lang="ru-RU"/>
          </a:p>
        </p:txBody>
      </p:sp>
    </p:spTree>
    <p:extLst>
      <p:ext uri="{BB962C8B-B14F-4D97-AF65-F5344CB8AC3E}">
        <p14:creationId xmlns:p14="http://schemas.microsoft.com/office/powerpoint/2010/main" val="2576603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7D5B88A-34D1-47AC-98C9-4F9CBAE67358}"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73920-4803-4A60-9FA0-E1C69887EBCF}" type="slidenum">
              <a:rPr lang="ru-RU" smtClean="0"/>
              <a:t>‹#›</a:t>
            </a:fld>
            <a:endParaRPr lang="ru-RU"/>
          </a:p>
        </p:txBody>
      </p:sp>
    </p:spTree>
    <p:extLst>
      <p:ext uri="{BB962C8B-B14F-4D97-AF65-F5344CB8AC3E}">
        <p14:creationId xmlns:p14="http://schemas.microsoft.com/office/powerpoint/2010/main" val="159859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7D5B88A-34D1-47AC-98C9-4F9CBAE67358}"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73920-4803-4A60-9FA0-E1C69887EBCF}" type="slidenum">
              <a:rPr lang="ru-RU" smtClean="0"/>
              <a:t>‹#›</a:t>
            </a:fld>
            <a:endParaRPr lang="ru-RU"/>
          </a:p>
        </p:txBody>
      </p:sp>
    </p:spTree>
    <p:extLst>
      <p:ext uri="{BB962C8B-B14F-4D97-AF65-F5344CB8AC3E}">
        <p14:creationId xmlns:p14="http://schemas.microsoft.com/office/powerpoint/2010/main" val="81565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7D5B88A-34D1-47AC-98C9-4F9CBAE67358}" type="datetimeFigureOut">
              <a:rPr lang="ru-RU" smtClean="0"/>
              <a:t>31.01.2022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73920-4803-4A60-9FA0-E1C69887EBCF}" type="slidenum">
              <a:rPr lang="ru-RU" smtClean="0"/>
              <a:t>‹#›</a:t>
            </a:fld>
            <a:endParaRPr lang="ru-RU"/>
          </a:p>
        </p:txBody>
      </p:sp>
    </p:spTree>
    <p:extLst>
      <p:ext uri="{BB962C8B-B14F-4D97-AF65-F5344CB8AC3E}">
        <p14:creationId xmlns:p14="http://schemas.microsoft.com/office/powerpoint/2010/main" val="289197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7D5B88A-34D1-47AC-98C9-4F9CBAE67358}" type="datetimeFigureOut">
              <a:rPr lang="ru-RU" smtClean="0"/>
              <a:t>31.01.2022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573920-4803-4A60-9FA0-E1C69887EBCF}" type="slidenum">
              <a:rPr lang="ru-RU" smtClean="0"/>
              <a:t>‹#›</a:t>
            </a:fld>
            <a:endParaRPr lang="ru-RU"/>
          </a:p>
        </p:txBody>
      </p:sp>
    </p:spTree>
    <p:extLst>
      <p:ext uri="{BB962C8B-B14F-4D97-AF65-F5344CB8AC3E}">
        <p14:creationId xmlns:p14="http://schemas.microsoft.com/office/powerpoint/2010/main" val="127409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7D5B88A-34D1-47AC-98C9-4F9CBAE67358}" type="datetimeFigureOut">
              <a:rPr lang="ru-RU" smtClean="0"/>
              <a:t>31.01.2022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3573920-4803-4A60-9FA0-E1C69887EBCF}" type="slidenum">
              <a:rPr lang="ru-RU" smtClean="0"/>
              <a:t>‹#›</a:t>
            </a:fld>
            <a:endParaRPr lang="ru-RU"/>
          </a:p>
        </p:txBody>
      </p:sp>
    </p:spTree>
    <p:extLst>
      <p:ext uri="{BB962C8B-B14F-4D97-AF65-F5344CB8AC3E}">
        <p14:creationId xmlns:p14="http://schemas.microsoft.com/office/powerpoint/2010/main" val="265161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7D5B88A-34D1-47AC-98C9-4F9CBAE67358}" type="datetimeFigureOut">
              <a:rPr lang="ru-RU" smtClean="0"/>
              <a:t>31.01.2022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3573920-4803-4A60-9FA0-E1C69887EBCF}" type="slidenum">
              <a:rPr lang="ru-RU" smtClean="0"/>
              <a:t>‹#›</a:t>
            </a:fld>
            <a:endParaRPr lang="ru-RU"/>
          </a:p>
        </p:txBody>
      </p:sp>
    </p:spTree>
    <p:extLst>
      <p:ext uri="{BB962C8B-B14F-4D97-AF65-F5344CB8AC3E}">
        <p14:creationId xmlns:p14="http://schemas.microsoft.com/office/powerpoint/2010/main" val="2758053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5B88A-34D1-47AC-98C9-4F9CBAE67358}" type="datetimeFigureOut">
              <a:rPr lang="ru-RU" smtClean="0"/>
              <a:t>31.01.2022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3573920-4803-4A60-9FA0-E1C69887EBCF}" type="slidenum">
              <a:rPr lang="ru-RU" smtClean="0"/>
              <a:t>‹#›</a:t>
            </a:fld>
            <a:endParaRPr lang="ru-RU"/>
          </a:p>
        </p:txBody>
      </p:sp>
    </p:spTree>
    <p:extLst>
      <p:ext uri="{BB962C8B-B14F-4D97-AF65-F5344CB8AC3E}">
        <p14:creationId xmlns:p14="http://schemas.microsoft.com/office/powerpoint/2010/main" val="86488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7D5B88A-34D1-47AC-98C9-4F9CBAE67358}" type="datetimeFigureOut">
              <a:rPr lang="ru-RU" smtClean="0"/>
              <a:t>31.01.2022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573920-4803-4A60-9FA0-E1C69887EBCF}" type="slidenum">
              <a:rPr lang="ru-RU" smtClean="0"/>
              <a:t>‹#›</a:t>
            </a:fld>
            <a:endParaRPr lang="ru-RU"/>
          </a:p>
        </p:txBody>
      </p:sp>
    </p:spTree>
    <p:extLst>
      <p:ext uri="{BB962C8B-B14F-4D97-AF65-F5344CB8AC3E}">
        <p14:creationId xmlns:p14="http://schemas.microsoft.com/office/powerpoint/2010/main" val="99110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7D5B88A-34D1-47AC-98C9-4F9CBAE67358}" type="datetimeFigureOut">
              <a:rPr lang="ru-RU" smtClean="0"/>
              <a:t>31.01.2022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573920-4803-4A60-9FA0-E1C69887EBCF}" type="slidenum">
              <a:rPr lang="ru-RU" smtClean="0"/>
              <a:t>‹#›</a:t>
            </a:fld>
            <a:endParaRPr lang="ru-RU"/>
          </a:p>
        </p:txBody>
      </p:sp>
    </p:spTree>
    <p:extLst>
      <p:ext uri="{BB962C8B-B14F-4D97-AF65-F5344CB8AC3E}">
        <p14:creationId xmlns:p14="http://schemas.microsoft.com/office/powerpoint/2010/main" val="63810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D5B88A-34D1-47AC-98C9-4F9CBAE67358}" type="datetimeFigureOut">
              <a:rPr lang="ru-RU" smtClean="0"/>
              <a:t>31.01.2022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3573920-4803-4A60-9FA0-E1C69887EBCF}" type="slidenum">
              <a:rPr lang="ru-RU" smtClean="0"/>
              <a:t>‹#›</a:t>
            </a:fld>
            <a:endParaRPr lang="ru-RU"/>
          </a:p>
        </p:txBody>
      </p:sp>
    </p:spTree>
    <p:extLst>
      <p:ext uri="{BB962C8B-B14F-4D97-AF65-F5344CB8AC3E}">
        <p14:creationId xmlns:p14="http://schemas.microsoft.com/office/powerpoint/2010/main" val="32314692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176" y="2309621"/>
            <a:ext cx="10949113" cy="707886"/>
          </a:xfrm>
          <a:prstGeom prst="rect">
            <a:avLst/>
          </a:prstGeom>
          <a:noFill/>
        </p:spPr>
        <p:txBody>
          <a:bodyPr wrap="square" rtlCol="0">
            <a:spAutoFit/>
          </a:bodyPr>
          <a:lstStyle/>
          <a:p>
            <a:r>
              <a:rPr lang="ru-RU" sz="2000" dirty="0"/>
              <a:t>Протез-обтуратор, классификация, показания, противопоказания, материалы, правила подбора материала для изготовления протеза.</a:t>
            </a:r>
            <a:endParaRPr lang="ru-RU" sz="2000" b="1" dirty="0">
              <a:latin typeface="Times New Roman" pitchFamily="18" charset="0"/>
              <a:cs typeface="Times New Roman" pitchFamily="18" charset="0"/>
            </a:endParaRPr>
          </a:p>
        </p:txBody>
      </p:sp>
      <p:sp>
        <p:nvSpPr>
          <p:cNvPr id="3" name="TextBox 2"/>
          <p:cNvSpPr txBox="1"/>
          <p:nvPr/>
        </p:nvSpPr>
        <p:spPr>
          <a:xfrm>
            <a:off x="6855319" y="3750202"/>
            <a:ext cx="5088640" cy="1754326"/>
          </a:xfrm>
          <a:prstGeom prst="rect">
            <a:avLst/>
          </a:prstGeom>
          <a:noFill/>
        </p:spPr>
        <p:txBody>
          <a:bodyPr wrap="square" rtlCol="0">
            <a:spAutoFit/>
          </a:bodyPr>
          <a:lstStyle/>
          <a:p>
            <a:pPr algn="r">
              <a:spcBef>
                <a:spcPct val="0"/>
              </a:spcBef>
              <a:buClr>
                <a:srgbClr val="000000"/>
              </a:buClr>
              <a:buSzPts val="1800"/>
              <a:buFontTx/>
              <a:buNone/>
            </a:pPr>
            <a:r>
              <a:rPr lang="en-US" dirty="0" err="1">
                <a:latin typeface="Calibri" panose="020F0502020204030204" pitchFamily="34" charset="0"/>
                <a:cs typeface="Calibri" panose="020F0502020204030204" pitchFamily="34" charset="0"/>
                <a:sym typeface="Calibri" panose="020F0502020204030204" pitchFamily="34" charset="0"/>
              </a:rPr>
              <a:t>Выполнил</a:t>
            </a:r>
            <a:r>
              <a:rPr lang="en-US" dirty="0">
                <a:latin typeface="Calibri" panose="020F0502020204030204" pitchFamily="34" charset="0"/>
                <a:cs typeface="Calibri" panose="020F0502020204030204" pitchFamily="34" charset="0"/>
                <a:sym typeface="Calibri" panose="020F0502020204030204" pitchFamily="34" charset="0"/>
              </a:rPr>
              <a:t> </a:t>
            </a:r>
            <a:r>
              <a:rPr lang="en-US" dirty="0" err="1">
                <a:latin typeface="Calibri" panose="020F0502020204030204" pitchFamily="34" charset="0"/>
                <a:cs typeface="Calibri" panose="020F0502020204030204" pitchFamily="34" charset="0"/>
                <a:sym typeface="Calibri" panose="020F0502020204030204" pitchFamily="34" charset="0"/>
              </a:rPr>
              <a:t>ординатор</a:t>
            </a:r>
            <a:r>
              <a:rPr lang="en-US" dirty="0">
                <a:latin typeface="Calibri" panose="020F0502020204030204" pitchFamily="34" charset="0"/>
                <a:cs typeface="Calibri" panose="020F0502020204030204" pitchFamily="34" charset="0"/>
                <a:sym typeface="Calibri" panose="020F0502020204030204" pitchFamily="34" charset="0"/>
              </a:rPr>
              <a:t> </a:t>
            </a:r>
            <a:r>
              <a:rPr lang="en-US" dirty="0" err="1">
                <a:latin typeface="Calibri" panose="020F0502020204030204" pitchFamily="34" charset="0"/>
                <a:cs typeface="Calibri" panose="020F0502020204030204" pitchFamily="34" charset="0"/>
                <a:sym typeface="Calibri" panose="020F0502020204030204" pitchFamily="34" charset="0"/>
              </a:rPr>
              <a:t>кафедры</a:t>
            </a:r>
            <a:r>
              <a:rPr lang="en-US" dirty="0">
                <a:latin typeface="Calibri" panose="020F0502020204030204" pitchFamily="34" charset="0"/>
                <a:cs typeface="Calibri" panose="020F0502020204030204" pitchFamily="34" charset="0"/>
                <a:sym typeface="Calibri" panose="020F0502020204030204" pitchFamily="34" charset="0"/>
              </a:rPr>
              <a:t> </a:t>
            </a:r>
            <a:r>
              <a:rPr lang="en-US" dirty="0" err="1">
                <a:latin typeface="Calibri" panose="020F0502020204030204" pitchFamily="34" charset="0"/>
                <a:cs typeface="Calibri" panose="020F0502020204030204" pitchFamily="34" charset="0"/>
                <a:sym typeface="Calibri" panose="020F0502020204030204" pitchFamily="34" charset="0"/>
              </a:rPr>
              <a:t>стоматологии</a:t>
            </a:r>
            <a:r>
              <a:rPr lang="en-US" dirty="0">
                <a:latin typeface="Calibri" panose="020F0502020204030204" pitchFamily="34" charset="0"/>
                <a:cs typeface="Calibri" panose="020F0502020204030204" pitchFamily="34" charset="0"/>
                <a:sym typeface="Calibri" panose="020F0502020204030204" pitchFamily="34" charset="0"/>
              </a:rPr>
              <a:t> ИПО</a:t>
            </a:r>
            <a:endParaRPr lang="ru-RU" dirty="0">
              <a:latin typeface="Calibri" panose="020F0502020204030204" pitchFamily="34" charset="0"/>
            </a:endParaRPr>
          </a:p>
          <a:p>
            <a:pPr algn="r">
              <a:spcBef>
                <a:spcPct val="0"/>
              </a:spcBef>
              <a:buClr>
                <a:srgbClr val="000000"/>
              </a:buClr>
              <a:buSzPts val="1800"/>
              <a:buFontTx/>
              <a:buNone/>
            </a:pPr>
            <a:r>
              <a:rPr lang="en-US" dirty="0" err="1">
                <a:latin typeface="Calibri" panose="020F0502020204030204" pitchFamily="34" charset="0"/>
                <a:cs typeface="Calibri" panose="020F0502020204030204" pitchFamily="34" charset="0"/>
                <a:sym typeface="Calibri" panose="020F0502020204030204" pitchFamily="34" charset="0"/>
              </a:rPr>
              <a:t>по</a:t>
            </a:r>
            <a:r>
              <a:rPr lang="en-US" dirty="0">
                <a:latin typeface="Calibri" panose="020F0502020204030204" pitchFamily="34" charset="0"/>
                <a:cs typeface="Calibri" panose="020F0502020204030204" pitchFamily="34" charset="0"/>
                <a:sym typeface="Calibri" panose="020F0502020204030204" pitchFamily="34" charset="0"/>
              </a:rPr>
              <a:t> </a:t>
            </a:r>
            <a:r>
              <a:rPr lang="en-US" dirty="0" err="1">
                <a:latin typeface="Calibri" panose="020F0502020204030204" pitchFamily="34" charset="0"/>
                <a:cs typeface="Calibri" panose="020F0502020204030204" pitchFamily="34" charset="0"/>
                <a:sym typeface="Calibri" panose="020F0502020204030204" pitchFamily="34" charset="0"/>
              </a:rPr>
              <a:t>специальности</a:t>
            </a:r>
            <a:r>
              <a:rPr lang="en-US" dirty="0">
                <a:latin typeface="Calibri" panose="020F0502020204030204" pitchFamily="34" charset="0"/>
                <a:cs typeface="Calibri" panose="020F0502020204030204" pitchFamily="34" charset="0"/>
                <a:sym typeface="Calibri" panose="020F0502020204030204" pitchFamily="34" charset="0"/>
              </a:rPr>
              <a:t> «</a:t>
            </a:r>
            <a:r>
              <a:rPr lang="en-US" dirty="0" err="1">
                <a:latin typeface="Calibri" panose="020F0502020204030204" pitchFamily="34" charset="0"/>
                <a:cs typeface="Calibri" panose="020F0502020204030204" pitchFamily="34" charset="0"/>
                <a:sym typeface="Calibri" panose="020F0502020204030204" pitchFamily="34" charset="0"/>
              </a:rPr>
              <a:t>стоматология</a:t>
            </a:r>
            <a:r>
              <a:rPr lang="en-US" dirty="0">
                <a:latin typeface="Calibri" panose="020F0502020204030204" pitchFamily="34" charset="0"/>
                <a:cs typeface="Calibri" panose="020F0502020204030204" pitchFamily="34" charset="0"/>
                <a:sym typeface="Calibri" panose="020F0502020204030204" pitchFamily="34" charset="0"/>
              </a:rPr>
              <a:t> </a:t>
            </a:r>
            <a:r>
              <a:rPr lang="ru-RU" dirty="0">
                <a:latin typeface="Calibri" panose="020F0502020204030204" pitchFamily="34" charset="0"/>
                <a:cs typeface="Calibri" panose="020F0502020204030204" pitchFamily="34" charset="0"/>
                <a:sym typeface="Calibri" panose="020F0502020204030204" pitchFamily="34" charset="0"/>
              </a:rPr>
              <a:t>ортопедическая</a:t>
            </a:r>
            <a:r>
              <a:rPr lang="en-US" dirty="0">
                <a:latin typeface="Calibri" panose="020F0502020204030204" pitchFamily="34" charset="0"/>
                <a:cs typeface="Calibri" panose="020F0502020204030204" pitchFamily="34" charset="0"/>
                <a:sym typeface="Calibri" panose="020F0502020204030204" pitchFamily="34" charset="0"/>
              </a:rPr>
              <a:t>»</a:t>
            </a:r>
            <a:endParaRPr lang="ru-RU" dirty="0">
              <a:latin typeface="Calibri" panose="020F0502020204030204" pitchFamily="34" charset="0"/>
            </a:endParaRPr>
          </a:p>
          <a:p>
            <a:pPr algn="r">
              <a:spcBef>
                <a:spcPct val="0"/>
              </a:spcBef>
              <a:buClr>
                <a:srgbClr val="000000"/>
              </a:buClr>
              <a:buSzPts val="1800"/>
              <a:buFontTx/>
              <a:buNone/>
            </a:pPr>
            <a:r>
              <a:rPr lang="ru-RU" dirty="0">
                <a:latin typeface="Calibri" panose="020F0502020204030204" pitchFamily="34" charset="0"/>
                <a:cs typeface="Calibri" panose="020F0502020204030204" pitchFamily="34" charset="0"/>
                <a:sym typeface="Calibri" panose="020F0502020204030204" pitchFamily="34" charset="0"/>
              </a:rPr>
              <a:t>Осипов Глеб Сергеевич</a:t>
            </a:r>
            <a:endParaRPr lang="ru-RU" dirty="0">
              <a:latin typeface="Calibri" panose="020F0502020204030204" pitchFamily="34" charset="0"/>
            </a:endParaRPr>
          </a:p>
          <a:p>
            <a:pPr algn="r">
              <a:spcBef>
                <a:spcPct val="0"/>
              </a:spcBef>
              <a:buClr>
                <a:srgbClr val="000000"/>
              </a:buClr>
              <a:buSzPts val="1800"/>
              <a:buFontTx/>
              <a:buNone/>
            </a:pPr>
            <a:r>
              <a:rPr lang="en-US" dirty="0" err="1">
                <a:latin typeface="Calibri" panose="020F0502020204030204" pitchFamily="34" charset="0"/>
                <a:cs typeface="Calibri" panose="020F0502020204030204" pitchFamily="34" charset="0"/>
                <a:sym typeface="Calibri" panose="020F0502020204030204" pitchFamily="34" charset="0"/>
              </a:rPr>
              <a:t>рецензент</a:t>
            </a:r>
            <a:r>
              <a:rPr lang="en-US" dirty="0">
                <a:latin typeface="Calibri" panose="020F0502020204030204" pitchFamily="34" charset="0"/>
                <a:cs typeface="Calibri" panose="020F0502020204030204" pitchFamily="34" charset="0"/>
                <a:sym typeface="Calibri" panose="020F0502020204030204" pitchFamily="34" charset="0"/>
              </a:rPr>
              <a:t> </a:t>
            </a:r>
            <a:r>
              <a:rPr lang="en-US" dirty="0" err="1">
                <a:latin typeface="Calibri" panose="020F0502020204030204" pitchFamily="34" charset="0"/>
                <a:cs typeface="Calibri" panose="020F0502020204030204" pitchFamily="34" charset="0"/>
                <a:sym typeface="Calibri" panose="020F0502020204030204" pitchFamily="34" charset="0"/>
              </a:rPr>
              <a:t>к.м.н</a:t>
            </a:r>
            <a:r>
              <a:rPr lang="en-US" dirty="0">
                <a:latin typeface="Calibri" panose="020F0502020204030204" pitchFamily="34" charset="0"/>
                <a:cs typeface="Calibri" panose="020F0502020204030204" pitchFamily="34" charset="0"/>
                <a:sym typeface="Calibri" panose="020F0502020204030204" pitchFamily="34" charset="0"/>
              </a:rPr>
              <a:t>.,  </a:t>
            </a:r>
            <a:r>
              <a:rPr lang="ru-RU" dirty="0">
                <a:latin typeface="Calibri" panose="020F0502020204030204" pitchFamily="34" charset="0"/>
                <a:cs typeface="Calibri" panose="020F0502020204030204" pitchFamily="34" charset="0"/>
                <a:sym typeface="Calibri" panose="020F0502020204030204" pitchFamily="34" charset="0"/>
              </a:rPr>
              <a:t>Курочкин Вячеслав Николаевич.</a:t>
            </a:r>
            <a:endParaRPr lang="ru-RU" dirty="0">
              <a:latin typeface="Calibri" panose="020F0502020204030204" pitchFamily="34" charset="0"/>
            </a:endParaRPr>
          </a:p>
        </p:txBody>
      </p:sp>
      <p:sp>
        <p:nvSpPr>
          <p:cNvPr id="4" name="TextBox 3"/>
          <p:cNvSpPr txBox="1"/>
          <p:nvPr/>
        </p:nvSpPr>
        <p:spPr>
          <a:xfrm>
            <a:off x="9399639" y="6123179"/>
            <a:ext cx="3038167" cy="369332"/>
          </a:xfrm>
          <a:prstGeom prst="rect">
            <a:avLst/>
          </a:prstGeom>
          <a:noFill/>
        </p:spPr>
        <p:txBody>
          <a:bodyPr wrap="square" rtlCol="0">
            <a:spAutoFit/>
          </a:bodyPr>
          <a:lstStyle/>
          <a:p>
            <a:r>
              <a:rPr lang="ru-RU" dirty="0" smtClean="0"/>
              <a:t>.</a:t>
            </a:r>
            <a:endParaRPr lang="ru-RU" dirty="0"/>
          </a:p>
        </p:txBody>
      </p:sp>
      <p:sp>
        <p:nvSpPr>
          <p:cNvPr id="5" name="TextBox 4"/>
          <p:cNvSpPr txBox="1"/>
          <p:nvPr/>
        </p:nvSpPr>
        <p:spPr>
          <a:xfrm>
            <a:off x="1522881" y="290588"/>
            <a:ext cx="8809704" cy="1754326"/>
          </a:xfrm>
          <a:prstGeom prst="rect">
            <a:avLst/>
          </a:prstGeom>
          <a:noFill/>
        </p:spPr>
        <p:txBody>
          <a:bodyPr wrap="square" rtlCol="0">
            <a:spAutoFit/>
          </a:bodyPr>
          <a:lstStyle/>
          <a:p>
            <a:pPr algn="ctr"/>
            <a:r>
              <a:rPr lang="ru-RU" dirty="0">
                <a:latin typeface="Calibri" panose="020F0502020204030204" pitchFamily="34" charset="0"/>
                <a:cs typeface="Calibri" panose="020F0502020204030204" pitchFamily="34" charset="0"/>
                <a:sym typeface="Calibri" panose="020F0502020204030204" pitchFamily="34" charset="0"/>
              </a:rPr>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a:t>
            </a:r>
            <a:r>
              <a:rPr lang="ru-RU" dirty="0" err="1">
                <a:latin typeface="Calibri" panose="020F0502020204030204" pitchFamily="34" charset="0"/>
                <a:cs typeface="Calibri" panose="020F0502020204030204" pitchFamily="34" charset="0"/>
                <a:sym typeface="Calibri" panose="020F0502020204030204" pitchFamily="34" charset="0"/>
              </a:rPr>
              <a:t>Войно-Ясенецкого</a:t>
            </a:r>
            <a:r>
              <a:rPr lang="ru-RU" dirty="0">
                <a:latin typeface="Calibri" panose="020F0502020204030204" pitchFamily="34" charset="0"/>
                <a:cs typeface="Calibri" panose="020F0502020204030204" pitchFamily="34" charset="0"/>
                <a:sym typeface="Calibri" panose="020F0502020204030204" pitchFamily="34" charset="0"/>
              </a:rPr>
              <a:t>» </a:t>
            </a:r>
            <a:br>
              <a:rPr lang="ru-RU" dirty="0">
                <a:latin typeface="Calibri" panose="020F0502020204030204" pitchFamily="34" charset="0"/>
                <a:cs typeface="Calibri" panose="020F0502020204030204" pitchFamily="34" charset="0"/>
                <a:sym typeface="Calibri" panose="020F0502020204030204" pitchFamily="34" charset="0"/>
              </a:rPr>
            </a:br>
            <a:r>
              <a:rPr lang="ru-RU" dirty="0">
                <a:latin typeface="Calibri" panose="020F0502020204030204" pitchFamily="34" charset="0"/>
                <a:cs typeface="Calibri" panose="020F0502020204030204" pitchFamily="34" charset="0"/>
                <a:sym typeface="Calibri" panose="020F0502020204030204" pitchFamily="34" charset="0"/>
              </a:rPr>
              <a:t>Министерства здравоохранения Российской Федерации</a:t>
            </a:r>
            <a:br>
              <a:rPr lang="ru-RU" dirty="0">
                <a:latin typeface="Calibri" panose="020F0502020204030204" pitchFamily="34" charset="0"/>
                <a:cs typeface="Calibri" panose="020F0502020204030204" pitchFamily="34" charset="0"/>
                <a:sym typeface="Calibri" panose="020F0502020204030204" pitchFamily="34" charset="0"/>
              </a:rPr>
            </a:br>
            <a:r>
              <a:rPr lang="ru-RU" dirty="0">
                <a:latin typeface="Calibri" panose="020F0502020204030204" pitchFamily="34" charset="0"/>
                <a:cs typeface="Calibri" panose="020F0502020204030204" pitchFamily="34" charset="0"/>
                <a:sym typeface="Calibri" panose="020F0502020204030204" pitchFamily="34" charset="0"/>
              </a:rPr>
              <a:t>Кафедра стоматологии ИПО</a:t>
            </a:r>
            <a:endParaRPr lang="ru-RU" dirty="0">
              <a:latin typeface="Calibri" panose="020F0502020204030204" pitchFamily="34" charset="0"/>
            </a:endParaRPr>
          </a:p>
          <a:p>
            <a:pPr algn="ctr"/>
            <a:endParaRPr lang="ru-RU" b="1" i="1" dirty="0"/>
          </a:p>
        </p:txBody>
      </p:sp>
      <p:sp>
        <p:nvSpPr>
          <p:cNvPr id="7" name="Прямоугольник 6"/>
          <p:cNvSpPr/>
          <p:nvPr/>
        </p:nvSpPr>
        <p:spPr>
          <a:xfrm>
            <a:off x="4895239" y="6123178"/>
            <a:ext cx="2064988" cy="369332"/>
          </a:xfrm>
          <a:prstGeom prst="rect">
            <a:avLst/>
          </a:prstGeom>
        </p:spPr>
        <p:txBody>
          <a:bodyPr wrap="none">
            <a:spAutoFit/>
          </a:bodyPr>
          <a:lstStyle/>
          <a:p>
            <a:pPr algn="ctr">
              <a:buClr>
                <a:srgbClr val="000000"/>
              </a:buClr>
              <a:buSzPts val="1800"/>
            </a:pPr>
            <a:r>
              <a:rPr lang="en-US" dirty="0" err="1">
                <a:cs typeface="Calibri" panose="020F0502020204030204" pitchFamily="34" charset="0"/>
                <a:sym typeface="Calibri" panose="020F0502020204030204" pitchFamily="34" charset="0"/>
              </a:rPr>
              <a:t>Красноярск</a:t>
            </a:r>
            <a:r>
              <a:rPr lang="en-US" dirty="0">
                <a:cs typeface="Calibri" panose="020F0502020204030204" pitchFamily="34" charset="0"/>
                <a:sym typeface="Calibri" panose="020F0502020204030204" pitchFamily="34" charset="0"/>
              </a:rPr>
              <a:t>, 202</a:t>
            </a:r>
            <a:r>
              <a:rPr lang="ru-RU" dirty="0">
                <a:cs typeface="Calibri" panose="020F0502020204030204" pitchFamily="34" charset="0"/>
                <a:sym typeface="Calibri" panose="020F0502020204030204" pitchFamily="34" charset="0"/>
              </a:rPr>
              <a:t>2</a:t>
            </a:r>
            <a:endParaRPr lang="ru-RU" dirty="0"/>
          </a:p>
        </p:txBody>
      </p:sp>
    </p:spTree>
    <p:extLst>
      <p:ext uri="{BB962C8B-B14F-4D97-AF65-F5344CB8AC3E}">
        <p14:creationId xmlns:p14="http://schemas.microsoft.com/office/powerpoint/2010/main" val="3680942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21877"/>
            <a:ext cx="10529454" cy="663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99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152400"/>
            <a:ext cx="9436485" cy="1513438"/>
          </a:xfrm>
        </p:spPr>
        <p:txBody>
          <a:bodyPr>
            <a:normAutofit/>
          </a:bodyPr>
          <a:lstStyle/>
          <a:p>
            <a:r>
              <a:rPr lang="ru-RU" sz="2400" dirty="0"/>
              <a:t>Р</a:t>
            </a:r>
            <a:r>
              <a:rPr lang="ru-RU" sz="2400" dirty="0" smtClean="0"/>
              <a:t>азобщающий </a:t>
            </a:r>
            <a:r>
              <a:rPr lang="ru-RU" sz="2400" dirty="0"/>
              <a:t>протез при наличии малого числа зубов на оставшейся неповреждённой части челюсти. </a:t>
            </a:r>
          </a:p>
        </p:txBody>
      </p:sp>
      <p:sp>
        <p:nvSpPr>
          <p:cNvPr id="3" name="Объект 2"/>
          <p:cNvSpPr>
            <a:spLocks noGrp="1"/>
          </p:cNvSpPr>
          <p:nvPr>
            <p:ph idx="1"/>
          </p:nvPr>
        </p:nvSpPr>
        <p:spPr>
          <a:xfrm>
            <a:off x="498764" y="1927566"/>
            <a:ext cx="9615054" cy="4613564"/>
          </a:xfrm>
        </p:spPr>
        <p:txBody>
          <a:bodyPr>
            <a:normAutofit fontScale="92500" lnSpcReduction="10000"/>
          </a:bodyPr>
          <a:lstStyle/>
          <a:p>
            <a:r>
              <a:rPr lang="ru-RU" sz="1900" dirty="0" smtClean="0">
                <a:latin typeface="Times New Roman" pitchFamily="18" charset="0"/>
                <a:cs typeface="Times New Roman" pitchFamily="18" charset="0"/>
              </a:rPr>
              <a:t>Такая </a:t>
            </a:r>
            <a:r>
              <a:rPr lang="ru-RU" sz="1900" dirty="0">
                <a:latin typeface="Times New Roman" pitchFamily="18" charset="0"/>
                <a:cs typeface="Times New Roman" pitchFamily="18" charset="0"/>
              </a:rPr>
              <a:t>ситуация наблюдается обычно после значительного огнестрельного разрушения верхней челюсти, когда типично резкое деформирование верхней челюсти с наличием большого количества рубцовых тяжей. Добиться достаточной фиксации протеза в таких условиях довольно трудно. Фиксация в основном зависит от точности полученного оттиска и правильного расположения не только </a:t>
            </a:r>
            <a:r>
              <a:rPr lang="ru-RU" sz="1900" dirty="0" err="1">
                <a:latin typeface="Times New Roman" pitchFamily="18" charset="0"/>
                <a:cs typeface="Times New Roman" pitchFamily="18" charset="0"/>
              </a:rPr>
              <a:t>кламмерных</a:t>
            </a:r>
            <a:r>
              <a:rPr lang="ru-RU" sz="1900" dirty="0">
                <a:latin typeface="Times New Roman" pitchFamily="18" charset="0"/>
                <a:cs typeface="Times New Roman" pitchFamily="18" charset="0"/>
              </a:rPr>
              <a:t> приспособлений, но и наличия внутреннего и периферического клапанов. Значительные трудности представляет получение качественного оттиска.</a:t>
            </a:r>
          </a:p>
          <a:p>
            <a:r>
              <a:rPr lang="ru-RU" sz="1900" dirty="0">
                <a:latin typeface="Times New Roman" pitchFamily="18" charset="0"/>
                <a:cs typeface="Times New Roman" pitchFamily="18" charset="0"/>
              </a:rPr>
              <a:t>Оттиск получают поэтапно — для фиксирующей, а затем для формирующей частей протеза. Вначале получают оттиск с сохранившейся части верхней челюсти, на которую изготавливают базисную пластинку со всеми необходимыми фиксирующими приспособлениями (</a:t>
            </a:r>
            <a:r>
              <a:rPr lang="ru-RU" sz="1900" dirty="0" err="1">
                <a:latin typeface="Times New Roman" pitchFamily="18" charset="0"/>
                <a:cs typeface="Times New Roman" pitchFamily="18" charset="0"/>
              </a:rPr>
              <a:t>кламмеры</a:t>
            </a:r>
            <a:r>
              <a:rPr lang="ru-RU" sz="1900" dirty="0">
                <a:latin typeface="Times New Roman" pitchFamily="18" charset="0"/>
                <a:cs typeface="Times New Roman" pitchFamily="18" charset="0"/>
              </a:rPr>
              <a:t>, штифты и др.). Кроме того, часть базисной пластинки, обращённую в сторону дефекта, дополняют металлическими петлями. После тщательной припасовки изготовленной фиксирующей части протеза на петлю постепенно наслаивают оттискную массу, стараясь не заполнять дефект нёба в глубину. После полного формирования разобщающей пластинки эластичными материалами их заменяют пластмассой. Затем проверяют всю эффективность разобщения носовой и ротовой полости и при положительном эффекте пластинку (протез) полируют.</a:t>
            </a:r>
          </a:p>
          <a:p>
            <a:endParaRPr lang="ru-RU" dirty="0"/>
          </a:p>
        </p:txBody>
      </p:sp>
    </p:spTree>
    <p:extLst>
      <p:ext uri="{BB962C8B-B14F-4D97-AF65-F5344CB8AC3E}">
        <p14:creationId xmlns:p14="http://schemas.microsoft.com/office/powerpoint/2010/main" val="1039412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1119" y="107132"/>
            <a:ext cx="9921393" cy="1778000"/>
          </a:xfrm>
        </p:spPr>
        <p:txBody>
          <a:bodyPr>
            <a:normAutofit/>
          </a:bodyPr>
          <a:lstStyle/>
          <a:p>
            <a:r>
              <a:rPr lang="ru-RU" sz="3200" dirty="0" smtClean="0"/>
              <a:t>Дефекты половины </a:t>
            </a:r>
            <a:r>
              <a:rPr lang="ru-RU" sz="3200" dirty="0"/>
              <a:t>верхней челюсти, но и нижнего края орбиты с нарушением зрения. </a:t>
            </a:r>
          </a:p>
        </p:txBody>
      </p:sp>
      <p:sp>
        <p:nvSpPr>
          <p:cNvPr id="3" name="Объект 2"/>
          <p:cNvSpPr>
            <a:spLocks noGrp="1"/>
          </p:cNvSpPr>
          <p:nvPr>
            <p:ph idx="1"/>
          </p:nvPr>
        </p:nvSpPr>
        <p:spPr>
          <a:xfrm>
            <a:off x="498764" y="1676400"/>
            <a:ext cx="9615054" cy="5181601"/>
          </a:xfrm>
        </p:spPr>
        <p:txBody>
          <a:bodyPr>
            <a:normAutofit fontScale="92500" lnSpcReduction="20000"/>
          </a:bodyPr>
          <a:lstStyle/>
          <a:p>
            <a:pPr algn="just"/>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таких случаях протез не только должен разобщать полость рта от полости носа, но и быть достаточной опорой для глазного яблока. Конструируют протез облегчённого типа, без </a:t>
            </a:r>
            <a:r>
              <a:rPr lang="ru-RU" dirty="0" err="1">
                <a:latin typeface="Times New Roman" pitchFamily="18" charset="0"/>
                <a:cs typeface="Times New Roman" pitchFamily="18" charset="0"/>
              </a:rPr>
              <a:t>обтурирующей</a:t>
            </a:r>
            <a:r>
              <a:rPr lang="ru-RU" dirty="0">
                <a:latin typeface="Times New Roman" pitchFamily="18" charset="0"/>
                <a:cs typeface="Times New Roman" pitchFamily="18" charset="0"/>
              </a:rPr>
              <a:t> части, по форме дефекта челюсти. Конструируя в протезе только переднюю часть нёба и челюсти, удаётся в значительной мере облегчить протез. Такой протез отвечает предъявляемым к нему требованиям: достаточно хорошо поддерживает мягкие ткани щеки и глазное яблоко, разобщает носовую и ротовую полости, его легко вводить и выводить из полости рта. Полное отсутствие зубов с дефектом нёба — обычно следствие большого разрушения верхней челюсти ранящим снарядом или результат оперативного вмешательства по поводу различных заболеваний.</a:t>
            </a:r>
          </a:p>
          <a:p>
            <a:pPr algn="just"/>
            <a:r>
              <a:rPr lang="ru-RU" dirty="0">
                <a:latin typeface="Times New Roman" pitchFamily="18" charset="0"/>
                <a:cs typeface="Times New Roman" pitchFamily="18" charset="0"/>
              </a:rPr>
              <a:t>При конструировании протеза на беззубую верхнюю челюсть с наличием дефекта нёба, несмотря на возможность адгезивного укрепления протеза, следует всегда учитывать необходимость применения дополнительных методов фиксации (имплантатов, пружин и др.). В настоящее время наиболее распространён метод дополнительной фиксации протезов с помощью дентальных имплантатов. В этом случае имплантаты рассматривают как биомеханический способ фиксации съёмных протезов на верхней или нижней челюсти. Традиционно для сложного протезирования используют фиксацию съёмных протезов на шаровидные головки имплантата либо магнитную фиксацию. Врач-ортопед снимает оттиск с оттискными переносчиками для передачи положения имплантатов на модель. Техник отливает модель с использованием лабораторных аналогов имплантатов, которые прикручивают к переносчикам, находящимся в оттиске. После получения модели на аналоги имплантатов устанавливают необходимые головки (шаровидные простые или магнитные). Ответную часть шаровидных головок или магнитных фиксаторов размещают в теле замещающего протеза </a:t>
            </a:r>
          </a:p>
          <a:p>
            <a:endParaRPr lang="ru-RU" dirty="0"/>
          </a:p>
        </p:txBody>
      </p:sp>
    </p:spTree>
    <p:extLst>
      <p:ext uri="{BB962C8B-B14F-4D97-AF65-F5344CB8AC3E}">
        <p14:creationId xmlns:p14="http://schemas.microsoft.com/office/powerpoint/2010/main" val="1739164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0103" y="441778"/>
            <a:ext cx="8613058" cy="553998"/>
          </a:xfrm>
          <a:prstGeom prst="rect">
            <a:avLst/>
          </a:prstGeom>
          <a:noFill/>
        </p:spPr>
        <p:txBody>
          <a:bodyPr wrap="square" rtlCol="0">
            <a:spAutoFit/>
          </a:bodyPr>
          <a:lstStyle/>
          <a:p>
            <a:r>
              <a:rPr lang="ru-RU" sz="3000" b="1" dirty="0" smtClean="0"/>
              <a:t>Замещающие протезы при дефектах неба .</a:t>
            </a:r>
            <a:endParaRPr lang="ru-RU" sz="3000" b="1" dirty="0"/>
          </a:p>
        </p:txBody>
      </p:sp>
      <p:pic>
        <p:nvPicPr>
          <p:cNvPr id="4099" name="Picture 3" descr="C:\Users\Ифтихор\Desktop\14_Finish_Intagl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35" y="1883713"/>
            <a:ext cx="4626797" cy="30724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Ифтихор\Desktop\IMG_0586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347" y="1875921"/>
            <a:ext cx="4651397" cy="308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193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6160" y="1178004"/>
            <a:ext cx="4028508" cy="369332"/>
          </a:xfrm>
          <a:prstGeom prst="rect">
            <a:avLst/>
          </a:prstGeom>
          <a:noFill/>
        </p:spPr>
        <p:txBody>
          <a:bodyPr wrap="square" rtlCol="0">
            <a:spAutoFit/>
          </a:bodyPr>
          <a:lstStyle/>
          <a:p>
            <a:r>
              <a:rPr lang="ru-RU" dirty="0" smtClean="0"/>
              <a:t>По  Ильиной-</a:t>
            </a:r>
            <a:r>
              <a:rPr lang="ru-RU" dirty="0" err="1" smtClean="0"/>
              <a:t>Маркасян</a:t>
            </a:r>
            <a:r>
              <a:rPr lang="ru-RU" dirty="0" smtClean="0"/>
              <a:t> </a:t>
            </a:r>
          </a:p>
        </p:txBody>
      </p:sp>
      <p:sp>
        <p:nvSpPr>
          <p:cNvPr id="7" name="TextBox 6"/>
          <p:cNvSpPr txBox="1"/>
          <p:nvPr/>
        </p:nvSpPr>
        <p:spPr>
          <a:xfrm>
            <a:off x="6190086" y="1178004"/>
            <a:ext cx="2812026" cy="369332"/>
          </a:xfrm>
          <a:prstGeom prst="rect">
            <a:avLst/>
          </a:prstGeom>
          <a:noFill/>
        </p:spPr>
        <p:txBody>
          <a:bodyPr wrap="square" rtlCol="0">
            <a:spAutoFit/>
          </a:bodyPr>
          <a:lstStyle/>
          <a:p>
            <a:r>
              <a:rPr lang="ru-RU" dirty="0" smtClean="0"/>
              <a:t>По </a:t>
            </a:r>
            <a:r>
              <a:rPr lang="ru-RU" dirty="0" err="1" smtClean="0"/>
              <a:t>Курляндсокой</a:t>
            </a:r>
            <a:endParaRPr lang="ru-RU" dirty="0"/>
          </a:p>
        </p:txBody>
      </p:sp>
      <p:pic>
        <p:nvPicPr>
          <p:cNvPr id="2050" name="Picture 2" descr="C:\Users\Ифтихор\Desktop\Screenshot_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60" y="1547336"/>
            <a:ext cx="3112409" cy="20852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Ифтихор\Desktop\pallift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943" y="1547336"/>
            <a:ext cx="3559657" cy="27455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Ифтихор\Desktop\Screenshot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686" y="4001880"/>
            <a:ext cx="4554173" cy="27899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07859" y="4895374"/>
            <a:ext cx="4976481" cy="646331"/>
          </a:xfrm>
          <a:prstGeom prst="rect">
            <a:avLst/>
          </a:prstGeom>
          <a:noFill/>
        </p:spPr>
        <p:txBody>
          <a:bodyPr wrap="square" rtlCol="0">
            <a:spAutoFit/>
          </a:bodyPr>
          <a:lstStyle/>
          <a:p>
            <a:r>
              <a:rPr lang="ru-RU" dirty="0" smtClean="0"/>
              <a:t>По Померанцевой -</a:t>
            </a:r>
            <a:r>
              <a:rPr lang="ru-RU" dirty="0" err="1" smtClean="0"/>
              <a:t>Урбанской</a:t>
            </a:r>
            <a:endParaRPr lang="ru-RU" dirty="0" smtClean="0"/>
          </a:p>
          <a:p>
            <a:endParaRPr lang="ru-RU" dirty="0"/>
          </a:p>
        </p:txBody>
      </p:sp>
    </p:spTree>
    <p:extLst>
      <p:ext uri="{BB962C8B-B14F-4D97-AF65-F5344CB8AC3E}">
        <p14:creationId xmlns:p14="http://schemas.microsoft.com/office/powerpoint/2010/main" val="1791528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Ифтихор\Desktop\Screensho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570" y="3870542"/>
            <a:ext cx="3632980" cy="18587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Ифтихор\Desktop\Screenshot_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646" y="1482952"/>
            <a:ext cx="2799898" cy="197712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Ифтихор\Desktop\Screenshot_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423" y="1482952"/>
            <a:ext cx="3139029" cy="4246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3423" y="836620"/>
            <a:ext cx="3037532" cy="646331"/>
          </a:xfrm>
          <a:prstGeom prst="rect">
            <a:avLst/>
          </a:prstGeom>
          <a:noFill/>
        </p:spPr>
        <p:txBody>
          <a:bodyPr wrap="square" rtlCol="0">
            <a:spAutoFit/>
          </a:bodyPr>
          <a:lstStyle/>
          <a:p>
            <a:r>
              <a:rPr lang="ru-RU" dirty="0" smtClean="0"/>
              <a:t>Плавающий обтуратор </a:t>
            </a:r>
            <a:r>
              <a:rPr lang="ru-RU" dirty="0" err="1" smtClean="0"/>
              <a:t>Кеза</a:t>
            </a:r>
            <a:endParaRPr lang="ru-RU" dirty="0"/>
          </a:p>
        </p:txBody>
      </p:sp>
      <p:sp>
        <p:nvSpPr>
          <p:cNvPr id="3" name="TextBox 2"/>
          <p:cNvSpPr txBox="1"/>
          <p:nvPr/>
        </p:nvSpPr>
        <p:spPr>
          <a:xfrm>
            <a:off x="6053595" y="1022000"/>
            <a:ext cx="2414000" cy="646331"/>
          </a:xfrm>
          <a:prstGeom prst="rect">
            <a:avLst/>
          </a:prstGeom>
          <a:noFill/>
        </p:spPr>
        <p:txBody>
          <a:bodyPr wrap="square" rtlCol="0">
            <a:spAutoFit/>
          </a:bodyPr>
          <a:lstStyle/>
          <a:p>
            <a:r>
              <a:rPr lang="ru-RU" dirty="0" smtClean="0"/>
              <a:t>По </a:t>
            </a:r>
            <a:r>
              <a:rPr lang="ru-RU" dirty="0" err="1"/>
              <a:t>С</a:t>
            </a:r>
            <a:r>
              <a:rPr lang="ru-RU" dirty="0" err="1" smtClean="0"/>
              <a:t>юерсену</a:t>
            </a:r>
            <a:endParaRPr lang="ru-RU" dirty="0" smtClean="0"/>
          </a:p>
          <a:p>
            <a:endParaRPr lang="ru-RU" dirty="0"/>
          </a:p>
        </p:txBody>
      </p:sp>
      <p:sp>
        <p:nvSpPr>
          <p:cNvPr id="4" name="TextBox 3"/>
          <p:cNvSpPr txBox="1"/>
          <p:nvPr/>
        </p:nvSpPr>
        <p:spPr>
          <a:xfrm>
            <a:off x="5600570" y="3606114"/>
            <a:ext cx="2805831" cy="369332"/>
          </a:xfrm>
          <a:prstGeom prst="rect">
            <a:avLst/>
          </a:prstGeom>
          <a:noFill/>
        </p:spPr>
        <p:txBody>
          <a:bodyPr wrap="square" rtlCol="0">
            <a:spAutoFit/>
          </a:bodyPr>
          <a:lstStyle/>
          <a:p>
            <a:r>
              <a:rPr lang="ru-RU" dirty="0" smtClean="0"/>
              <a:t>По </a:t>
            </a:r>
            <a:r>
              <a:rPr lang="ru-RU" dirty="0" err="1" smtClean="0"/>
              <a:t>Шльдскому</a:t>
            </a:r>
            <a:endParaRPr lang="ru-RU" dirty="0"/>
          </a:p>
        </p:txBody>
      </p:sp>
    </p:spTree>
    <p:extLst>
      <p:ext uri="{BB962C8B-B14F-4D97-AF65-F5344CB8AC3E}">
        <p14:creationId xmlns:p14="http://schemas.microsoft.com/office/powerpoint/2010/main" val="175868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1944" y="392317"/>
            <a:ext cx="8367078" cy="694099"/>
          </a:xfrm>
        </p:spPr>
        <p:txBody>
          <a:bodyPr/>
          <a:lstStyle/>
          <a:p>
            <a:r>
              <a:rPr lang="ru-RU" dirty="0" err="1" smtClean="0"/>
              <a:t>Эпитезы</a:t>
            </a:r>
            <a:r>
              <a:rPr lang="ru-RU" dirty="0" smtClean="0"/>
              <a:t>:</a:t>
            </a:r>
            <a:endParaRPr lang="ru-RU" dirty="0"/>
          </a:p>
        </p:txBody>
      </p:sp>
      <p:sp>
        <p:nvSpPr>
          <p:cNvPr id="3" name="Объект 2"/>
          <p:cNvSpPr>
            <a:spLocks noGrp="1"/>
          </p:cNvSpPr>
          <p:nvPr>
            <p:ph idx="1"/>
          </p:nvPr>
        </p:nvSpPr>
        <p:spPr/>
        <p:txBody>
          <a:bodyPr/>
          <a:lstStyle/>
          <a:p>
            <a:r>
              <a:rPr lang="ru-RU" dirty="0"/>
              <a:t>Ортопедическая реабилитация направлена на восстановление эстетического внешнего вида лица, речи (улучшение артикуляции, облегчение произношения звуков) и функции внешнего дыхания, нормализации глотания, защиту тканей от воздействия внешней среды, устранения слюнотечения и выпадения пищи, устранения социальной изоляции пациентов, профилактику психических расстройств и, в целом, является завершающей по своей </a:t>
            </a:r>
            <a:r>
              <a:rPr lang="ru-RU" dirty="0" err="1"/>
              <a:t>этапности</a:t>
            </a:r>
            <a:r>
              <a:rPr lang="ru-RU" dirty="0"/>
              <a:t>.</a:t>
            </a:r>
          </a:p>
        </p:txBody>
      </p:sp>
    </p:spTree>
    <p:extLst>
      <p:ext uri="{BB962C8B-B14F-4D97-AF65-F5344CB8AC3E}">
        <p14:creationId xmlns:p14="http://schemas.microsoft.com/office/powerpoint/2010/main" val="239754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Изготовление </a:t>
            </a:r>
            <a:r>
              <a:rPr lang="ru-RU" dirty="0" err="1" smtClean="0"/>
              <a:t>эпитеза</a:t>
            </a:r>
            <a:r>
              <a:rPr lang="ru-RU" dirty="0" smtClean="0"/>
              <a:t>:</a:t>
            </a:r>
            <a:endParaRPr lang="ru-RU" dirty="0"/>
          </a:p>
        </p:txBody>
      </p:sp>
      <p:sp>
        <p:nvSpPr>
          <p:cNvPr id="3" name="Объект 2"/>
          <p:cNvSpPr>
            <a:spLocks noGrp="1"/>
          </p:cNvSpPr>
          <p:nvPr>
            <p:ph idx="1"/>
          </p:nvPr>
        </p:nvSpPr>
        <p:spPr/>
        <p:txBody>
          <a:bodyPr>
            <a:normAutofit fontScale="77500" lnSpcReduction="20000"/>
          </a:bodyPr>
          <a:lstStyle/>
          <a:p>
            <a:r>
              <a:rPr lang="ru-RU" dirty="0"/>
              <a:t>При осмотре пациента определяют объём дефекта, зону перекрытия </a:t>
            </a:r>
            <a:r>
              <a:rPr lang="ru-RU" dirty="0" err="1" smtClean="0"/>
              <a:t>эпитезом</a:t>
            </a:r>
            <a:r>
              <a:rPr lang="ru-RU" dirty="0" smtClean="0"/>
              <a:t>, </a:t>
            </a:r>
            <a:r>
              <a:rPr lang="ru-RU" dirty="0"/>
              <a:t>наличие анатомических </a:t>
            </a:r>
            <a:r>
              <a:rPr lang="ru-RU" dirty="0" err="1"/>
              <a:t>ретенционных</a:t>
            </a:r>
            <a:r>
              <a:rPr lang="ru-RU" dirty="0"/>
              <a:t> пунктов и возможный способ фиксации протеза. Протезирование при дефектах лица начинают с изготовления </a:t>
            </a:r>
            <a:r>
              <a:rPr lang="ru-RU" dirty="0" smtClean="0"/>
              <a:t>маски. </a:t>
            </a:r>
            <a:r>
              <a:rPr lang="ru-RU" dirty="0"/>
              <a:t>При этой манипуляции необходимо проводить местную анестезию </a:t>
            </a:r>
            <a:r>
              <a:rPr lang="ru-RU" dirty="0" err="1" smtClean="0"/>
              <a:t>лидокаином</a:t>
            </a:r>
            <a:r>
              <a:rPr lang="ru-RU" dirty="0" smtClean="0"/>
              <a:t>. Больному </a:t>
            </a:r>
            <a:r>
              <a:rPr lang="ru-RU" dirty="0"/>
              <a:t>придают горизонтальное положение, дефект тампонируют влажными марлевыми салфетками, в носовые ходы вводят резиновые </a:t>
            </a:r>
            <a:r>
              <a:rPr lang="ru-RU" dirty="0" smtClean="0"/>
              <a:t>трубки. Область </a:t>
            </a:r>
            <a:r>
              <a:rPr lang="ru-RU" dirty="0"/>
              <a:t>бровей и ресниц смазывают вазелином, волосы покрывают косынкой, после чего на лицо наносят слой гипса толщиной 10–15 мм, начиная с жидкой консистенции с лобной области, далее области глаз, носа, щёк и подбородка, поверх которого, в последующем, наносят более густой слой. </a:t>
            </a:r>
            <a:r>
              <a:rPr lang="ru-RU" dirty="0" smtClean="0"/>
              <a:t>После </a:t>
            </a:r>
            <a:r>
              <a:rPr lang="ru-RU" dirty="0"/>
              <a:t>затвердевания гипса слепок снимают вперёд и несколько вниз, во избежание гематом и кровоизлияний в проекции спинки носа. Гипсовый оттиск лица помещают в мыльный раствор на 15–20 мин и затем отливают маску лица. Недостатком указанного метода является отсутствие возможности получения точного отпечатка области изъяна и </a:t>
            </a:r>
            <a:r>
              <a:rPr lang="ru-RU" dirty="0" err="1"/>
              <a:t>ретенционных</a:t>
            </a:r>
            <a:r>
              <a:rPr lang="ru-RU" dirty="0"/>
              <a:t> участков, усложняющих извлечение затвердевшего гипса. Р</a:t>
            </a:r>
            <a:r>
              <a:rPr lang="ru-RU" dirty="0" smtClean="0"/>
              <a:t>ешением для </a:t>
            </a:r>
            <a:r>
              <a:rPr lang="ru-RU" dirty="0"/>
              <a:t>повышения точности слепка, служит применение в качестве первого слоя эластичной </a:t>
            </a:r>
            <a:r>
              <a:rPr lang="ru-RU" dirty="0" err="1"/>
              <a:t>альгинатной</a:t>
            </a:r>
            <a:r>
              <a:rPr lang="ru-RU" dirty="0"/>
              <a:t> слепочной массы или силиконовой слепочной массы «</a:t>
            </a:r>
            <a:r>
              <a:rPr lang="ru-RU" dirty="0" err="1"/>
              <a:t>Аквасил</a:t>
            </a:r>
            <a:r>
              <a:rPr lang="ru-RU" dirty="0"/>
              <a:t>» путём получения комбинированного с гипсом оттиска. Двухслойная технология получения оттиска (первый слой – силиконовый, второй – гипс) считается более точной. Для фиксации первого и второго слоя друг к другу, в незастывший первый слой вводится марля так, чтобы свободные края её были бы залиты раствором гипса. После завершения полимеризации первого слоя проводится нанесение на него и окружающие ткани раствора гипса. После полного отверждения гипса слепок осторожным покачиванием снизу вверх снимают с лица</a:t>
            </a:r>
          </a:p>
        </p:txBody>
      </p:sp>
    </p:spTree>
    <p:extLst>
      <p:ext uri="{BB962C8B-B14F-4D97-AF65-F5344CB8AC3E}">
        <p14:creationId xmlns:p14="http://schemas.microsoft.com/office/powerpoint/2010/main" val="1754533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Рис. 12 б, в. Лицевой оттиск: нанесение альгината, постепенное покрытие ли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01" y="168677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Рис. 14 а, б. Лицевой оттиск: нанесение быстротвердеющего гипса, моделиро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842" y="168677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Лицевой оттиск: оттиск удален с лица, дезинфекция и подробный анализ.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5421" y="168677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789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a:t>
            </a:r>
            <a:endParaRPr lang="ru-RU" dirty="0"/>
          </a:p>
        </p:txBody>
      </p:sp>
      <p:sp>
        <p:nvSpPr>
          <p:cNvPr id="3" name="Объект 2"/>
          <p:cNvSpPr>
            <a:spLocks noGrp="1"/>
          </p:cNvSpPr>
          <p:nvPr>
            <p:ph idx="1"/>
          </p:nvPr>
        </p:nvSpPr>
        <p:spPr/>
        <p:txBody>
          <a:bodyPr/>
          <a:lstStyle/>
          <a:p>
            <a:r>
              <a:rPr lang="ru-RU" dirty="0" smtClean="0"/>
              <a:t>Мы изучили виды протезов-обтураторов, показания к их применению и методы их изготовления.</a:t>
            </a:r>
            <a:endParaRPr lang="ru-RU" dirty="0"/>
          </a:p>
        </p:txBody>
      </p:sp>
    </p:spTree>
    <p:extLst>
      <p:ext uri="{BB962C8B-B14F-4D97-AF65-F5344CB8AC3E}">
        <p14:creationId xmlns:p14="http://schemas.microsoft.com/office/powerpoint/2010/main" val="245829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a:t>
            </a:r>
            <a:endParaRPr lang="ru-RU" dirty="0"/>
          </a:p>
        </p:txBody>
      </p:sp>
      <p:sp>
        <p:nvSpPr>
          <p:cNvPr id="3" name="Объект 2"/>
          <p:cNvSpPr>
            <a:spLocks noGrp="1"/>
          </p:cNvSpPr>
          <p:nvPr>
            <p:ph idx="1"/>
          </p:nvPr>
        </p:nvSpPr>
        <p:spPr/>
        <p:txBody>
          <a:bodyPr/>
          <a:lstStyle/>
          <a:p>
            <a:r>
              <a:rPr lang="ru-RU" dirty="0" smtClean="0"/>
              <a:t>Ознакомится с видами протезов-обтураторов.</a:t>
            </a:r>
          </a:p>
          <a:p>
            <a:r>
              <a:rPr lang="ru-RU" dirty="0" smtClean="0"/>
              <a:t>Изучить материалы изготовления протеза-обтуратора.</a:t>
            </a:r>
          </a:p>
          <a:p>
            <a:endParaRPr lang="ru-RU" dirty="0" smtClean="0"/>
          </a:p>
          <a:p>
            <a:endParaRPr lang="ru-RU" dirty="0" smtClean="0"/>
          </a:p>
          <a:p>
            <a:endParaRPr lang="ru-RU" dirty="0"/>
          </a:p>
        </p:txBody>
      </p:sp>
    </p:spTree>
    <p:extLst>
      <p:ext uri="{BB962C8B-B14F-4D97-AF65-F5344CB8AC3E}">
        <p14:creationId xmlns:p14="http://schemas.microsoft.com/office/powerpoint/2010/main" val="287112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Список литературы:</a:t>
            </a:r>
            <a:endParaRPr lang="ru-RU" dirty="0"/>
          </a:p>
        </p:txBody>
      </p:sp>
      <p:sp>
        <p:nvSpPr>
          <p:cNvPr id="3" name="Объект 2"/>
          <p:cNvSpPr>
            <a:spLocks noGrp="1"/>
          </p:cNvSpPr>
          <p:nvPr>
            <p:ph idx="1"/>
          </p:nvPr>
        </p:nvSpPr>
        <p:spPr/>
        <p:txBody>
          <a:bodyPr/>
          <a:lstStyle/>
          <a:p>
            <a:r>
              <a:rPr lang="ru-RU" dirty="0" err="1" smtClean="0"/>
              <a:t>Галонски</a:t>
            </a:r>
            <a:r>
              <a:rPr lang="ru-RU" dirty="0"/>
              <a:t>	В.Г. Челюстно-лицевое протезирование : учебное </a:t>
            </a:r>
            <a:r>
              <a:rPr lang="ru-RU" dirty="0" smtClean="0"/>
              <a:t>пособие </a:t>
            </a:r>
            <a:r>
              <a:rPr lang="en-US" dirty="0"/>
              <a:t>/</a:t>
            </a:r>
            <a:r>
              <a:rPr lang="ru-RU" dirty="0" smtClean="0"/>
              <a:t>В</a:t>
            </a:r>
            <a:r>
              <a:rPr lang="ru-RU" dirty="0"/>
              <a:t>. Г. </a:t>
            </a:r>
            <a:r>
              <a:rPr lang="ru-RU" dirty="0" err="1"/>
              <a:t>Галонский</a:t>
            </a:r>
            <a:r>
              <a:rPr lang="ru-RU" dirty="0"/>
              <a:t>, Т. В. Казанцева, А. А. </a:t>
            </a:r>
            <a:r>
              <a:rPr lang="ru-RU" dirty="0" err="1" smtClean="0"/>
              <a:t>Радкевич</a:t>
            </a:r>
            <a:r>
              <a:rPr lang="ru-RU" dirty="0" smtClean="0"/>
              <a:t>. – тип</a:t>
            </a:r>
            <a:r>
              <a:rPr lang="ru-RU" dirty="0"/>
              <a:t>. </a:t>
            </a:r>
            <a:r>
              <a:rPr lang="ru-RU" dirty="0" err="1"/>
              <a:t>КрасГМУ</a:t>
            </a:r>
            <a:r>
              <a:rPr lang="ru-RU" dirty="0"/>
              <a:t>, 2019. – Ч. 2. – 284 с</a:t>
            </a:r>
            <a:r>
              <a:rPr lang="ru-RU" dirty="0" smtClean="0"/>
              <a:t>.</a:t>
            </a:r>
          </a:p>
          <a:p>
            <a:r>
              <a:rPr lang="ru-RU" dirty="0" err="1"/>
              <a:t>Галонски</a:t>
            </a:r>
            <a:r>
              <a:rPr lang="ru-RU" dirty="0"/>
              <a:t>	В.Г. Челюстно-лицевое протезирование : учебное пособие </a:t>
            </a:r>
            <a:r>
              <a:rPr lang="en-US" dirty="0"/>
              <a:t>/ </a:t>
            </a:r>
            <a:r>
              <a:rPr lang="ru-RU" dirty="0" smtClean="0"/>
              <a:t>В</a:t>
            </a:r>
            <a:r>
              <a:rPr lang="ru-RU" dirty="0"/>
              <a:t>. Г. </a:t>
            </a:r>
            <a:r>
              <a:rPr lang="ru-RU" dirty="0" err="1"/>
              <a:t>Галонский</a:t>
            </a:r>
            <a:r>
              <a:rPr lang="ru-RU" dirty="0"/>
              <a:t>, Т. В. Казанцева, А. А. </a:t>
            </a:r>
            <a:r>
              <a:rPr lang="ru-RU" dirty="0" err="1" smtClean="0"/>
              <a:t>Радкевич</a:t>
            </a:r>
            <a:r>
              <a:rPr lang="ru-RU" dirty="0" smtClean="0"/>
              <a:t>. – тип</a:t>
            </a:r>
            <a:r>
              <a:rPr lang="ru-RU" dirty="0"/>
              <a:t>. </a:t>
            </a:r>
            <a:r>
              <a:rPr lang="ru-RU" dirty="0" err="1"/>
              <a:t>КрасГМУ</a:t>
            </a:r>
            <a:r>
              <a:rPr lang="ru-RU" dirty="0"/>
              <a:t>, 2019. – Ч. 1. – 316 с</a:t>
            </a:r>
            <a:r>
              <a:rPr lang="ru-RU" dirty="0" smtClean="0"/>
              <a:t>.</a:t>
            </a:r>
          </a:p>
          <a:p>
            <a:r>
              <a:rPr lang="ru-RU" dirty="0" smtClean="0"/>
              <a:t>Голик В.П. Челюстно-лицевая </a:t>
            </a:r>
            <a:r>
              <a:rPr lang="ru-RU" dirty="0"/>
              <a:t>ортопедия/ </a:t>
            </a:r>
            <a:r>
              <a:rPr lang="ru-RU" dirty="0" err="1"/>
              <a:t>В.П.Голик</a:t>
            </a:r>
            <a:r>
              <a:rPr lang="ru-RU" dirty="0"/>
              <a:t>, И.В. </a:t>
            </a:r>
            <a:r>
              <a:rPr lang="ru-RU" dirty="0" err="1"/>
              <a:t>Янишен</a:t>
            </a:r>
            <a:r>
              <a:rPr lang="ru-RU" dirty="0"/>
              <a:t>, В.П. Лазуткин, В.Г. Томилин, М.В. </a:t>
            </a:r>
            <a:r>
              <a:rPr lang="ru-RU" dirty="0" err="1"/>
              <a:t>Богатыренко</a:t>
            </a:r>
            <a:r>
              <a:rPr lang="ru-RU" dirty="0"/>
              <a:t>, Н.Н. </a:t>
            </a:r>
            <a:r>
              <a:rPr lang="ru-RU" dirty="0" err="1"/>
              <a:t>Бреславец</a:t>
            </a:r>
            <a:r>
              <a:rPr lang="ru-RU" dirty="0"/>
              <a:t>. </a:t>
            </a:r>
            <a:r>
              <a:rPr lang="ru-RU" dirty="0" smtClean="0"/>
              <a:t>-Харьков</a:t>
            </a:r>
            <a:r>
              <a:rPr lang="ru-RU" dirty="0"/>
              <a:t>: ХНМУ, 2008. – 96с.</a:t>
            </a:r>
          </a:p>
        </p:txBody>
      </p:sp>
    </p:spTree>
    <p:extLst>
      <p:ext uri="{BB962C8B-B14F-4D97-AF65-F5344CB8AC3E}">
        <p14:creationId xmlns:p14="http://schemas.microsoft.com/office/powerpoint/2010/main" val="4268064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артинка &amp;quot;Спасибо за внимание&amp;quot; для презентаций (45 фото)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72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a:t>
            </a:r>
            <a:endParaRPr lang="ru-RU" dirty="0"/>
          </a:p>
        </p:txBody>
      </p:sp>
      <p:sp>
        <p:nvSpPr>
          <p:cNvPr id="3" name="Объект 2"/>
          <p:cNvSpPr>
            <a:spLocks noGrp="1"/>
          </p:cNvSpPr>
          <p:nvPr>
            <p:ph idx="1"/>
          </p:nvPr>
        </p:nvSpPr>
        <p:spPr/>
        <p:txBody>
          <a:bodyPr/>
          <a:lstStyle/>
          <a:p>
            <a:r>
              <a:rPr lang="ru-RU" dirty="0" smtClean="0"/>
              <a:t>Знать показания к применению протеза-обтуратора.</a:t>
            </a:r>
          </a:p>
          <a:p>
            <a:r>
              <a:rPr lang="ru-RU" dirty="0" smtClean="0"/>
              <a:t>Знать классификацию протезов-обтураторов.</a:t>
            </a:r>
          </a:p>
          <a:p>
            <a:endParaRPr lang="ru-RU" dirty="0"/>
          </a:p>
        </p:txBody>
      </p:sp>
    </p:spTree>
    <p:extLst>
      <p:ext uri="{BB962C8B-B14F-4D97-AF65-F5344CB8AC3E}">
        <p14:creationId xmlns:p14="http://schemas.microsoft.com/office/powerpoint/2010/main" val="416980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Классификация протезов-обтураторов:</a:t>
            </a:r>
            <a:endParaRPr lang="ru-RU" dirty="0"/>
          </a:p>
        </p:txBody>
      </p:sp>
      <p:sp>
        <p:nvSpPr>
          <p:cNvPr id="3" name="Объект 2"/>
          <p:cNvSpPr>
            <a:spLocks noGrp="1"/>
          </p:cNvSpPr>
          <p:nvPr>
            <p:ph idx="1"/>
          </p:nvPr>
        </p:nvSpPr>
        <p:spPr/>
        <p:txBody>
          <a:bodyPr/>
          <a:lstStyle/>
          <a:p>
            <a:r>
              <a:rPr lang="ru-RU" dirty="0" err="1" smtClean="0"/>
              <a:t>Зубоальвеолярные</a:t>
            </a:r>
            <a:endParaRPr lang="ru-RU" dirty="0" smtClean="0"/>
          </a:p>
          <a:p>
            <a:r>
              <a:rPr lang="ru-RU" dirty="0" smtClean="0"/>
              <a:t>Зубочелюстные</a:t>
            </a:r>
          </a:p>
          <a:p>
            <a:r>
              <a:rPr lang="ru-RU" dirty="0" smtClean="0"/>
              <a:t>Зубочелюстно-лицевые </a:t>
            </a:r>
          </a:p>
          <a:p>
            <a:r>
              <a:rPr lang="ru-RU" dirty="0" smtClean="0"/>
              <a:t>Лицевые </a:t>
            </a:r>
            <a:r>
              <a:rPr lang="ru-RU" dirty="0"/>
              <a:t>(</a:t>
            </a:r>
            <a:r>
              <a:rPr lang="ru-RU" dirty="0" err="1" smtClean="0"/>
              <a:t>эпитезы</a:t>
            </a:r>
            <a:r>
              <a:rPr lang="ru-RU" dirty="0" smtClean="0"/>
              <a:t>) </a:t>
            </a:r>
          </a:p>
          <a:p>
            <a:r>
              <a:rPr lang="ru-RU" dirty="0" smtClean="0"/>
              <a:t>Комбинированные </a:t>
            </a:r>
          </a:p>
          <a:p>
            <a:r>
              <a:rPr lang="ru-RU" dirty="0" err="1" smtClean="0"/>
              <a:t>Пострезекционные</a:t>
            </a:r>
            <a:r>
              <a:rPr lang="ru-RU" dirty="0"/>
              <a:t>.</a:t>
            </a:r>
          </a:p>
        </p:txBody>
      </p:sp>
    </p:spTree>
    <p:extLst>
      <p:ext uri="{BB962C8B-B14F-4D97-AF65-F5344CB8AC3E}">
        <p14:creationId xmlns:p14="http://schemas.microsoft.com/office/powerpoint/2010/main" val="89611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415636"/>
            <a:ext cx="9602739" cy="1514764"/>
          </a:xfrm>
        </p:spPr>
        <p:txBody>
          <a:bodyPr>
            <a:noAutofit/>
          </a:bodyPr>
          <a:lstStyle/>
          <a:p>
            <a:r>
              <a:rPr lang="ru-RU" sz="2400" b="1" dirty="0" smtClean="0"/>
              <a:t>Показания и </a:t>
            </a:r>
            <a:r>
              <a:rPr lang="ru-RU" sz="2400" b="1" dirty="0" err="1" smtClean="0"/>
              <a:t>противопаказания</a:t>
            </a:r>
            <a:r>
              <a:rPr lang="ru-RU" sz="2400" b="1" dirty="0" smtClean="0"/>
              <a:t> для протеза-обтуратора</a:t>
            </a:r>
            <a:endParaRPr lang="ru-RU" sz="2400" dirty="0"/>
          </a:p>
        </p:txBody>
      </p:sp>
      <p:sp>
        <p:nvSpPr>
          <p:cNvPr id="3" name="Объект 2"/>
          <p:cNvSpPr>
            <a:spLocks noGrp="1"/>
          </p:cNvSpPr>
          <p:nvPr>
            <p:ph idx="1"/>
          </p:nvPr>
        </p:nvSpPr>
        <p:spPr>
          <a:xfrm>
            <a:off x="677333" y="1173018"/>
            <a:ext cx="8596668" cy="4115580"/>
          </a:xfrm>
        </p:spPr>
        <p:txBody>
          <a:bodyPr>
            <a:normAutofit fontScale="92500" lnSpcReduction="10000"/>
          </a:bodyPr>
          <a:lstStyle/>
          <a:p>
            <a:pPr marL="0" indent="0" algn="just">
              <a:buNone/>
            </a:pPr>
            <a:endParaRPr lang="ru-RU" sz="2400" dirty="0"/>
          </a:p>
          <a:p>
            <a:pPr algn="just"/>
            <a:r>
              <a:rPr lang="ru-RU" sz="2400" dirty="0" smtClean="0"/>
              <a:t>Назначение протеза-обтуратора </a:t>
            </a:r>
            <a:r>
              <a:rPr lang="ru-RU" sz="2400" dirty="0"/>
              <a:t>— замещение утраченной части челюсти и зубов с целью частичного восстановления функции в	случаях, когда не показана костная пластика или пластика мягкими тканями. При дефектах на верхней челюсти такой протез позволяет разобщить полость рта от полости носа, восстановить речевую функцию и нормализовать акт приёма пищи. Иногда в качестве резекционного протеза можно использовать съёмные, </a:t>
            </a:r>
            <a:r>
              <a:rPr lang="ru-RU" sz="2400" dirty="0" err="1"/>
              <a:t>бюгельные</a:t>
            </a:r>
            <a:r>
              <a:rPr lang="ru-RU" sz="2400" dirty="0"/>
              <a:t> или частичные пластиночные протезы пациента</a:t>
            </a:r>
            <a:r>
              <a:rPr lang="ru-RU" sz="2400" dirty="0" smtClean="0"/>
              <a:t>.</a:t>
            </a:r>
          </a:p>
          <a:p>
            <a:pPr algn="just"/>
            <a:r>
              <a:rPr lang="ru-RU" sz="2400" dirty="0" err="1" smtClean="0"/>
              <a:t>Противопаказанием</a:t>
            </a:r>
            <a:r>
              <a:rPr lang="ru-RU" sz="2400" dirty="0" smtClean="0"/>
              <a:t> для изготовления протеза-обтуратора является: аллергия на материалы протеза.</a:t>
            </a:r>
            <a:endParaRPr lang="ru-RU" sz="2400" dirty="0"/>
          </a:p>
          <a:p>
            <a:endParaRPr lang="ru-RU" dirty="0"/>
          </a:p>
        </p:txBody>
      </p:sp>
    </p:spTree>
    <p:extLst>
      <p:ext uri="{BB962C8B-B14F-4D97-AF65-F5344CB8AC3E}">
        <p14:creationId xmlns:p14="http://schemas.microsoft.com/office/powerpoint/2010/main" val="399627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itchFamily="18" charset="0"/>
                <a:cs typeface="Times New Roman" pitchFamily="18" charset="0"/>
              </a:rPr>
              <a:t>Изготовление </a:t>
            </a:r>
            <a:r>
              <a:rPr lang="ru-RU" dirty="0" smtClean="0">
                <a:latin typeface="Times New Roman" pitchFamily="18" charset="0"/>
                <a:cs typeface="Times New Roman" pitchFamily="18" charset="0"/>
              </a:rPr>
              <a:t>протеза обтуратора.</a:t>
            </a:r>
            <a:endParaRPr lang="ru-RU" dirty="0"/>
          </a:p>
        </p:txBody>
      </p:sp>
      <p:sp>
        <p:nvSpPr>
          <p:cNvPr id="3" name="Объект 2"/>
          <p:cNvSpPr>
            <a:spLocks noGrp="1"/>
          </p:cNvSpPr>
          <p:nvPr>
            <p:ph idx="1"/>
          </p:nvPr>
        </p:nvSpPr>
        <p:spPr/>
        <p:txBody>
          <a:bodyPr/>
          <a:lstStyle/>
          <a:p>
            <a:r>
              <a:rPr lang="ru-RU" dirty="0">
                <a:latin typeface="Times New Roman" pitchFamily="18" charset="0"/>
                <a:cs typeface="Times New Roman" pitchFamily="18" charset="0"/>
              </a:rPr>
              <a:t>Изготовление этих видов протезов в принципе не отличается от изготовления съёмных пластиночных протезов. В задачу врача входит </a:t>
            </a:r>
            <a:r>
              <a:rPr lang="ru-RU" dirty="0" smtClean="0">
                <a:latin typeface="Times New Roman" pitchFamily="18" charset="0"/>
                <a:cs typeface="Times New Roman" pitchFamily="18" charset="0"/>
              </a:rPr>
              <a:t>четкий оттиск замещающей области, определение </a:t>
            </a:r>
            <a:r>
              <a:rPr lang="ru-RU" dirty="0" err="1">
                <a:latin typeface="Times New Roman" pitchFamily="18" charset="0"/>
                <a:cs typeface="Times New Roman" pitchFamily="18" charset="0"/>
              </a:rPr>
              <a:t>кламмерной</a:t>
            </a:r>
            <a:r>
              <a:rPr lang="ru-RU" dirty="0">
                <a:latin typeface="Times New Roman" pitchFamily="18" charset="0"/>
                <a:cs typeface="Times New Roman" pitchFamily="18" charset="0"/>
              </a:rPr>
              <a:t> системы протеза, которая способствовала бы наилучшей его фиксации и стабилизации и не перегружала бы оставшиеся зубы. Для изготовления протеза при резекции челюсти снимают оттиски с обеих челюстей. </a:t>
            </a:r>
            <a:r>
              <a:rPr lang="ru-RU" dirty="0" smtClean="0">
                <a:latin typeface="Times New Roman" pitchFamily="18" charset="0"/>
                <a:cs typeface="Times New Roman" pitchFamily="18" charset="0"/>
              </a:rPr>
              <a:t> В качестве материала для изготовления протезов-обтураторов использую пластмассы холодной и горячей полимеризации, протезы с цельнолитым базисом с последующей облицовкой акриловыми </a:t>
            </a:r>
            <a:r>
              <a:rPr lang="ru-RU" dirty="0" err="1" smtClean="0">
                <a:latin typeface="Times New Roman" pitchFamily="18" charset="0"/>
                <a:cs typeface="Times New Roman" pitchFamily="18" charset="0"/>
              </a:rPr>
              <a:t>пластмасами</a:t>
            </a:r>
            <a:r>
              <a:rPr lang="ru-RU" dirty="0" smtClean="0">
                <a:latin typeface="Times New Roman" pitchFamily="18" charset="0"/>
                <a:cs typeface="Times New Roman" pitchFamily="18" charset="0"/>
              </a:rPr>
              <a:t>.</a:t>
            </a:r>
          </a:p>
          <a:p>
            <a:endParaRPr lang="ru-RU" dirty="0">
              <a:latin typeface="Times New Roman" pitchFamily="18" charset="0"/>
              <a:cs typeface="Times New Roman" pitchFamily="18" charset="0"/>
            </a:endParaRPr>
          </a:p>
        </p:txBody>
      </p:sp>
      <p:pic>
        <p:nvPicPr>
          <p:cNvPr id="1026" name="Picture 2" descr="https://new-life-klinika.ru/sites/default/files/dsc_08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4002" y="918054"/>
            <a:ext cx="2917998" cy="2254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ulpepperdds.files.wordpress.com/2011/03/p10009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4208" y="4100975"/>
            <a:ext cx="2957792" cy="221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80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88036" y="3505201"/>
            <a:ext cx="4003964" cy="3352800"/>
          </a:xfrm>
          <a:prstGeom prst="rect">
            <a:avLst/>
          </a:prstGeom>
          <a:noFill/>
        </p:spPr>
      </p:pic>
      <p:sp>
        <p:nvSpPr>
          <p:cNvPr id="5" name="Прямоугольник 4"/>
          <p:cNvSpPr/>
          <p:nvPr/>
        </p:nvSpPr>
        <p:spPr>
          <a:xfrm>
            <a:off x="207817" y="1302327"/>
            <a:ext cx="7744691" cy="4524315"/>
          </a:xfrm>
          <a:prstGeom prst="rect">
            <a:avLst/>
          </a:prstGeom>
        </p:spPr>
        <p:txBody>
          <a:bodyPr wrap="square">
            <a:spAutoFit/>
          </a:bodyPr>
          <a:lstStyle/>
          <a:p>
            <a:pPr algn="just"/>
            <a:r>
              <a:rPr lang="ru-RU" dirty="0">
                <a:latin typeface="Times New Roman" pitchFamily="18" charset="0"/>
                <a:cs typeface="Times New Roman" pitchFamily="18" charset="0"/>
              </a:rPr>
              <a:t>Протез </a:t>
            </a:r>
            <a:r>
              <a:rPr lang="ru-RU" dirty="0" err="1">
                <a:latin typeface="Times New Roman" pitchFamily="18" charset="0"/>
                <a:cs typeface="Times New Roman" pitchFamily="18" charset="0"/>
              </a:rPr>
              <a:t>полимеризуют</a:t>
            </a:r>
            <a:r>
              <a:rPr lang="ru-RU" dirty="0">
                <a:latin typeface="Times New Roman" pitchFamily="18" charset="0"/>
                <a:cs typeface="Times New Roman" pitchFamily="18" charset="0"/>
              </a:rPr>
              <a:t> по стандартной методике и накладывают непосредственно после операции. Через 2–3 дня, когда спадёт послеоперационный отёк, протез можно откорректировать (перебазировать) с помощью быстротвердеющей пластмассы в лаборатории.</a:t>
            </a:r>
          </a:p>
          <a:p>
            <a:pPr algn="just"/>
            <a:r>
              <a:rPr lang="ru-RU" dirty="0">
                <a:latin typeface="Times New Roman" pitchFamily="18" charset="0"/>
                <a:cs typeface="Times New Roman" pitchFamily="18" charset="0"/>
              </a:rPr>
              <a:t>Формирующий протез изготавливают на 10–15 </a:t>
            </a:r>
            <a:r>
              <a:rPr lang="ru-RU" dirty="0" err="1">
                <a:latin typeface="Times New Roman" pitchFamily="18" charset="0"/>
                <a:cs typeface="Times New Roman" pitchFamily="18" charset="0"/>
              </a:rPr>
              <a:t>сут</a:t>
            </a:r>
            <a:r>
              <a:rPr lang="ru-RU" dirty="0">
                <a:latin typeface="Times New Roman" pitchFamily="18" charset="0"/>
                <a:cs typeface="Times New Roman" pitchFamily="18" charset="0"/>
              </a:rPr>
              <a:t> после операции (после удаления части челюсти сравнительно быстро происходит уменьшение послеоперационного дефекта за счёт западения мягких тканей). Снятие оттиска в этот период затруднено из-за контрактуры жевательных мышц и опасно в плане аспирации оттискными массами, в связи, с чем рекомендовано по возможности проводить этот этап в условиях стационара. Врачу необходимо </a:t>
            </a:r>
            <a:r>
              <a:rPr lang="ru-RU" dirty="0" err="1">
                <a:latin typeface="Times New Roman" pitchFamily="18" charset="0"/>
                <a:cs typeface="Times New Roman" pitchFamily="18" charset="0"/>
              </a:rPr>
              <a:t>проснять</a:t>
            </a:r>
            <a:r>
              <a:rPr lang="ru-RU" dirty="0">
                <a:latin typeface="Times New Roman" pitchFamily="18" charset="0"/>
                <a:cs typeface="Times New Roman" pitchFamily="18" charset="0"/>
              </a:rPr>
              <a:t> оттискной массой всю послеоперационную полость, так как для правильного формирования протезного ложа принимают во внимание все возникшие </a:t>
            </a:r>
            <a:r>
              <a:rPr lang="ru-RU" dirty="0" err="1">
                <a:latin typeface="Times New Roman" pitchFamily="18" charset="0"/>
                <a:cs typeface="Times New Roman" pitchFamily="18" charset="0"/>
              </a:rPr>
              <a:t>ретенционные</a:t>
            </a:r>
            <a:r>
              <a:rPr lang="ru-RU" dirty="0">
                <a:latin typeface="Times New Roman" pitchFamily="18" charset="0"/>
                <a:cs typeface="Times New Roman" pitchFamily="18" charset="0"/>
              </a:rPr>
              <a:t> пункты. На полученной гипсовой модели техник изолирует выраженные </a:t>
            </a:r>
            <a:r>
              <a:rPr lang="ru-RU" dirty="0" err="1">
                <a:latin typeface="Times New Roman" pitchFamily="18" charset="0"/>
                <a:cs typeface="Times New Roman" pitchFamily="18" charset="0"/>
              </a:rPr>
              <a:t>поднутрения</a:t>
            </a:r>
            <a:r>
              <a:rPr lang="ru-RU" dirty="0">
                <a:latin typeface="Times New Roman" pitchFamily="18" charset="0"/>
                <a:cs typeface="Times New Roman" pitchFamily="18" charset="0"/>
              </a:rPr>
              <a:t> с целью облегчения последующего наложения протеза в полости рта и изготавливает </a:t>
            </a:r>
            <a:r>
              <a:rPr lang="ru-RU" dirty="0" err="1">
                <a:latin typeface="Times New Roman" pitchFamily="18" charset="0"/>
                <a:cs typeface="Times New Roman" pitchFamily="18" charset="0"/>
              </a:rPr>
              <a:t>прикусной</a:t>
            </a:r>
            <a:r>
              <a:rPr lang="ru-RU" dirty="0">
                <a:latin typeface="Times New Roman" pitchFamily="18" charset="0"/>
                <a:cs typeface="Times New Roman" pitchFamily="18" charset="0"/>
              </a:rPr>
              <a:t> валик </a:t>
            </a:r>
          </a:p>
        </p:txBody>
      </p:sp>
    </p:spTree>
    <p:extLst>
      <p:ext uri="{BB962C8B-B14F-4D97-AF65-F5344CB8AC3E}">
        <p14:creationId xmlns:p14="http://schemas.microsoft.com/office/powerpoint/2010/main" val="132109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1673" y="263235"/>
            <a:ext cx="10469822" cy="6109856"/>
          </a:xfrm>
        </p:spPr>
        <p:txBody>
          <a:bodyPr>
            <a:normAutofit fontScale="92500" lnSpcReduction="20000"/>
          </a:bodyPr>
          <a:lstStyle/>
          <a:p>
            <a:pPr marL="0" indent="0" algn="just">
              <a:lnSpc>
                <a:spcPct val="150000"/>
              </a:lnSpc>
              <a:buNone/>
            </a:pPr>
            <a:r>
              <a:rPr lang="ru-RU" dirty="0">
                <a:latin typeface="Times New Roman" pitchFamily="18" charset="0"/>
                <a:cs typeface="Times New Roman" pitchFamily="18" charset="0"/>
              </a:rPr>
              <a:t>Применение эластичного слоя особенно эффективно при протезировании дефектов твёрдого и мягкого нёба, когда одним из основных моментов лечения является надёжное разобщение ротовой и носовой полости. Эластичный слой на протезе позволяет достигнуть плотного прилегания краёв протеза по всему периметру дефекта без </a:t>
            </a:r>
            <a:r>
              <a:rPr lang="ru-RU" dirty="0" err="1">
                <a:latin typeface="Times New Roman" pitchFamily="18" charset="0"/>
                <a:cs typeface="Times New Roman" pitchFamily="18" charset="0"/>
              </a:rPr>
              <a:t>травмирования</a:t>
            </a:r>
            <a:r>
              <a:rPr lang="ru-RU" dirty="0">
                <a:latin typeface="Times New Roman" pitchFamily="18" charset="0"/>
                <a:cs typeface="Times New Roman" pitchFamily="18" charset="0"/>
              </a:rPr>
              <a:t> мягких тканей. </a:t>
            </a:r>
            <a:endParaRPr lang="ru-RU" dirty="0" smtClean="0">
              <a:latin typeface="Times New Roman" pitchFamily="18" charset="0"/>
              <a:cs typeface="Times New Roman" pitchFamily="18" charset="0"/>
            </a:endParaRPr>
          </a:p>
          <a:p>
            <a:pPr marL="0" indent="0" algn="just">
              <a:lnSpc>
                <a:spcPct val="150000"/>
              </a:lnSpc>
              <a:buNone/>
            </a:pPr>
            <a:r>
              <a:rPr lang="ru-RU" dirty="0" smtClean="0">
                <a:latin typeface="Times New Roman" pitchFamily="18" charset="0"/>
                <a:cs typeface="Times New Roman" pitchFamily="18" charset="0"/>
              </a:rPr>
              <a:t>При </a:t>
            </a:r>
            <a:r>
              <a:rPr lang="ru-RU" dirty="0">
                <a:latin typeface="Times New Roman" pitchFamily="18" charset="0"/>
                <a:cs typeface="Times New Roman" pitchFamily="18" charset="0"/>
              </a:rPr>
              <a:t>этом следует руководствоваться следующим правилом: чем обширнее дефект</a:t>
            </a:r>
            <a:r>
              <a:rPr lang="ru-RU" dirty="0" smtClean="0">
                <a:latin typeface="Times New Roman" pitchFamily="18" charset="0"/>
                <a:cs typeface="Times New Roman" pitchFamily="18" charset="0"/>
              </a:rPr>
              <a:t>,</a:t>
            </a:r>
          </a:p>
          <a:p>
            <a:pPr marL="0" indent="0" algn="just">
              <a:lnSpc>
                <a:spcPct val="150000"/>
              </a:lnSpc>
              <a:buNone/>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тем значительнее по толщине должен быть слой эластичной пластмассы. </a:t>
            </a:r>
            <a:endParaRPr lang="ru-RU" dirty="0" smtClean="0">
              <a:latin typeface="Times New Roman" pitchFamily="18" charset="0"/>
              <a:cs typeface="Times New Roman" pitchFamily="18" charset="0"/>
            </a:endParaRPr>
          </a:p>
          <a:p>
            <a:pPr marL="0" indent="0" algn="just">
              <a:lnSpc>
                <a:spcPct val="150000"/>
              </a:lnSpc>
              <a:buNone/>
            </a:pPr>
            <a:r>
              <a:rPr lang="ru-RU" dirty="0" smtClean="0">
                <a:latin typeface="Times New Roman" pitchFamily="18" charset="0"/>
                <a:cs typeface="Times New Roman" pitchFamily="18" charset="0"/>
              </a:rPr>
              <a:t>При </a:t>
            </a:r>
            <a:r>
              <a:rPr lang="ru-RU" dirty="0">
                <a:latin typeface="Times New Roman" pitchFamily="18" charset="0"/>
                <a:cs typeface="Times New Roman" pitchFamily="18" charset="0"/>
              </a:rPr>
              <a:t>другом варианте формирующую часть изготавливают </a:t>
            </a:r>
            <a:endParaRPr lang="ru-RU" dirty="0" smtClean="0">
              <a:latin typeface="Times New Roman" pitchFamily="18" charset="0"/>
              <a:cs typeface="Times New Roman" pitchFamily="18" charset="0"/>
            </a:endParaRPr>
          </a:p>
          <a:p>
            <a:pPr marL="0" indent="0" algn="just">
              <a:lnSpc>
                <a:spcPct val="150000"/>
              </a:lnSpc>
              <a:buNone/>
            </a:pPr>
            <a:r>
              <a:rPr lang="ru-RU" dirty="0" smtClean="0">
                <a:latin typeface="Times New Roman" pitchFamily="18" charset="0"/>
                <a:cs typeface="Times New Roman" pitchFamily="18" charset="0"/>
              </a:rPr>
              <a:t>из </a:t>
            </a:r>
            <a:r>
              <a:rPr lang="ru-RU" dirty="0">
                <a:latin typeface="Times New Roman" pitchFamily="18" charset="0"/>
                <a:cs typeface="Times New Roman" pitchFamily="18" charset="0"/>
              </a:rPr>
              <a:t>жёстких пластмасс.</a:t>
            </a:r>
          </a:p>
          <a:p>
            <a:pPr marL="0" indent="0" algn="just">
              <a:buNone/>
            </a:pPr>
            <a:endParaRPr lang="ru-RU" dirty="0" smtClean="0">
              <a:latin typeface="Times New Roman" pitchFamily="18" charset="0"/>
              <a:cs typeface="Times New Roman" pitchFamily="18" charset="0"/>
            </a:endParaRPr>
          </a:p>
          <a:p>
            <a:pPr marL="0" indent="0" algn="just">
              <a:buNone/>
            </a:pPr>
            <a:endParaRPr lang="ru-RU" dirty="0">
              <a:latin typeface="Times New Roman" pitchFamily="18" charset="0"/>
              <a:cs typeface="Times New Roman" pitchFamily="18" charset="0"/>
            </a:endParaRPr>
          </a:p>
          <a:p>
            <a:pPr marL="0" indent="0" algn="just">
              <a:buNone/>
            </a:pPr>
            <a:endParaRPr lang="ru-RU" dirty="0" smtClean="0">
              <a:latin typeface="Times New Roman" pitchFamily="18" charset="0"/>
              <a:cs typeface="Times New Roman" pitchFamily="18" charset="0"/>
            </a:endParaRPr>
          </a:p>
          <a:p>
            <a:pPr marL="0" indent="0" algn="just">
              <a:buNone/>
            </a:pPr>
            <a:endParaRPr lang="ru-RU" dirty="0">
              <a:latin typeface="Times New Roman" pitchFamily="18" charset="0"/>
              <a:cs typeface="Times New Roman" pitchFamily="18" charset="0"/>
            </a:endParaRPr>
          </a:p>
          <a:p>
            <a:pPr marL="0" indent="0" algn="just">
              <a:buNone/>
            </a:pPr>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этом случае формирующую часть лучше делать полой </a:t>
            </a:r>
            <a:r>
              <a:rPr lang="ru-RU" dirty="0" smtClean="0">
                <a:latin typeface="Times New Roman" pitchFamily="18" charset="0"/>
                <a:cs typeface="Times New Roman" pitchFamily="18" charset="0"/>
              </a:rPr>
              <a:t>для </a:t>
            </a:r>
            <a:r>
              <a:rPr lang="ru-RU" dirty="0">
                <a:latin typeface="Times New Roman" pitchFamily="18" charset="0"/>
                <a:cs typeface="Times New Roman" pitchFamily="18" charset="0"/>
              </a:rPr>
              <a:t>уменьшения </a:t>
            </a:r>
            <a:r>
              <a:rPr lang="ru-RU" dirty="0" smtClean="0">
                <a:latin typeface="Times New Roman" pitchFamily="18" charset="0"/>
                <a:cs typeface="Times New Roman" pitchFamily="18" charset="0"/>
              </a:rPr>
              <a:t>веса</a:t>
            </a:r>
          </a:p>
          <a:p>
            <a:pPr marL="0" indent="0" algn="just">
              <a:buNone/>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протеза. Для этого предложна следующая методика изготовления полой части </a:t>
            </a:r>
            <a:endParaRPr lang="ru-RU" dirty="0" smtClean="0">
              <a:latin typeface="Times New Roman" pitchFamily="18" charset="0"/>
              <a:cs typeface="Times New Roman" pitchFamily="18" charset="0"/>
            </a:endParaRPr>
          </a:p>
          <a:p>
            <a:pPr marL="0" indent="0" algn="just">
              <a:buNone/>
            </a:pPr>
            <a:r>
              <a:rPr lang="ru-RU" dirty="0" smtClean="0">
                <a:latin typeface="Times New Roman" pitchFamily="18" charset="0"/>
                <a:cs typeface="Times New Roman" pitchFamily="18" charset="0"/>
              </a:rPr>
              <a:t>формирующего </a:t>
            </a:r>
            <a:r>
              <a:rPr lang="ru-RU" dirty="0">
                <a:latin typeface="Times New Roman" pitchFamily="18" charset="0"/>
                <a:cs typeface="Times New Roman" pitchFamily="18" charset="0"/>
              </a:rPr>
              <a:t>протеза верхней челюсти. Оттиск снимают через 3 </a:t>
            </a:r>
            <a:r>
              <a:rPr lang="ru-RU" dirty="0" err="1" smtClean="0">
                <a:latin typeface="Times New Roman" pitchFamily="18" charset="0"/>
                <a:cs typeface="Times New Roman" pitchFamily="18" charset="0"/>
              </a:rPr>
              <a:t>нед</a:t>
            </a:r>
            <a:r>
              <a:rPr lang="ru-RU" dirty="0" smtClean="0">
                <a:latin typeface="Times New Roman" pitchFamily="18" charset="0"/>
                <a:cs typeface="Times New Roman" pitchFamily="18" charset="0"/>
              </a:rPr>
              <a:t>. </a:t>
            </a:r>
          </a:p>
          <a:p>
            <a:pPr marL="0" indent="0" algn="just">
              <a:buNone/>
            </a:pPr>
            <a:r>
              <a:rPr lang="ru-RU" dirty="0" smtClean="0">
                <a:latin typeface="Times New Roman" pitchFamily="18" charset="0"/>
                <a:cs typeface="Times New Roman" pitchFamily="18" charset="0"/>
              </a:rPr>
              <a:t>после </a:t>
            </a:r>
            <a:r>
              <a:rPr lang="ru-RU" dirty="0">
                <a:latin typeface="Times New Roman" pitchFamily="18" charset="0"/>
                <a:cs typeface="Times New Roman" pitchFamily="18" charset="0"/>
              </a:rPr>
              <a:t>резекции челюсти, вместе с протезом </a:t>
            </a:r>
          </a:p>
        </p:txBody>
      </p:sp>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8077200" y="1565564"/>
            <a:ext cx="4056669" cy="2355273"/>
          </a:xfrm>
          <a:prstGeom prst="rect">
            <a:avLst/>
          </a:prstGeom>
          <a:noFill/>
        </p:spPr>
      </p:pic>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7761259" y="4862945"/>
            <a:ext cx="4264486" cy="1988127"/>
          </a:xfrm>
          <a:prstGeom prst="rect">
            <a:avLst/>
          </a:prstGeom>
          <a:noFill/>
        </p:spPr>
      </p:pic>
    </p:spTree>
    <p:extLst>
      <p:ext uri="{BB962C8B-B14F-4D97-AF65-F5344CB8AC3E}">
        <p14:creationId xmlns:p14="http://schemas.microsoft.com/office/powerpoint/2010/main" val="56411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788" y="0"/>
            <a:ext cx="9407235" cy="692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397748"/>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854</TotalTime>
  <Words>1275</Words>
  <Application>Microsoft Office PowerPoint</Application>
  <PresentationFormat>Широкоэкранный</PresentationFormat>
  <Paragraphs>66</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Calibri</vt:lpstr>
      <vt:lpstr>Times New Roman</vt:lpstr>
      <vt:lpstr>Trebuchet MS</vt:lpstr>
      <vt:lpstr>Wingdings 3</vt:lpstr>
      <vt:lpstr>Аспект</vt:lpstr>
      <vt:lpstr>Презентация PowerPoint</vt:lpstr>
      <vt:lpstr>Цели</vt:lpstr>
      <vt:lpstr>Задачи:</vt:lpstr>
      <vt:lpstr>Классификация протезов-обтураторов:</vt:lpstr>
      <vt:lpstr>Показания и противопаказания для протеза-обтуратора</vt:lpstr>
      <vt:lpstr>Изготовление протеза обтуратора.</vt:lpstr>
      <vt:lpstr>Презентация PowerPoint</vt:lpstr>
      <vt:lpstr>Презентация PowerPoint</vt:lpstr>
      <vt:lpstr>Презентация PowerPoint</vt:lpstr>
      <vt:lpstr>Презентация PowerPoint</vt:lpstr>
      <vt:lpstr>Разобщающий протез при наличии малого числа зубов на оставшейся неповреждённой части челюсти. </vt:lpstr>
      <vt:lpstr>Дефекты половины верхней челюсти, но и нижнего края орбиты с нарушением зрения. </vt:lpstr>
      <vt:lpstr>Презентация PowerPoint</vt:lpstr>
      <vt:lpstr>Презентация PowerPoint</vt:lpstr>
      <vt:lpstr>Презентация PowerPoint</vt:lpstr>
      <vt:lpstr>Эпитезы:</vt:lpstr>
      <vt:lpstr>Изготовление эпитеза:</vt:lpstr>
      <vt:lpstr>Презентация PowerPoint</vt:lpstr>
      <vt:lpstr>Выводы:</vt:lpstr>
      <vt:lpstr>Список литературы:</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Administrator</dc:creator>
  <cp:lastModifiedBy>RePack by Diakov</cp:lastModifiedBy>
  <cp:revision>34</cp:revision>
  <dcterms:created xsi:type="dcterms:W3CDTF">2018-12-16T14:03:27Z</dcterms:created>
  <dcterms:modified xsi:type="dcterms:W3CDTF">2022-01-31T13:19:45Z</dcterms:modified>
</cp:coreProperties>
</file>