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96" r:id="rId3"/>
    <p:sldId id="297" r:id="rId4"/>
    <p:sldId id="299" r:id="rId5"/>
    <p:sldId id="257" r:id="rId6"/>
    <p:sldId id="258" r:id="rId7"/>
    <p:sldId id="259" r:id="rId8"/>
    <p:sldId id="304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300" r:id="rId24"/>
    <p:sldId id="274" r:id="rId25"/>
    <p:sldId id="301" r:id="rId26"/>
    <p:sldId id="302" r:id="rId27"/>
    <p:sldId id="303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90" r:id="rId43"/>
    <p:sldId id="291" r:id="rId44"/>
    <p:sldId id="292" r:id="rId45"/>
    <p:sldId id="293" r:id="rId46"/>
    <p:sldId id="294" r:id="rId47"/>
    <p:sldId id="289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Всего</c:v>
                </c:pt>
                <c:pt idx="1">
                  <c:v>Российские гранты</c:v>
                </c:pt>
                <c:pt idx="2">
                  <c:v>Международные гранты</c:v>
                </c:pt>
                <c:pt idx="3">
                  <c:v>ППС</c:v>
                </c:pt>
                <c:pt idx="4">
                  <c:v>Учащиеся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181</c:v>
                </c:pt>
                <c:pt idx="1">
                  <c:v>168</c:v>
                </c:pt>
                <c:pt idx="2">
                  <c:v>13</c:v>
                </c:pt>
                <c:pt idx="3">
                  <c:v>143</c:v>
                </c:pt>
                <c:pt idx="4">
                  <c:v>38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Всего</c:v>
                </c:pt>
                <c:pt idx="1">
                  <c:v>Российские гранты</c:v>
                </c:pt>
                <c:pt idx="2">
                  <c:v>Международные гранты</c:v>
                </c:pt>
                <c:pt idx="3">
                  <c:v>ППС</c:v>
                </c:pt>
                <c:pt idx="4">
                  <c:v>Учащиеся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198</c:v>
                </c:pt>
                <c:pt idx="1">
                  <c:v>183</c:v>
                </c:pt>
                <c:pt idx="2">
                  <c:v>16</c:v>
                </c:pt>
                <c:pt idx="3">
                  <c:v>153</c:v>
                </c:pt>
                <c:pt idx="4">
                  <c:v>45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Всего</c:v>
                </c:pt>
                <c:pt idx="1">
                  <c:v>Российские гранты</c:v>
                </c:pt>
                <c:pt idx="2">
                  <c:v>Международные гранты</c:v>
                </c:pt>
                <c:pt idx="3">
                  <c:v>ППС</c:v>
                </c:pt>
                <c:pt idx="4">
                  <c:v>Учащиеся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51397504"/>
        <c:axId val="154760320"/>
      </c:barChart>
      <c:catAx>
        <c:axId val="151397504"/>
        <c:scaling>
          <c:orientation val="minMax"/>
        </c:scaling>
        <c:delete val="0"/>
        <c:axPos val="b"/>
        <c:majorTickMark val="out"/>
        <c:minorTickMark val="none"/>
        <c:tickLblPos val="nextTo"/>
        <c:crossAx val="154760320"/>
        <c:crosses val="autoZero"/>
        <c:auto val="1"/>
        <c:lblAlgn val="ctr"/>
        <c:lblOffset val="100"/>
        <c:noMultiLvlLbl val="0"/>
      </c:catAx>
      <c:valAx>
        <c:axId val="1547603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1397504"/>
        <c:crosses val="autoZero"/>
        <c:crossBetween val="between"/>
      </c:valAx>
    </c:plotArea>
    <c:legend>
      <c:legendPos val="r"/>
      <c:legendEntry>
        <c:idx val="2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Терапия № 2</c:v>
                </c:pt>
                <c:pt idx="1">
                  <c:v>Библиотека</c:v>
                </c:pt>
                <c:pt idx="2">
                  <c:v>Общая хирургия</c:v>
                </c:pt>
                <c:pt idx="3">
                  <c:v>Терапия № 1</c:v>
                </c:pt>
                <c:pt idx="4">
                  <c:v>Хир. Болезни</c:v>
                </c:pt>
                <c:pt idx="5">
                  <c:v>Пат. физиология</c:v>
                </c:pt>
                <c:pt idx="6">
                  <c:v>Нервные болезни</c:v>
                </c:pt>
                <c:pt idx="7">
                  <c:v>Микробиология</c:v>
                </c:pt>
                <c:pt idx="8">
                  <c:v>Биохимия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3</c:v>
                </c:pt>
                <c:pt idx="1">
                  <c:v>5</c:v>
                </c:pt>
                <c:pt idx="2">
                  <c:v>4</c:v>
                </c:pt>
                <c:pt idx="3">
                  <c:v>5</c:v>
                </c:pt>
                <c:pt idx="4">
                  <c:v>2</c:v>
                </c:pt>
                <c:pt idx="5">
                  <c:v>6</c:v>
                </c:pt>
                <c:pt idx="6">
                  <c:v>7</c:v>
                </c:pt>
                <c:pt idx="7">
                  <c:v>3</c:v>
                </c:pt>
                <c:pt idx="8">
                  <c:v>17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dLbl>
              <c:idx val="6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Терапия № 2</c:v>
                </c:pt>
                <c:pt idx="1">
                  <c:v>Библиотека</c:v>
                </c:pt>
                <c:pt idx="2">
                  <c:v>Общая хирургия</c:v>
                </c:pt>
                <c:pt idx="3">
                  <c:v>Терапия № 1</c:v>
                </c:pt>
                <c:pt idx="4">
                  <c:v>Хир. Болезни</c:v>
                </c:pt>
                <c:pt idx="5">
                  <c:v>Пат. физиология</c:v>
                </c:pt>
                <c:pt idx="6">
                  <c:v>Нервные болезни</c:v>
                </c:pt>
                <c:pt idx="7">
                  <c:v>Микробиология</c:v>
                </c:pt>
                <c:pt idx="8">
                  <c:v>Биохимия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4</c:v>
                </c:pt>
                <c:pt idx="6">
                  <c:v>7</c:v>
                </c:pt>
                <c:pt idx="7">
                  <c:v>7</c:v>
                </c:pt>
                <c:pt idx="8">
                  <c:v>10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Терапия № 2</c:v>
                </c:pt>
                <c:pt idx="1">
                  <c:v>Библиотека</c:v>
                </c:pt>
                <c:pt idx="2">
                  <c:v>Общая хирургия</c:v>
                </c:pt>
                <c:pt idx="3">
                  <c:v>Терапия № 1</c:v>
                </c:pt>
                <c:pt idx="4">
                  <c:v>Хир. Болезни</c:v>
                </c:pt>
                <c:pt idx="5">
                  <c:v>Пат. физиология</c:v>
                </c:pt>
                <c:pt idx="6">
                  <c:v>Нервные болезни</c:v>
                </c:pt>
                <c:pt idx="7">
                  <c:v>Микробиология</c:v>
                </c:pt>
                <c:pt idx="8">
                  <c:v>Биохимия</c:v>
                </c:pt>
              </c:strCache>
            </c:strRef>
          </c:cat>
          <c:val>
            <c:numRef>
              <c:f>Лист1!$D$2:$D$10</c:f>
              <c:numCache>
                <c:formatCode>General</c:formatCode>
                <c:ptCount val="9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66338944"/>
        <c:axId val="166340864"/>
        <c:axId val="0"/>
      </c:bar3DChart>
      <c:catAx>
        <c:axId val="166338944"/>
        <c:scaling>
          <c:orientation val="minMax"/>
        </c:scaling>
        <c:delete val="0"/>
        <c:axPos val="l"/>
        <c:majorTickMark val="out"/>
        <c:minorTickMark val="none"/>
        <c:tickLblPos val="nextTo"/>
        <c:crossAx val="166340864"/>
        <c:crosses val="autoZero"/>
        <c:auto val="1"/>
        <c:lblAlgn val="ctr"/>
        <c:lblOffset val="100"/>
        <c:noMultiLvlLbl val="0"/>
      </c:catAx>
      <c:valAx>
        <c:axId val="16634086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66338944"/>
        <c:crosses val="autoZero"/>
        <c:crossBetween val="between"/>
      </c:valAx>
    </c:plotArea>
    <c:legend>
      <c:legendPos val="r"/>
      <c:legendEntry>
        <c:idx val="0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Лист1!$A$2:$A$10</c:f>
              <c:strCache>
                <c:ptCount val="9"/>
                <c:pt idx="0">
                  <c:v>Терапия № 2</c:v>
                </c:pt>
                <c:pt idx="1">
                  <c:v>Библиотека</c:v>
                </c:pt>
                <c:pt idx="2">
                  <c:v>Общая хирургия</c:v>
                </c:pt>
                <c:pt idx="3">
                  <c:v>Терапия № 1</c:v>
                </c:pt>
                <c:pt idx="4">
                  <c:v>Хир. Болезни</c:v>
                </c:pt>
                <c:pt idx="5">
                  <c:v>Пат. физиология</c:v>
                </c:pt>
                <c:pt idx="6">
                  <c:v>Нервные болезни</c:v>
                </c:pt>
                <c:pt idx="7">
                  <c:v>Микробиология</c:v>
                </c:pt>
                <c:pt idx="8">
                  <c:v>Биохимия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600000</c:v>
                </c:pt>
                <c:pt idx="1">
                  <c:v>1421146</c:v>
                </c:pt>
                <c:pt idx="2">
                  <c:v>479600</c:v>
                </c:pt>
                <c:pt idx="3">
                  <c:v>990000</c:v>
                </c:pt>
                <c:pt idx="4">
                  <c:v>400000</c:v>
                </c:pt>
                <c:pt idx="5">
                  <c:v>6314000</c:v>
                </c:pt>
                <c:pt idx="6">
                  <c:v>1565000</c:v>
                </c:pt>
                <c:pt idx="7">
                  <c:v>380000</c:v>
                </c:pt>
                <c:pt idx="8">
                  <c:v>17660435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Терапия № 2</c:v>
                </c:pt>
                <c:pt idx="1">
                  <c:v>Библиотека</c:v>
                </c:pt>
                <c:pt idx="2">
                  <c:v>Общая хирургия</c:v>
                </c:pt>
                <c:pt idx="3">
                  <c:v>Терапия № 1</c:v>
                </c:pt>
                <c:pt idx="4">
                  <c:v>Хир. Болезни</c:v>
                </c:pt>
                <c:pt idx="5">
                  <c:v>Пат. физиология</c:v>
                </c:pt>
                <c:pt idx="6">
                  <c:v>Нервные болезни</c:v>
                </c:pt>
                <c:pt idx="7">
                  <c:v>Микробиология</c:v>
                </c:pt>
                <c:pt idx="8">
                  <c:v>Биохимия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400000</c:v>
                </c:pt>
                <c:pt idx="1">
                  <c:v>757000</c:v>
                </c:pt>
                <c:pt idx="2">
                  <c:v>121200</c:v>
                </c:pt>
                <c:pt idx="3">
                  <c:v>5600000</c:v>
                </c:pt>
                <c:pt idx="4">
                  <c:v>1951000</c:v>
                </c:pt>
                <c:pt idx="5">
                  <c:v>5660000</c:v>
                </c:pt>
                <c:pt idx="6">
                  <c:v>1662000</c:v>
                </c:pt>
                <c:pt idx="7">
                  <c:v>2774000</c:v>
                </c:pt>
                <c:pt idx="8">
                  <c:v>17032500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Лист1!$A$2:$A$10</c:f>
              <c:strCache>
                <c:ptCount val="9"/>
                <c:pt idx="0">
                  <c:v>Терапия № 2</c:v>
                </c:pt>
                <c:pt idx="1">
                  <c:v>Библиотека</c:v>
                </c:pt>
                <c:pt idx="2">
                  <c:v>Общая хирургия</c:v>
                </c:pt>
                <c:pt idx="3">
                  <c:v>Терапия № 1</c:v>
                </c:pt>
                <c:pt idx="4">
                  <c:v>Хир. Болезни</c:v>
                </c:pt>
                <c:pt idx="5">
                  <c:v>Пат. физиология</c:v>
                </c:pt>
                <c:pt idx="6">
                  <c:v>Нервные болезни</c:v>
                </c:pt>
                <c:pt idx="7">
                  <c:v>Микробиология</c:v>
                </c:pt>
                <c:pt idx="8">
                  <c:v>Биохимия</c:v>
                </c:pt>
              </c:strCache>
            </c:strRef>
          </c:cat>
          <c:val>
            <c:numRef>
              <c:f>Лист1!$D$2:$D$10</c:f>
              <c:numCache>
                <c:formatCode>General</c:formatCode>
                <c:ptCount val="9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217699072"/>
        <c:axId val="217700608"/>
        <c:axId val="0"/>
      </c:bar3DChart>
      <c:catAx>
        <c:axId val="217699072"/>
        <c:scaling>
          <c:orientation val="minMax"/>
        </c:scaling>
        <c:delete val="0"/>
        <c:axPos val="l"/>
        <c:majorTickMark val="none"/>
        <c:minorTickMark val="none"/>
        <c:tickLblPos val="nextTo"/>
        <c:crossAx val="217700608"/>
        <c:crosses val="autoZero"/>
        <c:auto val="1"/>
        <c:lblAlgn val="ctr"/>
        <c:lblOffset val="100"/>
        <c:noMultiLvlLbl val="0"/>
      </c:catAx>
      <c:valAx>
        <c:axId val="217700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17699072"/>
        <c:crosses val="autoZero"/>
        <c:crossBetween val="between"/>
      </c:valAx>
    </c:plotArea>
    <c:legend>
      <c:legendPos val="b"/>
      <c:legendEntry>
        <c:idx val="0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CAB87A-1754-4EF6-AC42-560454A1DCB7}" type="datetimeFigureOut">
              <a:rPr lang="ru-RU" smtClean="0"/>
              <a:t>06.06.2016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F61D29-D214-4468-BB15-AB71B22E4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333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11FCA20-D913-4961-B962-D831955A8F38}" type="slidenum">
              <a:rPr lang="ru-RU" altLang="ru-RU" smtClean="0"/>
              <a:pPr eaLnBrk="1" hangingPunct="1"/>
              <a:t>2</a:t>
            </a:fld>
            <a:endParaRPr lang="ru-RU" altLang="ru-RU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1DD9E26-D9C3-483C-8896-3071C5F565F1}" type="slidenum">
              <a:rPr lang="ru-RU" alt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ru-RU" altLang="ru-RU">
              <a:latin typeface="Arial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5E8A3-5B60-49F4-930D-FC72FD16ED19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308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5E293F53-72FB-4F57-8E7E-DD0EA04AC5CF}" type="slidenum">
              <a:rPr lang="ru-RU" altLang="ru-RU">
                <a:solidFill>
                  <a:srgbClr val="000000"/>
                </a:solidFill>
                <a:ea typeface="SimSun" pitchFamily="2" charset="-122"/>
              </a:rPr>
              <a:pPr eaLnBrk="1" hangingPunct="1"/>
              <a:t>9</a:t>
            </a:fld>
            <a:endParaRPr lang="ru-RU" altLang="ru-RU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2969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fld id="{4D7AA52D-80A3-49E9-8B1D-0A5A7F79A0AA}" type="slidenum">
              <a:rPr lang="ru-RU" altLang="ru-RU" sz="1200">
                <a:solidFill>
                  <a:srgbClr val="000000"/>
                </a:solidFill>
                <a:ea typeface="SimSun" pitchFamily="2" charset="-122"/>
                <a:cs typeface="Arial Unicode MS" pitchFamily="34" charset="-128"/>
              </a:rPr>
              <a:pPr algn="r" eaLnBrk="1" hangingPunct="1"/>
              <a:t>9</a:t>
            </a:fld>
            <a:endParaRPr lang="ru-RU" altLang="ru-RU" sz="1200">
              <a:solidFill>
                <a:srgbClr val="000000"/>
              </a:solidFill>
              <a:ea typeface="SimSun" pitchFamily="2" charset="-122"/>
              <a:cs typeface="Arial Unicode MS" pitchFamily="34" charset="-128"/>
            </a:endParaRPr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7988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altLang="ru-RU" smtClean="0"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247ED7-91D3-4B52-9A11-9CD46EBA60D8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141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9F1085F-6465-49C2-8F53-E46DACAC2E09}" type="slidenum">
              <a:rPr lang="ru-RU" alt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ru-RU" altLang="ru-RU">
              <a:latin typeface="Arial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EE8EB3-5D7F-4AE5-B211-2847FBC36ECA}" type="slidenum">
              <a:rPr lang="ru-RU" alt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ru-RU" altLang="ru-RU">
              <a:latin typeface="Arial" charset="0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606289-29EA-44E6-8681-D4D22679CBF2}" type="slidenum">
              <a:rPr lang="ru-RU" alt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ru-RU" altLang="ru-RU">
              <a:latin typeface="Arial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5603F50-2D74-4012-A5F3-17077BE6CDDC}" type="slidenum">
              <a:rPr lang="ru-RU" alt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ru-RU" altLang="ru-RU">
              <a:latin typeface="Arial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837F514-B645-49D3-A9B2-2EDB5885CDC7}" type="slidenum">
              <a:rPr lang="ru-RU" alt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ru-RU" altLang="ru-RU">
              <a:latin typeface="Arial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1DD9E26-D9C3-483C-8896-3071C5F565F1}" type="slidenum">
              <a:rPr lang="ru-RU" altLang="ru-RU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ru-RU" altLang="ru-RU">
              <a:latin typeface="Arial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grant.rscf.ru3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fbr.ru/rffi/ru/active_contests?order=2" TargetMode="External"/><Relationship Id="rId2" Type="http://schemas.openxmlformats.org/officeDocument/2006/relationships/hyperlink" Target="http://www.rfbr.ru/rffi/ru/active_contests?order=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rfbr.ru/rffi/ru/active_contests?order=5" TargetMode="External"/><Relationship Id="rId4" Type="http://schemas.openxmlformats.org/officeDocument/2006/relationships/hyperlink" Target="http://www.rfbr.ru/rffi/ru/active_contests?order=4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rambler.ru/style/images/20232_23.1166689251.00769.jpg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96753"/>
            <a:ext cx="7772400" cy="24036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Синтез интересов государства-науки-бизнеса и конечного потребителя или как добиться, чтобы выиграли все.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Начальник отдела грантов и программ </a:t>
            </a:r>
            <a:r>
              <a:rPr lang="ru-RU" dirty="0" err="1" smtClean="0"/>
              <a:t>КрасГМу</a:t>
            </a:r>
            <a:r>
              <a:rPr lang="ru-RU" dirty="0" smtClean="0"/>
              <a:t>,</a:t>
            </a:r>
          </a:p>
          <a:p>
            <a:r>
              <a:rPr lang="ru-RU" dirty="0"/>
              <a:t> </a:t>
            </a:r>
            <a:r>
              <a:rPr lang="ru-RU" dirty="0" smtClean="0"/>
              <a:t>О.А. Белова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9049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8863" y="493713"/>
            <a:ext cx="8229600" cy="5715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Требования к участникам </a:t>
            </a:r>
            <a:b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конкурса «СТАРТ»</a:t>
            </a:r>
            <a:endParaRPr lang="ru-RU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4000" y="1546225"/>
            <a:ext cx="8669338" cy="5116513"/>
          </a:xfrm>
        </p:spPr>
        <p:txBody>
          <a:bodyPr>
            <a:normAutofit lnSpcReduction="10000"/>
          </a:bodyPr>
          <a:lstStyle/>
          <a:p>
            <a:pPr marL="0" indent="0" algn="just" eaLnBrk="1" hangingPunct="1"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Субъекты </a:t>
            </a:r>
            <a:r>
              <a:rPr lang="ru-RU" sz="2000" b="1" dirty="0">
                <a:solidFill>
                  <a:srgbClr val="C00000"/>
                </a:solidFill>
              </a:rPr>
              <a:t>малого </a:t>
            </a:r>
            <a:r>
              <a:rPr lang="ru-RU" sz="2000" b="1" dirty="0" smtClean="0">
                <a:solidFill>
                  <a:srgbClr val="C00000"/>
                </a:solidFill>
              </a:rPr>
              <a:t>предпринимательства:</a:t>
            </a:r>
          </a:p>
          <a:p>
            <a:pPr marL="885825" algn="just" eaLnBrk="1" hangingPunct="1">
              <a:buFontTx/>
              <a:buChar char="-"/>
              <a:defRPr/>
            </a:pPr>
            <a:r>
              <a:rPr lang="ru-RU" sz="2000" dirty="0" smtClean="0"/>
              <a:t>соответствующие </a:t>
            </a:r>
            <a:r>
              <a:rPr lang="ru-RU" sz="2000" dirty="0"/>
              <a:t>критериям </a:t>
            </a:r>
            <a:r>
              <a:rPr lang="ru-RU" sz="2000" b="1" dirty="0" smtClean="0">
                <a:solidFill>
                  <a:srgbClr val="0070C0"/>
                </a:solidFill>
              </a:rPr>
              <a:t>№ 209-ФЗ</a:t>
            </a:r>
            <a:r>
              <a:rPr lang="ru-RU" sz="2000" b="1" dirty="0" smtClean="0"/>
              <a:t>;</a:t>
            </a:r>
          </a:p>
          <a:p>
            <a:pPr marL="885825" algn="just" eaLnBrk="1" hangingPunct="1">
              <a:buFontTx/>
              <a:buChar char="-"/>
              <a:defRPr/>
            </a:pPr>
            <a:r>
              <a:rPr lang="ru-RU" sz="2000" dirty="0" smtClean="0">
                <a:solidFill>
                  <a:prstClr val="black"/>
                </a:solidFill>
              </a:rPr>
              <a:t>зарегистрированные </a:t>
            </a:r>
            <a:r>
              <a:rPr lang="ru-RU" sz="2000" b="1" dirty="0">
                <a:solidFill>
                  <a:srgbClr val="0070C0"/>
                </a:solidFill>
              </a:rPr>
              <a:t>не более 2-х </a:t>
            </a:r>
            <a:r>
              <a:rPr lang="ru-RU" sz="2000" b="1" dirty="0" smtClean="0">
                <a:solidFill>
                  <a:srgbClr val="0070C0"/>
                </a:solidFill>
              </a:rPr>
              <a:t>лет </a:t>
            </a:r>
            <a:r>
              <a:rPr lang="ru-RU" sz="2000" dirty="0" smtClean="0"/>
              <a:t>назад</a:t>
            </a:r>
            <a:r>
              <a:rPr lang="ru-RU" sz="2000" dirty="0" smtClean="0">
                <a:solidFill>
                  <a:prstClr val="black"/>
                </a:solidFill>
              </a:rPr>
              <a:t>;</a:t>
            </a:r>
          </a:p>
          <a:p>
            <a:pPr marL="885825" algn="just" eaLnBrk="1" hangingPunct="1">
              <a:buFontTx/>
              <a:buChar char="-"/>
              <a:defRPr/>
            </a:pPr>
            <a:r>
              <a:rPr lang="ru-RU" sz="2000" dirty="0" smtClean="0">
                <a:solidFill>
                  <a:prstClr val="black"/>
                </a:solidFill>
              </a:rPr>
              <a:t>реализующие продукцию </a:t>
            </a:r>
            <a:r>
              <a:rPr lang="ru-RU" sz="2000" dirty="0">
                <a:solidFill>
                  <a:prstClr val="black"/>
                </a:solidFill>
              </a:rPr>
              <a:t>не </a:t>
            </a:r>
            <a:r>
              <a:rPr lang="ru-RU" sz="2000" dirty="0" smtClean="0">
                <a:solidFill>
                  <a:prstClr val="black"/>
                </a:solidFill>
              </a:rPr>
              <a:t>более чем на </a:t>
            </a:r>
            <a:r>
              <a:rPr lang="ru-RU" sz="2000" b="1" dirty="0">
                <a:solidFill>
                  <a:srgbClr val="0070C0"/>
                </a:solidFill>
              </a:rPr>
              <a:t>1 млн. руб. в </a:t>
            </a:r>
            <a:r>
              <a:rPr lang="ru-RU" sz="2000" b="1" dirty="0" smtClean="0">
                <a:solidFill>
                  <a:srgbClr val="0070C0"/>
                </a:solidFill>
              </a:rPr>
              <a:t>год</a:t>
            </a:r>
            <a:r>
              <a:rPr lang="ru-RU" sz="2000" dirty="0" smtClean="0"/>
              <a:t>;</a:t>
            </a:r>
          </a:p>
          <a:p>
            <a:pPr marL="885825" algn="just" eaLnBrk="1" hangingPunct="1">
              <a:buFontTx/>
              <a:buChar char="-"/>
              <a:defRPr/>
            </a:pPr>
            <a:r>
              <a:rPr lang="ru-RU" sz="2000" dirty="0"/>
              <a:t>наличие</a:t>
            </a:r>
            <a:r>
              <a:rPr lang="ru-RU" sz="2000" b="1" dirty="0">
                <a:solidFill>
                  <a:srgbClr val="0070C0"/>
                </a:solidFill>
              </a:rPr>
              <a:t> ОКВЭД </a:t>
            </a:r>
            <a:r>
              <a:rPr lang="ru-RU" sz="2000" b="1" dirty="0" smtClean="0">
                <a:solidFill>
                  <a:srgbClr val="0070C0"/>
                </a:solidFill>
              </a:rPr>
              <a:t>73.10</a:t>
            </a:r>
            <a:r>
              <a:rPr lang="ru-RU" sz="2000" dirty="0" smtClean="0"/>
              <a:t>;</a:t>
            </a:r>
          </a:p>
          <a:p>
            <a:pPr marL="885825" algn="just" eaLnBrk="1" hangingPunct="1">
              <a:buFontTx/>
              <a:buChar char="-"/>
              <a:defRPr/>
            </a:pPr>
            <a:r>
              <a:rPr lang="ru-RU" sz="2000" b="1" dirty="0"/>
              <a:t>не </a:t>
            </a:r>
            <a:r>
              <a:rPr lang="ru-RU" sz="2000" b="1" dirty="0" smtClean="0"/>
              <a:t>являющееся </a:t>
            </a:r>
            <a:r>
              <a:rPr lang="ru-RU" sz="2000" b="1" dirty="0"/>
              <a:t>победителем </a:t>
            </a:r>
            <a:r>
              <a:rPr lang="ru-RU" sz="2000" b="1" dirty="0" smtClean="0"/>
              <a:t>других конкурсов, </a:t>
            </a:r>
            <a:r>
              <a:rPr lang="ru-RU" sz="2000" dirty="0" smtClean="0"/>
              <a:t>проводимых  Фондом.</a:t>
            </a:r>
          </a:p>
          <a:p>
            <a:pPr marL="885825" algn="just" eaLnBrk="1" hangingPunct="1">
              <a:buFontTx/>
              <a:buChar char="-"/>
              <a:defRPr/>
            </a:pPr>
            <a:endParaRPr lang="ru-RU" sz="2000" dirty="0"/>
          </a:p>
          <a:p>
            <a:pPr marL="0" indent="0" algn="just" eaLnBrk="1" hangingPunct="1">
              <a:buFont typeface="Arial" pitchFamily="34" charset="0"/>
              <a:buNone/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Физические лица:</a:t>
            </a:r>
          </a:p>
          <a:p>
            <a:pPr marL="885825" algn="just" eaLnBrk="1" hangingPunct="1">
              <a:buFontTx/>
              <a:buChar char="-"/>
              <a:defRPr/>
            </a:pPr>
            <a:r>
              <a:rPr lang="ru-RU" sz="2000" dirty="0" smtClean="0"/>
              <a:t>не являющиеся сотрудниками других предприятий, поддержанных Фондом</a:t>
            </a:r>
            <a:r>
              <a:rPr lang="ru-RU" sz="2000" b="1" dirty="0" smtClean="0"/>
              <a:t>;</a:t>
            </a:r>
            <a:endParaRPr lang="ru-RU" sz="2000" b="1" dirty="0"/>
          </a:p>
          <a:p>
            <a:pPr marL="885825" algn="just" eaLnBrk="1" hangingPunct="1">
              <a:buFontTx/>
              <a:buChar char="-"/>
              <a:defRPr/>
            </a:pPr>
            <a:r>
              <a:rPr lang="ru-RU" sz="2000" dirty="0"/>
              <a:t>создание </a:t>
            </a:r>
            <a:r>
              <a:rPr lang="ru-RU" sz="2000" dirty="0" smtClean="0"/>
              <a:t>юридического </a:t>
            </a:r>
            <a:r>
              <a:rPr lang="ru-RU" sz="2000" dirty="0"/>
              <a:t>лица будет необходимо только после победы в конкурсе (</a:t>
            </a:r>
            <a:r>
              <a:rPr lang="ru-RU" sz="2000" dirty="0" err="1"/>
              <a:t>физ.лицо</a:t>
            </a:r>
            <a:r>
              <a:rPr lang="ru-RU" sz="2000" dirty="0"/>
              <a:t>-заявитель должно будет стать директором организуемого </a:t>
            </a:r>
            <a:r>
              <a:rPr lang="ru-RU" sz="2000" dirty="0" err="1"/>
              <a:t>юр.лица</a:t>
            </a:r>
            <a:r>
              <a:rPr lang="ru-RU" sz="2000" dirty="0"/>
              <a:t> и иметь долю в уставном капитале не менее 50</a:t>
            </a:r>
            <a:r>
              <a:rPr lang="ru-RU" sz="2000" dirty="0" smtClean="0"/>
              <a:t>%)</a:t>
            </a:r>
            <a:r>
              <a:rPr lang="ru-RU" sz="2000" dirty="0">
                <a:solidFill>
                  <a:prstClr val="black"/>
                </a:solidFill>
              </a:rPr>
              <a:t>.</a:t>
            </a:r>
            <a:r>
              <a:rPr lang="ru-RU" sz="2000" b="1" dirty="0" smtClean="0"/>
              <a:t> </a:t>
            </a:r>
            <a:endParaRPr lang="ru-RU" sz="2000" b="1" dirty="0"/>
          </a:p>
          <a:p>
            <a:pPr marL="0" indent="0" algn="just" eaLnBrk="1" hangingPunct="1">
              <a:buFont typeface="Arial" pitchFamily="34" charset="0"/>
              <a:buNone/>
              <a:defRPr/>
            </a:pPr>
            <a:endParaRPr lang="ru-RU" sz="2000" b="1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9E215C-95EC-4BA4-AD49-0A71D1E805F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4775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3177415"/>
      </p:ext>
    </p:extLst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altLang="ru-RU" dirty="0" smtClean="0">
                <a:solidFill>
                  <a:srgbClr val="0070C0"/>
                </a:solidFill>
              </a:rPr>
              <a:t>Проведение фундаментальных научных исследований и поисковых научных исследований отдельными научными группами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altLang="ru-RU" dirty="0" smtClean="0">
                <a:solidFill>
                  <a:srgbClr val="0070C0"/>
                </a:solidFill>
              </a:rPr>
              <a:t>Финансирование проектов существующих научных лабораторий (кафедр)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>
                <a:solidFill>
                  <a:srgbClr val="0070C0"/>
                </a:solidFill>
              </a:rPr>
              <a:t>Проведение фундаментальных научных исследований и поисковых научных исследований вновь создаваемыми научной организацией и вузом совместными научными лабораториями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>
                <a:solidFill>
                  <a:srgbClr val="0070C0"/>
                </a:solidFill>
              </a:rPr>
              <a:t>Проведение фундаментальных научных исследований и поисковых научных исследований международными научными группами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altLang="ru-RU" dirty="0" smtClean="0">
              <a:solidFill>
                <a:srgbClr val="002060"/>
              </a:solidFill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altLang="ru-RU" b="1" dirty="0" smtClean="0">
              <a:solidFill>
                <a:srgbClr val="0037A4"/>
              </a:solidFill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altLang="ru-RU" b="1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altLang="ru-RU" dirty="0" smtClean="0"/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dirty="0" smtClean="0">
                <a:solidFill>
                  <a:srgbClr val="FF0000"/>
                </a:solidFill>
              </a:rPr>
              <a:t>Российский научный фонд 2014</a:t>
            </a:r>
          </a:p>
        </p:txBody>
      </p:sp>
    </p:spTree>
    <p:extLst>
      <p:ext uri="{BB962C8B-B14F-4D97-AF65-F5344CB8AC3E}">
        <p14:creationId xmlns:p14="http://schemas.microsoft.com/office/powerpoint/2010/main" val="417603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4313"/>
            <a:ext cx="8229600" cy="4641850"/>
          </a:xfrm>
        </p:spPr>
        <p:txBody>
          <a:bodyPr/>
          <a:lstStyle/>
          <a:p>
            <a:pPr>
              <a:lnSpc>
                <a:spcPct val="80000"/>
              </a:lnSpc>
              <a:buFont typeface="Wingdings 3" pitchFamily="18" charset="2"/>
              <a:buNone/>
            </a:pPr>
            <a:endParaRPr lang="ru-RU" altLang="ru-RU" sz="2000" smtClean="0"/>
          </a:p>
          <a:p>
            <a:pPr>
              <a:lnSpc>
                <a:spcPct val="80000"/>
              </a:lnSpc>
            </a:pPr>
            <a:r>
              <a:rPr lang="ru-RU" altLang="ru-RU" sz="2000" smtClean="0">
                <a:solidFill>
                  <a:srgbClr val="0070C0"/>
                </a:solidFill>
              </a:rPr>
              <a:t>Заявки оформляются с помощью ИАС Фонда в информационно-коммуникационной сети «Интернет» по адресу </a:t>
            </a:r>
            <a:r>
              <a:rPr lang="ru-RU" altLang="ru-RU" sz="2000" smtClean="0">
                <a:solidFill>
                  <a:srgbClr val="0070C0"/>
                </a:solidFill>
                <a:hlinkClick r:id="rId2"/>
              </a:rPr>
              <a:t>http://grant.rscf.ru3</a:t>
            </a:r>
            <a:endParaRPr lang="en-US" altLang="ru-RU" sz="2000" smtClean="0">
              <a:solidFill>
                <a:srgbClr val="0070C0"/>
              </a:solidFill>
            </a:endParaRPr>
          </a:p>
          <a:p>
            <a:pPr>
              <a:lnSpc>
                <a:spcPct val="80000"/>
              </a:lnSpc>
            </a:pPr>
            <a:r>
              <a:rPr lang="ru-RU" altLang="ru-RU" sz="2000" smtClean="0">
                <a:solidFill>
                  <a:srgbClr val="0070C0"/>
                </a:solidFill>
              </a:rPr>
              <a:t>Представить один печатный экземпляр заявки и дополнительные материалы не позднее 12 часов 00 минут (по московскому времени)  в Фонд по адресу: г. Москва, 109240, ул. Солянка, д. 12-14, стр. 3 </a:t>
            </a:r>
          </a:p>
          <a:p>
            <a:pPr>
              <a:lnSpc>
                <a:spcPct val="80000"/>
              </a:lnSpc>
            </a:pPr>
            <a:r>
              <a:rPr lang="ru-RU" altLang="ru-RU" sz="2000" smtClean="0">
                <a:solidFill>
                  <a:srgbClr val="0070C0"/>
                </a:solidFill>
              </a:rPr>
              <a:t>Руководитель проекта самостоятельно выбирает способ доставки в Фонд материалов заявки, обеспечивающий их получение Фондом в установленный срок</a:t>
            </a:r>
          </a:p>
          <a:p>
            <a:pPr>
              <a:lnSpc>
                <a:spcPct val="80000"/>
              </a:lnSpc>
            </a:pPr>
            <a:r>
              <a:rPr lang="ru-RU" altLang="ru-RU" sz="2000" smtClean="0">
                <a:solidFill>
                  <a:srgbClr val="0070C0"/>
                </a:solidFill>
              </a:rPr>
              <a:t>Печатный экземпляр заявки должен быть прошнурован и скреплен оттиском печати организации, а соответствующие формы собственноручно подписаны руководителем проекта, членами научной группы и руководителем организации</a:t>
            </a:r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76673"/>
            <a:ext cx="8229600" cy="936104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sz="3200" dirty="0" smtClean="0">
                <a:solidFill>
                  <a:srgbClr val="FF0000"/>
                </a:solidFill>
              </a:rPr>
              <a:t/>
            </a:r>
            <a:br>
              <a:rPr lang="ru-RU" altLang="ru-RU" sz="3200" dirty="0" smtClean="0">
                <a:solidFill>
                  <a:srgbClr val="FF0000"/>
                </a:solidFill>
              </a:rPr>
            </a:br>
            <a:r>
              <a:rPr lang="en-US" altLang="ru-RU" sz="3200" dirty="0" smtClean="0">
                <a:solidFill>
                  <a:srgbClr val="FF0000"/>
                </a:solidFill>
              </a:rPr>
              <a:t>www.</a:t>
            </a:r>
            <a:r>
              <a:rPr lang="ru-RU" altLang="ru-RU" sz="3200" dirty="0" err="1" smtClean="0">
                <a:solidFill>
                  <a:srgbClr val="FF0000"/>
                </a:solidFill>
              </a:rPr>
              <a:t>rscf.ru</a:t>
            </a:r>
            <a:r>
              <a:rPr lang="ru-RU" altLang="ru-RU" sz="4000" dirty="0" smtClean="0">
                <a:solidFill>
                  <a:srgbClr val="FF0000"/>
                </a:solidFill>
              </a:rPr>
              <a:t> </a:t>
            </a:r>
            <a:r>
              <a:rPr lang="ru-RU" altLang="ru-RU" sz="4000" dirty="0" smtClean="0"/>
              <a:t/>
            </a:r>
            <a:br>
              <a:rPr lang="ru-RU" altLang="ru-RU" sz="4000" dirty="0" smtClean="0"/>
            </a:br>
            <a:endParaRPr lang="ru-RU" altLang="ru-RU" sz="4000" dirty="0" smtClean="0"/>
          </a:p>
        </p:txBody>
      </p:sp>
    </p:spTree>
    <p:extLst>
      <p:ext uri="{BB962C8B-B14F-4D97-AF65-F5344CB8AC3E}">
        <p14:creationId xmlns:p14="http://schemas.microsoft.com/office/powerpoint/2010/main" val="408687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altLang="ru-RU" dirty="0" smtClean="0">
                <a:solidFill>
                  <a:srgbClr val="0070C0"/>
                </a:solidFill>
              </a:rPr>
              <a:t>по приоритетным тематическим направлениям</a:t>
            </a:r>
          </a:p>
          <a:p>
            <a:r>
              <a:rPr lang="ru-RU" altLang="ru-RU" dirty="0" smtClean="0">
                <a:solidFill>
                  <a:srgbClr val="0070C0"/>
                </a:solidFill>
              </a:rPr>
              <a:t>для проведения исследований с привлечением молодых кандидатов наук</a:t>
            </a:r>
          </a:p>
          <a:p>
            <a:r>
              <a:rPr lang="ru-RU" altLang="ru-RU" dirty="0" smtClean="0">
                <a:solidFill>
                  <a:srgbClr val="0070C0"/>
                </a:solidFill>
              </a:rPr>
              <a:t>проведение исследований в небольших группах под руководством ведущих российских и зарубежных ученых</a:t>
            </a:r>
          </a:p>
          <a:p>
            <a:r>
              <a:rPr lang="ru-RU" altLang="ru-RU" dirty="0" smtClean="0">
                <a:solidFill>
                  <a:srgbClr val="0070C0"/>
                </a:solidFill>
              </a:rPr>
              <a:t>проведение исследований с представлением результатов в рамках международной конференции (конгресса)</a:t>
            </a:r>
          </a:p>
          <a:p>
            <a:endParaRPr lang="ru-RU" alt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Российский научный фонд 2015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62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2599849"/>
              </p:ext>
            </p:extLst>
          </p:nvPr>
        </p:nvGraphicFramePr>
        <p:xfrm>
          <a:off x="457200" y="1341438"/>
          <a:ext cx="8229600" cy="5672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392"/>
                <a:gridCol w="3960440"/>
                <a:gridCol w="1296144"/>
                <a:gridCol w="1512168"/>
                <a:gridCol w="1018456"/>
              </a:tblGrid>
              <a:tr h="57599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dirty="0"/>
                        <a:t>№</a:t>
                      </a:r>
                    </a:p>
                  </a:txBody>
                  <a:tcPr marL="95250" marR="95250" marT="95239" marB="95239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FFFFFF"/>
                          </a:solidFill>
                          <a:hlinkClick r:id="rId2"/>
                        </a:rPr>
                        <a:t>Название</a:t>
                      </a:r>
                      <a:endParaRPr lang="ru-RU" sz="1200" dirty="0"/>
                    </a:p>
                  </a:txBody>
                  <a:tcPr marL="95250" marR="95250" marT="95239" marB="95239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FFFFFF"/>
                          </a:solidFill>
                          <a:hlinkClick r:id="rId3"/>
                        </a:rPr>
                        <a:t>Код</a:t>
                      </a:r>
                      <a:endParaRPr lang="ru-RU" sz="1200" dirty="0"/>
                    </a:p>
                  </a:txBody>
                  <a:tcPr marL="95250" marR="95250" marT="95239" marB="95239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FFFFFF"/>
                          </a:solidFill>
                          <a:hlinkClick r:id="rId4"/>
                        </a:rPr>
                        <a:t>Прием заявок до</a:t>
                      </a:r>
                      <a:endParaRPr lang="ru-RU" sz="1200" dirty="0"/>
                    </a:p>
                  </a:txBody>
                  <a:tcPr marL="95250" marR="95250" marT="95239" marB="95239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rgbClr val="FFFFFF"/>
                          </a:solidFill>
                          <a:hlinkClick r:id="rId5"/>
                        </a:rPr>
                        <a:t>Год конкурса</a:t>
                      </a:r>
                      <a:endParaRPr lang="ru-RU" sz="1200" dirty="0"/>
                    </a:p>
                  </a:txBody>
                  <a:tcPr marL="95250" marR="95250" marT="95239" marB="95239" anchor="ctr"/>
                </a:tc>
              </a:tr>
              <a:tr h="1043818">
                <a:tc>
                  <a:txBody>
                    <a:bodyPr/>
                    <a:lstStyle/>
                    <a:p>
                      <a:pPr fontAlgn="base"/>
                      <a:r>
                        <a:rPr lang="ru-RU" sz="1800">
                          <a:solidFill>
                            <a:srgbClr val="313131"/>
                          </a:solidFill>
                        </a:rPr>
                        <a:t>1</a:t>
                      </a:r>
                    </a:p>
                  </a:txBody>
                  <a:tcPr marL="95250" marR="95250" marT="95239" marB="95239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400" u="none" strike="noStrike" dirty="0">
                          <a:solidFill>
                            <a:srgbClr val="205C96"/>
                          </a:solidFill>
                        </a:rPr>
                        <a:t>Конкурс 2016 года инициативных научных проектов, проводимый РФФИ и Государственным фондом естественных наук Китая (ГФЕН)</a:t>
                      </a:r>
                      <a:endParaRPr lang="ru-RU" sz="1400" dirty="0">
                        <a:solidFill>
                          <a:srgbClr val="205C96"/>
                        </a:solidFill>
                      </a:endParaRPr>
                    </a:p>
                  </a:txBody>
                  <a:tcPr marL="95250" marR="95250" marT="95239" marB="95239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dirty="0">
                          <a:solidFill>
                            <a:srgbClr val="313131"/>
                          </a:solidFill>
                        </a:rPr>
                        <a:t>«</a:t>
                      </a:r>
                      <a:r>
                        <a:rPr lang="ru-RU" sz="1400" dirty="0" err="1">
                          <a:solidFill>
                            <a:srgbClr val="313131"/>
                          </a:solidFill>
                        </a:rPr>
                        <a:t>ГФЕН_а</a:t>
                      </a:r>
                      <a:r>
                        <a:rPr lang="ru-RU" sz="1400" dirty="0">
                          <a:solidFill>
                            <a:srgbClr val="313131"/>
                          </a:solidFill>
                        </a:rPr>
                        <a:t>»</a:t>
                      </a:r>
                    </a:p>
                  </a:txBody>
                  <a:tcPr marL="95250" marR="95250" marT="95239" marB="95239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dirty="0" smtClean="0">
                          <a:solidFill>
                            <a:srgbClr val="313131"/>
                          </a:solidFill>
                        </a:rPr>
                        <a:t>03.07.2016 </a:t>
                      </a:r>
                      <a:r>
                        <a:rPr lang="ru-RU" sz="1400" dirty="0">
                          <a:solidFill>
                            <a:srgbClr val="313131"/>
                          </a:solidFill>
                        </a:rPr>
                        <a:t>17:00</a:t>
                      </a:r>
                    </a:p>
                  </a:txBody>
                  <a:tcPr marL="95250" marR="95250" marT="95239" marB="95239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dirty="0" smtClean="0">
                          <a:solidFill>
                            <a:srgbClr val="313131"/>
                          </a:solidFill>
                        </a:rPr>
                        <a:t>2017</a:t>
                      </a:r>
                      <a:endParaRPr lang="ru-RU" sz="1400" dirty="0">
                        <a:solidFill>
                          <a:srgbClr val="313131"/>
                        </a:solidFill>
                      </a:endParaRPr>
                    </a:p>
                  </a:txBody>
                  <a:tcPr marL="95250" marR="95250" marT="95239" marB="95239" anchor="ctr"/>
                </a:tc>
              </a:tr>
              <a:tr h="870532">
                <a:tc>
                  <a:txBody>
                    <a:bodyPr/>
                    <a:lstStyle/>
                    <a:p>
                      <a:pPr fontAlgn="base"/>
                      <a:r>
                        <a:rPr lang="ru-RU" sz="1800" dirty="0" smtClean="0">
                          <a:solidFill>
                            <a:srgbClr val="313131"/>
                          </a:solidFill>
                        </a:rPr>
                        <a:t>2</a:t>
                      </a:r>
                      <a:endParaRPr lang="ru-RU" sz="1800" dirty="0">
                        <a:solidFill>
                          <a:srgbClr val="313131"/>
                        </a:solidFill>
                      </a:endParaRPr>
                    </a:p>
                  </a:txBody>
                  <a:tcPr marL="95250" marR="95250" marT="95239" marB="95239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400" u="none" strike="noStrike" dirty="0">
                          <a:solidFill>
                            <a:srgbClr val="205C96"/>
                          </a:solidFill>
                        </a:rPr>
                        <a:t>Конкурс 2016 года инициативных научных проектов, выполняемых молодыми учеными (Мой первый грант)</a:t>
                      </a:r>
                      <a:endParaRPr lang="ru-RU" sz="1400" dirty="0">
                        <a:solidFill>
                          <a:srgbClr val="205C96"/>
                        </a:solidFill>
                      </a:endParaRPr>
                    </a:p>
                  </a:txBody>
                  <a:tcPr marL="95250" marR="95250" marT="95239" marB="95239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>
                          <a:solidFill>
                            <a:srgbClr val="313131"/>
                          </a:solidFill>
                        </a:rPr>
                        <a:t>«мол_а»</a:t>
                      </a:r>
                    </a:p>
                  </a:txBody>
                  <a:tcPr marL="95250" marR="95250" marT="95239" marB="95239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dirty="0" smtClean="0">
                          <a:solidFill>
                            <a:srgbClr val="313131"/>
                          </a:solidFill>
                        </a:rPr>
                        <a:t>30.06.2016 </a:t>
                      </a:r>
                      <a:r>
                        <a:rPr lang="ru-RU" sz="1400" dirty="0">
                          <a:solidFill>
                            <a:srgbClr val="313131"/>
                          </a:solidFill>
                        </a:rPr>
                        <a:t>16:00</a:t>
                      </a:r>
                    </a:p>
                  </a:txBody>
                  <a:tcPr marL="95250" marR="95250" marT="95239" marB="95239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dirty="0" smtClean="0">
                          <a:solidFill>
                            <a:srgbClr val="313131"/>
                          </a:solidFill>
                        </a:rPr>
                        <a:t>2017</a:t>
                      </a:r>
                      <a:endParaRPr lang="ru-RU" sz="1400" dirty="0">
                        <a:solidFill>
                          <a:srgbClr val="313131"/>
                        </a:solidFill>
                      </a:endParaRPr>
                    </a:p>
                  </a:txBody>
                  <a:tcPr marL="95250" marR="95250" marT="95239" marB="95239" anchor="ctr"/>
                </a:tc>
              </a:tr>
              <a:tr h="1094155">
                <a:tc>
                  <a:txBody>
                    <a:bodyPr/>
                    <a:lstStyle/>
                    <a:p>
                      <a:pPr fontAlgn="base"/>
                      <a:r>
                        <a:rPr lang="ru-RU" sz="1800" dirty="0" smtClean="0">
                          <a:solidFill>
                            <a:srgbClr val="313131"/>
                          </a:solidFill>
                        </a:rPr>
                        <a:t>3</a:t>
                      </a:r>
                      <a:endParaRPr lang="ru-RU" sz="1800" dirty="0">
                        <a:solidFill>
                          <a:srgbClr val="313131"/>
                        </a:solidFill>
                      </a:endParaRPr>
                    </a:p>
                  </a:txBody>
                  <a:tcPr marL="95250" marR="95250" marT="95239" marB="95239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400" u="none" strike="noStrike" dirty="0">
                          <a:solidFill>
                            <a:srgbClr val="205C96"/>
                          </a:solidFill>
                        </a:rPr>
                        <a:t>Конкурс 2016 года инициативных научных проектов, проводимый совместно РФФИ и Национальным центром научных исследований Франции</a:t>
                      </a:r>
                      <a:endParaRPr lang="ru-RU" sz="1400" dirty="0">
                        <a:solidFill>
                          <a:srgbClr val="205C96"/>
                        </a:solidFill>
                      </a:endParaRPr>
                    </a:p>
                  </a:txBody>
                  <a:tcPr marL="95250" marR="95250" marT="95239" marB="95239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>
                          <a:solidFill>
                            <a:srgbClr val="313131"/>
                          </a:solidFill>
                        </a:rPr>
                        <a:t>Международные проекты, «м_а»</a:t>
                      </a:r>
                    </a:p>
                  </a:txBody>
                  <a:tcPr marL="95250" marR="95250" marT="95239" marB="95239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dirty="0" smtClean="0">
                          <a:solidFill>
                            <a:srgbClr val="313131"/>
                          </a:solidFill>
                        </a:rPr>
                        <a:t>02.06.2016 </a:t>
                      </a:r>
                      <a:r>
                        <a:rPr lang="ru-RU" sz="1400" dirty="0">
                          <a:solidFill>
                            <a:srgbClr val="313131"/>
                          </a:solidFill>
                        </a:rPr>
                        <a:t>17:00</a:t>
                      </a:r>
                    </a:p>
                  </a:txBody>
                  <a:tcPr marL="95250" marR="95250" marT="95239" marB="95239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dirty="0" smtClean="0">
                          <a:solidFill>
                            <a:srgbClr val="313131"/>
                          </a:solidFill>
                        </a:rPr>
                        <a:t>2017</a:t>
                      </a:r>
                      <a:endParaRPr lang="ru-RU" sz="1400" dirty="0">
                        <a:solidFill>
                          <a:srgbClr val="313131"/>
                        </a:solidFill>
                      </a:endParaRPr>
                    </a:p>
                  </a:txBody>
                  <a:tcPr marL="95250" marR="95250" marT="95239" marB="95239" anchor="ctr"/>
                </a:tc>
              </a:tr>
              <a:tr h="1043818">
                <a:tc>
                  <a:txBody>
                    <a:bodyPr/>
                    <a:lstStyle/>
                    <a:p>
                      <a:pPr fontAlgn="base"/>
                      <a:r>
                        <a:rPr lang="ru-RU" sz="1800" dirty="0" smtClean="0">
                          <a:solidFill>
                            <a:srgbClr val="313131"/>
                          </a:solidFill>
                        </a:rPr>
                        <a:t>4</a:t>
                      </a:r>
                      <a:endParaRPr lang="ru-RU" sz="1800" dirty="0">
                        <a:solidFill>
                          <a:srgbClr val="313131"/>
                        </a:solidFill>
                      </a:endParaRPr>
                    </a:p>
                  </a:txBody>
                  <a:tcPr marL="95250" marR="95250" marT="95239" marB="95239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400" u="none" strike="noStrike" dirty="0">
                          <a:solidFill>
                            <a:srgbClr val="205C96"/>
                          </a:solidFill>
                        </a:rPr>
                        <a:t>Конкурс проектов 2016 года по изданию научных трудов, являющихся результатом реализации научных проектов, поддержанных РФФИ</a:t>
                      </a:r>
                      <a:endParaRPr lang="ru-RU" sz="1400" dirty="0">
                        <a:solidFill>
                          <a:srgbClr val="205C96"/>
                        </a:solidFill>
                      </a:endParaRPr>
                    </a:p>
                  </a:txBody>
                  <a:tcPr marL="95250" marR="95250" marT="95239" marB="95239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dirty="0">
                          <a:solidFill>
                            <a:srgbClr val="313131"/>
                          </a:solidFill>
                        </a:rPr>
                        <a:t>«</a:t>
                      </a:r>
                      <a:r>
                        <a:rPr lang="ru-RU" sz="1400" dirty="0" err="1">
                          <a:solidFill>
                            <a:srgbClr val="313131"/>
                          </a:solidFill>
                        </a:rPr>
                        <a:t>д</a:t>
                      </a:r>
                      <a:r>
                        <a:rPr lang="ru-RU" sz="1400" dirty="0">
                          <a:solidFill>
                            <a:srgbClr val="313131"/>
                          </a:solidFill>
                        </a:rPr>
                        <a:t>»</a:t>
                      </a:r>
                    </a:p>
                  </a:txBody>
                  <a:tcPr marL="95250" marR="95250" marT="95239" marB="95239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dirty="0" smtClean="0">
                          <a:solidFill>
                            <a:srgbClr val="313131"/>
                          </a:solidFill>
                        </a:rPr>
                        <a:t>02.02.2017 </a:t>
                      </a:r>
                      <a:r>
                        <a:rPr lang="ru-RU" sz="1400" dirty="0">
                          <a:solidFill>
                            <a:srgbClr val="313131"/>
                          </a:solidFill>
                        </a:rPr>
                        <a:t>17:00</a:t>
                      </a:r>
                    </a:p>
                  </a:txBody>
                  <a:tcPr marL="95250" marR="95250" marT="95239" marB="95239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dirty="0" smtClean="0">
                          <a:solidFill>
                            <a:srgbClr val="313131"/>
                          </a:solidFill>
                        </a:rPr>
                        <a:t>2017</a:t>
                      </a:r>
                      <a:endParaRPr lang="ru-RU" sz="1400" dirty="0">
                        <a:solidFill>
                          <a:srgbClr val="313131"/>
                        </a:solidFill>
                      </a:endParaRPr>
                    </a:p>
                  </a:txBody>
                  <a:tcPr marL="95250" marR="95250" marT="95239" marB="95239" anchor="ctr"/>
                </a:tc>
              </a:tr>
              <a:tr h="1043818">
                <a:tc>
                  <a:txBody>
                    <a:bodyPr/>
                    <a:lstStyle/>
                    <a:p>
                      <a:pPr fontAlgn="base"/>
                      <a:r>
                        <a:rPr lang="ru-RU" sz="1800" dirty="0" smtClean="0">
                          <a:solidFill>
                            <a:srgbClr val="313131"/>
                          </a:solidFill>
                        </a:rPr>
                        <a:t>5</a:t>
                      </a:r>
                      <a:endParaRPr lang="ru-RU" sz="1800" dirty="0">
                        <a:solidFill>
                          <a:srgbClr val="313131"/>
                        </a:solidFill>
                      </a:endParaRPr>
                    </a:p>
                  </a:txBody>
                  <a:tcPr marL="95250" marR="95250" marT="95239" marB="95239"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1400" u="none" strike="noStrike" dirty="0">
                          <a:solidFill>
                            <a:srgbClr val="205C96"/>
                          </a:solidFill>
                        </a:rPr>
                        <a:t>Конкурс инициативных научных проектов 2016 года, проводимый совместно РФФИ и Министерством по науке и технологиям Тайваня</a:t>
                      </a:r>
                      <a:endParaRPr lang="ru-RU" sz="1400" dirty="0">
                        <a:solidFill>
                          <a:srgbClr val="205C96"/>
                        </a:solidFill>
                      </a:endParaRPr>
                    </a:p>
                  </a:txBody>
                  <a:tcPr marL="95250" marR="95250" marT="95239" marB="95239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>
                          <a:solidFill>
                            <a:srgbClr val="313131"/>
                          </a:solidFill>
                        </a:rPr>
                        <a:t>Международные проекты, «м_а»</a:t>
                      </a:r>
                    </a:p>
                  </a:txBody>
                  <a:tcPr marL="95250" marR="95250" marT="95239" marB="95239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dirty="0" smtClean="0">
                          <a:solidFill>
                            <a:srgbClr val="313131"/>
                          </a:solidFill>
                        </a:rPr>
                        <a:t>15.07.2016 </a:t>
                      </a:r>
                      <a:r>
                        <a:rPr lang="ru-RU" sz="1400" dirty="0">
                          <a:solidFill>
                            <a:srgbClr val="313131"/>
                          </a:solidFill>
                        </a:rPr>
                        <a:t>17:00</a:t>
                      </a:r>
                    </a:p>
                  </a:txBody>
                  <a:tcPr marL="95250" marR="95250" marT="95239" marB="95239"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ru-RU" sz="1400" dirty="0" smtClean="0">
                          <a:solidFill>
                            <a:srgbClr val="313131"/>
                          </a:solidFill>
                        </a:rPr>
                        <a:t>2017</a:t>
                      </a:r>
                      <a:endParaRPr lang="ru-RU" sz="1400" dirty="0">
                        <a:solidFill>
                          <a:srgbClr val="313131"/>
                        </a:solidFill>
                      </a:endParaRPr>
                    </a:p>
                  </a:txBody>
                  <a:tcPr marL="95250" marR="95250" marT="95239" marB="95239"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Российский фонд фундаментальных исследований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84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altLang="ru-RU" dirty="0" smtClean="0"/>
              <a:t>Начало выполнения – 01.01.2016</a:t>
            </a:r>
          </a:p>
          <a:p>
            <a:r>
              <a:rPr lang="ru-RU" altLang="ru-RU" dirty="0" smtClean="0"/>
              <a:t>Окончание выполнения – 31.12.2017</a:t>
            </a:r>
          </a:p>
          <a:p>
            <a:r>
              <a:rPr lang="ru-RU" altLang="ru-RU" dirty="0" smtClean="0"/>
              <a:t>Размер гранта - 450 000 руб. в год</a:t>
            </a:r>
          </a:p>
          <a:p>
            <a:r>
              <a:rPr lang="ru-RU" altLang="ru-RU" dirty="0" smtClean="0"/>
              <a:t>Необходимо обеспечить в 2017 году участие не менее чем одного члена коллектива в конференции по результатам работ по проектам, выполняемым молодыми учеными и поддержанным Фондом (предусмотреть в расходах гранта).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Мой первый грант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63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altLang="ru-RU" smtClean="0"/>
              <a:t>Начало выполнения – 01.01.2016</a:t>
            </a:r>
          </a:p>
          <a:p>
            <a:r>
              <a:rPr lang="ru-RU" altLang="ru-RU" smtClean="0"/>
              <a:t>Окончание выполнения – 31.12.2017</a:t>
            </a:r>
          </a:p>
          <a:p>
            <a:r>
              <a:rPr lang="ru-RU" altLang="ru-RU" smtClean="0"/>
              <a:t>Размер гранта - 450 000 руб. в год</a:t>
            </a:r>
          </a:p>
          <a:p>
            <a:r>
              <a:rPr lang="ru-RU" altLang="ru-RU" smtClean="0"/>
              <a:t>Необходимо обеспечить в 2017 году участие не менее чем одного члена коллектива в конференции по результатам работ по проектам, выполняемым молодыми учеными и поддержанным Фондом (предусмотреть в расходах гранта).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Мой первый грант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63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274638"/>
            <a:ext cx="7762056" cy="1143000"/>
          </a:xfrm>
        </p:spPr>
        <p:txBody>
          <a:bodyPr anchor="b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3500" dirty="0" smtClean="0">
                <a:solidFill>
                  <a:srgbClr val="FF0000"/>
                </a:solidFill>
              </a:rPr>
              <a:t>Программа академических обменов имени сенатора </a:t>
            </a:r>
            <a:r>
              <a:rPr lang="ru-RU" altLang="ru-RU" sz="3500" dirty="0" err="1" smtClean="0">
                <a:solidFill>
                  <a:srgbClr val="FF0000"/>
                </a:solidFill>
              </a:rPr>
              <a:t>Фулбрайта</a:t>
            </a:r>
            <a:endParaRPr lang="ru-RU" altLang="ru-RU" sz="3500" dirty="0" smtClean="0">
              <a:solidFill>
                <a:srgbClr val="FF0000"/>
              </a:solidFill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ru-RU" altLang="ru-RU" dirty="0" smtClean="0">
                <a:solidFill>
                  <a:srgbClr val="0070C0"/>
                </a:solidFill>
              </a:rPr>
              <a:t>Магистерская/аспирантская программа – выпускники вузов с целью получения магистерской степени и аспиранты для проведения научно-исследовательской работы (возраст до 30 лет)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ru-RU" altLang="ru-RU" dirty="0" smtClean="0">
                <a:solidFill>
                  <a:srgbClr val="0070C0"/>
                </a:solidFill>
              </a:rPr>
              <a:t>Программа стажировки для преподавателей вузов – для разработки учебных курсов с последующим внедрением в российских вузах (возраст до 39 лет), 5 месяцев, заявки принимаются до 15 июня 2015 года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ru-RU" altLang="ru-RU" dirty="0" smtClean="0">
                <a:solidFill>
                  <a:srgbClr val="0070C0"/>
                </a:solidFill>
              </a:rPr>
              <a:t>Программа для преподавателей английского языка – работа ассистентами преподавателей русского языка на один учебный год (возраст 21-29 лет), заявки принимаются до 1 июня 2015 года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Font typeface="Wingdings 3"/>
              <a:buNone/>
              <a:defRPr/>
            </a:pPr>
            <a:endParaRPr lang="ru-RU" altLang="ru-RU" dirty="0" smtClean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68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Содержимое 2"/>
          <p:cNvSpPr>
            <a:spLocks noGrp="1"/>
          </p:cNvSpPr>
          <p:nvPr>
            <p:ph sz="half" idx="1"/>
          </p:nvPr>
        </p:nvSpPr>
        <p:spPr>
          <a:xfrm>
            <a:off x="179388" y="1981200"/>
            <a:ext cx="4608512" cy="3886200"/>
          </a:xfrm>
        </p:spPr>
        <p:txBody>
          <a:bodyPr/>
          <a:lstStyle/>
          <a:p>
            <a:r>
              <a:rPr lang="ru-RU" altLang="ru-RU" sz="2000" b="1" smtClean="0"/>
              <a:t>Направлен на повышение квалификации врачей различных специальностей Центральной и Восточной Европы, Центральной Азии, России и стран бывшего Советского Союза </a:t>
            </a:r>
          </a:p>
          <a:p>
            <a:pPr>
              <a:buFont typeface="Wingdings 3" pitchFamily="18" charset="2"/>
              <a:buNone/>
            </a:pPr>
            <a:endParaRPr lang="ru-RU" altLang="ru-RU" smtClean="0">
              <a:solidFill>
                <a:srgbClr val="003399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altLang="ru-RU" smtClean="0">
              <a:solidFill>
                <a:srgbClr val="003399"/>
              </a:solidFill>
            </a:endParaRPr>
          </a:p>
          <a:p>
            <a:endParaRPr lang="ru-RU" altLang="ru-RU" smtClean="0"/>
          </a:p>
        </p:txBody>
      </p:sp>
      <p:pic>
        <p:nvPicPr>
          <p:cNvPr id="17411" name="Picture 4" descr="perspect.jpg (15892 bytes)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1484313"/>
            <a:ext cx="3933825" cy="25622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Медицинские семинары 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в Зальцбурге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7413" name="Picture 5" descr="schlo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933825"/>
            <a:ext cx="3487738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696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3608" y="457200"/>
            <a:ext cx="7185992" cy="884238"/>
          </a:xfrm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dirty="0" smtClean="0">
                <a:solidFill>
                  <a:srgbClr val="FF0000"/>
                </a:solidFill>
              </a:rPr>
              <a:t>Участники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84313"/>
            <a:ext cx="8229600" cy="4383087"/>
          </a:xfrm>
        </p:spPr>
        <p:txBody>
          <a:bodyPr>
            <a:normAutofit fontScale="775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r>
              <a:rPr lang="ru-RU" altLang="ru-RU" dirty="0" smtClean="0">
                <a:solidFill>
                  <a:srgbClr val="0070C0"/>
                </a:solidFill>
              </a:rPr>
              <a:t>	В конкурсе могут принять участие врачи в возрасте до 30 лет (возможны исключения):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None/>
              <a:defRPr/>
            </a:pPr>
            <a:endParaRPr lang="ru-RU" altLang="ru-RU" dirty="0" smtClean="0">
              <a:solidFill>
                <a:srgbClr val="0070C0"/>
              </a:solidFill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altLang="ru-RU" dirty="0" smtClean="0">
                <a:solidFill>
                  <a:srgbClr val="0070C0"/>
                </a:solidFill>
              </a:rPr>
              <a:t>свободно владеющие английским языком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altLang="ru-RU" dirty="0" smtClean="0">
                <a:solidFill>
                  <a:srgbClr val="0070C0"/>
                </a:solidFill>
              </a:rPr>
              <a:t>активно ведущие практическую,</a:t>
            </a:r>
            <a:r>
              <a:rPr lang="en-US" altLang="ru-RU" dirty="0" smtClean="0">
                <a:solidFill>
                  <a:srgbClr val="0070C0"/>
                </a:solidFill>
              </a:rPr>
              <a:t> </a:t>
            </a:r>
            <a:r>
              <a:rPr lang="ru-RU" altLang="ru-RU" dirty="0" smtClean="0">
                <a:solidFill>
                  <a:srgbClr val="0070C0"/>
                </a:solidFill>
              </a:rPr>
              <a:t>преподавательскую, исследовательскую деятельность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altLang="ru-RU" dirty="0" smtClean="0">
                <a:solidFill>
                  <a:srgbClr val="0070C0"/>
                </a:solidFill>
              </a:rPr>
              <a:t>наличие медицинской публикаций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>
                <a:solidFill>
                  <a:srgbClr val="0070C0"/>
                </a:solidFill>
              </a:rPr>
              <a:t>после участия в недельном семинаре, участникам предоставляется возможность подачи документов на 3-х месячную стажировку в Австрийских и Немецких медицинских организациях.</a:t>
            </a:r>
            <a:endParaRPr lang="ru-RU" altLang="ru-RU" dirty="0" smtClean="0">
              <a:solidFill>
                <a:srgbClr val="0070C0"/>
              </a:solidFill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altLang="ru-RU" dirty="0" smtClean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44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pPr eaLnBrk="1" hangingPunct="1"/>
            <a:r>
              <a:rPr lang="ru-RU" altLang="ru-RU" b="1" smtClean="0">
                <a:solidFill>
                  <a:srgbClr val="FF0000"/>
                </a:solidFill>
              </a:rPr>
              <a:t>Грант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smtClean="0"/>
              <a:t>   - </a:t>
            </a:r>
            <a:r>
              <a:rPr lang="ru-RU" altLang="ru-RU" smtClean="0">
                <a:solidFill>
                  <a:srgbClr val="003399"/>
                </a:solidFill>
              </a:rPr>
              <a:t>право, получаемое на конкурсной основе физическим или юридическим лицом на выделение льготной финансовой квоты для выполнения конкретной программы в некоторой сфере деятельности на условиях грантодателя</a:t>
            </a:r>
          </a:p>
        </p:txBody>
      </p:sp>
    </p:spTree>
    <p:extLst>
      <p:ext uri="{BB962C8B-B14F-4D97-AF65-F5344CB8AC3E}">
        <p14:creationId xmlns:p14="http://schemas.microsoft.com/office/powerpoint/2010/main" val="31447338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4655275"/>
              </p:ext>
            </p:extLst>
          </p:nvPr>
        </p:nvGraphicFramePr>
        <p:xfrm>
          <a:off x="179388" y="1341438"/>
          <a:ext cx="8785224" cy="5040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391"/>
                <a:gridCol w="1153045"/>
                <a:gridCol w="1768002"/>
                <a:gridCol w="1703690"/>
                <a:gridCol w="1255032"/>
                <a:gridCol w="1255032"/>
                <a:gridCol w="1255032"/>
              </a:tblGrid>
              <a:tr h="41622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Times New Roman"/>
                          <a:cs typeface="Arial"/>
                        </a:rPr>
                        <a:t>даты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Times New Roman"/>
                          <a:cs typeface="Arial"/>
                        </a:rPr>
                        <a:t>Название семинара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Times New Roman"/>
                          <a:cs typeface="Arial"/>
                        </a:rPr>
                        <a:t>Директора курса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Times New Roman"/>
                          <a:cs typeface="Arial"/>
                        </a:rPr>
                        <a:t>Клиники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Times New Roman"/>
                          <a:cs typeface="Arial"/>
                        </a:rPr>
                        <a:t>Код семинара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Times New Roman"/>
                          <a:cs typeface="Arial"/>
                        </a:rPr>
                        <a:t>Конечный срок подачи документов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/>
                </a:tc>
              </a:tr>
              <a:tr h="615785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99110" algn="l"/>
                        </a:tabLst>
                      </a:pPr>
                      <a:endParaRPr lang="en-US" sz="9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Times New Roman"/>
                          <a:cs typeface="Arial"/>
                        </a:rPr>
                        <a:t>январь</a:t>
                      </a:r>
                      <a:r>
                        <a:rPr lang="en-US" sz="900">
                          <a:latin typeface="Calibri"/>
                          <a:ea typeface="Times New Roman"/>
                          <a:cs typeface="Arial"/>
                        </a:rPr>
                        <a:t> 4 – 10 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Times New Roman"/>
                          <a:cs typeface="Arial"/>
                        </a:rPr>
                        <a:t>Детская радиология 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Times New Roman"/>
                          <a:cs typeface="Arial"/>
                        </a:rPr>
                        <a:t>Sudha Anupindi, MD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Times New Roman"/>
                          <a:cs typeface="Arial"/>
                        </a:rPr>
                        <a:t>Erich Sorantin, MD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Times New Roman"/>
                          <a:cs typeface="Arial"/>
                        </a:rPr>
                        <a:t>Children’s Hospital of Philadelphia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Times New Roman"/>
                          <a:cs typeface="Arial"/>
                        </a:rPr>
                        <a:t>Medical University of Graz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Times New Roman"/>
                          <a:cs typeface="Arial"/>
                        </a:rPr>
                        <a:t>512SPPS15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latin typeface="Calibri"/>
                          <a:ea typeface="Times New Roman"/>
                          <a:cs typeface="Arial"/>
                        </a:rPr>
                        <a:t>15.10.201</a:t>
                      </a:r>
                      <a:r>
                        <a:rPr lang="ru-RU" sz="900" dirty="0" smtClean="0">
                          <a:latin typeface="Calibri"/>
                          <a:ea typeface="Times New Roman"/>
                          <a:cs typeface="Arial"/>
                        </a:rPr>
                        <a:t>6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ctr"/>
                </a:tc>
              </a:tr>
              <a:tr h="461838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99110" algn="l"/>
                        </a:tabLst>
                      </a:pPr>
                      <a:endParaRPr lang="en-US" sz="9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Times New Roman"/>
                          <a:cs typeface="Arial"/>
                        </a:rPr>
                        <a:t>январь</a:t>
                      </a:r>
                      <a:r>
                        <a:rPr lang="en-US" sz="900">
                          <a:latin typeface="Calibri"/>
                          <a:ea typeface="Times New Roman"/>
                          <a:cs typeface="Arial"/>
                        </a:rPr>
                        <a:t> 11 – 17  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Times New Roman"/>
                          <a:cs typeface="Arial"/>
                        </a:rPr>
                        <a:t>Травма и экстренная хирургия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Times New Roman"/>
                          <a:cs typeface="Arial"/>
                        </a:rPr>
                        <a:t>Soumitra Eachempati, MD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Times New Roman"/>
                          <a:cs typeface="Arial"/>
                        </a:rPr>
                        <a:t>Richard Kdolsky, MD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Times New Roman"/>
                          <a:cs typeface="Arial"/>
                        </a:rPr>
                        <a:t>Weill Cornell/NYPH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Times New Roman"/>
                          <a:cs typeface="Arial"/>
                        </a:rPr>
                        <a:t>Medical University of Vienna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Times New Roman"/>
                          <a:cs typeface="Arial"/>
                        </a:rPr>
                        <a:t>513SWCS15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latin typeface="Calibri"/>
                          <a:ea typeface="Times New Roman"/>
                          <a:cs typeface="Arial"/>
                        </a:rPr>
                        <a:t>15.10.201</a:t>
                      </a:r>
                      <a:r>
                        <a:rPr lang="ru-RU" sz="900" dirty="0" smtClean="0">
                          <a:latin typeface="Calibri"/>
                          <a:ea typeface="Times New Roman"/>
                          <a:cs typeface="Arial"/>
                        </a:rPr>
                        <a:t>6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ctr"/>
                </a:tc>
              </a:tr>
              <a:tr h="461838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99110" algn="l"/>
                        </a:tabLst>
                      </a:pPr>
                      <a:endParaRPr lang="en-US" sz="9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Times New Roman"/>
                          <a:cs typeface="Arial"/>
                        </a:rPr>
                        <a:t>январь</a:t>
                      </a:r>
                      <a:r>
                        <a:rPr lang="en-US" sz="900">
                          <a:latin typeface="Calibri"/>
                          <a:ea typeface="Times New Roman"/>
                          <a:cs typeface="Arial"/>
                        </a:rPr>
                        <a:t> 18 – 24 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Times New Roman"/>
                          <a:cs typeface="Arial"/>
                        </a:rPr>
                        <a:t>Хирургия височной кости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Times New Roman"/>
                          <a:cs typeface="Arial"/>
                        </a:rPr>
                        <a:t>Samuel Selesnick, MD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Times New Roman"/>
                          <a:cs typeface="Arial"/>
                        </a:rPr>
                        <a:t>Gerhard Moser, MD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Times New Roman"/>
                          <a:cs typeface="Arial"/>
                        </a:rPr>
                        <a:t>Weill Cornell/NYPH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Times New Roman"/>
                          <a:cs typeface="Arial"/>
                        </a:rPr>
                        <a:t>Paracelsus Medical University Salzburg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Times New Roman"/>
                          <a:cs typeface="Arial"/>
                        </a:rPr>
                        <a:t>514SWCS15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latin typeface="Calibri"/>
                          <a:ea typeface="Times New Roman"/>
                          <a:cs typeface="Arial"/>
                        </a:rPr>
                        <a:t>15.10.201</a:t>
                      </a:r>
                      <a:r>
                        <a:rPr lang="ru-RU" sz="900" dirty="0" smtClean="0">
                          <a:latin typeface="Calibri"/>
                          <a:ea typeface="Times New Roman"/>
                          <a:cs typeface="Arial"/>
                        </a:rPr>
                        <a:t>6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ctr"/>
                </a:tc>
              </a:tr>
              <a:tr h="416226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99110" algn="l"/>
                        </a:tabLst>
                      </a:pPr>
                      <a:endParaRPr lang="en-US" sz="9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Times New Roman"/>
                          <a:cs typeface="Arial"/>
                        </a:rPr>
                        <a:t>Октябрь </a:t>
                      </a:r>
                      <a:r>
                        <a:rPr lang="en-US" sz="900">
                          <a:latin typeface="Calibri"/>
                          <a:ea typeface="Times New Roman"/>
                          <a:cs typeface="Arial"/>
                        </a:rPr>
                        <a:t> 4 – 10 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Times New Roman"/>
                          <a:cs typeface="Arial"/>
                        </a:rPr>
                        <a:t>Медицинское образование </a:t>
                      </a:r>
                      <a:r>
                        <a:rPr lang="en-US" sz="900" b="1">
                          <a:latin typeface="Calibri"/>
                          <a:ea typeface="Times New Roman"/>
                          <a:cs typeface="Arial"/>
                        </a:rPr>
                        <a:t>*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Times New Roman"/>
                          <a:cs typeface="Arial"/>
                        </a:rPr>
                        <a:t>Stephen Ludwig, MD 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Times New Roman"/>
                          <a:cs typeface="Arial"/>
                        </a:rPr>
                        <a:t>Children’s Hospital of Philadelphia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Times New Roman"/>
                          <a:cs typeface="Arial"/>
                        </a:rPr>
                        <a:t>540SPPS15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latin typeface="Calibri"/>
                          <a:ea typeface="Times New Roman"/>
                          <a:cs typeface="Arial"/>
                        </a:rPr>
                        <a:t>31.05.201</a:t>
                      </a:r>
                      <a:r>
                        <a:rPr lang="ru-RU" sz="900" dirty="0" smtClean="0">
                          <a:latin typeface="Calibri"/>
                          <a:ea typeface="Times New Roman"/>
                          <a:cs typeface="Arial"/>
                        </a:rPr>
                        <a:t>6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ctr"/>
                </a:tc>
              </a:tr>
              <a:tr h="461838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99110" algn="l"/>
                        </a:tabLst>
                      </a:pPr>
                      <a:endParaRPr lang="en-US" sz="9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Times New Roman"/>
                          <a:cs typeface="Arial"/>
                        </a:rPr>
                        <a:t>октябрь</a:t>
                      </a:r>
                      <a:r>
                        <a:rPr lang="en-US" sz="900">
                          <a:latin typeface="Calibri"/>
                          <a:ea typeface="Times New Roman"/>
                          <a:cs typeface="Arial"/>
                        </a:rPr>
                        <a:t> 11 – 17 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Times New Roman"/>
                          <a:cs typeface="Arial"/>
                        </a:rPr>
                        <a:t>Кардиология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Times New Roman"/>
                          <a:cs typeface="Arial"/>
                        </a:rPr>
                        <a:t>Paul D. Kligfield, MD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Times New Roman"/>
                          <a:cs typeface="Arial"/>
                        </a:rPr>
                        <a:t>Gerald Maurer, MD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Times New Roman"/>
                          <a:cs typeface="Arial"/>
                        </a:rPr>
                        <a:t>Weill Cornell/NYPH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Times New Roman"/>
                          <a:cs typeface="Arial"/>
                        </a:rPr>
                        <a:t>Medical University of Vienna 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Times New Roman"/>
                          <a:cs typeface="Arial"/>
                        </a:rPr>
                        <a:t>541SWCS15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latin typeface="Calibri"/>
                          <a:ea typeface="Times New Roman"/>
                          <a:cs typeface="Arial"/>
                        </a:rPr>
                        <a:t>31.05.201</a:t>
                      </a:r>
                      <a:r>
                        <a:rPr lang="ru-RU" sz="900" dirty="0" smtClean="0">
                          <a:latin typeface="Calibri"/>
                          <a:ea typeface="Times New Roman"/>
                          <a:cs typeface="Arial"/>
                        </a:rPr>
                        <a:t>6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ctr"/>
                </a:tc>
              </a:tr>
              <a:tr h="461838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99110" algn="l"/>
                        </a:tabLst>
                      </a:pPr>
                      <a:endParaRPr lang="en-US" sz="9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Times New Roman"/>
                          <a:cs typeface="Arial"/>
                        </a:rPr>
                        <a:t>октябрь</a:t>
                      </a:r>
                      <a:r>
                        <a:rPr lang="en-US" sz="900">
                          <a:latin typeface="Calibri"/>
                          <a:ea typeface="Times New Roman"/>
                          <a:cs typeface="Arial"/>
                        </a:rPr>
                        <a:t> 18 – 24 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Times New Roman"/>
                          <a:cs typeface="Arial"/>
                        </a:rPr>
                        <a:t>Психиатрия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AT" sz="900" dirty="0">
                          <a:latin typeface="Calibri"/>
                          <a:ea typeface="Times New Roman"/>
                          <a:cs typeface="Arial"/>
                        </a:rPr>
                        <a:t>Michael Sacks, M.D.  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AT" sz="900" dirty="0">
                          <a:latin typeface="Calibri"/>
                          <a:ea typeface="Times New Roman"/>
                          <a:cs typeface="Arial"/>
                        </a:rPr>
                        <a:t>Wolfgang Fleischhacker, M.D.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Times New Roman"/>
                          <a:cs typeface="Arial"/>
                        </a:rPr>
                        <a:t>Weill Cornell/NYPH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Times New Roman"/>
                          <a:cs typeface="Arial"/>
                        </a:rPr>
                        <a:t>Medical University of Innsbruck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Times New Roman"/>
                          <a:cs typeface="Arial"/>
                        </a:rPr>
                        <a:t>542SWCS15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latin typeface="Calibri"/>
                          <a:ea typeface="Times New Roman"/>
                          <a:cs typeface="Arial"/>
                        </a:rPr>
                        <a:t>31.05.201</a:t>
                      </a:r>
                      <a:r>
                        <a:rPr lang="ru-RU" sz="900" dirty="0" smtClean="0">
                          <a:latin typeface="Calibri"/>
                          <a:ea typeface="Times New Roman"/>
                          <a:cs typeface="Arial"/>
                        </a:rPr>
                        <a:t>6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ctr"/>
                </a:tc>
              </a:tr>
              <a:tr h="461838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99110" algn="l"/>
                        </a:tabLst>
                      </a:pPr>
                      <a:endParaRPr lang="en-US" sz="9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Times New Roman"/>
                          <a:cs typeface="Arial"/>
                        </a:rPr>
                        <a:t>октябрь</a:t>
                      </a:r>
                      <a:r>
                        <a:rPr lang="en-US" sz="900">
                          <a:latin typeface="Calibri"/>
                          <a:ea typeface="Times New Roman"/>
                          <a:cs typeface="Arial"/>
                        </a:rPr>
                        <a:t> 25 – 31 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Times New Roman"/>
                          <a:cs typeface="Arial"/>
                        </a:rPr>
                        <a:t>Кардиохирургия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AT" sz="900">
                          <a:latin typeface="Calibri"/>
                          <a:ea typeface="Times New Roman"/>
                          <a:cs typeface="Arial"/>
                        </a:rPr>
                        <a:t>Edward Soltesz, MD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AT" sz="900">
                          <a:latin typeface="Calibri"/>
                          <a:ea typeface="Times New Roman"/>
                          <a:cs typeface="Arial"/>
                        </a:rPr>
                        <a:t>Günther Laufer, MD 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Times New Roman"/>
                          <a:cs typeface="Arial"/>
                        </a:rPr>
                        <a:t>Cleveland Clinic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Times New Roman"/>
                          <a:cs typeface="Arial"/>
                        </a:rPr>
                        <a:t>Medical University of Vienna 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Times New Roman"/>
                          <a:cs typeface="Arial"/>
                        </a:rPr>
                        <a:t>543SCLS15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latin typeface="Calibri"/>
                          <a:ea typeface="Times New Roman"/>
                          <a:cs typeface="Arial"/>
                        </a:rPr>
                        <a:t>31.05.201</a:t>
                      </a:r>
                      <a:r>
                        <a:rPr lang="ru-RU" sz="900" dirty="0" smtClean="0">
                          <a:latin typeface="Calibri"/>
                          <a:ea typeface="Times New Roman"/>
                          <a:cs typeface="Arial"/>
                        </a:rPr>
                        <a:t>6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ctr"/>
                </a:tc>
              </a:tr>
              <a:tr h="615785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99110" algn="l"/>
                        </a:tabLst>
                      </a:pPr>
                      <a:endParaRPr lang="en-US" sz="9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Times New Roman"/>
                          <a:cs typeface="Arial"/>
                        </a:rPr>
                        <a:t>декабрь</a:t>
                      </a:r>
                      <a:r>
                        <a:rPr lang="en-US" sz="900">
                          <a:latin typeface="Calibri"/>
                          <a:ea typeface="Times New Roman"/>
                          <a:cs typeface="Arial"/>
                        </a:rPr>
                        <a:t> 6 – 12  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Times New Roman"/>
                          <a:cs typeface="Arial"/>
                        </a:rPr>
                        <a:t>Онкология </a:t>
                      </a:r>
                      <a:r>
                        <a:rPr lang="en-US" sz="900" b="1">
                          <a:latin typeface="Calibri"/>
                          <a:ea typeface="Times New Roman"/>
                          <a:cs typeface="Arial"/>
                        </a:rPr>
                        <a:t>B</a:t>
                      </a:r>
                      <a:r>
                        <a:rPr lang="ru-RU" sz="900" b="1">
                          <a:latin typeface="Calibri"/>
                          <a:ea typeface="Times New Roman"/>
                          <a:cs typeface="Arial"/>
                        </a:rPr>
                        <a:t>: </a:t>
                      </a:r>
                      <a:r>
                        <a:rPr lang="ru-RU" sz="90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900" b="1">
                          <a:latin typeface="Times New Roman"/>
                          <a:ea typeface="Times New Roman"/>
                        </a:rPr>
                        <a:t>злокачественные образования мягких тканей, костных тканей и кожи</a:t>
                      </a:r>
                      <a:r>
                        <a:rPr lang="ru-RU" sz="900" b="1">
                          <a:latin typeface="Calibri"/>
                          <a:ea typeface="Times New Roman"/>
                          <a:cs typeface="Arial"/>
                        </a:rPr>
                        <a:t> *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Times New Roman"/>
                          <a:cs typeface="Arial"/>
                        </a:rPr>
                        <a:t>Thomas J. Fahey, Jr., MD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Times New Roman"/>
                          <a:cs typeface="Arial"/>
                        </a:rPr>
                        <a:t>David G. Pfister, MD 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Times New Roman"/>
                          <a:cs typeface="Arial"/>
                        </a:rPr>
                        <a:t>Weill Cornell/NYPH/ 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Times New Roman"/>
                          <a:cs typeface="Arial"/>
                        </a:rPr>
                        <a:t>Memorial Sloan-Kettering Cancer Center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Times New Roman"/>
                          <a:cs typeface="Arial"/>
                        </a:rPr>
                        <a:t>544SWCS15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latin typeface="Calibri"/>
                          <a:ea typeface="Times New Roman"/>
                          <a:cs typeface="Arial"/>
                        </a:rPr>
                        <a:t>31.05.201</a:t>
                      </a:r>
                      <a:r>
                        <a:rPr lang="ru-RU" sz="900" dirty="0" smtClean="0">
                          <a:latin typeface="Calibri"/>
                          <a:ea typeface="Times New Roman"/>
                          <a:cs typeface="Arial"/>
                        </a:rPr>
                        <a:t>6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ctr"/>
                </a:tc>
              </a:tr>
              <a:tr h="667100"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99110" algn="l"/>
                        </a:tabLst>
                      </a:pPr>
                      <a:endParaRPr lang="en-US" sz="9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44451" marR="44451" marT="0" marB="0" anchor="b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Times New Roman"/>
                          <a:cs typeface="Arial"/>
                        </a:rPr>
                        <a:t>декабрь</a:t>
                      </a:r>
                      <a:r>
                        <a:rPr lang="en-US" sz="900">
                          <a:latin typeface="Calibri"/>
                          <a:ea typeface="Times New Roman"/>
                          <a:cs typeface="Arial"/>
                        </a:rPr>
                        <a:t> 13 – 19   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Calibri"/>
                          <a:ea typeface="Times New Roman"/>
                          <a:cs typeface="Arial"/>
                        </a:rPr>
                        <a:t>Диабет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AT" sz="900">
                          <a:latin typeface="Calibri"/>
                          <a:ea typeface="Times New Roman"/>
                          <a:cs typeface="Arial"/>
                        </a:rPr>
                        <a:t>Robin S. Goland MD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de-AT" sz="900">
                          <a:latin typeface="Calibri"/>
                          <a:ea typeface="Times New Roman"/>
                          <a:cs typeface="Arial"/>
                        </a:rPr>
                        <a:t>Michael Roden, MD 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Times New Roman"/>
                          <a:cs typeface="Arial"/>
                        </a:rPr>
                        <a:t>Columbia University/NYPH    </a:t>
                      </a:r>
                      <a:r>
                        <a:rPr lang="en-US" sz="1200"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Times New Roman"/>
                          <a:cs typeface="Arial"/>
                        </a:rPr>
                        <a:t>German Diabetes Center (DDZ)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>
                          <a:latin typeface="Calibri"/>
                          <a:ea typeface="Times New Roman"/>
                          <a:cs typeface="Arial"/>
                        </a:rPr>
                        <a:t>545SCOS15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latin typeface="Calibri"/>
                          <a:ea typeface="Times New Roman"/>
                          <a:cs typeface="Arial"/>
                        </a:rPr>
                        <a:t>31.05.201</a:t>
                      </a:r>
                      <a:r>
                        <a:rPr lang="ru-RU" sz="900" dirty="0" smtClean="0">
                          <a:latin typeface="Calibri"/>
                          <a:ea typeface="Times New Roman"/>
                          <a:cs typeface="Arial"/>
                        </a:rPr>
                        <a:t>6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44451" marR="44451" marT="0" marB="0" anchor="ctr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www.aaf-online.org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98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560" y="457200"/>
            <a:ext cx="7618040" cy="1603375"/>
          </a:xfrm>
        </p:spPr>
        <p:txBody>
          <a:bodyPr anchor="b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3200" dirty="0" smtClean="0">
                <a:solidFill>
                  <a:srgbClr val="FF0000"/>
                </a:solidFill>
              </a:rPr>
              <a:t>Фонд Михаила Прохорова (Благотворительный фонд культурных инициатив)</a:t>
            </a:r>
            <a:r>
              <a:rPr lang="ru-RU" altLang="ru-RU" sz="4000" dirty="0" smtClean="0"/>
              <a:t> 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349500"/>
            <a:ext cx="8229600" cy="3517900"/>
          </a:xfrm>
        </p:spPr>
        <p:txBody>
          <a:bodyPr>
            <a:normAutofit lnSpcReduction="10000"/>
          </a:bodyPr>
          <a:lstStyle/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ru-RU" altLang="ru-RU" sz="2400" smtClean="0">
                <a:solidFill>
                  <a:srgbClr val="003399"/>
                </a:solidFill>
              </a:rPr>
              <a:t>финансирование трэвел-грантов для студентов и аспирантов 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ru-RU" altLang="ru-RU" sz="2400" smtClean="0">
                <a:solidFill>
                  <a:srgbClr val="003399"/>
                </a:solidFill>
              </a:rPr>
              <a:t>для обучения, стажировок и участия в конференциях и семинарах 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ru-RU" altLang="ru-RU" sz="2400" smtClean="0">
                <a:solidFill>
                  <a:srgbClr val="003399"/>
                </a:solidFill>
              </a:rPr>
              <a:t>финансирует академическую мобильность преимущественно на территории России 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ru-RU" altLang="ru-RU" sz="2400" smtClean="0">
                <a:solidFill>
                  <a:srgbClr val="003399"/>
                </a:solidFill>
              </a:rPr>
              <a:t>проживающих и обучающихся на территории Красноярского края. 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ru-RU" altLang="ru-RU" sz="2400" smtClean="0">
                <a:solidFill>
                  <a:srgbClr val="003399"/>
                </a:solidFill>
              </a:rPr>
              <a:t>Максимальная сумма запрашиваемой поддержки 100000 рублей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ru-RU" altLang="ru-RU" sz="2400" smtClean="0">
                <a:solidFill>
                  <a:srgbClr val="003399"/>
                </a:solidFill>
              </a:rPr>
              <a:t>Общий грантовый фонд 2 000 000 рублей</a:t>
            </a:r>
          </a:p>
        </p:txBody>
      </p:sp>
    </p:spTree>
    <p:extLst>
      <p:ext uri="{BB962C8B-B14F-4D97-AF65-F5344CB8AC3E}">
        <p14:creationId xmlns:p14="http://schemas.microsoft.com/office/powerpoint/2010/main" val="375776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3" descr="logosta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357188"/>
            <a:ext cx="7858125" cy="650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807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15"/>
          <p:cNvSpPr txBox="1">
            <a:spLocks/>
          </p:cNvSpPr>
          <p:nvPr/>
        </p:nvSpPr>
        <p:spPr>
          <a:xfrm>
            <a:off x="653364" y="1739287"/>
            <a:ext cx="8104992" cy="11200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000" dirty="0">
                <a:latin typeface="+mj-lt"/>
              </a:rPr>
              <a:t>Краевой фонд науки – региональный институт поддержки и развития научной и научно-технической деятельности, обеспечивающий высокий уровень кооперации между вузами, институтами РАН, промышленными и наукоемкими предприятиями в интересах модернизации и инновационного развития отраслей экономики Красноярского </a:t>
            </a:r>
            <a:r>
              <a:rPr lang="ru-RU" sz="2000" dirty="0" smtClean="0">
                <a:latin typeface="+mj-lt"/>
              </a:rPr>
              <a:t>края.</a:t>
            </a:r>
            <a:endParaRPr lang="ru-RU" sz="2000" dirty="0">
              <a:latin typeface="+mj-lt"/>
            </a:endParaRPr>
          </a:p>
          <a:p>
            <a:pPr marL="0" indent="0">
              <a:buNone/>
            </a:pPr>
            <a:endParaRPr lang="en-US" sz="17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sz="17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>
              <a:buClr>
                <a:schemeClr val="accent1">
                  <a:lumMod val="75000"/>
                </a:schemeClr>
              </a:buClr>
              <a:buSzPct val="106000"/>
            </a:pPr>
            <a:endParaRPr lang="ru-RU" sz="1700" dirty="0"/>
          </a:p>
          <a:p>
            <a:pPr marL="0" indent="0">
              <a:buNone/>
            </a:pP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8" name="Текст 5"/>
          <p:cNvSpPr txBox="1">
            <a:spLocks/>
          </p:cNvSpPr>
          <p:nvPr/>
        </p:nvSpPr>
        <p:spPr>
          <a:xfrm>
            <a:off x="628650" y="3715558"/>
            <a:ext cx="8128984" cy="24545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000" b="1" dirty="0">
                <a:solidFill>
                  <a:srgbClr val="005EA4"/>
                </a:solidFill>
                <a:latin typeface="+mj-lt"/>
              </a:rPr>
              <a:t>Цель Краевого фонда науки в 2016-2018 гг. </a:t>
            </a:r>
            <a:r>
              <a:rPr lang="ru-RU" sz="2000" b="1" dirty="0" smtClean="0">
                <a:solidFill>
                  <a:srgbClr val="005EA4"/>
                </a:solidFill>
                <a:latin typeface="+mj-lt"/>
              </a:rPr>
              <a:t>- </a:t>
            </a:r>
            <a:r>
              <a:rPr lang="ru-RU" sz="2000" b="1" dirty="0">
                <a:solidFill>
                  <a:srgbClr val="005EA4"/>
                </a:solidFill>
                <a:latin typeface="+mj-lt"/>
              </a:rPr>
              <a:t>разработка и реализация современных инструментов </a:t>
            </a:r>
            <a:r>
              <a:rPr lang="ru-RU" sz="2000" b="1" dirty="0" smtClean="0">
                <a:solidFill>
                  <a:srgbClr val="005EA4"/>
                </a:solidFill>
                <a:latin typeface="+mj-lt"/>
              </a:rPr>
              <a:t>поддержки</a:t>
            </a:r>
            <a:r>
              <a:rPr lang="en-US" sz="2000" b="1" dirty="0" smtClean="0">
                <a:solidFill>
                  <a:srgbClr val="005EA4"/>
                </a:solidFill>
                <a:latin typeface="+mj-lt"/>
              </a:rPr>
              <a:t> </a:t>
            </a:r>
            <a:r>
              <a:rPr lang="ru-RU" sz="2000" b="1" dirty="0" smtClean="0">
                <a:solidFill>
                  <a:srgbClr val="005EA4"/>
                </a:solidFill>
                <a:latin typeface="+mj-lt"/>
              </a:rPr>
              <a:t>конкурентоспособных </a:t>
            </a:r>
            <a:r>
              <a:rPr lang="ru-RU" sz="2000" b="1" dirty="0">
                <a:solidFill>
                  <a:srgbClr val="005EA4"/>
                </a:solidFill>
                <a:latin typeface="+mj-lt"/>
              </a:rPr>
              <a:t>исследовательских компетенций, научных исследований и разработок, направленных на технологическую модернизацию и инновационное развитие отраслей экономики Красноярского края. </a:t>
            </a:r>
          </a:p>
          <a:p>
            <a:endParaRPr lang="ru-RU" sz="2000" dirty="0"/>
          </a:p>
          <a:p>
            <a:endParaRPr lang="ru-RU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843" y="-105454"/>
            <a:ext cx="1095990" cy="876792"/>
          </a:xfrm>
          <a:prstGeom prst="rect">
            <a:avLst/>
          </a:prstGeom>
        </p:spPr>
      </p:pic>
      <p:sp>
        <p:nvSpPr>
          <p:cNvPr id="11" name="Подзаголовок 2"/>
          <p:cNvSpPr txBox="1">
            <a:spLocks/>
          </p:cNvSpPr>
          <p:nvPr/>
        </p:nvSpPr>
        <p:spPr>
          <a:xfrm>
            <a:off x="42987" y="115855"/>
            <a:ext cx="8456777" cy="8608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 sz="2300" b="1" dirty="0" smtClean="0">
                <a:solidFill>
                  <a:srgbClr val="005EA4"/>
                </a:solidFill>
                <a:latin typeface="+mj-lt"/>
              </a:rPr>
              <a:t>Цель Краевого </a:t>
            </a:r>
            <a:r>
              <a:rPr lang="ru-RU" sz="2300" b="1" dirty="0">
                <a:solidFill>
                  <a:srgbClr val="005EA4"/>
                </a:solidFill>
                <a:latin typeface="+mj-lt"/>
              </a:rPr>
              <a:t>фонда </a:t>
            </a:r>
            <a:r>
              <a:rPr lang="ru-RU" sz="2300" b="1" dirty="0" smtClean="0">
                <a:solidFill>
                  <a:srgbClr val="005EA4"/>
                </a:solidFill>
                <a:latin typeface="+mj-lt"/>
              </a:rPr>
              <a:t>науки</a:t>
            </a: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3491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dirty="0" smtClean="0">
                <a:solidFill>
                  <a:srgbClr val="0037A4"/>
                </a:solidFill>
              </a:rPr>
              <a:t>научно-технических </a:t>
            </a:r>
            <a:r>
              <a:rPr lang="ru-RU" sz="2400" dirty="0">
                <a:solidFill>
                  <a:srgbClr val="0037A4"/>
                </a:solidFill>
              </a:rPr>
              <a:t>исследований, разработок, инновационных программ и проектов для обеспечения конкурентных преимуществ экономики Красноярского </a:t>
            </a:r>
            <a:r>
              <a:rPr lang="ru-RU" sz="2400" dirty="0" smtClean="0">
                <a:solidFill>
                  <a:srgbClr val="0037A4"/>
                </a:solidFill>
              </a:rPr>
              <a:t>края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dirty="0" smtClean="0">
                <a:solidFill>
                  <a:srgbClr val="0037A4"/>
                </a:solidFill>
              </a:rPr>
              <a:t>социальных </a:t>
            </a:r>
            <a:r>
              <a:rPr lang="ru-RU" sz="2400" dirty="0">
                <a:solidFill>
                  <a:srgbClr val="0037A4"/>
                </a:solidFill>
              </a:rPr>
              <a:t>и гуманитарных исследований, разработок и </a:t>
            </a:r>
            <a:r>
              <a:rPr lang="ru-RU" sz="2400" dirty="0" smtClean="0">
                <a:solidFill>
                  <a:srgbClr val="0037A4"/>
                </a:solidFill>
              </a:rPr>
              <a:t>инноваций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dirty="0" smtClean="0">
                <a:solidFill>
                  <a:srgbClr val="0037A4"/>
                </a:solidFill>
              </a:rPr>
              <a:t>научно-технического </a:t>
            </a:r>
            <a:r>
              <a:rPr lang="ru-RU" sz="2400" dirty="0">
                <a:solidFill>
                  <a:srgbClr val="0037A4"/>
                </a:solidFill>
              </a:rPr>
              <a:t>творчества молодежи (студентов и аспирантов</a:t>
            </a:r>
            <a:r>
              <a:rPr lang="ru-RU" sz="2400" dirty="0" smtClean="0">
                <a:solidFill>
                  <a:srgbClr val="0037A4"/>
                </a:solidFill>
              </a:rPr>
              <a:t>)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dirty="0" smtClean="0">
                <a:solidFill>
                  <a:srgbClr val="0037A4"/>
                </a:solidFill>
              </a:rPr>
              <a:t>студенческих </a:t>
            </a:r>
            <a:r>
              <a:rPr lang="ru-RU" sz="2400" dirty="0">
                <a:solidFill>
                  <a:srgbClr val="0037A4"/>
                </a:solidFill>
              </a:rPr>
              <a:t>проектов по заказу муниципальных образований Красноярского </a:t>
            </a:r>
            <a:r>
              <a:rPr lang="ru-RU" sz="2400" dirty="0" smtClean="0">
                <a:solidFill>
                  <a:srgbClr val="0037A4"/>
                </a:solidFill>
              </a:rPr>
              <a:t>края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dirty="0" smtClean="0">
                <a:solidFill>
                  <a:srgbClr val="0037A4"/>
                </a:solidFill>
              </a:rPr>
              <a:t>научных </a:t>
            </a:r>
            <a:r>
              <a:rPr lang="ru-RU" sz="2400" dirty="0">
                <a:solidFill>
                  <a:srgbClr val="0037A4"/>
                </a:solidFill>
              </a:rPr>
              <a:t>проектов авторских коллективов студентов и аспирантов под руководством молодых </a:t>
            </a:r>
            <a:r>
              <a:rPr lang="ru-RU" sz="2400" dirty="0" smtClean="0">
                <a:solidFill>
                  <a:srgbClr val="0037A4"/>
                </a:solidFill>
              </a:rPr>
              <a:t>ученых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400" dirty="0" smtClean="0">
                <a:solidFill>
                  <a:srgbClr val="0037A4"/>
                </a:solidFill>
              </a:rPr>
              <a:t>на </a:t>
            </a:r>
            <a:r>
              <a:rPr lang="ru-RU" sz="2400" dirty="0">
                <a:solidFill>
                  <a:srgbClr val="0037A4"/>
                </a:solidFill>
              </a:rPr>
              <a:t>получение финансовой поддержки при проведении научных конференций, олимпиад и мероприятий по профессиональной ориентации молодежи</a:t>
            </a:r>
            <a:endParaRPr lang="ru-RU" sz="2400" dirty="0" smtClean="0">
              <a:solidFill>
                <a:srgbClr val="0037A4"/>
              </a:solidFill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sz="2400" dirty="0">
              <a:solidFill>
                <a:srgbClr val="0037A4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Конкурсы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75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42987" y="115856"/>
            <a:ext cx="8252255" cy="91445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300" b="1" dirty="0" smtClean="0">
                <a:solidFill>
                  <a:srgbClr val="005EA4"/>
                </a:solidFill>
                <a:latin typeface="+mj-lt"/>
                <a:ea typeface="+mj-ea"/>
                <a:cs typeface="+mj-cs"/>
              </a:rPr>
              <a:t>Поддержка фундаментальных исследований в интересах социально-экономического развития Красноярского края в 2016 г.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843" y="-105454"/>
            <a:ext cx="1095990" cy="876792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4978622"/>
              </p:ext>
            </p:extLst>
          </p:nvPr>
        </p:nvGraphicFramePr>
        <p:xfrm>
          <a:off x="0" y="1139983"/>
          <a:ext cx="9144000" cy="5117900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489402"/>
                <a:gridCol w="3461838"/>
                <a:gridCol w="1697633"/>
                <a:gridCol w="1368093"/>
                <a:gridCol w="1058524"/>
                <a:gridCol w="1068510"/>
              </a:tblGrid>
              <a:tr h="91395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Наименование конкурса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7587" marR="375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D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Целевое финансирование,  млн руб. (субсидии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ru-RU" sz="16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Краевого фонда науки)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587" marR="375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D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Количество планируемых</a:t>
                      </a:r>
                      <a:r>
                        <a:rPr lang="ru-RU" sz="16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проектов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587" marR="375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Стоимость</a:t>
                      </a:r>
                      <a:r>
                        <a:rPr lang="ru-RU" sz="16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проекта</a:t>
                      </a: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,</a:t>
                      </a:r>
                      <a:b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 млн руб.</a:t>
                      </a:r>
                    </a:p>
                  </a:txBody>
                  <a:tcPr marL="37587" marR="375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DF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Срок приема заявок на конкурс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587" marR="375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DFA"/>
                    </a:solidFill>
                  </a:tcPr>
                </a:tc>
              </a:tr>
              <a:tr h="7456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</a:rPr>
                        <a:t>1</a:t>
                      </a:r>
                      <a:endParaRPr lang="ru-RU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7587" marR="37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Региональный конкурс инициативных исследовательских проектов (РФФИ)</a:t>
                      </a:r>
                      <a:endParaRPr lang="ru-RU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587" marR="37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 pitchFamily="18" charset="0"/>
                        </a:rPr>
                        <a:t>20 (10)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149" marR="581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 pitchFamily="18" charset="0"/>
                        </a:rPr>
                        <a:t>24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149" marR="581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До 1,5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149" marR="581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16</a:t>
                      </a: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июня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149" marR="581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287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6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7587" marR="37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Региональный конкурс</a:t>
                      </a:r>
                      <a:r>
                        <a:rPr lang="ru-RU" sz="160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проектов «Российское могущество прирастать будет Сибирью и Ледовитым океаном» (</a:t>
                      </a:r>
                      <a:r>
                        <a:rPr lang="ru-RU" sz="16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РГНФ) - 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Научные исследования, выполняемые научными коллективами или отдельными учеными; Проекты экспедиций, полевых и социологических исследований, научно-реставрационных работ</a:t>
                      </a:r>
                    </a:p>
                  </a:txBody>
                  <a:tcPr marL="37587" marR="37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 pitchFamily="18" charset="0"/>
                        </a:rPr>
                        <a:t>14 (7)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149" marR="581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149" marR="581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Times New Roman"/>
                          <a:cs typeface="Times New Roman"/>
                        </a:rPr>
                        <a:t>До 1,5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149" marR="581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Июнь-сентябрь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149" marR="581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831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ИТОГО </a:t>
                      </a:r>
                      <a:endParaRPr lang="ru-RU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D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34 (17)</a:t>
                      </a:r>
                      <a:endParaRPr lang="ru-RU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D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38</a:t>
                      </a:r>
                      <a:endParaRPr lang="ru-RU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D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D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DF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401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42987" y="-46372"/>
            <a:ext cx="8252255" cy="914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300" b="1" dirty="0" smtClean="0">
                <a:solidFill>
                  <a:srgbClr val="005EA4"/>
                </a:solidFill>
                <a:latin typeface="+mj-lt"/>
                <a:ea typeface="+mj-ea"/>
                <a:cs typeface="+mj-cs"/>
              </a:rPr>
              <a:t>Прикладные исследования в интересах развития кооперации </a:t>
            </a:r>
            <a:br>
              <a:rPr lang="ru-RU" sz="2300" b="1" dirty="0" smtClean="0">
                <a:solidFill>
                  <a:srgbClr val="005EA4"/>
                </a:solidFill>
                <a:latin typeface="+mj-lt"/>
                <a:ea typeface="+mj-ea"/>
                <a:cs typeface="+mj-cs"/>
              </a:rPr>
            </a:br>
            <a:r>
              <a:rPr lang="ru-RU" sz="2300" b="1" dirty="0" smtClean="0">
                <a:solidFill>
                  <a:srgbClr val="005EA4"/>
                </a:solidFill>
                <a:latin typeface="+mj-lt"/>
                <a:ea typeface="+mj-ea"/>
                <a:cs typeface="+mj-cs"/>
              </a:rPr>
              <a:t>между вузами, академическими институтами и бизнесом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835" y="-46372"/>
            <a:ext cx="940157" cy="674658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8805367"/>
              </p:ext>
            </p:extLst>
          </p:nvPr>
        </p:nvGraphicFramePr>
        <p:xfrm>
          <a:off x="13491" y="709725"/>
          <a:ext cx="9101014" cy="5946331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487101"/>
                <a:gridCol w="3822930"/>
                <a:gridCol w="1630017"/>
                <a:gridCol w="1182757"/>
                <a:gridCol w="914400"/>
                <a:gridCol w="1063809"/>
              </a:tblGrid>
              <a:tr h="77677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Наименование конкурса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7587" marR="375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D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Целевое финансирование,  млн руб. (субсидии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Краевого фонда науки)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587" marR="375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D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Количество планируемых</a:t>
                      </a:r>
                      <a:r>
                        <a:rPr lang="ru-RU" sz="14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проектов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587" marR="375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Стоимость</a:t>
                      </a:r>
                      <a:r>
                        <a:rPr lang="ru-RU" sz="14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проекта</a:t>
                      </a: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,</a:t>
                      </a:r>
                      <a:b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 млн руб.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587" marR="375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Срок приема заявок на конкурс</a:t>
                      </a:r>
                    </a:p>
                  </a:txBody>
                  <a:tcPr marL="37587" marR="375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DFA"/>
                    </a:solidFill>
                  </a:tcPr>
                </a:tc>
              </a:tr>
              <a:tr h="881331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</a:rPr>
                        <a:t>1</a:t>
                      </a:r>
                      <a:endParaRPr lang="ru-RU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7587" marR="37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 проектов ориентированных фундаментальных исследований по междисциплинарным темам, проводимый совместно РФФИ и Красноярским краем 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(РФФИ)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587" marR="37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 pitchFamily="18" charset="0"/>
                        </a:rPr>
                        <a:t>69 (34,5) 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149" marR="581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 pitchFamily="18" charset="0"/>
                        </a:rPr>
                        <a:t>14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149" marR="581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До 5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149" marR="581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Март 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149" marR="581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39957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7587" marR="37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Региональный конкурс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проектов «Российское могущество прирастать будет Сибирью и Ледовитым океаном» (РГНФ) - 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Научные исследования, выполняемые научными коллективами или отдельными учеными; Проекты экспедиций, полевых и социологических исследований, научно-реставрационных работ</a:t>
                      </a:r>
                      <a:endParaRPr lang="ru-RU" sz="1400" b="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587" marR="37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 pitchFamily="18" charset="0"/>
                        </a:rPr>
                        <a:t>4 (2)</a:t>
                      </a:r>
                    </a:p>
                  </a:txBody>
                  <a:tcPr marL="58149" marR="581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149" marR="581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До 1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149" marR="581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Июнь-сентябрь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149" marR="581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42391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</a:rPr>
                        <a:t>3</a:t>
                      </a:r>
                    </a:p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7587" marR="37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Конкурс научно-технических проектов, направленных на кооперацию учреждений и организаций научно-образовательного комплекса Красноярского края по заказу промышленных предприятий (Краевой фонд науки) 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37587" marR="37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 pitchFamily="18" charset="0"/>
                        </a:rPr>
                        <a:t>30</a:t>
                      </a:r>
                      <a:r>
                        <a:rPr lang="ru-RU" sz="1400" baseline="0" dirty="0" smtClean="0">
                          <a:latin typeface="+mn-lt"/>
                          <a:ea typeface="Times New Roman"/>
                          <a:cs typeface="Times New Roman" pitchFamily="18" charset="0"/>
                        </a:rPr>
                        <a:t> (15)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149" marR="581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149" marR="581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До 5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149" marR="581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Март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149" marR="581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13791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40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7587" marR="37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Конкурс социальных и гуманитарных исследований, разработок и инноваций, направленных на повышение качества жизни населения Красноярского края (Краевой фонд науки) </a:t>
                      </a:r>
                    </a:p>
                  </a:txBody>
                  <a:tcPr marL="37587" marR="37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 pitchFamily="18" charset="0"/>
                        </a:rPr>
                        <a:t>12 (8)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149" marR="581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149" marR="581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До 1,5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149" marR="581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+mn-lt"/>
                          <a:ea typeface="Times New Roman"/>
                          <a:cs typeface="Times New Roman"/>
                        </a:rPr>
                        <a:t>Февраль</a:t>
                      </a:r>
                      <a:r>
                        <a:rPr lang="ru-RU" sz="14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-март</a:t>
                      </a:r>
                      <a:endParaRPr lang="ru-RU" sz="14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149" marR="581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8741"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ИТОГО </a:t>
                      </a:r>
                      <a:endParaRPr lang="ru-RU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D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115 (59,5)</a:t>
                      </a:r>
                      <a:endParaRPr lang="ru-RU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D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+mn-lt"/>
                          <a:ea typeface="Times New Roman"/>
                          <a:cs typeface="Times New Roman"/>
                        </a:rPr>
                        <a:t>32</a:t>
                      </a:r>
                      <a:endParaRPr lang="ru-RU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D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D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DF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656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42987" y="-46372"/>
            <a:ext cx="8252255" cy="91445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2400" b="1" dirty="0">
                <a:solidFill>
                  <a:srgbClr val="005EA4"/>
                </a:solidFill>
                <a:latin typeface="+mj-lt"/>
              </a:rPr>
              <a:t>Поддержка талантливой молодежи, развитие исследовательских </a:t>
            </a:r>
            <a:br>
              <a:rPr lang="ru-RU" sz="2400" b="1" dirty="0">
                <a:solidFill>
                  <a:srgbClr val="005EA4"/>
                </a:solidFill>
                <a:latin typeface="+mj-lt"/>
              </a:rPr>
            </a:br>
            <a:r>
              <a:rPr lang="ru-RU" sz="2400" b="1" dirty="0">
                <a:solidFill>
                  <a:srgbClr val="005EA4"/>
                </a:solidFill>
                <a:latin typeface="+mj-lt"/>
              </a:rPr>
              <a:t>компетенций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8545324"/>
              </p:ext>
            </p:extLst>
          </p:nvPr>
        </p:nvGraphicFramePr>
        <p:xfrm>
          <a:off x="42987" y="771338"/>
          <a:ext cx="9101014" cy="5744928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487101"/>
                <a:gridCol w="3653965"/>
                <a:gridCol w="1799304"/>
                <a:gridCol w="1302026"/>
                <a:gridCol w="983974"/>
                <a:gridCol w="874644"/>
              </a:tblGrid>
              <a:tr h="1137779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50" dirty="0" smtClean="0">
                          <a:latin typeface="+mn-lt"/>
                          <a:ea typeface="Times New Roman"/>
                          <a:cs typeface="Times New Roman"/>
                        </a:rPr>
                        <a:t>Наименование конкурса </a:t>
                      </a:r>
                      <a:endParaRPr lang="ru-RU" sz="1550" dirty="0">
                        <a:solidFill>
                          <a:schemeClr val="tx1"/>
                        </a:solidFill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7587" marR="375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D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Целевое финансирование,  млн руб. (субсидии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ru-RU" sz="16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Краевого фонда науки)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587" marR="375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D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 smtClean="0">
                          <a:latin typeface="+mn-lt"/>
                          <a:ea typeface="Times New Roman"/>
                          <a:cs typeface="Times New Roman"/>
                        </a:rPr>
                        <a:t>Количество планируемых</a:t>
                      </a:r>
                      <a:r>
                        <a:rPr lang="ru-RU" sz="155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550" dirty="0" smtClean="0">
                          <a:latin typeface="+mn-lt"/>
                          <a:ea typeface="Times New Roman"/>
                          <a:cs typeface="Times New Roman"/>
                        </a:rPr>
                        <a:t>проектов</a:t>
                      </a:r>
                      <a:endParaRPr lang="ru-RU" sz="15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587" marR="375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50" dirty="0" smtClean="0">
                          <a:latin typeface="+mn-lt"/>
                          <a:ea typeface="Times New Roman"/>
                          <a:cs typeface="Times New Roman"/>
                        </a:rPr>
                        <a:t>Стоимость</a:t>
                      </a:r>
                      <a:r>
                        <a:rPr lang="ru-RU" sz="155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проекта</a:t>
                      </a:r>
                      <a:r>
                        <a:rPr lang="ru-RU" sz="1550" dirty="0" smtClean="0">
                          <a:latin typeface="+mn-lt"/>
                          <a:ea typeface="Times New Roman"/>
                          <a:cs typeface="Times New Roman"/>
                        </a:rPr>
                        <a:t>,</a:t>
                      </a:r>
                      <a:br>
                        <a:rPr lang="ru-RU" sz="1550" dirty="0" smtClean="0"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ru-RU" sz="1550" dirty="0" smtClean="0">
                          <a:latin typeface="+mn-lt"/>
                          <a:ea typeface="Times New Roman"/>
                          <a:cs typeface="Times New Roman"/>
                        </a:rPr>
                        <a:t> млн. руб.</a:t>
                      </a:r>
                      <a:endParaRPr lang="ru-RU" sz="15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7587" marR="375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D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Срок приема заявок на конкурс</a:t>
                      </a:r>
                    </a:p>
                  </a:txBody>
                  <a:tcPr marL="37587" marR="3758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DFA"/>
                    </a:solidFill>
                  </a:tcPr>
                </a:tc>
              </a:tr>
              <a:tr h="8247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 smtClean="0">
                          <a:effectLst/>
                          <a:latin typeface="+mn-lt"/>
                        </a:rPr>
                        <a:t>1</a:t>
                      </a:r>
                      <a:endParaRPr lang="ru-RU" sz="155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55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7587" marR="37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5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 научных</a:t>
                      </a:r>
                      <a:r>
                        <a:rPr lang="ru-RU" sz="155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5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проектов, выполняемых ведущими молодежными</a:t>
                      </a:r>
                      <a:r>
                        <a:rPr lang="ru-RU" sz="1550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55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коллективами </a:t>
                      </a:r>
                      <a:r>
                        <a:rPr lang="ru-RU" sz="15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(РФФИ)</a:t>
                      </a:r>
                      <a:endParaRPr lang="ru-RU" sz="155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587" marR="37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 smtClean="0">
                          <a:latin typeface="+mn-lt"/>
                          <a:ea typeface="Times New Roman"/>
                          <a:cs typeface="Times New Roman" pitchFamily="18" charset="0"/>
                        </a:rPr>
                        <a:t>16 (8)</a:t>
                      </a:r>
                      <a:r>
                        <a:rPr lang="ru-RU" sz="1550" baseline="0" dirty="0" smtClean="0">
                          <a:latin typeface="+mn-lt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5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149" marR="581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 smtClean="0">
                          <a:latin typeface="+mn-lt"/>
                          <a:ea typeface="Times New Roman"/>
                          <a:cs typeface="Times New Roman" pitchFamily="18" charset="0"/>
                        </a:rPr>
                        <a:t>18</a:t>
                      </a:r>
                      <a:endParaRPr lang="ru-RU" sz="15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149" marR="581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 smtClean="0">
                          <a:latin typeface="+mn-lt"/>
                          <a:ea typeface="Times New Roman"/>
                          <a:cs typeface="Times New Roman"/>
                        </a:rPr>
                        <a:t>До 1</a:t>
                      </a:r>
                      <a:endParaRPr lang="ru-RU" sz="15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149" marR="581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 smtClean="0">
                          <a:latin typeface="+mn-lt"/>
                          <a:ea typeface="Times New Roman"/>
                          <a:cs typeface="Times New Roman"/>
                        </a:rPr>
                        <a:t>Февраль-март</a:t>
                      </a:r>
                      <a:endParaRPr lang="ru-RU" sz="15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149" marR="581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249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55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7587" marR="37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50" b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 </a:t>
                      </a:r>
                      <a:r>
                        <a:rPr lang="ru-RU" sz="15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инициативных научных проектов</a:t>
                      </a:r>
                      <a:r>
                        <a:rPr lang="ru-RU" sz="155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выполняемыми молодыми учеными (Мой первый грант) (РФФИ)</a:t>
                      </a:r>
                    </a:p>
                  </a:txBody>
                  <a:tcPr marL="37587" marR="37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 smtClean="0"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lang="ru-RU" sz="155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(5)</a:t>
                      </a:r>
                      <a:endParaRPr lang="ru-RU" sz="15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149" marR="581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 smtClean="0">
                          <a:latin typeface="+mn-lt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5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149" marR="581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 smtClean="0">
                          <a:latin typeface="+mn-lt"/>
                          <a:ea typeface="Times New Roman"/>
                          <a:cs typeface="Times New Roman"/>
                        </a:rPr>
                        <a:t>До 0,5</a:t>
                      </a:r>
                      <a:endParaRPr lang="ru-RU" sz="15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149" marR="581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 smtClean="0">
                          <a:latin typeface="+mn-lt"/>
                          <a:ea typeface="Times New Roman"/>
                          <a:cs typeface="Times New Roman"/>
                        </a:rPr>
                        <a:t>Февраль-март</a:t>
                      </a:r>
                      <a:endParaRPr lang="ru-RU" sz="15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149" marR="581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622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 smtClean="0">
                          <a:effectLst/>
                          <a:latin typeface="+mn-lt"/>
                        </a:rPr>
                        <a:t>3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55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7587" marR="37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Конкурс по организации участия студентов, аспирантов и молодых ученых</a:t>
                      </a:r>
                      <a:br>
                        <a:rPr lang="ru-RU" sz="15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5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конференциях и научных мероприятиях - поддержка академической мобильности (Краевой фонд науки) </a:t>
                      </a:r>
                      <a:endParaRPr lang="ru-RU" sz="1550" b="0" dirty="0" smtClean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587" marR="37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50" baseline="0" dirty="0" smtClean="0">
                          <a:latin typeface="+mn-lt"/>
                          <a:ea typeface="Times New Roman"/>
                          <a:cs typeface="Times New Roman"/>
                        </a:rPr>
                        <a:t>1,2 (1)</a:t>
                      </a:r>
                      <a:endParaRPr lang="ru-RU" sz="15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149" marR="581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 smtClean="0">
                          <a:latin typeface="+mn-lt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5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149" marR="581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 smtClean="0">
                          <a:latin typeface="+mn-lt"/>
                          <a:ea typeface="Times New Roman"/>
                          <a:cs typeface="Times New Roman"/>
                        </a:rPr>
                        <a:t>До 0,04</a:t>
                      </a:r>
                      <a:endParaRPr lang="ru-RU" sz="15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149" marR="581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 smtClean="0">
                          <a:latin typeface="+mn-lt"/>
                          <a:ea typeface="Times New Roman"/>
                          <a:cs typeface="Times New Roman"/>
                        </a:rPr>
                        <a:t>Февраль-март </a:t>
                      </a:r>
                      <a:endParaRPr lang="ru-RU" sz="15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149" marR="581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864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1550" dirty="0">
                        <a:effectLst/>
                        <a:latin typeface="+mn-lt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37587" marR="37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Конкурс по организации научных стажировок студентов, аспирантов и молодых ученых  (Краевой фонд науки) </a:t>
                      </a:r>
                    </a:p>
                  </a:txBody>
                  <a:tcPr marL="37587" marR="37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50" baseline="0" dirty="0" smtClean="0">
                          <a:latin typeface="+mn-lt"/>
                          <a:ea typeface="Times New Roman"/>
                          <a:cs typeface="Times New Roman"/>
                        </a:rPr>
                        <a:t>1,5 (1)</a:t>
                      </a:r>
                      <a:endParaRPr lang="ru-RU" sz="15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149" marR="581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 smtClean="0"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  <a:endParaRPr lang="ru-RU" sz="15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149" marR="581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5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50" dirty="0" smtClean="0">
                          <a:latin typeface="+mn-lt"/>
                          <a:ea typeface="Times New Roman"/>
                          <a:cs typeface="Times New Roman"/>
                        </a:rPr>
                        <a:t>До 0,2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5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149" marR="581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 smtClean="0">
                          <a:latin typeface="+mn-lt"/>
                          <a:ea typeface="Times New Roman"/>
                          <a:cs typeface="Times New Roman"/>
                        </a:rPr>
                        <a:t>Февраль-март </a:t>
                      </a:r>
                      <a:endParaRPr lang="ru-RU" sz="15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149" marR="581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911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 smtClean="0">
                          <a:effectLst/>
                          <a:latin typeface="+mn-lt"/>
                        </a:rPr>
                        <a:t>5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550" dirty="0" smtClean="0"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587" marR="37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5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 юных техников-изобретателей </a:t>
                      </a:r>
                      <a:r>
                        <a:rPr lang="ru-RU" sz="15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(Краевой фонд науки)</a:t>
                      </a:r>
                    </a:p>
                  </a:txBody>
                  <a:tcPr marL="37587" marR="375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 smtClean="0">
                          <a:latin typeface="+mn-lt"/>
                          <a:ea typeface="Times New Roman"/>
                          <a:cs typeface="Times New Roman"/>
                        </a:rPr>
                        <a:t>1 (1)</a:t>
                      </a:r>
                      <a:endParaRPr lang="ru-RU" sz="15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149" marR="581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 smtClean="0">
                          <a:latin typeface="+mn-lt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5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149" marR="581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 smtClean="0">
                          <a:latin typeface="+mn-lt"/>
                          <a:ea typeface="Times New Roman"/>
                          <a:cs typeface="Times New Roman"/>
                        </a:rPr>
                        <a:t>До 0,05</a:t>
                      </a:r>
                      <a:endParaRPr lang="ru-RU" sz="15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149" marR="581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50" dirty="0" smtClean="0">
                          <a:latin typeface="+mn-lt"/>
                          <a:ea typeface="Times New Roman"/>
                          <a:cs typeface="Times New Roman"/>
                        </a:rPr>
                        <a:t>Март </a:t>
                      </a:r>
                      <a:endParaRPr lang="ru-RU" sz="155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8149" marR="5814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734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50" b="1" dirty="0" smtClean="0">
                          <a:latin typeface="+mn-lt"/>
                          <a:ea typeface="Times New Roman"/>
                          <a:cs typeface="Times New Roman"/>
                        </a:rPr>
                        <a:t>ИТОГО </a:t>
                      </a:r>
                      <a:endParaRPr lang="ru-RU" sz="155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D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50" b="1" dirty="0" smtClean="0">
                          <a:latin typeface="+mn-lt"/>
                          <a:ea typeface="Times New Roman"/>
                          <a:cs typeface="Times New Roman"/>
                        </a:rPr>
                        <a:t>29,7 (16)</a:t>
                      </a:r>
                      <a:endParaRPr lang="ru-RU" sz="155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D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550" b="1" dirty="0" smtClean="0">
                          <a:latin typeface="+mn-lt"/>
                          <a:ea typeface="Times New Roman"/>
                          <a:cs typeface="Times New Roman"/>
                        </a:rPr>
                        <a:t>116</a:t>
                      </a:r>
                      <a:endParaRPr lang="ru-RU" sz="155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D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55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DF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55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DFA"/>
                    </a:solidFill>
                  </a:tcPr>
                </a:tc>
              </a:tr>
            </a:tbl>
          </a:graphicData>
        </a:graphic>
      </p:graphicFrame>
      <p:pic>
        <p:nvPicPr>
          <p:cNvPr id="7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843" y="-105454"/>
            <a:ext cx="1095990" cy="87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5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altLang="ru-RU" sz="1500" dirty="0" smtClean="0">
                <a:solidFill>
                  <a:srgbClr val="0070C0"/>
                </a:solidFill>
              </a:rPr>
              <a:t>наличие соглашений о сотрудничестве в рамках реализации проекта с органами законодательной, либо исполнительной  власти Красноярского края и (или) органами местного самоуправления Красноярского края, либо подведомственными им учреждениями;</a:t>
            </a:r>
          </a:p>
          <a:p>
            <a:r>
              <a:rPr lang="ru-RU" altLang="ru-RU" sz="1500" dirty="0" smtClean="0">
                <a:solidFill>
                  <a:srgbClr val="0070C0"/>
                </a:solidFill>
              </a:rPr>
              <a:t>согласование Технического задания, подаваемого в составе заявки на Конкурс, со стороны Организации-заказчика;</a:t>
            </a:r>
          </a:p>
          <a:p>
            <a:r>
              <a:rPr lang="ru-RU" altLang="ru-RU" sz="1500" dirty="0" smtClean="0">
                <a:solidFill>
                  <a:srgbClr val="0070C0"/>
                </a:solidFill>
              </a:rPr>
              <a:t>обязательное заключение договоров на создание (передачу) научной продукции с Организациями-заказчиками по итогам реализации проекта с целью применения результатов проекта в деятельности указанных организаций;</a:t>
            </a:r>
          </a:p>
          <a:p>
            <a:pPr>
              <a:buFont typeface="Wingdings 3" pitchFamily="18" charset="2"/>
              <a:buNone/>
            </a:pPr>
            <a:endParaRPr lang="ru-RU" altLang="ru-RU" sz="1500" dirty="0" smtClean="0">
              <a:solidFill>
                <a:srgbClr val="0070C0"/>
              </a:solidFill>
            </a:endParaRPr>
          </a:p>
          <a:p>
            <a:r>
              <a:rPr lang="ru-RU" altLang="ru-RU" b="1" dirty="0" smtClean="0">
                <a:solidFill>
                  <a:srgbClr val="0070C0"/>
                </a:solidFill>
              </a:rPr>
              <a:t>объем </a:t>
            </a:r>
            <a:r>
              <a:rPr lang="ru-RU" altLang="ru-RU" b="1" dirty="0" err="1" smtClean="0">
                <a:solidFill>
                  <a:srgbClr val="0070C0"/>
                </a:solidFill>
              </a:rPr>
              <a:t>софинансирования</a:t>
            </a:r>
            <a:r>
              <a:rPr lang="ru-RU" altLang="ru-RU" b="1" dirty="0" smtClean="0">
                <a:solidFill>
                  <a:srgbClr val="0070C0"/>
                </a:solidFill>
              </a:rPr>
              <a:t> со стороны организации-заявителя в размере не менее 20%-50%-100% от общей суммы стоимости каждого проекта, поданного на Конкурс.</a:t>
            </a:r>
            <a:r>
              <a:rPr lang="ru-RU" altLang="ru-RU" dirty="0" smtClean="0">
                <a:solidFill>
                  <a:srgbClr val="0070C0"/>
                </a:solidFill>
              </a:rPr>
              <a:t> </a:t>
            </a:r>
          </a:p>
          <a:p>
            <a:endParaRPr lang="ru-RU" alt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Основные условия участия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99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65760" indent="-256032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>
                <a:solidFill>
                  <a:srgbClr val="0070C0"/>
                </a:solidFill>
              </a:rPr>
              <a:t>Регистрация и заполнения заявки на сайте: </a:t>
            </a:r>
          </a:p>
          <a:p>
            <a:pPr marL="365760" indent="-256032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>
                <a:solidFill>
                  <a:srgbClr val="0070C0"/>
                </a:solidFill>
              </a:rPr>
              <a:t>    </a:t>
            </a:r>
            <a:r>
              <a:rPr lang="ru-RU" b="1" dirty="0" err="1" smtClean="0">
                <a:solidFill>
                  <a:srgbClr val="C00000"/>
                </a:solidFill>
              </a:rPr>
              <a:t>web.sf-kras.ru</a:t>
            </a:r>
            <a:endParaRPr lang="ru-RU" b="1" dirty="0" smtClean="0">
              <a:solidFill>
                <a:srgbClr val="C00000"/>
              </a:solidFill>
            </a:endParaRPr>
          </a:p>
          <a:p>
            <a:pPr marL="365760" indent="-256032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>
                <a:solidFill>
                  <a:srgbClr val="0070C0"/>
                </a:solidFill>
              </a:rPr>
              <a:t>заявка, распечатанная из WEB интерфейса (</a:t>
            </a:r>
            <a:r>
              <a:rPr lang="ru-RU" b="1" dirty="0" smtClean="0">
                <a:solidFill>
                  <a:srgbClr val="0070C0"/>
                </a:solidFill>
              </a:rPr>
              <a:t>заявку в одном экземпляре, техническое задание в трех экземплярах</a:t>
            </a:r>
            <a:endParaRPr lang="ru-RU" dirty="0" smtClean="0">
              <a:solidFill>
                <a:srgbClr val="0070C0"/>
              </a:solidFill>
            </a:endParaRPr>
          </a:p>
          <a:p>
            <a:pPr marL="365760" indent="-256032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>
                <a:solidFill>
                  <a:srgbClr val="0070C0"/>
                </a:solidFill>
              </a:rPr>
              <a:t>договор на возмещение части затрат на проведение экспертизы проекта и акт приема-передачи выполненных работ в двух экземплярах;</a:t>
            </a:r>
          </a:p>
          <a:p>
            <a:pPr marL="365760" indent="-256032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>
                <a:solidFill>
                  <a:srgbClr val="0070C0"/>
                </a:solidFill>
              </a:rPr>
              <a:t>соглашение о сотрудничестве в трех экземплярах;</a:t>
            </a:r>
          </a:p>
          <a:p>
            <a:pPr marL="365760" indent="-256032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>
                <a:solidFill>
                  <a:srgbClr val="0070C0"/>
                </a:solidFill>
              </a:rPr>
              <a:t>документы, подтверждающее участие проекта в профильных региональных технологических платформах (при наличии)</a:t>
            </a:r>
          </a:p>
          <a:p>
            <a:pPr marL="365760" indent="-256032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>
                <a:solidFill>
                  <a:srgbClr val="0070C0"/>
                </a:solidFill>
              </a:rPr>
              <a:t>Сопроводительное письмо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Документы для подачи заявки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8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Фонды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Государственные: РНФ, РФФИ, РГНФ.</a:t>
            </a:r>
          </a:p>
          <a:p>
            <a:r>
              <a:rPr lang="ru-RU" dirty="0"/>
              <a:t>Посреднические: программа ТАСИС (Европейский Союз), программа малых грантов "Гражданское общество"(Фонд Форда</a:t>
            </a:r>
            <a:r>
              <a:rPr lang="ru-RU" dirty="0" smtClean="0"/>
              <a:t>).</a:t>
            </a:r>
          </a:p>
          <a:p>
            <a:r>
              <a:rPr lang="ru-RU" dirty="0" smtClean="0"/>
              <a:t>Частные: фонд Прохорова, «Искусство, наука и спорт», Российский фонд помощи.</a:t>
            </a:r>
          </a:p>
          <a:p>
            <a:r>
              <a:rPr lang="ru-RU" dirty="0" smtClean="0"/>
              <a:t>Местные: ККФН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21459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3568" y="457200"/>
            <a:ext cx="7546032" cy="1027113"/>
          </a:xfrm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dirty="0" smtClean="0">
                <a:solidFill>
                  <a:srgbClr val="FF0000"/>
                </a:solidFill>
              </a:rPr>
              <a:t>Содержание заявки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752600"/>
            <a:ext cx="9144000" cy="4267200"/>
          </a:xfrm>
        </p:spPr>
        <p:txBody>
          <a:bodyPr>
            <a:normAutofit/>
          </a:bodyPr>
          <a:lstStyle/>
          <a:p>
            <a:pPr marL="1752600" lvl="3" indent="-381000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altLang="ru-RU" sz="1800" b="1" dirty="0" smtClean="0">
                <a:solidFill>
                  <a:srgbClr val="003399"/>
                </a:solidFill>
              </a:rPr>
              <a:t>Название проекта</a:t>
            </a:r>
          </a:p>
          <a:p>
            <a:pPr marL="1752600" lvl="3" indent="-381000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altLang="ru-RU" sz="1800" b="1" dirty="0" smtClean="0">
                <a:solidFill>
                  <a:srgbClr val="003399"/>
                </a:solidFill>
              </a:rPr>
              <a:t>Ключевые слова</a:t>
            </a:r>
            <a:r>
              <a:rPr lang="ru-RU" altLang="ru-RU" sz="1800" dirty="0" smtClean="0">
                <a:solidFill>
                  <a:srgbClr val="003399"/>
                </a:solidFill>
              </a:rPr>
              <a:t> (не более 15)</a:t>
            </a:r>
            <a:endParaRPr lang="ru-RU" altLang="ru-RU" sz="1800" b="1" dirty="0" smtClean="0">
              <a:solidFill>
                <a:srgbClr val="003399"/>
              </a:solidFill>
            </a:endParaRPr>
          </a:p>
          <a:p>
            <a:pPr marL="1752600" lvl="3" indent="-381000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altLang="ru-RU" sz="1800" b="1" dirty="0" smtClean="0">
                <a:solidFill>
                  <a:srgbClr val="003399"/>
                </a:solidFill>
              </a:rPr>
              <a:t>Краткая аннотация</a:t>
            </a:r>
            <a:r>
              <a:rPr lang="ru-RU" altLang="ru-RU" sz="1800" dirty="0" smtClean="0">
                <a:solidFill>
                  <a:srgbClr val="003399"/>
                </a:solidFill>
              </a:rPr>
              <a:t> (0,5 стр.)</a:t>
            </a:r>
            <a:endParaRPr lang="ru-RU" altLang="ru-RU" sz="1800" b="1" dirty="0" smtClean="0">
              <a:solidFill>
                <a:srgbClr val="003399"/>
              </a:solidFill>
            </a:endParaRPr>
          </a:p>
          <a:p>
            <a:pPr marL="1752600" lvl="3" indent="-381000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altLang="ru-RU" sz="1800" b="1" dirty="0" smtClean="0">
                <a:solidFill>
                  <a:srgbClr val="003399"/>
                </a:solidFill>
              </a:rPr>
              <a:t>Количество основных исполнителей </a:t>
            </a:r>
          </a:p>
          <a:p>
            <a:pPr marL="1752600" lvl="3" indent="-381000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altLang="ru-RU" sz="1800" b="1" dirty="0" smtClean="0">
                <a:solidFill>
                  <a:srgbClr val="003399"/>
                </a:solidFill>
              </a:rPr>
              <a:t>Запрашиваемый объем финансирования </a:t>
            </a:r>
          </a:p>
          <a:p>
            <a:pPr marL="1752600" lvl="3" indent="-381000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altLang="ru-RU" sz="1800" b="1" dirty="0" smtClean="0">
                <a:solidFill>
                  <a:srgbClr val="003399"/>
                </a:solidFill>
              </a:rPr>
              <a:t>Научная проблема</a:t>
            </a:r>
            <a:r>
              <a:rPr lang="ru-RU" altLang="ru-RU" sz="1800" dirty="0" smtClean="0">
                <a:solidFill>
                  <a:srgbClr val="003399"/>
                </a:solidFill>
              </a:rPr>
              <a:t>, на решение которой направлен проект</a:t>
            </a:r>
            <a:endParaRPr lang="ru-RU" altLang="ru-RU" sz="1800" b="1" dirty="0" smtClean="0">
              <a:solidFill>
                <a:srgbClr val="003399"/>
              </a:solidFill>
            </a:endParaRPr>
          </a:p>
          <a:p>
            <a:pPr marL="1752600" lvl="3" indent="-381000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altLang="ru-RU" sz="1800" b="1" dirty="0" smtClean="0">
                <a:solidFill>
                  <a:srgbClr val="003399"/>
                </a:solidFill>
              </a:rPr>
              <a:t>Методы решения</a:t>
            </a:r>
            <a:r>
              <a:rPr lang="ru-RU" altLang="ru-RU" sz="1800" dirty="0" smtClean="0">
                <a:solidFill>
                  <a:srgbClr val="003399"/>
                </a:solidFill>
              </a:rPr>
              <a:t> научной проблемы</a:t>
            </a:r>
            <a:endParaRPr lang="ru-RU" altLang="ru-RU" sz="1800" b="1" dirty="0" smtClean="0">
              <a:solidFill>
                <a:srgbClr val="003399"/>
              </a:solidFill>
            </a:endParaRPr>
          </a:p>
          <a:p>
            <a:pPr marL="1752600" lvl="3" indent="-381000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altLang="ru-RU" sz="1800" b="1" dirty="0" smtClean="0">
                <a:solidFill>
                  <a:srgbClr val="003399"/>
                </a:solidFill>
              </a:rPr>
              <a:t>Ожидаемые результаты</a:t>
            </a:r>
          </a:p>
          <a:p>
            <a:pPr marL="1752600" lvl="3" indent="-381000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altLang="ru-RU" sz="1800" b="1" dirty="0" smtClean="0">
                <a:solidFill>
                  <a:srgbClr val="003399"/>
                </a:solidFill>
              </a:rPr>
              <a:t>Современное состояние исследований</a:t>
            </a:r>
            <a:r>
              <a:rPr lang="ru-RU" altLang="ru-RU" sz="1800" dirty="0" smtClean="0">
                <a:solidFill>
                  <a:srgbClr val="003399"/>
                </a:solidFill>
              </a:rPr>
              <a:t> в этой области (в РФ и мире)</a:t>
            </a:r>
            <a:endParaRPr lang="ru-RU" altLang="ru-RU" sz="1800" b="1" dirty="0" smtClean="0">
              <a:solidFill>
                <a:srgbClr val="003399"/>
              </a:solidFill>
            </a:endParaRPr>
          </a:p>
          <a:p>
            <a:pPr marL="1752600" lvl="3" indent="-381000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altLang="ru-RU" sz="1800" b="1" dirty="0" smtClean="0">
                <a:solidFill>
                  <a:srgbClr val="003399"/>
                </a:solidFill>
              </a:rPr>
              <a:t>Имеющийся у коллектива и руководителя научный задел</a:t>
            </a:r>
          </a:p>
          <a:p>
            <a:pPr marL="1752600" lvl="3" indent="-381000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altLang="ru-RU" sz="1800" b="1" dirty="0" smtClean="0">
                <a:solidFill>
                  <a:srgbClr val="003399"/>
                </a:solidFill>
              </a:rPr>
              <a:t>Перечень оборудования и материалов</a:t>
            </a:r>
            <a:r>
              <a:rPr lang="ru-RU" altLang="ru-RU" sz="1800" dirty="0" smtClean="0">
                <a:solidFill>
                  <a:srgbClr val="003399"/>
                </a:solidFill>
              </a:rPr>
              <a:t>, необходимых для реализации проекта, с указанием оборудования и материалов, приобретение которых планируется в ходе выполнения проекта</a:t>
            </a:r>
            <a:endParaRPr lang="ru-RU" altLang="ru-RU" sz="1800" i="1" dirty="0" smtClean="0">
              <a:solidFill>
                <a:srgbClr val="003399"/>
              </a:solidFill>
            </a:endParaRP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altLang="ru-RU" sz="1800" i="1" dirty="0" smtClean="0">
                <a:solidFill>
                  <a:srgbClr val="003399"/>
                </a:solidFill>
              </a:rPr>
              <a:t>					</a:t>
            </a: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altLang="ru-RU" sz="1800" i="1" dirty="0" smtClean="0">
                <a:solidFill>
                  <a:srgbClr val="003399"/>
                </a:solidFill>
              </a:rPr>
              <a:t>			         Подпись руководителя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33130622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87624" y="457200"/>
            <a:ext cx="7041976" cy="1027113"/>
          </a:xfrm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dirty="0" smtClean="0">
                <a:solidFill>
                  <a:srgbClr val="FF0000"/>
                </a:solidFill>
              </a:rPr>
              <a:t>Сведения об участниках</a:t>
            </a:r>
            <a:r>
              <a:rPr lang="ru-RU" altLang="ru-RU" dirty="0" smtClean="0"/>
              <a:t> 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5650" y="1773238"/>
            <a:ext cx="7473950" cy="4094162"/>
          </a:xfrm>
        </p:spPr>
        <p:txBody>
          <a:bodyPr>
            <a:normAutofit lnSpcReduction="10000"/>
          </a:bodyPr>
          <a:lstStyle/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ru-RU" altLang="ru-RU" sz="1800" b="1" dirty="0" smtClean="0">
                <a:solidFill>
                  <a:srgbClr val="003399"/>
                </a:solidFill>
              </a:rPr>
              <a:t>Фамилия</a:t>
            </a:r>
            <a:endParaRPr lang="ru-RU" altLang="ru-RU" sz="1800" dirty="0" smtClean="0">
              <a:solidFill>
                <a:srgbClr val="003399"/>
              </a:solidFill>
            </a:endParaRP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ru-RU" altLang="ru-RU" sz="1800" b="1" dirty="0" smtClean="0">
                <a:solidFill>
                  <a:srgbClr val="003399"/>
                </a:solidFill>
              </a:rPr>
              <a:t>Имя </a:t>
            </a:r>
            <a:r>
              <a:rPr lang="ru-RU" altLang="ru-RU" sz="1800" dirty="0" smtClean="0">
                <a:solidFill>
                  <a:srgbClr val="003399"/>
                </a:solidFill>
              </a:rPr>
              <a:t>(полностью)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ru-RU" altLang="ru-RU" sz="1800" b="1" dirty="0" smtClean="0">
                <a:solidFill>
                  <a:srgbClr val="003399"/>
                </a:solidFill>
              </a:rPr>
              <a:t>Отчество </a:t>
            </a:r>
            <a:r>
              <a:rPr lang="ru-RU" altLang="ru-RU" sz="1800" dirty="0" smtClean="0">
                <a:solidFill>
                  <a:srgbClr val="003399"/>
                </a:solidFill>
              </a:rPr>
              <a:t>(полностью)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ru-RU" altLang="ru-RU" sz="1800" b="1" dirty="0" smtClean="0">
                <a:solidFill>
                  <a:srgbClr val="003399"/>
                </a:solidFill>
              </a:rPr>
              <a:t>Дата рождения</a:t>
            </a:r>
            <a:r>
              <a:rPr lang="ru-RU" altLang="ru-RU" sz="1800" dirty="0" smtClean="0">
                <a:solidFill>
                  <a:srgbClr val="003399"/>
                </a:solidFill>
              </a:rPr>
              <a:t> ( арабскими цифрами – число. месяц. год)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ru-RU" altLang="ru-RU" sz="1800" b="1" dirty="0" smtClean="0">
                <a:solidFill>
                  <a:srgbClr val="003399"/>
                </a:solidFill>
              </a:rPr>
              <a:t>Ученая степень</a:t>
            </a:r>
            <a:r>
              <a:rPr lang="ru-RU" altLang="ru-RU" sz="1800" dirty="0" smtClean="0">
                <a:solidFill>
                  <a:srgbClr val="003399"/>
                </a:solidFill>
              </a:rPr>
              <a:t> (сокращенное название)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ru-RU" altLang="ru-RU" sz="1800" b="1" dirty="0" smtClean="0">
                <a:solidFill>
                  <a:srgbClr val="003399"/>
                </a:solidFill>
              </a:rPr>
              <a:t>Год присуждения ученой степени</a:t>
            </a:r>
            <a:endParaRPr lang="ru-RU" altLang="ru-RU" sz="1800" dirty="0" smtClean="0">
              <a:solidFill>
                <a:srgbClr val="003399"/>
              </a:solidFill>
            </a:endParaRP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ru-RU" altLang="ru-RU" sz="1800" b="1" dirty="0" smtClean="0">
                <a:solidFill>
                  <a:srgbClr val="003399"/>
                </a:solidFill>
              </a:rPr>
              <a:t>Ученое звание (</a:t>
            </a:r>
            <a:r>
              <a:rPr lang="ru-RU" altLang="ru-RU" sz="1800" dirty="0" smtClean="0">
                <a:solidFill>
                  <a:srgbClr val="003399"/>
                </a:solidFill>
              </a:rPr>
              <a:t>сокращенное название)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ru-RU" altLang="ru-RU" sz="1800" b="1" dirty="0" smtClean="0">
                <a:solidFill>
                  <a:srgbClr val="003399"/>
                </a:solidFill>
              </a:rPr>
              <a:t>Год присвоения ученого звания</a:t>
            </a:r>
            <a:endParaRPr lang="ru-RU" altLang="ru-RU" sz="1800" dirty="0" smtClean="0">
              <a:solidFill>
                <a:srgbClr val="003399"/>
              </a:solidFill>
            </a:endParaRP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ru-RU" altLang="ru-RU" sz="1800" b="1" dirty="0" smtClean="0">
                <a:solidFill>
                  <a:srgbClr val="003399"/>
                </a:solidFill>
              </a:rPr>
              <a:t>Структурное подразделение</a:t>
            </a:r>
            <a:endParaRPr lang="ru-RU" altLang="ru-RU" sz="1800" dirty="0" smtClean="0">
              <a:solidFill>
                <a:srgbClr val="003399"/>
              </a:solidFill>
            </a:endParaRP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ru-RU" altLang="ru-RU" sz="1800" b="1" dirty="0" smtClean="0">
                <a:solidFill>
                  <a:srgbClr val="003399"/>
                </a:solidFill>
              </a:rPr>
              <a:t>Должность</a:t>
            </a:r>
            <a:r>
              <a:rPr lang="ru-RU" altLang="ru-RU" sz="1800" dirty="0" smtClean="0">
                <a:solidFill>
                  <a:srgbClr val="003399"/>
                </a:solidFill>
              </a:rPr>
              <a:t> (сокращенное название)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ru-RU" altLang="ru-RU" sz="1800" b="1" dirty="0" smtClean="0">
                <a:solidFill>
                  <a:srgbClr val="003399"/>
                </a:solidFill>
              </a:rPr>
              <a:t>Область научных интересов </a:t>
            </a:r>
            <a:r>
              <a:rPr lang="ru-RU" altLang="ru-RU" sz="1800" dirty="0" smtClean="0">
                <a:solidFill>
                  <a:srgbClr val="003399"/>
                </a:solidFill>
              </a:rPr>
              <a:t>(ключевые слова, не более 15, строчными буквами, через запятые)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ru-RU" altLang="ru-RU" sz="1800" b="1" dirty="0" smtClean="0">
                <a:solidFill>
                  <a:srgbClr val="003399"/>
                </a:solidFill>
              </a:rPr>
              <a:t>Общее число публикаций </a:t>
            </a:r>
            <a:r>
              <a:rPr lang="ru-RU" altLang="ru-RU" sz="1800" dirty="0" smtClean="0">
                <a:solidFill>
                  <a:srgbClr val="003399"/>
                </a:solidFill>
              </a:rPr>
              <a:t>(исключая тезисы докладов)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ru-RU" altLang="ru-RU" sz="1800" b="1" dirty="0" smtClean="0">
                <a:solidFill>
                  <a:srgbClr val="003399"/>
                </a:solidFill>
              </a:rPr>
              <a:t>Телефон контактный</a:t>
            </a:r>
            <a:endParaRPr lang="ru-RU" altLang="ru-RU" sz="1800" dirty="0" smtClean="0">
              <a:solidFill>
                <a:srgbClr val="003399"/>
              </a:solidFill>
            </a:endParaRP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ru-RU" altLang="ru-RU" sz="1800" b="1" dirty="0" smtClean="0">
                <a:solidFill>
                  <a:srgbClr val="003399"/>
                </a:solidFill>
              </a:rPr>
              <a:t>Электронный адрес</a:t>
            </a:r>
            <a:endParaRPr lang="ru-RU" altLang="ru-RU" sz="1800" dirty="0" smtClean="0">
              <a:solidFill>
                <a:srgbClr val="003399"/>
              </a:solidFill>
            </a:endParaRP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ru-RU" altLang="ru-RU" sz="1800" b="1" dirty="0" smtClean="0">
                <a:solidFill>
                  <a:srgbClr val="003399"/>
                </a:solidFill>
              </a:rPr>
              <a:t>Участие в проекте</a:t>
            </a:r>
            <a:r>
              <a:rPr lang="ru-RU" altLang="ru-RU" sz="1800" dirty="0" smtClean="0">
                <a:solidFill>
                  <a:srgbClr val="003399"/>
                </a:solidFill>
              </a:rPr>
              <a:t> (буква </a:t>
            </a:r>
            <a:r>
              <a:rPr lang="ru-RU" altLang="ru-RU" sz="1800" b="1" dirty="0" smtClean="0">
                <a:solidFill>
                  <a:srgbClr val="003399"/>
                </a:solidFill>
              </a:rPr>
              <a:t>Р</a:t>
            </a:r>
            <a:r>
              <a:rPr lang="ru-RU" altLang="ru-RU" sz="1800" dirty="0" smtClean="0">
                <a:solidFill>
                  <a:srgbClr val="003399"/>
                </a:solidFill>
              </a:rPr>
              <a:t> – руководитель; буква </a:t>
            </a:r>
            <a:r>
              <a:rPr lang="ru-RU" altLang="ru-RU" sz="1800" b="1" dirty="0" smtClean="0">
                <a:solidFill>
                  <a:srgbClr val="003399"/>
                </a:solidFill>
              </a:rPr>
              <a:t>И</a:t>
            </a:r>
            <a:r>
              <a:rPr lang="ru-RU" altLang="ru-RU" sz="1800" dirty="0" smtClean="0">
                <a:solidFill>
                  <a:srgbClr val="003399"/>
                </a:solidFill>
              </a:rPr>
              <a:t> – исполнитель)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endParaRPr lang="ru-RU" altLang="ru-RU" sz="1800" dirty="0" smtClean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4990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87624" y="274638"/>
            <a:ext cx="7041976" cy="1143000"/>
          </a:xfrm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dirty="0" smtClean="0">
                <a:solidFill>
                  <a:srgbClr val="FF0000"/>
                </a:solidFill>
              </a:rPr>
              <a:t>Важно!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916113"/>
            <a:ext cx="8229600" cy="3886200"/>
          </a:xfrm>
        </p:spPr>
        <p:txBody>
          <a:bodyPr/>
          <a:lstStyle/>
          <a:p>
            <a:r>
              <a:rPr lang="ru-RU" altLang="ru-RU" smtClean="0">
                <a:solidFill>
                  <a:srgbClr val="003399"/>
                </a:solidFill>
              </a:rPr>
              <a:t>Участники проектов должны расходовать средства, выделенные организатором конкурса, только на цели, указанные в заявке. </a:t>
            </a:r>
          </a:p>
        </p:txBody>
      </p:sp>
    </p:spTree>
    <p:extLst>
      <p:ext uri="{BB962C8B-B14F-4D97-AF65-F5344CB8AC3E}">
        <p14:creationId xmlns:p14="http://schemas.microsoft.com/office/powerpoint/2010/main" val="20820940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mtClean="0">
                <a:solidFill>
                  <a:srgbClr val="0070C0"/>
                </a:solidFill>
              </a:rPr>
              <a:t>За 10 дней до </a:t>
            </a:r>
            <a:r>
              <a:rPr lang="en-US" altLang="ru-RU" smtClean="0">
                <a:solidFill>
                  <a:srgbClr val="0070C0"/>
                </a:solidFill>
              </a:rPr>
              <a:t>deadline </a:t>
            </a:r>
            <a:r>
              <a:rPr lang="ru-RU" altLang="ru-RU" smtClean="0">
                <a:solidFill>
                  <a:srgbClr val="0070C0"/>
                </a:solidFill>
              </a:rPr>
              <a:t>объявляется регистрация заявки в отделе грантов;</a:t>
            </a:r>
          </a:p>
          <a:p>
            <a:r>
              <a:rPr lang="ru-RU" altLang="ru-RU" smtClean="0">
                <a:solidFill>
                  <a:srgbClr val="0070C0"/>
                </a:solidFill>
              </a:rPr>
              <a:t>Проверка смет расходов;</a:t>
            </a:r>
          </a:p>
          <a:p>
            <a:r>
              <a:rPr lang="ru-RU" altLang="ru-RU" smtClean="0">
                <a:solidFill>
                  <a:srgbClr val="0070C0"/>
                </a:solidFill>
              </a:rPr>
              <a:t>Сбор заявок для централизованной подписи у ректора;</a:t>
            </a:r>
          </a:p>
          <a:p>
            <a:r>
              <a:rPr lang="ru-RU" altLang="ru-RU" smtClean="0">
                <a:solidFill>
                  <a:srgbClr val="0070C0"/>
                </a:solidFill>
              </a:rPr>
              <a:t>Централизованная сдача заявок в фонд</a:t>
            </a:r>
          </a:p>
          <a:p>
            <a:endParaRPr lang="ru-RU" altLang="ru-RU" smtClean="0"/>
          </a:p>
          <a:p>
            <a:endParaRPr lang="ru-RU" altLang="ru-RU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Помощь отдела грантов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38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68313" y="1268413"/>
          <a:ext cx="8229600" cy="4326255"/>
        </p:xfrm>
        <a:graphic>
          <a:graphicData uri="http://schemas.openxmlformats.org/drawingml/2006/table">
            <a:tbl>
              <a:tblPr/>
              <a:tblGrid>
                <a:gridCol w="1017587"/>
                <a:gridCol w="2273300"/>
                <a:gridCol w="1646238"/>
                <a:gridCol w="1646237"/>
                <a:gridCol w="1646238"/>
              </a:tblGrid>
              <a:tr h="371475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</a:rPr>
                        <a:t>Код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</a:rPr>
                        <a:t>Наименование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</a:rPr>
                        <a:t>Финансиро-вание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</a:rPr>
                        <a:t>Софинанси-рование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</a:rPr>
                        <a:t>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211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11113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111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Заработная плата 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(штатные сотрудники) 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200 000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200 000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212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7938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79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выплаты 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(суточные при служебных командировках)</a:t>
                      </a:r>
                    </a:p>
                    <a:p>
                      <a:pPr marL="79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213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635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63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Начисление на оплату труда 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63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(страховые взносы-30,2%)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60 400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60 400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221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marL="635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63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Услуги связи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222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marL="635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63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Транспортные услуги, всего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63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  <a:p>
                      <a:pPr marL="63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оплата проезда по служебным командировкам;</a:t>
                      </a:r>
                    </a:p>
                    <a:p>
                      <a:pPr marL="63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найм транспортных средств (услуги по</a:t>
                      </a:r>
                    </a:p>
                    <a:p>
                      <a:pPr marL="63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перевозкам).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224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Арендная плата за пользование имуществом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225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Услуги по содержанию имущества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Смета расходов по инициативному проекту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39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68313" y="692150"/>
          <a:ext cx="8229600" cy="4733925"/>
        </p:xfrm>
        <a:graphic>
          <a:graphicData uri="http://schemas.openxmlformats.org/drawingml/2006/table">
            <a:tbl>
              <a:tblPr/>
              <a:tblGrid>
                <a:gridCol w="873125"/>
                <a:gridCol w="2417762"/>
                <a:gridCol w="1646238"/>
                <a:gridCol w="1646237"/>
                <a:gridCol w="1646238"/>
              </a:tblGrid>
              <a:tr h="371475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Lucida Sans Unicode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marL="261938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2619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226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11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услуги, всего:</a:t>
                      </a:r>
                      <a:r>
                        <a:rPr kumimoji="0" lang="ru-RU" altLang="ru-RU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1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1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-оплата договоров гражданско-правового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1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характера;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1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-начисление по договорам ГПХ  (страховые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1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взносы-27,1%);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1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-найм жилых помещений при служебных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1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командировках;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1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-сторонние организации (соисполнители)</a:t>
                      </a:r>
                      <a:r>
                        <a:rPr kumimoji="0" lang="ru-RU" altLang="ru-RU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1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-прочие услуги.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marL="258763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2587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расходы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marL="255588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2555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стоимости основных средств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419 600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419 600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marL="252413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2524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стоимости материальных запасов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200 000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200 000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indent="3175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3175" algn="l" defTabSz="914400" rtl="0" eaLnBrk="1" fontAlgn="base" latinLnBrk="0" hangingPunct="1">
                        <a:lnSpc>
                          <a:spcPts val="13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РАСХОДОВ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680 000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200 000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880 000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 indent="3175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3175" algn="l" defTabSz="914400" rtl="0" eaLnBrk="1" fontAlgn="base" latinLnBrk="0" hangingPunct="1">
                        <a:lnSpc>
                          <a:spcPts val="13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Накладные расходы  15%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120 000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120 000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0F4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 indent="3175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3175" algn="l" defTabSz="914400" rtl="0" eaLnBrk="1" fontAlgn="base" latinLnBrk="0" hangingPunct="1">
                        <a:lnSpc>
                          <a:spcPts val="138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РАСХОДОВ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800 000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200 000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fontAlgn="base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 sz="16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Lucida Sans Unicode" pitchFamily="34" charset="0"/>
                        </a:rPr>
                        <a:t>1 000 000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E0E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851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55576" y="260648"/>
            <a:ext cx="8077200" cy="649288"/>
          </a:xfrm>
        </p:spPr>
        <p:txBody>
          <a:bodyPr anchor="b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dirty="0" smtClean="0">
                <a:solidFill>
                  <a:srgbClr val="FF0000"/>
                </a:solidFill>
              </a:rPr>
              <a:t>Смета расходов для поездок</a:t>
            </a:r>
            <a:r>
              <a:rPr lang="ru-RU" altLang="ru-RU" dirty="0" smtClean="0"/>
              <a:t> </a:t>
            </a:r>
          </a:p>
        </p:txBody>
      </p:sp>
      <p:graphicFrame>
        <p:nvGraphicFramePr>
          <p:cNvPr id="44094" name="Group 6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8064648"/>
              </p:ext>
            </p:extLst>
          </p:nvPr>
        </p:nvGraphicFramePr>
        <p:xfrm>
          <a:off x="611188" y="981075"/>
          <a:ext cx="8229600" cy="5299710"/>
        </p:xfrm>
        <a:graphic>
          <a:graphicData uri="http://schemas.openxmlformats.org/drawingml/2006/table">
            <a:tbl>
              <a:tblPr/>
              <a:tblGrid>
                <a:gridCol w="757238"/>
                <a:gridCol w="6429375"/>
                <a:gridCol w="1042987"/>
              </a:tblGrid>
              <a:tr h="500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Код по КПС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Виды расходов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на . </a:t>
                      </a:r>
                      <a:b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altLang="ru-RU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(в целых руб.)</a:t>
                      </a:r>
                      <a:endParaRPr kumimoji="0" lang="ru-RU" alt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211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Заработная плата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0" lang="ru-RU" alt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212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выплаты (командировки и служебные разъезды в части оплаты суточных)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Транспортные услуги, в </a:t>
                      </a: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т.ч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оплата транспортных расходов при командировках и служебных разъездах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30 000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213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Начисления на фонд оплаты труда (единый социальный налог – 30,2%, включая тариф на обязательное социальное страхование от несчастных случаев на производстве и профессиональных заболеваний)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0" lang="ru-RU" alt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221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Услуги связи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224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Арендная плата за пользование имуществом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225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Услуги по содержанию имущества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226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услуги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расходы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стоимости основных средств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Увеличение стоимости материальных запасов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0" lang="ru-RU" alt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800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ИТОГО РАСХОДОВ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ru-RU" altLang="ru-RU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30 000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166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52525" y="1481138"/>
            <a:ext cx="6838950" cy="45259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Расшифровка сметы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75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5650" y="1125538"/>
            <a:ext cx="7689850" cy="4525962"/>
          </a:xfrm>
        </p:spPr>
        <p:txBody>
          <a:bodyPr/>
          <a:lstStyle/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ru-RU" altLang="ru-RU" sz="2800" u="sng" smtClean="0">
                <a:solidFill>
                  <a:srgbClr val="003399"/>
                </a:solidFill>
              </a:rPr>
              <a:t>К конкурсу не допускаются:</a:t>
            </a:r>
            <a:endParaRPr lang="ru-RU" altLang="ru-RU" sz="2800" smtClean="0">
              <a:solidFill>
                <a:srgbClr val="003399"/>
              </a:solidFill>
            </a:endParaRPr>
          </a:p>
          <a:p>
            <a:pPr>
              <a:lnSpc>
                <a:spcPct val="90000"/>
              </a:lnSpc>
            </a:pPr>
            <a:r>
              <a:rPr lang="ru-RU" altLang="ru-RU" sz="2800" smtClean="0">
                <a:solidFill>
                  <a:srgbClr val="003399"/>
                </a:solidFill>
              </a:rPr>
              <a:t>проекты, оформленные не по правилам;</a:t>
            </a:r>
          </a:p>
          <a:p>
            <a:pPr>
              <a:lnSpc>
                <a:spcPct val="90000"/>
              </a:lnSpc>
            </a:pPr>
            <a:r>
              <a:rPr lang="ru-RU" altLang="ru-RU" sz="2800" smtClean="0">
                <a:solidFill>
                  <a:srgbClr val="003399"/>
                </a:solidFill>
              </a:rPr>
              <a:t>издательские проекты без рукописи;</a:t>
            </a:r>
          </a:p>
          <a:p>
            <a:pPr>
              <a:lnSpc>
                <a:spcPct val="90000"/>
              </a:lnSpc>
            </a:pPr>
            <a:r>
              <a:rPr lang="ru-RU" altLang="ru-RU" sz="2800" smtClean="0">
                <a:solidFill>
                  <a:srgbClr val="003399"/>
                </a:solidFill>
              </a:rPr>
              <a:t>проекты, представленные по факсу, по электронной почте или на дисках;</a:t>
            </a:r>
          </a:p>
          <a:p>
            <a:pPr>
              <a:lnSpc>
                <a:spcPct val="90000"/>
              </a:lnSpc>
            </a:pPr>
            <a:r>
              <a:rPr lang="ru-RU" altLang="ru-RU" sz="2800" smtClean="0">
                <a:solidFill>
                  <a:srgbClr val="003399"/>
                </a:solidFill>
              </a:rPr>
              <a:t>проекты, поступившие после объявленного срока.</a:t>
            </a:r>
          </a:p>
        </p:txBody>
      </p:sp>
    </p:spTree>
    <p:extLst>
      <p:ext uri="{BB962C8B-B14F-4D97-AF65-F5344CB8AC3E}">
        <p14:creationId xmlns:p14="http://schemas.microsoft.com/office/powerpoint/2010/main" val="168013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20638" y="1628775"/>
            <a:ext cx="8229601" cy="4525963"/>
          </a:xfrm>
        </p:spPr>
        <p:txBody>
          <a:bodyPr/>
          <a:lstStyle/>
          <a:p>
            <a:r>
              <a:rPr lang="ru-RU" altLang="ru-RU" smtClean="0">
                <a:solidFill>
                  <a:srgbClr val="003399"/>
                </a:solidFill>
              </a:rPr>
              <a:t>Представленные на конкурс материалы не возвращаются (кроме рукописей издательских проектов, которые возвращаются после утверждения итогов конкурса). </a:t>
            </a:r>
          </a:p>
          <a:p>
            <a:r>
              <a:rPr lang="ru-RU" altLang="ru-RU" smtClean="0">
                <a:solidFill>
                  <a:srgbClr val="003399"/>
                </a:solidFill>
              </a:rPr>
              <a:t>Не допускаются замены страниц и изменения в тексте поданного проекта.</a:t>
            </a:r>
          </a:p>
          <a:p>
            <a:pPr>
              <a:buFont typeface="Wingdings" pitchFamily="2" charset="2"/>
              <a:buNone/>
            </a:pPr>
            <a:endParaRPr lang="ru-RU" altLang="ru-RU" smtClean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7499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>
            <a:normAutofit fontScale="850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b="1" dirty="0">
                <a:solidFill>
                  <a:srgbClr val="0070C0"/>
                </a:solidFill>
              </a:rPr>
              <a:t>Трэвел-грант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b="1" dirty="0">
                <a:solidFill>
                  <a:srgbClr val="0070C0"/>
                </a:solidFill>
              </a:rPr>
              <a:t>Грант-премия</a:t>
            </a:r>
            <a:r>
              <a:rPr lang="ru-RU" dirty="0"/>
              <a:t> (награда в конкурсе) 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b="1" dirty="0">
                <a:solidFill>
                  <a:srgbClr val="0070C0"/>
                </a:solidFill>
              </a:rPr>
              <a:t>Реализация проекта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/>
              <a:t>Российского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/>
              <a:t>Для студентов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/>
              <a:t>Для аспирантов и ординаторов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/>
              <a:t>Для молодых ученых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/>
              <a:t>Для творческого коллектива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/>
              <a:t>Международного 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39952" y="1481138"/>
            <a:ext cx="4752528" cy="4525962"/>
          </a:xfrm>
        </p:spPr>
        <p:txBody>
          <a:bodyPr>
            <a:noAutofit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1800" b="1" dirty="0" smtClean="0">
                <a:solidFill>
                  <a:srgbClr val="0070C0"/>
                </a:solidFill>
              </a:rPr>
              <a:t>Грант для организации мероприятия</a:t>
            </a:r>
            <a:endParaRPr lang="ru-RU" sz="1800" dirty="0" smtClean="0">
              <a:solidFill>
                <a:srgbClr val="0070C0"/>
              </a:solidFill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1800" dirty="0" err="1" smtClean="0"/>
              <a:t>Внутривузовских</a:t>
            </a:r>
            <a:r>
              <a:rPr lang="ru-RU" sz="1800" dirty="0" smtClean="0"/>
              <a:t> олимпиад, конференций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1800" dirty="0" smtClean="0"/>
              <a:t>Межвузовских олимпиад, конференций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1800" dirty="0" smtClean="0"/>
              <a:t>Городских, краевых олимпиад, конференций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1800" dirty="0" smtClean="0"/>
              <a:t>Российских конференций, семинаров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1800" dirty="0" smtClean="0"/>
              <a:t>Международных семинаров, симпозиумов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1800" dirty="0" smtClean="0"/>
              <a:t>Экспедиций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1800" dirty="0" smtClean="0"/>
              <a:t>Телеконференций, </a:t>
            </a:r>
            <a:r>
              <a:rPr lang="en-US" sz="1800" dirty="0" err="1" smtClean="0"/>
              <a:t>webinara</a:t>
            </a:r>
            <a:endParaRPr lang="ru-RU" sz="1800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1800" b="1" dirty="0" smtClean="0">
                <a:solidFill>
                  <a:srgbClr val="0070C0"/>
                </a:solidFill>
              </a:rPr>
              <a:t>Грант для издания научной литературы:</a:t>
            </a:r>
            <a:endParaRPr lang="ru-RU" sz="1800" dirty="0" smtClean="0">
              <a:solidFill>
                <a:srgbClr val="0070C0"/>
              </a:solidFill>
            </a:endParaRP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1800" dirty="0" smtClean="0"/>
              <a:t>Научно-популярной публикации: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1800" dirty="0" smtClean="0"/>
              <a:t>Аналитического научного обзора: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1800" dirty="0" smtClean="0"/>
              <a:t>Электронного учебника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1800" b="1" dirty="0" smtClean="0">
                <a:solidFill>
                  <a:srgbClr val="0070C0"/>
                </a:solidFill>
              </a:rPr>
              <a:t>Грант для чтения лекций</a:t>
            </a:r>
            <a:endParaRPr lang="ru-RU" sz="1800" dirty="0" smtClean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Конкурсы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73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188640"/>
            <a:ext cx="8229600" cy="1143000"/>
          </a:xfrm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dirty="0" smtClean="0">
                <a:solidFill>
                  <a:srgbClr val="FF0000"/>
                </a:solidFill>
              </a:rPr>
              <a:t>Что НУЖНО делать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600200"/>
            <a:ext cx="7689850" cy="4525963"/>
          </a:xfrm>
        </p:spPr>
        <p:txBody>
          <a:bodyPr>
            <a:normAutofit/>
          </a:bodyPr>
          <a:lstStyle/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ru-RU" altLang="ru-RU" sz="2000" dirty="0" smtClean="0">
                <a:solidFill>
                  <a:srgbClr val="003399"/>
                </a:solidFill>
              </a:rPr>
              <a:t>Знать цели и задача организации-донора, выбрать подходящий вид конкурса.</a:t>
            </a: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endParaRPr lang="ru-RU" altLang="ru-RU" sz="2000" dirty="0" smtClean="0">
              <a:solidFill>
                <a:srgbClr val="003399"/>
              </a:solidFill>
            </a:endParaRP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ru-RU" altLang="ru-RU" sz="2000" dirty="0" smtClean="0">
                <a:solidFill>
                  <a:srgbClr val="003399"/>
                </a:solidFill>
              </a:rPr>
              <a:t>Четко следовать инструкциям при оформлении заявки.</a:t>
            </a: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endParaRPr lang="ru-RU" altLang="ru-RU" sz="2000" dirty="0" smtClean="0">
              <a:solidFill>
                <a:srgbClr val="003399"/>
              </a:solidFill>
            </a:endParaRP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ru-RU" altLang="ru-RU" sz="2000" dirty="0" smtClean="0">
                <a:solidFill>
                  <a:srgbClr val="003399"/>
                </a:solidFill>
              </a:rPr>
              <a:t>Четко сформулировать все основные положения заявки (цель, методы достижения, ожидаемые результаты).</a:t>
            </a: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endParaRPr lang="ru-RU" altLang="ru-RU" sz="2000" dirty="0" smtClean="0">
              <a:solidFill>
                <a:srgbClr val="003399"/>
              </a:solidFill>
            </a:endParaRP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ru-RU" altLang="ru-RU" sz="2000" dirty="0" smtClean="0">
                <a:solidFill>
                  <a:srgbClr val="003399"/>
                </a:solidFill>
              </a:rPr>
              <a:t>Объективно охарактеризовать ресурсы, имеющиеся у Вас или Вашего коллектива для выполнения проекта (человеческие ресурсы, оборудование, задел в научных исследованиях).</a:t>
            </a: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endParaRPr lang="ru-RU" altLang="ru-RU" sz="2000" dirty="0" smtClean="0">
              <a:solidFill>
                <a:srgbClr val="003399"/>
              </a:solidFill>
            </a:endParaRP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ru-RU" altLang="ru-RU" sz="2000" dirty="0" smtClean="0">
                <a:solidFill>
                  <a:srgbClr val="003399"/>
                </a:solidFill>
              </a:rPr>
              <a:t>Излагать все положения заявки в максимально лаконичной форме, но не в ущерб смыслу и аргументации.</a:t>
            </a:r>
          </a:p>
        </p:txBody>
      </p:sp>
    </p:spTree>
    <p:extLst>
      <p:ext uri="{BB962C8B-B14F-4D97-AF65-F5344CB8AC3E}">
        <p14:creationId xmlns:p14="http://schemas.microsoft.com/office/powerpoint/2010/main" val="29689608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188640"/>
            <a:ext cx="8229600" cy="1143000"/>
          </a:xfrm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dirty="0" smtClean="0">
                <a:solidFill>
                  <a:srgbClr val="FF0000"/>
                </a:solidFill>
              </a:rPr>
              <a:t>Что НУЖНО делать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600200"/>
            <a:ext cx="7689850" cy="4525963"/>
          </a:xfrm>
        </p:spPr>
        <p:txBody>
          <a:bodyPr>
            <a:normAutofit/>
          </a:bodyPr>
          <a:lstStyle/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ru-RU" altLang="ru-RU" sz="2000" dirty="0" smtClean="0">
                <a:solidFill>
                  <a:srgbClr val="003399"/>
                </a:solidFill>
              </a:rPr>
              <a:t>Знать цели и задача организации-донора, выбрать подходящий вид конкурса.</a:t>
            </a: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endParaRPr lang="ru-RU" altLang="ru-RU" sz="2000" dirty="0" smtClean="0">
              <a:solidFill>
                <a:srgbClr val="003399"/>
              </a:solidFill>
            </a:endParaRP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ru-RU" altLang="ru-RU" sz="2000" dirty="0" smtClean="0">
                <a:solidFill>
                  <a:srgbClr val="003399"/>
                </a:solidFill>
              </a:rPr>
              <a:t>Четко следовать инструкциям при оформлении заявки.</a:t>
            </a: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endParaRPr lang="ru-RU" altLang="ru-RU" sz="2000" dirty="0" smtClean="0">
              <a:solidFill>
                <a:srgbClr val="003399"/>
              </a:solidFill>
            </a:endParaRP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ru-RU" altLang="ru-RU" sz="2000" dirty="0" smtClean="0">
                <a:solidFill>
                  <a:srgbClr val="003399"/>
                </a:solidFill>
              </a:rPr>
              <a:t>Четко сформулировать все основные положения заявки (цель, методы достижения, ожидаемые результаты).</a:t>
            </a: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endParaRPr lang="ru-RU" altLang="ru-RU" sz="2000" dirty="0" smtClean="0">
              <a:solidFill>
                <a:srgbClr val="003399"/>
              </a:solidFill>
            </a:endParaRP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ru-RU" altLang="ru-RU" sz="2000" dirty="0" smtClean="0">
                <a:solidFill>
                  <a:srgbClr val="003399"/>
                </a:solidFill>
              </a:rPr>
              <a:t>Объективно охарактеризовать ресурсы, имеющиеся у Вас или Вашего коллектива для выполнения проекта (человеческие ресурсы, оборудование, задел в научных исследованиях).</a:t>
            </a: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 typeface="Wingdings 3"/>
              <a:buNone/>
              <a:defRPr/>
            </a:pPr>
            <a:endParaRPr lang="ru-RU" altLang="ru-RU" sz="2000" dirty="0" smtClean="0">
              <a:solidFill>
                <a:srgbClr val="003399"/>
              </a:solidFill>
            </a:endParaRPr>
          </a:p>
          <a:p>
            <a:pPr marL="609600" indent="-609600" fontAlgn="auto">
              <a:lnSpc>
                <a:spcPct val="8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ru-RU" altLang="ru-RU" sz="2000" dirty="0" smtClean="0">
                <a:solidFill>
                  <a:srgbClr val="003399"/>
                </a:solidFill>
              </a:rPr>
              <a:t>Излагать все положения заявки в максимально лаконичной форме, но не в ущерб смыслу и аргументации.</a:t>
            </a:r>
          </a:p>
        </p:txBody>
      </p:sp>
    </p:spTree>
    <p:extLst>
      <p:ext uri="{BB962C8B-B14F-4D97-AF65-F5344CB8AC3E}">
        <p14:creationId xmlns:p14="http://schemas.microsoft.com/office/powerpoint/2010/main" val="29689608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Общее количество грантов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0078428"/>
              </p:ext>
            </p:extLst>
          </p:nvPr>
        </p:nvGraphicFramePr>
        <p:xfrm>
          <a:off x="457200" y="1196751"/>
          <a:ext cx="8229600" cy="5392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0584"/>
                <a:gridCol w="1121256"/>
                <a:gridCol w="1645920"/>
                <a:gridCol w="1645920"/>
                <a:gridCol w="1645920"/>
              </a:tblGrid>
              <a:tr h="69117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2016</a:t>
                      </a:r>
                      <a:endParaRPr lang="ru-RU" dirty="0"/>
                    </a:p>
                  </a:txBody>
                  <a:tcPr/>
                </a:tc>
              </a:tr>
              <a:tr h="60497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Научно-исследовательские</a:t>
                      </a:r>
                      <a:r>
                        <a:rPr lang="ru-RU" sz="1600" baseline="0" dirty="0" smtClean="0"/>
                        <a:t> проекты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</a:tr>
              <a:tr h="4004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Трэвел-гранты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6253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Международные</a:t>
                      </a:r>
                      <a:r>
                        <a:rPr lang="ru-RU" sz="1600" baseline="0" dirty="0" smtClean="0"/>
                        <a:t> стажировки</a:t>
                      </a:r>
                      <a:endParaRPr lang="ru-RU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</a:tr>
              <a:tr h="4004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Студенческие</a:t>
                      </a:r>
                      <a:r>
                        <a:rPr lang="ru-RU" sz="1600" baseline="0" dirty="0" smtClean="0"/>
                        <a:t> проекты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62534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Международные гранты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4004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УМНИКИ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21</a:t>
                      </a:r>
                      <a:endParaRPr lang="ru-RU" dirty="0"/>
                    </a:p>
                  </a:txBody>
                  <a:tcPr/>
                </a:tc>
              </a:tr>
              <a:tr h="62534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Издание научной литературы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4004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Прочее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40044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ВСЕГО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58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67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65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39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91455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Сумма выигранных грантов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3270501"/>
              </p:ext>
            </p:extLst>
          </p:nvPr>
        </p:nvGraphicFramePr>
        <p:xfrm>
          <a:off x="457200" y="1268757"/>
          <a:ext cx="8229600" cy="52472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8536"/>
                <a:gridCol w="1553304"/>
                <a:gridCol w="1645920"/>
                <a:gridCol w="1645920"/>
                <a:gridCol w="1645920"/>
              </a:tblGrid>
              <a:tr h="39139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2016</a:t>
                      </a:r>
                      <a:endParaRPr lang="ru-RU" dirty="0"/>
                    </a:p>
                  </a:txBody>
                  <a:tcPr/>
                </a:tc>
              </a:tr>
              <a:tr h="61671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Научно-исследовательские</a:t>
                      </a:r>
                      <a:r>
                        <a:rPr lang="ru-RU" sz="1600" baseline="0" dirty="0" smtClean="0"/>
                        <a:t> проекты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10 998 000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46 385 400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28 262 000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27 425 000</a:t>
                      </a:r>
                      <a:endParaRPr lang="ru-RU" dirty="0"/>
                    </a:p>
                  </a:txBody>
                  <a:tcPr/>
                </a:tc>
              </a:tr>
              <a:tr h="39139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Трэвел-гранты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521 159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279 684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283 832.6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127 004</a:t>
                      </a:r>
                      <a:endParaRPr lang="ru-RU" dirty="0"/>
                    </a:p>
                  </a:txBody>
                  <a:tcPr/>
                </a:tc>
              </a:tr>
              <a:tr h="6112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Международные</a:t>
                      </a:r>
                      <a:r>
                        <a:rPr lang="ru-RU" sz="1600" baseline="0" dirty="0" smtClean="0"/>
                        <a:t> стажировки</a:t>
                      </a:r>
                      <a:endParaRPr lang="ru-RU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2 941 617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3 465 000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4 108 000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3 963 000</a:t>
                      </a:r>
                      <a:endParaRPr lang="ru-RU" dirty="0"/>
                    </a:p>
                  </a:txBody>
                  <a:tcPr/>
                </a:tc>
              </a:tr>
              <a:tr h="61122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Студенческие</a:t>
                      </a:r>
                      <a:r>
                        <a:rPr lang="ru-RU" sz="1600" baseline="0" dirty="0" smtClean="0"/>
                        <a:t> проекты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85 000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313 600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384 200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61122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Международные гранты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100 000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300 000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5 000 000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9139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УМНИКИ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4 600 000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4 400 000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5 400 000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4 200 000</a:t>
                      </a:r>
                      <a:endParaRPr lang="ru-RU" dirty="0"/>
                    </a:p>
                  </a:txBody>
                  <a:tcPr/>
                </a:tc>
              </a:tr>
              <a:tr h="633682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Издание научной литературы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350 000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91397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Прочее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38 906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1 688 146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139</a:t>
                      </a:r>
                      <a:r>
                        <a:rPr lang="ru-RU" baseline="0" dirty="0" smtClean="0"/>
                        <a:t> 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391397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ВСЕГО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19 284 682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56 831 830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43 927 032,6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35 315 004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45908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Общее количество участников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163925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022150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Подразделения-лидеры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671852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011231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Объем средств грантов в подразделениях-лидерах</a:t>
            </a:r>
            <a:endParaRPr lang="ru-RU" sz="2800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371512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4586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1752601"/>
            <a:ext cx="6838528" cy="1172343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dirty="0" smtClean="0"/>
              <a:t>Спасибо за внимание!</a:t>
            </a:r>
          </a:p>
        </p:txBody>
      </p:sp>
      <p:pic>
        <p:nvPicPr>
          <p:cNvPr id="52227" name="Picture 3" descr="Картинка 75 из 1018">
            <a:hlinkClick r:id="rId2"/>
          </p:cNvPr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32313" y="3357563"/>
            <a:ext cx="3279775" cy="1655762"/>
          </a:xfrm>
        </p:spPr>
      </p:pic>
    </p:spTree>
    <p:extLst>
      <p:ext uri="{BB962C8B-B14F-4D97-AF65-F5344CB8AC3E}">
        <p14:creationId xmlns:p14="http://schemas.microsoft.com/office/powerpoint/2010/main" val="94383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260350"/>
            <a:ext cx="1511300" cy="325438"/>
          </a:xfrm>
        </p:spPr>
      </p:pic>
      <p:pic>
        <p:nvPicPr>
          <p:cNvPr id="3075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868863"/>
            <a:ext cx="4067175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041400" y="-42863"/>
            <a:ext cx="7056438" cy="12557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o Sans Pro Medium" pitchFamily="34" charset="0"/>
                <a:cs typeface="Arial" pitchFamily="34" charset="0"/>
              </a:rPr>
              <a:t>«УМНИК»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-211138" y="914400"/>
            <a:ext cx="9563101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o Sans Pro Light" pitchFamily="34" charset="0"/>
                <a:cs typeface="Arial" pitchFamily="34" charset="0"/>
              </a:rPr>
              <a:t>Участник молодежного научно-инновационного конкурса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228600" y="3360738"/>
            <a:ext cx="874712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indent="-358775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o Sans Pro Medium" pitchFamily="34" charset="0"/>
                <a:cs typeface="+mn-cs"/>
              </a:rPr>
              <a:t>Основная цель программы:</a:t>
            </a:r>
          </a:p>
          <a:p>
            <a:pPr marL="358775" indent="-358775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o Sans Pro Medium" pitchFamily="34" charset="0"/>
                <a:cs typeface="+mn-cs"/>
              </a:rPr>
              <a:t/>
            </a:r>
            <a:b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o Sans Pro Medium" pitchFamily="34" charset="0"/>
                <a:cs typeface="+mn-cs"/>
              </a:rPr>
            </a:br>
            <a:r>
              <a:rPr lang="ru-RU" sz="2800" dirty="0">
                <a:solidFill>
                  <a:srgbClr val="002060"/>
                </a:solidFill>
                <a:latin typeface="Neo Sans Pro Medium" pitchFamily="34" charset="0"/>
                <a:cs typeface="Arial" pitchFamily="34" charset="0"/>
              </a:rPr>
              <a:t>Поддержка работы молодых специалистов </a:t>
            </a:r>
          </a:p>
          <a:p>
            <a:pPr marL="358775" indent="-358775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2060"/>
                </a:solidFill>
                <a:latin typeface="Neo Sans Pro Medium" pitchFamily="34" charset="0"/>
                <a:cs typeface="Arial" pitchFamily="34" charset="0"/>
              </a:rPr>
              <a:t>в научно-технической инновационной деятельности путем организационной </a:t>
            </a:r>
          </a:p>
          <a:p>
            <a:pPr marL="358775" indent="-358775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2060"/>
                </a:solidFill>
                <a:latin typeface="Neo Sans Pro Medium" pitchFamily="34" charset="0"/>
                <a:cs typeface="Arial" pitchFamily="34" charset="0"/>
              </a:rPr>
              <a:t>и финансовой поддержки.</a:t>
            </a:r>
          </a:p>
        </p:txBody>
      </p:sp>
      <p:pic>
        <p:nvPicPr>
          <p:cNvPr id="3079" name="Picture 7" descr="C:\Users\USER\Desktop\scienc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325" y="1454150"/>
            <a:ext cx="1906588" cy="190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1077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260350"/>
            <a:ext cx="1511300" cy="325438"/>
          </a:xfrm>
        </p:spPr>
      </p:pic>
      <p:pic>
        <p:nvPicPr>
          <p:cNvPr id="5123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868863"/>
            <a:ext cx="4067175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49288" y="-3175"/>
            <a:ext cx="8229600" cy="1143000"/>
          </a:xfrm>
        </p:spPr>
        <p:txBody>
          <a:bodyPr rtlCol="0" anchor="t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o Sans Pro Medium" pitchFamily="34" charset="0"/>
              </a:rPr>
              <a:t>Направления</a:t>
            </a:r>
            <a:endParaRPr lang="en-US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eo Sans Pro Medium" pitchFamily="34" charset="0"/>
            </a:endParaRPr>
          </a:p>
        </p:txBody>
      </p:sp>
      <p:grpSp>
        <p:nvGrpSpPr>
          <p:cNvPr id="5125" name="Group 14"/>
          <p:cNvGrpSpPr>
            <a:grpSpLocks/>
          </p:cNvGrpSpPr>
          <p:nvPr/>
        </p:nvGrpSpPr>
        <p:grpSpPr bwMode="auto">
          <a:xfrm>
            <a:off x="1155700" y="3078163"/>
            <a:ext cx="6305550" cy="3282950"/>
            <a:chOff x="415" y="1992"/>
            <a:chExt cx="4241" cy="1785"/>
          </a:xfrm>
        </p:grpSpPr>
        <p:sp>
          <p:nvSpPr>
            <p:cNvPr id="5133" name="Rectangle 9"/>
            <p:cNvSpPr>
              <a:spLocks noChangeArrowheads="1"/>
            </p:cNvSpPr>
            <p:nvPr/>
          </p:nvSpPr>
          <p:spPr bwMode="auto">
            <a:xfrm>
              <a:off x="3210" y="3559"/>
              <a:ext cx="1446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000">
                  <a:latin typeface="Neo Sans Pro Medium" pitchFamily="34" charset="0"/>
                </a:rPr>
                <a:t>Биотехнологии </a:t>
              </a:r>
            </a:p>
          </p:txBody>
        </p:sp>
        <p:sp>
          <p:nvSpPr>
            <p:cNvPr id="5134" name="Rectangle 10"/>
            <p:cNvSpPr>
              <a:spLocks noChangeArrowheads="1"/>
            </p:cNvSpPr>
            <p:nvPr/>
          </p:nvSpPr>
          <p:spPr bwMode="auto">
            <a:xfrm>
              <a:off x="1765" y="1992"/>
              <a:ext cx="1711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000">
                  <a:latin typeface="Neo Sans Pro Medium" pitchFamily="34" charset="0"/>
                </a:rPr>
                <a:t>Информационные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000">
                  <a:latin typeface="Neo Sans Pro Medium" pitchFamily="34" charset="0"/>
                </a:rPr>
                <a:t>технологии </a:t>
              </a:r>
            </a:p>
          </p:txBody>
        </p:sp>
        <p:sp>
          <p:nvSpPr>
            <p:cNvPr id="5135" name="Rectangle 11"/>
            <p:cNvSpPr>
              <a:spLocks noChangeArrowheads="1"/>
            </p:cNvSpPr>
            <p:nvPr/>
          </p:nvSpPr>
          <p:spPr bwMode="auto">
            <a:xfrm>
              <a:off x="415" y="3550"/>
              <a:ext cx="1858" cy="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2000">
                  <a:latin typeface="Neo Sans Pro Medium" pitchFamily="34" charset="0"/>
                </a:rPr>
                <a:t>Медицина будущего</a:t>
              </a:r>
            </a:p>
          </p:txBody>
        </p:sp>
      </p:grpSp>
      <p:sp>
        <p:nvSpPr>
          <p:cNvPr id="5126" name="Прямоугольник 15"/>
          <p:cNvSpPr>
            <a:spLocks noChangeArrowheads="1"/>
          </p:cNvSpPr>
          <p:nvPr/>
        </p:nvSpPr>
        <p:spPr bwMode="auto">
          <a:xfrm>
            <a:off x="-88900" y="3065463"/>
            <a:ext cx="3400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latin typeface="Neo Sans Pro Medium" pitchFamily="34" charset="0"/>
              </a:rPr>
              <a:t>Новые приборы и аппаратные комплексы</a:t>
            </a:r>
          </a:p>
        </p:txBody>
      </p:sp>
      <p:pic>
        <p:nvPicPr>
          <p:cNvPr id="5127" name="Picture 17" descr="C:\Users\USER\Desktop\tek-mdo4104-6_11a 8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1076325"/>
            <a:ext cx="2795587" cy="206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20" descr="C:\Users\USER\Desktop\информационно-коммуникационных технологий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525" y="749300"/>
            <a:ext cx="2179638" cy="230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Прямоугольник 16"/>
          <p:cNvSpPr>
            <a:spLocks noChangeArrowheads="1"/>
          </p:cNvSpPr>
          <p:nvPr/>
        </p:nvSpPr>
        <p:spPr bwMode="auto">
          <a:xfrm>
            <a:off x="5707063" y="3055938"/>
            <a:ext cx="34369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latin typeface="Neo Sans Pro Medium" pitchFamily="34" charset="0"/>
              </a:rPr>
              <a:t>Современные материалы и технологии их создания</a:t>
            </a:r>
          </a:p>
        </p:txBody>
      </p:sp>
      <p:pic>
        <p:nvPicPr>
          <p:cNvPr id="5130" name="Picture 19" descr="C:\Users\USER\Desktop\modern-insulating-material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5" y="1363663"/>
            <a:ext cx="2906713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6" descr="C:\Users\USER\Desktop\biotechnology-introductio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832225"/>
            <a:ext cx="2027238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8" descr="C:\Users\USER\Desktop\clet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848" y="3774141"/>
            <a:ext cx="3617625" cy="223784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837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868863"/>
            <a:ext cx="4067175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65138" y="392113"/>
            <a:ext cx="8394700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o Sans Pro Medium" pitchFamily="34" charset="0"/>
                <a:ea typeface="Calibri" pitchFamily="34" charset="0"/>
                <a:cs typeface="Times New Roman" pitchFamily="18" charset="0"/>
              </a:rPr>
              <a:t>«УМНИК 2016»</a:t>
            </a:r>
          </a:p>
        </p:txBody>
      </p:sp>
      <p:pic>
        <p:nvPicPr>
          <p:cNvPr id="9220" name="Picture 2" descr="C:\Users\USER\Desktop\fasie_r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333375"/>
            <a:ext cx="257492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4" descr="Z:\Ломтева Анна\лого\pre_блок_правый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242888"/>
            <a:ext cx="2400300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4213" y="1412875"/>
            <a:ext cx="7991475" cy="5078413"/>
          </a:xfrm>
          <a:prstGeom prst="rect">
            <a:avLst/>
          </a:prstGeom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40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Первая отсечка -</a:t>
            </a:r>
            <a:r>
              <a:rPr lang="ru-RU" altLang="ru-RU" sz="2400" b="1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2400" b="1" u="sng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22 мая</a:t>
            </a:r>
          </a:p>
          <a:p>
            <a:pPr algn="ctr" eaLnBrk="1" hangingPunct="1"/>
            <a:endParaRPr lang="ru-RU" altLang="ru-RU" sz="2400">
              <a:latin typeface="Tahoma" pitchFamily="34" charset="0"/>
              <a:cs typeface="Tahoma" pitchFamily="34" charset="0"/>
            </a:endParaRPr>
          </a:p>
          <a:p>
            <a:pPr algn="ctr" eaLnBrk="1" hangingPunct="1"/>
            <a:r>
              <a:rPr lang="ru-RU" altLang="ru-RU" sz="2400" b="1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27 мая - 5 июня</a:t>
            </a:r>
            <a:r>
              <a:rPr lang="ru-RU" altLang="ru-RU" sz="2400" b="1">
                <a:latin typeface="Tahoma" pitchFamily="34" charset="0"/>
                <a:cs typeface="Tahoma" pitchFamily="34" charset="0"/>
              </a:rPr>
              <a:t> </a:t>
            </a:r>
          </a:p>
          <a:p>
            <a:pPr algn="ctr" eaLnBrk="1" hangingPunct="1"/>
            <a:r>
              <a:rPr lang="ru-RU" altLang="ru-RU" sz="2400" b="1">
                <a:latin typeface="Tahoma" pitchFamily="34" charset="0"/>
                <a:cs typeface="Tahoma" pitchFamily="34" charset="0"/>
              </a:rPr>
              <a:t>I ПРЕДВАРИТЕЛЬНЫЙ ОТБОР</a:t>
            </a:r>
            <a:r>
              <a:rPr lang="ru-RU" altLang="ru-RU" sz="2400">
                <a:latin typeface="Tahoma" pitchFamily="34" charset="0"/>
                <a:cs typeface="Tahoma" pitchFamily="34" charset="0"/>
              </a:rPr>
              <a:t>  «УМНИК 2016»</a:t>
            </a:r>
          </a:p>
          <a:p>
            <a:pPr algn="ctr" eaLnBrk="1" hangingPunct="1"/>
            <a:endParaRPr lang="ru-RU" altLang="ru-RU" sz="2400">
              <a:latin typeface="Tahoma" pitchFamily="34" charset="0"/>
              <a:cs typeface="Tahoma" pitchFamily="34" charset="0"/>
            </a:endParaRPr>
          </a:p>
          <a:p>
            <a:pPr algn="ctr" eaLnBrk="1" hangingPunct="1"/>
            <a:r>
              <a:rPr lang="ru-RU" altLang="ru-RU" sz="240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Вторая отсечка -</a:t>
            </a:r>
            <a:r>
              <a:rPr lang="ru-RU" altLang="ru-RU" sz="2400" b="1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2400" b="1" u="sng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04 октября</a:t>
            </a:r>
          </a:p>
          <a:p>
            <a:pPr algn="ctr" eaLnBrk="1" hangingPunct="1"/>
            <a:endParaRPr lang="ru-RU" altLang="ru-RU" sz="240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 algn="ctr" eaLnBrk="1" hangingPunct="1"/>
            <a:r>
              <a:rPr lang="ru-RU" altLang="ru-RU" sz="2400" b="1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7 октября - 16 октября</a:t>
            </a:r>
            <a:endParaRPr lang="ru-RU" altLang="ru-RU" sz="240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  <a:p>
            <a:pPr algn="ctr" eaLnBrk="1" hangingPunct="1"/>
            <a:r>
              <a:rPr lang="ru-RU" altLang="ru-RU" sz="2400" b="1">
                <a:latin typeface="Tahoma" pitchFamily="34" charset="0"/>
                <a:cs typeface="Tahoma" pitchFamily="34" charset="0"/>
              </a:rPr>
              <a:t>II ПРЕДВАРИТЕЛЬНЫЙ ОТБОР</a:t>
            </a:r>
            <a:r>
              <a:rPr lang="ru-RU" altLang="ru-RU" sz="2400">
                <a:latin typeface="Tahoma" pitchFamily="34" charset="0"/>
                <a:cs typeface="Tahoma" pitchFamily="34" charset="0"/>
              </a:rPr>
              <a:t>  «УМНИК 2016»</a:t>
            </a:r>
          </a:p>
          <a:p>
            <a:pPr algn="ctr" eaLnBrk="1" hangingPunct="1"/>
            <a:endParaRPr lang="ru-RU" altLang="ru-RU" sz="2400">
              <a:latin typeface="Tahoma" pitchFamily="34" charset="0"/>
              <a:cs typeface="Tahoma" pitchFamily="34" charset="0"/>
            </a:endParaRPr>
          </a:p>
          <a:p>
            <a:pPr algn="ctr" eaLnBrk="1" hangingPunct="1"/>
            <a:r>
              <a:rPr lang="ru-RU" altLang="ru-RU" sz="2400">
                <a:latin typeface="Tahoma" pitchFamily="34" charset="0"/>
                <a:cs typeface="Tahoma" pitchFamily="34" charset="0"/>
              </a:rPr>
              <a:t> </a:t>
            </a:r>
          </a:p>
          <a:p>
            <a:pPr algn="ctr" eaLnBrk="1" hangingPunct="1"/>
            <a:r>
              <a:rPr lang="ru-RU" altLang="ru-RU" sz="24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24 октября - 28 октября</a:t>
            </a:r>
            <a:endParaRPr lang="ru-RU" altLang="ru-RU" sz="240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algn="ctr" eaLnBrk="1" hangingPunct="1"/>
            <a:r>
              <a:rPr lang="ru-RU" altLang="ru-RU" sz="36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ФИНАЛ</a:t>
            </a:r>
          </a:p>
        </p:txBody>
      </p:sp>
    </p:spTree>
    <p:extLst>
      <p:ext uri="{BB962C8B-B14F-4D97-AF65-F5344CB8AC3E}">
        <p14:creationId xmlns:p14="http://schemas.microsoft.com/office/powerpoint/2010/main" val="2786328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Результаты 1 предварительного отбора в финал «УМНИК 2016»</a:t>
            </a:r>
            <a:br>
              <a:rPr lang="ru-RU" sz="3200" dirty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2678419"/>
              </p:ext>
            </p:extLst>
          </p:nvPr>
        </p:nvGraphicFramePr>
        <p:xfrm>
          <a:off x="971600" y="1196752"/>
          <a:ext cx="6768751" cy="5836158"/>
        </p:xfrm>
        <a:graphic>
          <a:graphicData uri="http://schemas.openxmlformats.org/drawingml/2006/table">
            <a:tbl>
              <a:tblPr firstRow="1" firstCol="1" bandRow="1"/>
              <a:tblGrid>
                <a:gridCol w="351428"/>
                <a:gridCol w="1428304"/>
                <a:gridCol w="4273613"/>
                <a:gridCol w="715406"/>
              </a:tblGrid>
              <a:tr h="1994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п/п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616" marR="29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ФИО заявителя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616" marR="29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Проект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616" marR="29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Баллы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616" marR="29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1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616" marR="29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Антюфриева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Дарья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Алекснадровна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616" marR="29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Разработка способа прогнозирования течения облитерирующего атеросклероза сосудов нижних конечностей на основе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протеомного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профиля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616" marR="29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51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616" marR="29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4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616" marR="29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Панина Юлия Анатольевна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616" marR="29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Разработка технологии оценки эффективности терапии при аутизме с использованием молекул-маркеров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616" marR="29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51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616" marR="29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4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616" marR="29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Третьякова Нина Геннадьевна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616" marR="29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Исследование маркеров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эндометриоза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при помощи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протеомного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анализа.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616" marR="29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49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616" marR="29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1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616" marR="29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Никифорова Дарья Евгеньевна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616" marR="29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Создание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иммуногистохимической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панели для определения особенностей иннервации в очагах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эндометриоза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у пациенток с синдромом хронических тазовых болей.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616" marR="29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49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616" marR="29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4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616" marR="29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Белозор Ольга Сергеевна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616" marR="29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Разработка новой молекулярной технологии лечения спиноцеребеллярной атаксии 1-го типа.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616" marR="29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47.7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616" marR="29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1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616" marR="29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Носков Игорь Геннадьевич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616" marR="29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Разработка оригинальной системы дренирования жидкостных образований брюшной полости и забрюшинного пространства (ОЖС, </a:t>
                      </a:r>
                      <a:r>
                        <a:rPr lang="ru-RU" sz="9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псевдокисты</a:t>
                      </a: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абсцессы)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616" marR="29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46.7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616" marR="29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1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616" marR="29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Стромова Наталья Сергеевна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616" marR="29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Технологии прогнозирования развития диастолической дисфункции миокарда правого и левого желудочков у больных бронхиальной астмой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616" marR="29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46.5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616" marR="29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4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616" marR="29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Комаров Алексей Анатольевич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616" marR="29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Синтез солей для производства противоопухолевых препаратов на основе платины III поколения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616" marR="29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46.2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616" marR="29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85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616" marR="29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Поплавская Елена Евгеньевна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616" marR="29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Разработка аналитического программного комплекса «Клинико-генетический рискометр фибрилляции предсердий» для ранней диагностики и персонифицированной профилактики фибрилляции предсердий у генетически предрасположенных людей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616" marR="29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45.7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616" marR="29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4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616" marR="29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Соловьева Наталия Сергеевна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616" marR="29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Изучение клинической эффективности полимерных раневых покрытий микробного происхождения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616" marR="29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45.2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616" marR="29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4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616" marR="29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Копылевич Наталья Викторовна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616" marR="29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"Разработка интегрального метода оценки проницаемости гематоэнцефалического барьера (ГЭБ)"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616" marR="29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44.8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616" marR="29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4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616" marR="29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Дугаржапова Туяна Очировна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616" marR="29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Разработка алгоритма диагностики и профилактики рецидива камней почек.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616" marR="29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41.2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616" marR="29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4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616" marR="29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Исмаилова Сайкал Баатырбековна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616" marR="29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Разработка устройства для восстановления стато-локомоторных функций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616" marR="29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40.3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616" marR="29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1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616" marR="29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Сергеева Ольга Николаевна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616" marR="29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Исследование механизмов формирования опухолевого микроокружения и разработка способов регуляции метастазирования при меланоме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616" marR="29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39.7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616" marR="29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8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616" marR="29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Чехова Анна Андреевна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616" marR="29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Исследование, направленное на выявление потенциальных групп населения с возможностью наиболее эффективного массового внедрения базовых навыков оказания первой помощи.</a:t>
                      </a:r>
                      <a:endParaRPr lang="ru-RU" sz="9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616" marR="296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616" marR="29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888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9616" marR="296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524328" y="1574885"/>
            <a:ext cx="471371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030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741488"/>
            <a:ext cx="8356600" cy="412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1296988"/>
            <a:ext cx="82169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8" y="4767263"/>
            <a:ext cx="8394700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7109" name="Rectangle 4"/>
          <p:cNvSpPr>
            <a:spLocks noChangeArrowheads="1"/>
          </p:cNvSpPr>
          <p:nvPr/>
        </p:nvSpPr>
        <p:spPr bwMode="auto">
          <a:xfrm>
            <a:off x="0" y="0"/>
            <a:ext cx="9144000" cy="7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SimSun" charset="-122"/>
              </a:defRPr>
            </a:lvl9pPr>
          </a:lstStyle>
          <a:p>
            <a:pPr algn="ctr" eaLnBrk="1" hangingPunct="1">
              <a:defRPr/>
            </a:pPr>
            <a:r>
              <a:rPr lang="ru-RU" altLang="ru-RU" sz="4000" b="1" dirty="0">
                <a:solidFill>
                  <a:schemeClr val="tx1"/>
                </a:solidFill>
                <a:latin typeface="+mn-lt"/>
                <a:cs typeface="Arial" pitchFamily="34" charset="0"/>
              </a:rPr>
              <a:t>«СТАРТ</a:t>
            </a:r>
            <a:r>
              <a:rPr lang="ru-RU" altLang="ru-RU" sz="4000" b="1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»</a:t>
            </a:r>
            <a:endParaRPr lang="ru-RU" altLang="ru-RU" sz="4000" b="1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54388" y="1712913"/>
            <a:ext cx="2106612" cy="7905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Испытания 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cs typeface="Arial" pitchFamily="34" charset="0"/>
              </a:rPr>
              <a:t>и доработка</a:t>
            </a:r>
          </a:p>
        </p:txBody>
      </p:sp>
      <p:pic>
        <p:nvPicPr>
          <p:cNvPr id="1536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4775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8" name="TextBox 2"/>
          <p:cNvSpPr txBox="1">
            <a:spLocks noChangeArrowheads="1"/>
          </p:cNvSpPr>
          <p:nvPr/>
        </p:nvSpPr>
        <p:spPr bwMode="auto">
          <a:xfrm>
            <a:off x="1374775" y="542925"/>
            <a:ext cx="7597775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/>
              <a:t>Финансовая поддержка предоставляется для проведения </a:t>
            </a:r>
            <a:r>
              <a:rPr lang="ru-RU" altLang="ru-RU" sz="2000" b="1">
                <a:solidFill>
                  <a:schemeClr val="accent2"/>
                </a:solidFill>
              </a:rPr>
              <a:t>научно-исследовательских и опытно-конструкторских работ</a:t>
            </a:r>
            <a:r>
              <a:rPr lang="ru-RU" altLang="ru-RU" sz="2000">
                <a:solidFill>
                  <a:schemeClr val="accent2"/>
                </a:solidFill>
              </a:rPr>
              <a:t>.</a:t>
            </a:r>
            <a:endParaRPr lang="ru-RU" altLang="ru-RU">
              <a:solidFill>
                <a:schemeClr val="accent2"/>
              </a:solidFill>
            </a:endParaRPr>
          </a:p>
          <a:p>
            <a:pPr eaLnBrk="1" hangingPunct="1"/>
            <a:endParaRPr lang="ru-RU" altLang="ru-RU"/>
          </a:p>
        </p:txBody>
      </p:sp>
      <p:sp>
        <p:nvSpPr>
          <p:cNvPr id="9" name="TextBox 8"/>
          <p:cNvSpPr txBox="1"/>
          <p:nvPr/>
        </p:nvSpPr>
        <p:spPr>
          <a:xfrm>
            <a:off x="254000" y="5737225"/>
            <a:ext cx="857250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Прием заявок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ведется постоянно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 системе 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online.fasie.ru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5370" name="TextBox 3"/>
          <p:cNvSpPr txBox="1">
            <a:spLocks noChangeArrowheads="1"/>
          </p:cNvSpPr>
          <p:nvPr/>
        </p:nvSpPr>
        <p:spPr bwMode="auto">
          <a:xfrm>
            <a:off x="914400" y="3732213"/>
            <a:ext cx="1781175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 b="1">
                <a:solidFill>
                  <a:srgbClr val="C00000"/>
                </a:solidFill>
                <a:latin typeface="Arial" charset="0"/>
              </a:rPr>
              <a:t>2 млн. руб.</a:t>
            </a:r>
          </a:p>
        </p:txBody>
      </p:sp>
      <p:sp>
        <p:nvSpPr>
          <p:cNvPr id="15371" name="TextBox 10"/>
          <p:cNvSpPr txBox="1">
            <a:spLocks noChangeArrowheads="1"/>
          </p:cNvSpPr>
          <p:nvPr/>
        </p:nvSpPr>
        <p:spPr bwMode="auto">
          <a:xfrm>
            <a:off x="3857625" y="3340100"/>
            <a:ext cx="1781175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 b="1">
                <a:solidFill>
                  <a:srgbClr val="C00000"/>
                </a:solidFill>
                <a:latin typeface="Arial" charset="0"/>
              </a:rPr>
              <a:t>3 млн. руб.</a:t>
            </a:r>
          </a:p>
        </p:txBody>
      </p:sp>
      <p:sp>
        <p:nvSpPr>
          <p:cNvPr id="15372" name="TextBox 11"/>
          <p:cNvSpPr txBox="1">
            <a:spLocks noChangeArrowheads="1"/>
          </p:cNvSpPr>
          <p:nvPr/>
        </p:nvSpPr>
        <p:spPr bwMode="auto">
          <a:xfrm>
            <a:off x="6800850" y="2954338"/>
            <a:ext cx="1781175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 b="1">
                <a:solidFill>
                  <a:srgbClr val="C00000"/>
                </a:solidFill>
                <a:latin typeface="Arial" charset="0"/>
              </a:rPr>
              <a:t>4 млн. руб.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22688" y="3627438"/>
            <a:ext cx="547687" cy="40005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+ 3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99225" y="3314700"/>
            <a:ext cx="546100" cy="40005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+ 4</a:t>
            </a:r>
          </a:p>
        </p:txBody>
      </p:sp>
    </p:spTree>
    <p:extLst>
      <p:ext uri="{BB962C8B-B14F-4D97-AF65-F5344CB8AC3E}">
        <p14:creationId xmlns:p14="http://schemas.microsoft.com/office/powerpoint/2010/main" val="6629371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3066</Words>
  <Application>Microsoft Office PowerPoint</Application>
  <PresentationFormat>Экран (4:3)</PresentationFormat>
  <Paragraphs>723</Paragraphs>
  <Slides>47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Тема Office</vt:lpstr>
      <vt:lpstr>Синтез интересов государства-науки-бизнеса и конечного потребителя или как добиться, чтобы выиграли все.</vt:lpstr>
      <vt:lpstr>Грант</vt:lpstr>
      <vt:lpstr>Фонды</vt:lpstr>
      <vt:lpstr>Конкурсы </vt:lpstr>
      <vt:lpstr>Презентация PowerPoint</vt:lpstr>
      <vt:lpstr>Направления</vt:lpstr>
      <vt:lpstr>Презентация PowerPoint</vt:lpstr>
      <vt:lpstr>Результаты 1 предварительного отбора в финал «УМНИК 2016» </vt:lpstr>
      <vt:lpstr>Презентация PowerPoint</vt:lpstr>
      <vt:lpstr>Требования к участникам  конкурса «СТАРТ»</vt:lpstr>
      <vt:lpstr>Российский научный фонд 2014</vt:lpstr>
      <vt:lpstr> www.rscf.ru  </vt:lpstr>
      <vt:lpstr>Российский научный фонд 2015</vt:lpstr>
      <vt:lpstr>Российский фонд фундаментальных исследований</vt:lpstr>
      <vt:lpstr>Мой первый грант</vt:lpstr>
      <vt:lpstr>Мой первый грант</vt:lpstr>
      <vt:lpstr>Программа академических обменов имени сенатора Фулбрайта</vt:lpstr>
      <vt:lpstr>Медицинские семинары  в Зальцбурге</vt:lpstr>
      <vt:lpstr>Участники</vt:lpstr>
      <vt:lpstr>www.aaf-online.org</vt:lpstr>
      <vt:lpstr>Фонд Михаила Прохорова (Благотворительный фонд культурных инициатив) </vt:lpstr>
      <vt:lpstr>Презентация PowerPoint</vt:lpstr>
      <vt:lpstr>Презентация PowerPoint</vt:lpstr>
      <vt:lpstr>Конкурсы</vt:lpstr>
      <vt:lpstr>Презентация PowerPoint</vt:lpstr>
      <vt:lpstr>Презентация PowerPoint</vt:lpstr>
      <vt:lpstr>Презентация PowerPoint</vt:lpstr>
      <vt:lpstr>Основные условия участия</vt:lpstr>
      <vt:lpstr>Документы для подачи заявки</vt:lpstr>
      <vt:lpstr>Содержание заявки</vt:lpstr>
      <vt:lpstr>Сведения об участниках </vt:lpstr>
      <vt:lpstr>Важно!</vt:lpstr>
      <vt:lpstr>Помощь отдела грантов</vt:lpstr>
      <vt:lpstr>Смета расходов по инициативному проекту </vt:lpstr>
      <vt:lpstr>Презентация PowerPoint</vt:lpstr>
      <vt:lpstr>Смета расходов для поездок </vt:lpstr>
      <vt:lpstr>Расшифровка сметы</vt:lpstr>
      <vt:lpstr>Презентация PowerPoint</vt:lpstr>
      <vt:lpstr>Презентация PowerPoint</vt:lpstr>
      <vt:lpstr>Что НУЖНО делать</vt:lpstr>
      <vt:lpstr>Что НУЖНО делать</vt:lpstr>
      <vt:lpstr>Общее количество грантов</vt:lpstr>
      <vt:lpstr>Сумма выигранных грантов</vt:lpstr>
      <vt:lpstr>Общее количество участников</vt:lpstr>
      <vt:lpstr>Подразделения-лидеры</vt:lpstr>
      <vt:lpstr>Объем средств грантов в подразделениях-лидерах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Синтез интересов государства-науки-бизнеса и конечного потребителя или как добиться, чтобы выиграли все.</dc:title>
  <dc:creator>БеловаОА</dc:creator>
  <cp:lastModifiedBy>БеловаОА</cp:lastModifiedBy>
  <cp:revision>8</cp:revision>
  <dcterms:created xsi:type="dcterms:W3CDTF">2016-06-06T02:10:24Z</dcterms:created>
  <dcterms:modified xsi:type="dcterms:W3CDTF">2016-06-06T03:15:25Z</dcterms:modified>
</cp:coreProperties>
</file>