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sldIdLst>
    <p:sldId id="256" r:id="rId2"/>
    <p:sldId id="271" r:id="rId3"/>
    <p:sldId id="272" r:id="rId4"/>
    <p:sldId id="273" r:id="rId5"/>
    <p:sldId id="274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6" r:id="rId20"/>
    <p:sldId id="275" r:id="rId21"/>
    <p:sldId id="278" r:id="rId22"/>
    <p:sldId id="280" r:id="rId23"/>
    <p:sldId id="279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9C926-942C-42D8-8769-13FF63654AE1}" type="datetimeFigureOut">
              <a:rPr lang="ru-RU" smtClean="0"/>
              <a:t>20.01.2020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A237C28-DF0A-416A-BEC6-006F65CFFA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346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9C926-942C-42D8-8769-13FF63654AE1}" type="datetimeFigureOut">
              <a:rPr lang="ru-RU" smtClean="0"/>
              <a:t>20.01.2020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A237C28-DF0A-416A-BEC6-006F65CFFA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3562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9C926-942C-42D8-8769-13FF63654AE1}" type="datetimeFigureOut">
              <a:rPr lang="ru-RU" smtClean="0"/>
              <a:t>20.01.2020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A237C28-DF0A-416A-BEC6-006F65CFFA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711761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9C926-942C-42D8-8769-13FF63654AE1}" type="datetimeFigureOut">
              <a:rPr lang="ru-RU" smtClean="0"/>
              <a:t>20.01.2020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A237C28-DF0A-416A-BEC6-006F65CFFA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0742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9C926-942C-42D8-8769-13FF63654AE1}" type="datetimeFigureOut">
              <a:rPr lang="ru-RU" smtClean="0"/>
              <a:t>20.01.2020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A237C28-DF0A-416A-BEC6-006F65CFFA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634714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9C926-942C-42D8-8769-13FF63654AE1}" type="datetimeFigureOut">
              <a:rPr lang="ru-RU" smtClean="0"/>
              <a:t>20.01.2020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A237C28-DF0A-416A-BEC6-006F65CFFA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78680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9C926-942C-42D8-8769-13FF63654AE1}" type="datetimeFigureOut">
              <a:rPr lang="ru-RU" smtClean="0"/>
              <a:t>20.01.2020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37C28-DF0A-416A-BEC6-006F65CFFA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3948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9C926-942C-42D8-8769-13FF63654AE1}" type="datetimeFigureOut">
              <a:rPr lang="ru-RU" smtClean="0"/>
              <a:t>20.01.2020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37C28-DF0A-416A-BEC6-006F65CFFA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125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9C926-942C-42D8-8769-13FF63654AE1}" type="datetimeFigureOut">
              <a:rPr lang="ru-RU" smtClean="0"/>
              <a:t>20.01.2020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37C28-DF0A-416A-BEC6-006F65CFFA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0422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9C926-942C-42D8-8769-13FF63654AE1}" type="datetimeFigureOut">
              <a:rPr lang="ru-RU" smtClean="0"/>
              <a:t>20.01.2020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A237C28-DF0A-416A-BEC6-006F65CFFA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1419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9C926-942C-42D8-8769-13FF63654AE1}" type="datetimeFigureOut">
              <a:rPr lang="ru-RU" smtClean="0"/>
              <a:t>20.01.2020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A237C28-DF0A-416A-BEC6-006F65CFFA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7577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9C926-942C-42D8-8769-13FF63654AE1}" type="datetimeFigureOut">
              <a:rPr lang="ru-RU" smtClean="0"/>
              <a:t>20.01.2020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A237C28-DF0A-416A-BEC6-006F65CFFA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2237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9C926-942C-42D8-8769-13FF63654AE1}" type="datetimeFigureOut">
              <a:rPr lang="ru-RU" smtClean="0"/>
              <a:t>20.01.2020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37C28-DF0A-416A-BEC6-006F65CFFA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2325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9C926-942C-42D8-8769-13FF63654AE1}" type="datetimeFigureOut">
              <a:rPr lang="ru-RU" smtClean="0"/>
              <a:t>20.01.2020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37C28-DF0A-416A-BEC6-006F65CFFA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8681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9C926-942C-42D8-8769-13FF63654AE1}" type="datetimeFigureOut">
              <a:rPr lang="ru-RU" smtClean="0"/>
              <a:t>20.01.2020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37C28-DF0A-416A-BEC6-006F65CFFA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5815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9C926-942C-42D8-8769-13FF63654AE1}" type="datetimeFigureOut">
              <a:rPr lang="ru-RU" smtClean="0"/>
              <a:t>20.01.2020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A237C28-DF0A-416A-BEC6-006F65CFFA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2763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E9C926-942C-42D8-8769-13FF63654AE1}" type="datetimeFigureOut">
              <a:rPr lang="ru-RU" smtClean="0"/>
              <a:t>20.01.2020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A237C28-DF0A-416A-BEC6-006F65CFFA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7247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81201" y="2514598"/>
            <a:ext cx="10210800" cy="226278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Исследование</a:t>
            </a:r>
            <a:br>
              <a:rPr lang="ru-RU" dirty="0" smtClean="0"/>
            </a:br>
            <a:r>
              <a:rPr lang="ru-RU" dirty="0" smtClean="0"/>
              <a:t>«Средства оценивания учебных достижений студентов – субъективный взгляд»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dirty="0" smtClean="0"/>
              <a:t>Выполнила: ординатор кафедры</a:t>
            </a:r>
            <a:br>
              <a:rPr lang="ru-RU" dirty="0" smtClean="0"/>
            </a:br>
            <a:r>
              <a:rPr lang="ru-RU" dirty="0" smtClean="0"/>
              <a:t>Лучевой диагностики ИПО</a:t>
            </a:r>
            <a:r>
              <a:rPr lang="ru-RU" dirty="0"/>
              <a:t/>
            </a:r>
            <a:br>
              <a:rPr lang="ru-RU" dirty="0"/>
            </a:br>
            <a:r>
              <a:rPr lang="ru-RU" dirty="0" err="1" smtClean="0"/>
              <a:t>Ахмова</a:t>
            </a:r>
            <a:r>
              <a:rPr lang="ru-RU" dirty="0" smtClean="0"/>
              <a:t> А.И.</a:t>
            </a:r>
          </a:p>
        </p:txBody>
      </p:sp>
    </p:spTree>
    <p:extLst>
      <p:ext uri="{BB962C8B-B14F-4D97-AF65-F5344CB8AC3E}">
        <p14:creationId xmlns:p14="http://schemas.microsoft.com/office/powerpoint/2010/main" val="10548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9865" y="914400"/>
            <a:ext cx="8584747" cy="5120280"/>
          </a:xfr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29915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25" y="856122"/>
            <a:ext cx="9041497" cy="5260752"/>
          </a:xfr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40816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404" y="160086"/>
            <a:ext cx="6980357" cy="4402840"/>
          </a:xfrm>
          <a:ln>
            <a:solidFill>
              <a:schemeClr val="accent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8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462" y="2920621"/>
            <a:ext cx="4617542" cy="2270504"/>
          </a:xfrm>
          <a:prstGeom prst="rect">
            <a:avLst/>
          </a:prstGeom>
          <a:ln w="22225">
            <a:solidFill>
              <a:schemeClr val="accent1">
                <a:alpha val="93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28454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081" y="182880"/>
            <a:ext cx="5878976" cy="3931920"/>
          </a:xfrm>
          <a:ln>
            <a:solidFill>
              <a:schemeClr val="accent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377" y="3795713"/>
            <a:ext cx="5172075" cy="2847975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303528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Какой способ оценки знаний вы считаете более достоверным?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/>
              <a:t>I</a:t>
            </a:r>
            <a:r>
              <a:rPr lang="ru-RU" sz="2800" dirty="0" smtClean="0"/>
              <a:t> место</a:t>
            </a:r>
            <a:r>
              <a:rPr lang="en-US" sz="2800" dirty="0" smtClean="0"/>
              <a:t> </a:t>
            </a:r>
            <a:r>
              <a:rPr lang="ru-RU" sz="2800" dirty="0"/>
              <a:t>– Устное собеседование (33 чел)</a:t>
            </a:r>
            <a:br>
              <a:rPr lang="ru-RU" sz="2800" dirty="0"/>
            </a:br>
            <a:r>
              <a:rPr lang="en-US" sz="2800" dirty="0" smtClean="0"/>
              <a:t>II</a:t>
            </a:r>
            <a:r>
              <a:rPr lang="ru-RU" sz="2800" dirty="0" smtClean="0"/>
              <a:t> место </a:t>
            </a:r>
            <a:r>
              <a:rPr lang="ru-RU" sz="2800" dirty="0"/>
              <a:t>– Письменный развернутый ответ на вопрос (16 чел</a:t>
            </a:r>
            <a:r>
              <a:rPr lang="ru-RU" sz="2800" dirty="0" smtClean="0"/>
              <a:t>)</a:t>
            </a:r>
          </a:p>
          <a:p>
            <a:pPr marL="0" indent="0">
              <a:buNone/>
            </a:pP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> </a:t>
            </a:r>
            <a:r>
              <a:rPr lang="en-US" sz="2800" dirty="0" smtClean="0"/>
              <a:t>III </a:t>
            </a:r>
            <a:r>
              <a:rPr lang="ru-RU" sz="2800" dirty="0" smtClean="0"/>
              <a:t>- </a:t>
            </a:r>
            <a:r>
              <a:rPr lang="ru-RU" sz="2800" dirty="0" smtClean="0"/>
              <a:t>Оценка практических навыков по чек-листам </a:t>
            </a:r>
            <a:br>
              <a:rPr lang="ru-RU" sz="2800" dirty="0" smtClean="0"/>
            </a:br>
            <a:r>
              <a:rPr lang="en-US" sz="2800" dirty="0" smtClean="0"/>
              <a:t>IV</a:t>
            </a:r>
            <a:r>
              <a:rPr lang="en-US" sz="2800" dirty="0" smtClean="0"/>
              <a:t> </a:t>
            </a:r>
            <a:r>
              <a:rPr lang="en-US" sz="2800" dirty="0" smtClean="0"/>
              <a:t>- </a:t>
            </a:r>
            <a:r>
              <a:rPr lang="ru-RU" sz="2800" dirty="0" smtClean="0"/>
              <a:t>Написание истории болезни</a:t>
            </a:r>
            <a:br>
              <a:rPr lang="ru-RU" sz="2800" dirty="0" smtClean="0"/>
            </a:br>
            <a:r>
              <a:rPr lang="en-US" sz="2800" dirty="0" smtClean="0"/>
              <a:t>V </a:t>
            </a:r>
            <a:r>
              <a:rPr lang="ru-RU" sz="2800" dirty="0" smtClean="0"/>
              <a:t>– </a:t>
            </a:r>
            <a:r>
              <a:rPr lang="ru-RU" sz="2800" dirty="0" smtClean="0"/>
              <a:t>Решение клинических ситуационных задач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en-US" sz="2800" dirty="0" smtClean="0"/>
              <a:t>VI </a:t>
            </a:r>
            <a:r>
              <a:rPr lang="ru-RU" sz="2800" dirty="0" smtClean="0"/>
              <a:t>место – Тестирование (29 человек)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11268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4484" y="2374711"/>
            <a:ext cx="8911687" cy="1280890"/>
          </a:xfrm>
        </p:spPr>
        <p:txBody>
          <a:bodyPr>
            <a:noAutofit/>
          </a:bodyPr>
          <a:lstStyle/>
          <a:p>
            <a:r>
              <a:rPr lang="ru-RU" dirty="0"/>
              <a:t>По вашему мнению, какие проблемы оценивания знаний студента существуют в нашем ВУЗе? Укажите, если знаете, что можно исправить для их решения.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29654" y="946245"/>
            <a:ext cx="7592018" cy="11145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Вопрос с открытым вариантом ответа: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417324" y="2225040"/>
            <a:ext cx="8911687" cy="3429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810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33266" y="868452"/>
            <a:ext cx="10458734" cy="6446747"/>
          </a:xfrm>
        </p:spPr>
        <p:txBody>
          <a:bodyPr>
            <a:normAutofit/>
          </a:bodyPr>
          <a:lstStyle/>
          <a:p>
            <a:r>
              <a:rPr lang="ru-RU" dirty="0"/>
              <a:t>Я считаю, что явных проблем нет. Но в редких случаях может встречаться предвзятость в </a:t>
            </a:r>
            <a:r>
              <a:rPr lang="ru-RU" dirty="0" smtClean="0"/>
              <a:t>выставлении </a:t>
            </a:r>
            <a:r>
              <a:rPr lang="ru-RU" dirty="0"/>
              <a:t>оценок</a:t>
            </a:r>
            <a:r>
              <a:rPr lang="ru-RU" dirty="0" smtClean="0"/>
              <a:t>.</a:t>
            </a:r>
          </a:p>
          <a:p>
            <a:r>
              <a:rPr lang="ru-RU" dirty="0"/>
              <a:t>Предвзятость преподавателей. Недобросовестное изучение студентами материалов. </a:t>
            </a:r>
            <a:endParaRPr lang="ru-RU" dirty="0" smtClean="0"/>
          </a:p>
          <a:p>
            <a:r>
              <a:rPr lang="ru-RU" dirty="0"/>
              <a:t>Предвзятое отношение к студенту или его просто не замечают. </a:t>
            </a:r>
            <a:endParaRPr lang="ru-RU" dirty="0" smtClean="0"/>
          </a:p>
          <a:p>
            <a:r>
              <a:rPr lang="ru-RU" dirty="0"/>
              <a:t>Есть преподаватели, которые считают, что на 5 их предмет не знает никто, а на 4 только они </a:t>
            </a:r>
            <a:r>
              <a:rPr lang="ru-RU" dirty="0" smtClean="0"/>
              <a:t>сами. У </a:t>
            </a:r>
            <a:r>
              <a:rPr lang="ru-RU" dirty="0"/>
              <a:t>них сложно получать адекватные оценки, даже если позволяют знания</a:t>
            </a:r>
            <a:endParaRPr lang="ru-RU" dirty="0" smtClean="0"/>
          </a:p>
          <a:p>
            <a:r>
              <a:rPr lang="ru-RU" dirty="0"/>
              <a:t>Предвзятое отношение </a:t>
            </a:r>
            <a:r>
              <a:rPr lang="ru-RU" dirty="0" smtClean="0"/>
              <a:t>преподавателя</a:t>
            </a:r>
          </a:p>
          <a:p>
            <a:r>
              <a:rPr lang="ru-RU" dirty="0"/>
              <a:t>Не всегда правильно оцениваются знания преподавателем, иногда оценка может отличаться от действительного уровня знания студента. Но как это исправить, не </a:t>
            </a:r>
            <a:r>
              <a:rPr lang="ru-RU" dirty="0" smtClean="0"/>
              <a:t>знаю.</a:t>
            </a:r>
          </a:p>
          <a:p>
            <a:r>
              <a:rPr lang="ru-RU" dirty="0"/>
              <a:t>Предвзятое отношение к студенту из-за пропусков по уважительной причине со стороны некоторых преподавателей, безразличие </a:t>
            </a:r>
            <a:r>
              <a:rPr lang="ru-RU" dirty="0" smtClean="0"/>
              <a:t>преподавателя.</a:t>
            </a:r>
          </a:p>
          <a:p>
            <a:r>
              <a:rPr lang="ru-RU" dirty="0"/>
              <a:t>Субъективное отношение преподавателей к </a:t>
            </a:r>
            <a:r>
              <a:rPr lang="ru-RU" dirty="0" smtClean="0"/>
              <a:t>студентам</a:t>
            </a:r>
          </a:p>
          <a:p>
            <a:r>
              <a:rPr lang="ru-RU" dirty="0"/>
              <a:t>На самом деле, в нашем университете есть преподаватели, которые буквально после первого занятия тебя </a:t>
            </a:r>
            <a:r>
              <a:rPr lang="ru-RU" dirty="0" smtClean="0"/>
              <a:t>как будто </a:t>
            </a:r>
            <a:r>
              <a:rPr lang="ru-RU" dirty="0"/>
              <a:t>клеймят, т.е. ответил ты на первом занятии на 4, так у тебя последующие оценки так и будут </a:t>
            </a:r>
            <a:r>
              <a:rPr lang="ru-RU" dirty="0" smtClean="0"/>
              <a:t>4. </a:t>
            </a:r>
          </a:p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434374" y="-52794"/>
            <a:ext cx="38218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/>
              <a:t>Предвзятость?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23920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6245" y="0"/>
            <a:ext cx="8911687" cy="1280890"/>
          </a:xfrm>
        </p:spPr>
        <p:txBody>
          <a:bodyPr/>
          <a:lstStyle/>
          <a:p>
            <a:r>
              <a:rPr lang="ru-RU" dirty="0" smtClean="0"/>
              <a:t>Касательно содержания занятия: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82532" y="1036320"/>
            <a:ext cx="8915400" cy="4328160"/>
          </a:xfrm>
        </p:spPr>
        <p:txBody>
          <a:bodyPr>
            <a:noAutofit/>
          </a:bodyPr>
          <a:lstStyle/>
          <a:p>
            <a:r>
              <a:rPr lang="ru-RU" sz="2000" dirty="0"/>
              <a:t>М</a:t>
            </a:r>
            <a:r>
              <a:rPr lang="ru-RU" sz="2000" dirty="0" smtClean="0"/>
              <a:t>ного теории, </a:t>
            </a:r>
            <a:r>
              <a:rPr lang="ru-RU" sz="2000" dirty="0"/>
              <a:t>мало </a:t>
            </a:r>
            <a:r>
              <a:rPr lang="ru-RU" sz="2000" dirty="0" smtClean="0"/>
              <a:t>практики. Мы все-таки </a:t>
            </a:r>
            <a:r>
              <a:rPr lang="ru-RU" sz="2000" dirty="0"/>
              <a:t>больше практически в будущем работать будем, а не </a:t>
            </a:r>
            <a:r>
              <a:rPr lang="ru-RU" sz="2000" dirty="0" smtClean="0"/>
              <a:t>теоретически.</a:t>
            </a:r>
          </a:p>
          <a:p>
            <a:r>
              <a:rPr lang="ru-RU" sz="2000" dirty="0"/>
              <a:t>П</a:t>
            </a:r>
            <a:r>
              <a:rPr lang="ru-RU" sz="2000" dirty="0" smtClean="0"/>
              <a:t>реподаватели </a:t>
            </a:r>
            <a:r>
              <a:rPr lang="ru-RU" sz="2000" dirty="0"/>
              <a:t>иногда вообще не ведут занятия, а присылают </a:t>
            </a:r>
            <a:r>
              <a:rPr lang="ru-RU" sz="2000" dirty="0" smtClean="0"/>
              <a:t>ординаторов</a:t>
            </a:r>
            <a:r>
              <a:rPr lang="ru-RU" sz="2000" dirty="0"/>
              <a:t>, которые ничего не рассказывают по </a:t>
            </a:r>
            <a:r>
              <a:rPr lang="ru-RU" sz="2000" dirty="0" smtClean="0"/>
              <a:t>материалу. После приходит </a:t>
            </a:r>
            <a:r>
              <a:rPr lang="ru-RU" sz="2000" dirty="0"/>
              <a:t>преподаватель и начинает </a:t>
            </a:r>
            <a:r>
              <a:rPr lang="ru-RU" sz="2000" dirty="0" smtClean="0"/>
              <a:t>спрашивать, выясняется </a:t>
            </a:r>
            <a:r>
              <a:rPr lang="ru-RU" sz="2000" dirty="0"/>
              <a:t>что нам должны были это </a:t>
            </a:r>
            <a:r>
              <a:rPr lang="ru-RU" sz="2000" dirty="0" smtClean="0"/>
              <a:t>рассказать, </a:t>
            </a:r>
            <a:r>
              <a:rPr lang="ru-RU" sz="2000" dirty="0"/>
              <a:t>а студенты такие плохие ничего не знают. </a:t>
            </a:r>
            <a:endParaRPr lang="ru-RU" sz="2000" dirty="0" smtClean="0"/>
          </a:p>
          <a:p>
            <a:r>
              <a:rPr lang="ru-RU" sz="2000" dirty="0" smtClean="0"/>
              <a:t>Требование </a:t>
            </a:r>
            <a:r>
              <a:rPr lang="ru-RU" sz="2000" dirty="0"/>
              <a:t>зазубренных определений, а не понимания </a:t>
            </a:r>
            <a:r>
              <a:rPr lang="ru-RU" sz="2000" dirty="0" smtClean="0"/>
              <a:t>предмета</a:t>
            </a:r>
          </a:p>
          <a:p>
            <a:r>
              <a:rPr lang="ru-RU" sz="2000" dirty="0" smtClean="0"/>
              <a:t>Нужно чётко </a:t>
            </a:r>
            <a:r>
              <a:rPr lang="ru-RU" sz="2000" dirty="0"/>
              <a:t>следовать программе и разбирать экзаменационные вопросы по теме и </a:t>
            </a:r>
            <a:r>
              <a:rPr lang="ru-RU" sz="2000" dirty="0" smtClean="0"/>
              <a:t>ситуационные задачи </a:t>
            </a:r>
            <a:r>
              <a:rPr lang="ru-RU" sz="2000" dirty="0"/>
              <a:t>с </a:t>
            </a:r>
            <a:r>
              <a:rPr lang="ru-RU" sz="2000" dirty="0" smtClean="0"/>
              <a:t>практикой</a:t>
            </a:r>
          </a:p>
          <a:p>
            <a:r>
              <a:rPr lang="ru-RU" sz="2000" dirty="0"/>
              <a:t>Считаю что необходимость получить за одно занятие три оценки является неверной, так как зачастую не всегда есть возможность ответить именно на три оценки, и остальные приписываются преподавателем, что не совсем достоверно оценивает знания студента. </a:t>
            </a:r>
          </a:p>
          <a:p>
            <a:endParaRPr lang="ru-RU" sz="2000" dirty="0" smtClean="0"/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87890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72195" y="197390"/>
            <a:ext cx="8911687" cy="1280890"/>
          </a:xfrm>
        </p:spPr>
        <p:txBody>
          <a:bodyPr/>
          <a:lstStyle/>
          <a:p>
            <a:pPr algn="r"/>
            <a:r>
              <a:rPr lang="ru-RU" dirty="0" smtClean="0"/>
              <a:t>Тестирование – </a:t>
            </a:r>
            <a:br>
              <a:rPr lang="ru-RU" dirty="0" smtClean="0"/>
            </a:br>
            <a:r>
              <a:rPr lang="ru-RU" dirty="0" smtClean="0"/>
              <a:t>так ли оно необходимо?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30424" y="1478280"/>
            <a:ext cx="6189028" cy="3777622"/>
          </a:xfrm>
        </p:spPr>
        <p:txBody>
          <a:bodyPr>
            <a:noAutofit/>
          </a:bodyPr>
          <a:lstStyle/>
          <a:p>
            <a:r>
              <a:rPr lang="ru-RU" dirty="0"/>
              <a:t>Снижение качества обучения в результате снижения количества аудиторных занятий, шаблонность обучения (тестирование, чек-листы)</a:t>
            </a:r>
            <a:endParaRPr lang="ru-RU" dirty="0" smtClean="0"/>
          </a:p>
          <a:p>
            <a:r>
              <a:rPr lang="ru-RU" dirty="0" smtClean="0"/>
              <a:t>Наверное</a:t>
            </a:r>
            <a:r>
              <a:rPr lang="ru-RU" dirty="0"/>
              <a:t>, слишком большой акцент на </a:t>
            </a:r>
            <a:r>
              <a:rPr lang="ru-RU" dirty="0" smtClean="0"/>
              <a:t>тесты</a:t>
            </a:r>
          </a:p>
          <a:p>
            <a:r>
              <a:rPr lang="ru-RU" dirty="0"/>
              <a:t>Тесты - многие их просто вызубривают не понимая сути. Поэтому это плохой способ оценивать знание. А вот конкретная клиническая ситуация и действие врача могут помочь студентам , как сейчас, так в дальнейшей </a:t>
            </a:r>
            <a:r>
              <a:rPr lang="ru-RU" dirty="0" smtClean="0"/>
              <a:t>практике</a:t>
            </a:r>
          </a:p>
          <a:p>
            <a:r>
              <a:rPr lang="ru-RU" dirty="0" smtClean="0"/>
              <a:t>Тесты часто с ошибками, и как по ним готовиться и пополнять свои знания?</a:t>
            </a:r>
          </a:p>
          <a:p>
            <a:r>
              <a:rPr lang="ru-RU" dirty="0" smtClean="0"/>
              <a:t>Тестирование - бесполезная </a:t>
            </a:r>
            <a:r>
              <a:rPr lang="ru-RU" dirty="0"/>
              <a:t>вещь </a:t>
            </a:r>
            <a:endParaRPr lang="ru-RU" dirty="0" smtClean="0"/>
          </a:p>
          <a:p>
            <a:r>
              <a:rPr lang="ru-RU" dirty="0"/>
              <a:t>Слишком много тестов, убрать хотя бы половину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1661159"/>
            <a:ext cx="3429000" cy="4556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10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139259"/>
            <a:ext cx="8911687" cy="1280890"/>
          </a:xfrm>
        </p:spPr>
        <p:txBody>
          <a:bodyPr/>
          <a:lstStyle/>
          <a:p>
            <a:r>
              <a:rPr lang="ru-RU" dirty="0" smtClean="0"/>
              <a:t>Выводы исследования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06810" y="3080378"/>
            <a:ext cx="8915400" cy="3777622"/>
          </a:xfrm>
        </p:spPr>
        <p:txBody>
          <a:bodyPr/>
          <a:lstStyle/>
          <a:p>
            <a:r>
              <a:rPr lang="ru-RU" dirty="0" smtClean="0"/>
              <a:t>Согласно мнению студентов, методом оценивания учебных достижений, наиболее достоверно отражающим знания студента является </a:t>
            </a:r>
            <a:r>
              <a:rPr lang="ru-RU" u="sng" dirty="0" smtClean="0"/>
              <a:t>устное собеседование.</a:t>
            </a:r>
            <a:r>
              <a:rPr lang="ru-RU" dirty="0" smtClean="0"/>
              <a:t> Так же, достоверным они считают </a:t>
            </a:r>
            <a:r>
              <a:rPr lang="ru-RU" u="sng" dirty="0" smtClean="0"/>
              <a:t>письменный развернутый ответ на поставленный вопрос.</a:t>
            </a:r>
          </a:p>
          <a:p>
            <a:endParaRPr lang="ru-RU" u="sng" dirty="0" smtClean="0"/>
          </a:p>
          <a:p>
            <a:r>
              <a:rPr lang="ru-RU" dirty="0" smtClean="0"/>
              <a:t>Наименее достоверным студенты считают тестирование. Аргументируя это тем, что тесты развивают шаблонность мышления, зазубриваются без понимания темы, требуют на себя много времени из-за большого количества тестовых вопросов, но реальной пользы в практических ситуациях не несут.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50965" y="1201562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Цель: Определить </a:t>
            </a:r>
            <a:r>
              <a:rPr lang="ru-RU" dirty="0"/>
              <a:t>рейтинг оценочных средств учебных достижений с субъективной точки зрения </a:t>
            </a:r>
            <a:r>
              <a:rPr lang="ru-RU" dirty="0" smtClean="0"/>
              <a:t>студента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914404" y="1201562"/>
            <a:ext cx="6332561" cy="946382"/>
          </a:xfrm>
          <a:prstGeom prst="rect">
            <a:avLst/>
          </a:prstGeom>
          <a:noFill/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Выгнутая вправо стрелка 9"/>
          <p:cNvSpPr/>
          <p:nvPr/>
        </p:nvSpPr>
        <p:spPr>
          <a:xfrm rot="20380129">
            <a:off x="8710247" y="1485003"/>
            <a:ext cx="965274" cy="1325880"/>
          </a:xfrm>
          <a:prstGeom prst="curvedLeftArrow">
            <a:avLst>
              <a:gd name="adj1" fmla="val 13744"/>
              <a:gd name="adj2" fmla="val 42711"/>
              <a:gd name="adj3" fmla="val 407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287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212630"/>
            <a:ext cx="8911687" cy="1280890"/>
          </a:xfrm>
        </p:spPr>
        <p:txBody>
          <a:bodyPr/>
          <a:lstStyle/>
          <a:p>
            <a:r>
              <a:rPr lang="ru-RU" dirty="0" smtClean="0"/>
              <a:t>Актуальность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95213" y="1493520"/>
            <a:ext cx="6612035" cy="3777622"/>
          </a:xfrm>
        </p:spPr>
        <p:txBody>
          <a:bodyPr>
            <a:noAutofit/>
          </a:bodyPr>
          <a:lstStyle/>
          <a:p>
            <a:r>
              <a:rPr lang="ru-RU" sz="2000" dirty="0" smtClean="0"/>
              <a:t>Проблема оценки учебных достижений студента продолжает быть актуальной на протяжении многих лет.</a:t>
            </a:r>
          </a:p>
          <a:p>
            <a:endParaRPr lang="ru-RU" sz="2000" dirty="0" smtClean="0"/>
          </a:p>
          <a:p>
            <a:r>
              <a:rPr lang="ru-RU" sz="2000" dirty="0" smtClean="0"/>
              <a:t>В следствие внедрения новых методов обучения, актуально и отслеживание достоверности оценочных средств</a:t>
            </a:r>
          </a:p>
          <a:p>
            <a:endParaRPr lang="ru-RU" sz="2000" dirty="0"/>
          </a:p>
          <a:p>
            <a:r>
              <a:rPr lang="ru-RU" sz="2000" dirty="0"/>
              <a:t>Оттого, насколько современны средства оценки, как они связаны с целями, содержанием и методами обучения, во многом зависит успешное функционирование образования.</a:t>
            </a:r>
          </a:p>
          <a:p>
            <a:pPr marL="0" indent="0">
              <a:buNone/>
            </a:pP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3115" y="1493520"/>
            <a:ext cx="3637197" cy="446281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38021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139259"/>
            <a:ext cx="8911687" cy="1280890"/>
          </a:xfrm>
        </p:spPr>
        <p:txBody>
          <a:bodyPr/>
          <a:lstStyle/>
          <a:p>
            <a:r>
              <a:rPr lang="ru-RU" dirty="0" smtClean="0"/>
              <a:t>Выводы исследования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06810" y="3080378"/>
            <a:ext cx="8915400" cy="377762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Основные проблемы, которые выявили студенты в оценивании их учебных достижений:</a:t>
            </a:r>
          </a:p>
          <a:p>
            <a:r>
              <a:rPr lang="ru-RU" dirty="0" smtClean="0"/>
              <a:t>Не всегда ясны критерии, согласно которым выставляется оценка;</a:t>
            </a:r>
          </a:p>
          <a:p>
            <a:r>
              <a:rPr lang="ru-RU" dirty="0" smtClean="0"/>
              <a:t>Преподаватели при оценивании не всегда следуют единой системе (одному важнее тестирование, другому – практические навыки);</a:t>
            </a:r>
          </a:p>
          <a:p>
            <a:r>
              <a:rPr lang="ru-RU" dirty="0" smtClean="0"/>
              <a:t>В начале изучения дисциплины нет четких заданий, не ясно, что будут требовать к зачету;</a:t>
            </a:r>
          </a:p>
          <a:p>
            <a:r>
              <a:rPr lang="ru-RU" dirty="0" smtClean="0"/>
              <a:t>Нет четкого следования теме занятия согласно учебному плану. Большая часть экзаменационных вопросов не разбирается, некоторые темы выпадают из плана. Соответственно – оценки за них на экзамене ниже.</a:t>
            </a:r>
          </a:p>
          <a:p>
            <a:endParaRPr lang="ru-RU" dirty="0" smtClean="0"/>
          </a:p>
          <a:p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50965" y="1320810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/>
              <a:t>Цель: </a:t>
            </a:r>
            <a:r>
              <a:rPr lang="ru-RU" sz="2000" dirty="0"/>
              <a:t>Выявить смежные проблемы в оценивании учебных достижений </a:t>
            </a:r>
            <a:r>
              <a:rPr lang="ru-RU" sz="2000" dirty="0" smtClean="0"/>
              <a:t>студента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914404" y="1201562"/>
            <a:ext cx="6332561" cy="946382"/>
          </a:xfrm>
          <a:prstGeom prst="rect">
            <a:avLst/>
          </a:prstGeom>
          <a:noFill/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Выгнутая вправо стрелка 9"/>
          <p:cNvSpPr/>
          <p:nvPr/>
        </p:nvSpPr>
        <p:spPr>
          <a:xfrm rot="20380129">
            <a:off x="8710247" y="1485003"/>
            <a:ext cx="965274" cy="1325880"/>
          </a:xfrm>
          <a:prstGeom prst="curvedLeftArrow">
            <a:avLst>
              <a:gd name="adj1" fmla="val 13744"/>
              <a:gd name="adj2" fmla="val 42711"/>
              <a:gd name="adj3" fmla="val 407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172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139259"/>
            <a:ext cx="8911687" cy="1280890"/>
          </a:xfrm>
        </p:spPr>
        <p:txBody>
          <a:bodyPr/>
          <a:lstStyle/>
          <a:p>
            <a:r>
              <a:rPr lang="ru-RU" dirty="0" smtClean="0"/>
              <a:t>Выводы исследования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06810" y="3080378"/>
            <a:ext cx="8915400" cy="377762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Опрос показал, что об основных методах оценивания учебных достижений студенты осведомлены. В том числе потому, что большая часть указанных методов оценки присутствует в нашем ВУЗе.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С такой категорией современных методов оценки учебных достижений как учебный проект или портфолио студента ознакомлено значительно меньшее количество респондентов (18-40%). 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50965" y="1320810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/>
              <a:t>Цель: </a:t>
            </a:r>
            <a:r>
              <a:rPr lang="ru-RU" sz="2000" dirty="0"/>
              <a:t>Оценить осведомленность студентов о средствах оценки учебных </a:t>
            </a:r>
            <a:r>
              <a:rPr lang="ru-RU" sz="2000" dirty="0" smtClean="0"/>
              <a:t>достижений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914404" y="1201562"/>
            <a:ext cx="6332561" cy="946382"/>
          </a:xfrm>
          <a:prstGeom prst="rect">
            <a:avLst/>
          </a:prstGeom>
          <a:noFill/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Выгнутая вправо стрелка 9"/>
          <p:cNvSpPr/>
          <p:nvPr/>
        </p:nvSpPr>
        <p:spPr>
          <a:xfrm rot="20380129">
            <a:off x="8710247" y="1485003"/>
            <a:ext cx="965274" cy="1325880"/>
          </a:xfrm>
          <a:prstGeom prst="curvedLeftArrow">
            <a:avLst>
              <a:gd name="adj1" fmla="val 13744"/>
              <a:gd name="adj2" fmla="val 42711"/>
              <a:gd name="adj3" fmla="val 407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948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155" y="0"/>
            <a:ext cx="9175845" cy="6872924"/>
          </a:xfrm>
        </p:spPr>
      </p:pic>
    </p:spTree>
    <p:extLst>
      <p:ext uri="{BB962C8B-B14F-4D97-AF65-F5344CB8AC3E}">
        <p14:creationId xmlns:p14="http://schemas.microsoft.com/office/powerpoint/2010/main" val="23413871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4960" y="3275870"/>
            <a:ext cx="6309360" cy="518890"/>
          </a:xfrm>
        </p:spPr>
        <p:txBody>
          <a:bodyPr>
            <a:noAutofit/>
          </a:bodyPr>
          <a:lstStyle/>
          <a:p>
            <a:r>
              <a:rPr lang="ru-RU" sz="4000" i="1" dirty="0" smtClean="0"/>
              <a:t>Спасибо за внимание!</a:t>
            </a:r>
            <a:endParaRPr lang="ru-RU" sz="4000" i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911" y="2013283"/>
            <a:ext cx="4886009" cy="5103164"/>
          </a:xfrm>
        </p:spPr>
      </p:pic>
    </p:spTree>
    <p:extLst>
      <p:ext uri="{BB962C8B-B14F-4D97-AF65-F5344CB8AC3E}">
        <p14:creationId xmlns:p14="http://schemas.microsoft.com/office/powerpoint/2010/main" val="3721044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Объект исследования: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92925" y="1601039"/>
            <a:ext cx="8915400" cy="6079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Средства оценивания учебных достижений студентов</a:t>
            </a:r>
            <a:endParaRPr lang="ru-RU" sz="24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592925" y="2741521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 smtClean="0"/>
              <a:t>Предмет исследования:</a:t>
            </a:r>
            <a:endParaRPr lang="ru-RU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2592925" y="3718450"/>
            <a:ext cx="8915400" cy="6079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ru-RU" sz="2400" dirty="0" smtClean="0"/>
              <a:t>Рейтинг средств оценивания учебных достижений студентов по достоверности оценки реальных знаний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457473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Цели исследования: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02740" y="1661160"/>
            <a:ext cx="5046028" cy="4524382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Определить рейтинг оценочных средств учебных достижений с субъективной точки зрения студента;</a:t>
            </a:r>
          </a:p>
          <a:p>
            <a:endParaRPr lang="ru-RU" sz="2000" dirty="0" smtClean="0"/>
          </a:p>
          <a:p>
            <a:r>
              <a:rPr lang="ru-RU" sz="2000" dirty="0" smtClean="0"/>
              <a:t>Выявить смежные проблемы в оценивании учебных достижений студента;</a:t>
            </a:r>
          </a:p>
          <a:p>
            <a:r>
              <a:rPr lang="ru-RU" sz="2000" dirty="0" smtClean="0"/>
              <a:t>Оценить осведомленность студентов о средствах оценки учебных достижений.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934" y="1905000"/>
            <a:ext cx="4799698" cy="360273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18719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Исследование проводилось в виде </a:t>
            </a:r>
            <a:r>
              <a:rPr lang="ru-RU" dirty="0"/>
              <a:t>анонимного </a:t>
            </a:r>
            <a:r>
              <a:rPr lang="ru-RU" dirty="0" smtClean="0"/>
              <a:t>анкетирования </a:t>
            </a:r>
            <a:r>
              <a:rPr lang="ru-RU" dirty="0"/>
              <a:t>с </a:t>
            </a:r>
            <a:r>
              <a:rPr lang="ru-RU" dirty="0" smtClean="0"/>
              <a:t>помощью системы </a:t>
            </a:r>
            <a:r>
              <a:rPr lang="en-US" dirty="0" smtClean="0"/>
              <a:t>Google</a:t>
            </a:r>
            <a:r>
              <a:rPr lang="ru-RU" dirty="0"/>
              <a:t> </a:t>
            </a:r>
            <a:r>
              <a:rPr lang="ru-RU" dirty="0" smtClean="0"/>
              <a:t>Формы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684" y="2747750"/>
            <a:ext cx="6946167" cy="3778250"/>
          </a:xfr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86112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644" y="1695060"/>
            <a:ext cx="7545371" cy="4047841"/>
          </a:xfrm>
          <a:ln>
            <a:solidFill>
              <a:schemeClr val="accent1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0313" y="782659"/>
            <a:ext cx="8911687" cy="1280890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Участники опроса</a:t>
            </a:r>
            <a:endParaRPr lang="ru-RU" sz="4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56402" y="3995364"/>
            <a:ext cx="258852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 курс – 21 человек  </a:t>
            </a:r>
          </a:p>
          <a:p>
            <a:r>
              <a:rPr lang="ru-RU" dirty="0" smtClean="0"/>
              <a:t>2 курс – 13 человек</a:t>
            </a:r>
          </a:p>
          <a:p>
            <a:r>
              <a:rPr lang="ru-RU" dirty="0" smtClean="0"/>
              <a:t>3 курс – 11 человек</a:t>
            </a:r>
          </a:p>
          <a:p>
            <a:r>
              <a:rPr lang="ru-RU" dirty="0" smtClean="0"/>
              <a:t>4 курс – 5 человек</a:t>
            </a:r>
          </a:p>
          <a:p>
            <a:r>
              <a:rPr lang="ru-RU" dirty="0" smtClean="0"/>
              <a:t>5 курс – 2 человека</a:t>
            </a:r>
          </a:p>
          <a:p>
            <a:r>
              <a:rPr lang="ru-RU" dirty="0" smtClean="0"/>
              <a:t>6 курс – 2 человека</a:t>
            </a:r>
          </a:p>
        </p:txBody>
      </p:sp>
    </p:spTree>
    <p:extLst>
      <p:ext uri="{BB962C8B-B14F-4D97-AF65-F5344CB8AC3E}">
        <p14:creationId xmlns:p14="http://schemas.microsoft.com/office/powerpoint/2010/main" val="40353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162" y="539063"/>
            <a:ext cx="10026334" cy="5198840"/>
          </a:xfrm>
          <a:ln>
            <a:solidFill>
              <a:schemeClr val="accent1"/>
            </a:solidFill>
          </a:ln>
        </p:spPr>
      </p:pic>
      <p:sp>
        <p:nvSpPr>
          <p:cNvPr id="4" name="AutoShape 2" descr="Диаграмма ответов в Формах. Вопрос: О каких способах оценки учебных достижений студента Вы знаете?Можно выбрать несколько вариантов ответа.. Количество ответов: 54&amp;nbsp;ответа."/>
          <p:cNvSpPr>
            <a:spLocks noChangeAspect="1" noChangeArrowheads="1"/>
          </p:cNvSpPr>
          <p:nvPr/>
        </p:nvSpPr>
        <p:spPr bwMode="auto">
          <a:xfrm>
            <a:off x="184150" y="84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122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206" y="655092"/>
            <a:ext cx="9591214" cy="5420531"/>
          </a:xfr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043631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074" y="941696"/>
            <a:ext cx="9056733" cy="4959018"/>
          </a:xfr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260660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345</TotalTime>
  <Words>836</Words>
  <Application>Microsoft Office PowerPoint</Application>
  <PresentationFormat>Широкоэкранный</PresentationFormat>
  <Paragraphs>72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7" baseType="lpstr">
      <vt:lpstr>Arial</vt:lpstr>
      <vt:lpstr>Century Gothic</vt:lpstr>
      <vt:lpstr>Wingdings 3</vt:lpstr>
      <vt:lpstr>Легкий дым</vt:lpstr>
      <vt:lpstr>Исследование «Средства оценивания учебных достижений студентов – субъективный взгляд»</vt:lpstr>
      <vt:lpstr>Актуальность проекта</vt:lpstr>
      <vt:lpstr>Объект исследования:</vt:lpstr>
      <vt:lpstr>Цели исследования:</vt:lpstr>
      <vt:lpstr>Исследование проводилось в виде анонимного анкетирования с помощью системы Google Формы</vt:lpstr>
      <vt:lpstr>Участники опроса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Какой способ оценки знаний вы считаете более достоверным?</vt:lpstr>
      <vt:lpstr>По вашему мнению, какие проблемы оценивания знаний студента существуют в нашем ВУЗе? Укажите, если знаете, что можно исправить для их решения.</vt:lpstr>
      <vt:lpstr>Презентация PowerPoint</vt:lpstr>
      <vt:lpstr>Касательно содержания занятия:</vt:lpstr>
      <vt:lpstr>Тестирование –  так ли оно необходимо?</vt:lpstr>
      <vt:lpstr>Выводы исследования</vt:lpstr>
      <vt:lpstr>Выводы исследования</vt:lpstr>
      <vt:lpstr>Выводы исследования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Исследовательский проект «Технологии оценивания учебных достижений студентов»</dc:title>
  <dc:creator>Настенька</dc:creator>
  <cp:lastModifiedBy>w7</cp:lastModifiedBy>
  <cp:revision>21</cp:revision>
  <dcterms:created xsi:type="dcterms:W3CDTF">2019-01-12T04:25:19Z</dcterms:created>
  <dcterms:modified xsi:type="dcterms:W3CDTF">2020-01-20T14:55:11Z</dcterms:modified>
</cp:coreProperties>
</file>