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15"/>
  </p:notesMasterIdLst>
  <p:sldIdLst>
    <p:sldId id="256" r:id="rId2"/>
    <p:sldId id="294" r:id="rId3"/>
    <p:sldId id="295" r:id="rId4"/>
    <p:sldId id="296" r:id="rId5"/>
    <p:sldId id="297" r:id="rId6"/>
    <p:sldId id="298" r:id="rId7"/>
    <p:sldId id="286" r:id="rId8"/>
    <p:sldId id="257" r:id="rId9"/>
    <p:sldId id="287" r:id="rId10"/>
    <p:sldId id="293" r:id="rId11"/>
    <p:sldId id="289" r:id="rId12"/>
    <p:sldId id="299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4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15095-9F79-4D99-9EEE-836E7B22604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6AF6D-EA64-4F82-87F9-2310CF6F7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6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6AF6D-EA64-4F82-87F9-2310CF6F75D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1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204-4926-4FF2-BE36-DB66A4E0C7AC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204-4926-4FF2-BE36-DB66A4E0C7AC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204-4926-4FF2-BE36-DB66A4E0C7AC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204-4926-4FF2-BE36-DB66A4E0C7AC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204-4926-4FF2-BE36-DB66A4E0C7AC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204-4926-4FF2-BE36-DB66A4E0C7AC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204-4926-4FF2-BE36-DB66A4E0C7AC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204-4926-4FF2-BE36-DB66A4E0C7AC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204-4926-4FF2-BE36-DB66A4E0C7AC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204-4926-4FF2-BE36-DB66A4E0C7AC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204-4926-4FF2-BE36-DB66A4E0C7AC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BDA4204-4926-4FF2-BE36-DB66A4E0C7AC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96816"/>
            <a:ext cx="12071230" cy="283809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 «Красноярский государственный университет имени профессора В.Ф.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Отделение лабораторная диагностика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4586" y="2867998"/>
            <a:ext cx="9144000" cy="1276255"/>
          </a:xfrm>
        </p:spPr>
        <p:txBody>
          <a:bodyPr>
            <a:normAutofit/>
          </a:bodyPr>
          <a:lstStyle/>
          <a:p>
            <a:pPr lvl="1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«ОСНОВНЫЕ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 ПЕРСПЕКТИВЫ ГИБРИДОМНОЙ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БИОТЕХНОЛОГИИ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22898" y="5732077"/>
            <a:ext cx="36691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Выполнила: преподаватель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Воронова М.Ф.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8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496" y="856489"/>
            <a:ext cx="10607040" cy="2426207"/>
          </a:xfrm>
        </p:spPr>
        <p:txBody>
          <a:bodyPr/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уникальные иммуноферментные тест-системы для выявления: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белков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Бенс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-Джонса в сыворотке, моче и ликворе пациентов с множественной миеломой, рассеянным склерозом и амилоидозом;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секреторных иммуноглобулинов человека в различных биологических жидкостях;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белка Тамма-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Хорсфолла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моче пациентов с повреждениями почек.</a:t>
            </a:r>
          </a:p>
          <a:p>
            <a:endParaRPr lang="ru-RU" dirty="0"/>
          </a:p>
        </p:txBody>
      </p:sp>
      <p:pic>
        <p:nvPicPr>
          <p:cNvPr id="2051" name="Picture 3" descr="C:\Users\Света\Desktop\n_qo9TaaZlRb-eeQygfTszQ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386" y="3128275"/>
            <a:ext cx="4908486" cy="3273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66928"/>
            <a:ext cx="10735056" cy="5367527"/>
          </a:xfrm>
        </p:spPr>
        <p:txBody>
          <a:bodyPr>
            <a:normAutofit/>
          </a:bodyPr>
          <a:lstStyle/>
          <a:p>
            <a:pPr algn="just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проводимых в лаборатории исследованиях применяются методы культивирования клеток, микроскопии, проточной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цитофлюорометрии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биохимии, иммунохимии, молекулярной биологии (ПЦР, ПЦР в реальном времени), генной и клеточной инженерии.</a:t>
            </a: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развиваться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направление – выращивание в культуре стволовых клеток человека и изучение их свойств. Успешно освоена техника эксплантации, размножения и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криоконсервации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стволовых клеток из жировой ткани человека. Пересадка стволовых клеток перспективна, как средство устранения осложнений лучевой терапии, преодоления несовместимости при пересадке органов, ускорения заживления послеоперационных ран, переломов и других видов патологии.</a:t>
            </a: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государственного задания ведутся работы по созданию реагентов, выявляющих сосудистую сеть опухолей. В перспективе реагенты такого рода могут применяться в качестве средства диагностики и комбинированной терапии новообразований.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7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94593"/>
            <a:ext cx="7721600" cy="70156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10358" y="677918"/>
            <a:ext cx="6156434" cy="6180082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чем состоит суть метода ПЦР</a:t>
            </a:r>
            <a:r>
              <a:rPr lang="ru-RU" sz="7200" b="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72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Удлинение цепей ДНК с помощью полимераз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Амплификация ДНК с помощью полимераз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Фрагментация цепей ДНК с помощью полимераз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Дефрагментация цепей ДНК с помощью полимераз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Амплификация ДНК с помощью </a:t>
            </a:r>
            <a:r>
              <a:rPr lang="ru-RU" sz="7200" b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транскриптаз</a:t>
            </a:r>
            <a:endParaRPr lang="ru-RU" sz="7200" b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72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7200" b="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           Какие </a:t>
            </a:r>
            <a:r>
              <a:rPr lang="ru-RU" sz="7200" b="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антитела называют </a:t>
            </a:r>
            <a:r>
              <a:rPr lang="ru-RU" sz="7200" b="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моноклональными</a:t>
            </a:r>
            <a:r>
              <a:rPr lang="ru-RU" sz="7200" b="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72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Специфичные к разным </a:t>
            </a:r>
            <a:r>
              <a:rPr lang="ru-RU" sz="72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эпитопам</a:t>
            </a: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продуцируемые одним клоном плазматических клеток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Специфичные к одному </a:t>
            </a:r>
            <a:r>
              <a:rPr lang="ru-RU" sz="72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эпитопу</a:t>
            </a: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продуцируемые одним клоном плазматических клеток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Специфичные к одному </a:t>
            </a:r>
            <a:r>
              <a:rPr lang="ru-RU" sz="72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эпитопу</a:t>
            </a: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продуцируемые разными клонами плазматических клеток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Специфичные к разным </a:t>
            </a:r>
            <a:r>
              <a:rPr lang="ru-RU" sz="72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эпитопам</a:t>
            </a: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продуцируемые разными клонами плазматических клеток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Вырабатываемые к </a:t>
            </a:r>
            <a:r>
              <a:rPr lang="ru-RU" sz="72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суперантигенам</a:t>
            </a: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продуцируемые одним клоном плазматических </a:t>
            </a:r>
            <a:r>
              <a:rPr lang="ru-RU" sz="72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клеток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7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7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914400">
              <a:lnSpc>
                <a:spcPct val="115000"/>
              </a:lnSpc>
              <a:spcAft>
                <a:spcPts val="1000"/>
              </a:spcAft>
            </a:pP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069724" y="536028"/>
            <a:ext cx="6440214" cy="5564735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7200" b="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Какие </a:t>
            </a:r>
            <a:r>
              <a:rPr lang="ru-RU" sz="7200" b="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антитела </a:t>
            </a:r>
            <a:r>
              <a:rPr lang="ru-RU" sz="7200" b="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 </a:t>
            </a:r>
            <a:r>
              <a:rPr lang="ru-RU" sz="7200" b="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химерными</a:t>
            </a:r>
            <a:r>
              <a:rPr lang="ru-RU" sz="7200" b="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72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Состоящие из фрагментов антител мыши (</a:t>
            </a:r>
            <a:r>
              <a:rPr lang="en-US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Fab</a:t>
            </a: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человека (</a:t>
            </a:r>
            <a:r>
              <a:rPr lang="en-US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Fc</a:t>
            </a: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Состоящие из синтетического фрагмента (</a:t>
            </a:r>
            <a:r>
              <a:rPr lang="en-US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Fab</a:t>
            </a: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фрагмента антитела человека (</a:t>
            </a:r>
            <a:r>
              <a:rPr lang="en-US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Fc</a:t>
            </a: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Состоящие из фрагментов антител мыши (</a:t>
            </a:r>
            <a:r>
              <a:rPr lang="en-US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с) и человека (</a:t>
            </a:r>
            <a:r>
              <a:rPr lang="en-US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Состоящие из синтетического фрагмента (</a:t>
            </a:r>
            <a:r>
              <a:rPr lang="en-US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Fc</a:t>
            </a: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фрагмента антитела человека (</a:t>
            </a:r>
            <a:r>
              <a:rPr lang="en-US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Fab</a:t>
            </a: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Состоящие из фрагментов антител пекинской утки (</a:t>
            </a:r>
            <a:r>
              <a:rPr lang="en-US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с) и человека (</a:t>
            </a:r>
            <a:r>
              <a:rPr lang="en-US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72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72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7200" b="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Чем </a:t>
            </a:r>
            <a:r>
              <a:rPr lang="ru-RU" sz="7200" b="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действие генной вакцины отличается от действия традиционной вакцины</a:t>
            </a:r>
            <a:r>
              <a:rPr lang="ru-RU" sz="7200" b="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72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Возможностью стимуляции неспецифического иммунного ответа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Возможностью стимуляции специфического гуморального иммунного ответа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Возможностью стимуляции специфического клеточного иммунного ответа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Невозможностью стимуляции гуморального иммунного ответа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7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Невозможностью стимуляции клеточного иммунного </a:t>
            </a:r>
            <a:r>
              <a:rPr lang="ru-RU" sz="72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72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4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99271"/>
            <a:ext cx="12191999" cy="17641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168" y="429768"/>
            <a:ext cx="7721600" cy="7196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(БТ)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880" y="1368553"/>
            <a:ext cx="10838688" cy="4373563"/>
          </a:xfrm>
        </p:spPr>
        <p:txBody>
          <a:bodyPr/>
          <a:lstStyle/>
          <a:p>
            <a:pPr algn="just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Биотехнология занимает 2-е место по инвестиционной привлекательности после информационных технологий. Биотехнология (БТ) - дисциплина, изучающая возможности использования живых организмов, их систем или продуктов их жизнедеятельности для решения технологических задач, а также возможности создания живых организмов с необходимыми свойствами методом генной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Света\Desktop\xmain-33.jpg.pagespeed.ic.MXDseMrUQ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63" y="3062080"/>
            <a:ext cx="7772273" cy="3416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а\Desktop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92" y="72708"/>
            <a:ext cx="8689848" cy="651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1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168" y="701041"/>
            <a:ext cx="10160000" cy="4373563"/>
          </a:xfrm>
        </p:spPr>
        <p:txBody>
          <a:bodyPr>
            <a:noAutofit/>
          </a:bodyPr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биотехнология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Вакцины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сыворотки.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Ферменты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антиферменты.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Гормоны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их антагонисты.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Аминокислоты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Кровезаменители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Алкалоиды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Иммуномодуляторы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Биорадиопротекторы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Иммунные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диагностикумы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биосенсоры.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24" y="484632"/>
            <a:ext cx="10024872" cy="664782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биомедицинские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312" y="1469137"/>
            <a:ext cx="10160000" cy="4373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вторичных метаболитов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НМС не требующиеся для роста в чистой культуре: а/б, алкалоиды, гормоны роста растений и токсины.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Протеиновая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применение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трансгенных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микроорганизмов для синтеза чужеродных для продуцентов белков (инсулин, интерферон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Гибридомная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–получение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моноклональных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антигенам бактерий, вирусов, животных и растительных клеток, чистых ферментов и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энзимология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осуществление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биотрансформации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с использованием каталитических функций ферментов в чистом виде или в составе ПФС (клеток) в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иммобилизованных.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3424" y="237744"/>
            <a:ext cx="3642360" cy="6099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1344" y="1253121"/>
            <a:ext cx="5059470" cy="4873044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</a:p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генноинженерных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организмов на другие организмы или окружающую среду; Уменьшение природного генетического разнообразия при создании рекомбинантных организмов; Изменение генетической природы человека с помощью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генноинженерных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методов; Нарушение права человека на неприкосновенность частной жизни при применении новых диагностических методов; Доступность лечения только богатым с целью получения прибыли; Помехи свободному обмену мыслями между учеными в борьбе за приоритеты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786" y="1253121"/>
            <a:ext cx="54709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ранняя диагностика, профилактика и лечение инфекционных и генетических заболеваний; Повышение урожайности сельхоз. культур путем создания растений устойчивых к вредителям, болезням и неблагоприятным условиям окружающей среды; Создание микроорганизмов продуцирующих различные БАВ (антибиотики, полимеры, аминокислоты, ферменты); Создание пород сельхоз животных с улучшенными наследуемыми признаками; Переработка токсичных отходов – загрязнителей окружающей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9072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" y="1066801"/>
            <a:ext cx="11094720" cy="2243327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разделом клеточной инженерии. Она позволяет создавать клеточные линии (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гибридомы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синтезирующие неограниченные количества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моноклональных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антител, распознающих биологически значимые антигены-маркеры физиологических или патологических процессов. В мировой практике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моноклональные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антитела нашли широкое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применение, т.к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обеспечивают высокую специфичность,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воспроизводимость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чувствительность методов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иммуноанализа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широко используются как реагенты для диагностики заболеваний человека. На их основе создают лекарственные средства.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91312" y="338328"/>
            <a:ext cx="7721600" cy="664782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Гибридомная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822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5200" r="31088" b="11672"/>
          <a:stretch/>
        </p:blipFill>
        <p:spPr bwMode="auto">
          <a:xfrm>
            <a:off x="2660904" y="0"/>
            <a:ext cx="5811312" cy="678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0352" y="603504"/>
            <a:ext cx="10698480" cy="5303519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уникальная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моноклональных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антител, распознающих все известные разновидности иммуноглобулинов человека. Созданные антитела и разработанные на их основе реагенты нашли применение в диагностике иммунодефицитов, инфекционных, аутоиммунных, аллергических заболеваний и некоторых злокачественных новообразований. Эти реагенты прошли государственные испытания и включены в Федеральный реестр медицинских изделий.</a:t>
            </a:r>
          </a:p>
          <a:p>
            <a:pPr algn="just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также уникальные панели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моноклональных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антител для диагностики заболеваний почек, щитовидной железы, для выявления и изучения ряда инфекционных агентов вирусной (респираторно-синцитиальный вирус) и бактериальной природы (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Хеликобактер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пилори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Организовано производство реагентов и снабжение ими исследовательских лабораторий и компаний, выпускающих иммунодиагностические наборы.</a:t>
            </a:r>
          </a:p>
        </p:txBody>
      </p:sp>
    </p:spTree>
    <p:extLst>
      <p:ext uri="{BB962C8B-B14F-4D97-AF65-F5344CB8AC3E}">
        <p14:creationId xmlns:p14="http://schemas.microsoft.com/office/powerpoint/2010/main" val="8817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1289</TotalTime>
  <Words>861</Words>
  <Application>Microsoft Office PowerPoint</Application>
  <PresentationFormat>Широкоэкранный</PresentationFormat>
  <Paragraphs>79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Wingdings</vt:lpstr>
      <vt:lpstr>Главная</vt:lpstr>
      <vt:lpstr>Федеральное государственное бюджетное образовательное учреждение высшего профессионального образования «Красноярский государственный университет имени профессора В.Ф. Войно-Ясенецкого» Министерства здравоохранения Российской Федерации  Фармацевтический колледж   Отделение лабораторная диагностика     </vt:lpstr>
      <vt:lpstr>Биотехнология (БТ)</vt:lpstr>
      <vt:lpstr>Презентация PowerPoint</vt:lpstr>
      <vt:lpstr>Презентация PowerPoint</vt:lpstr>
      <vt:lpstr>Ключевые биомедицинские технологии</vt:lpstr>
      <vt:lpstr>Биотехнология</vt:lpstr>
      <vt:lpstr>Гибридомная технология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«Красноярский Государственный медицинский университет им. В.Ф. Войно - Ясенецкого» Фармацевтический колледж</dc:title>
  <dc:creator>Студент 305</dc:creator>
  <cp:lastModifiedBy>Воронова Марина Федоровна</cp:lastModifiedBy>
  <cp:revision>126</cp:revision>
  <dcterms:created xsi:type="dcterms:W3CDTF">2016-12-24T05:00:18Z</dcterms:created>
  <dcterms:modified xsi:type="dcterms:W3CDTF">2022-01-28T02:35:01Z</dcterms:modified>
</cp:coreProperties>
</file>