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3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B6EB"/>
    <a:srgbClr val="9437FF"/>
    <a:srgbClr val="D9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8" autoAdjust="0"/>
  </p:normalViewPr>
  <p:slideViewPr>
    <p:cSldViewPr snapToGrid="0">
      <p:cViewPr varScale="1">
        <p:scale>
          <a:sx n="101" d="100"/>
          <a:sy n="101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4D158E-2109-4E62-B748-A559A711BFA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E77CAB6-6A1B-4CFD-89B0-8D59375A46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8593C7-FB59-42B5-A428-F0569E799052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52AB7A-9B55-497B-95C2-809A52A808EF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C073B-91A3-4F12-9642-F85CED959A11}" type="slidenum">
              <a:rPr lang="en-US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C156CF-2127-4049-98BF-6981EEF813E4}" type="slidenum">
              <a:rPr lang="en-US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324FE6-6CFB-4DB6-A2CF-A4E4E4717996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D658D0-BCDC-4575-83D4-B15B73910402}" type="slidenum">
              <a:rPr lang="ru-RU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67324C-CBC0-4D73-BF00-C7DFCC282CC2}" type="slidenum">
              <a:rPr lang="ru-RU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9E933F-B7C9-433E-9F76-4E5DFD33B0C6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E7610D-C0D0-4EEF-8E7D-A58DF2E29206}" type="slidenum">
              <a:rPr lang="ru-RU" altLang="ru-RU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A492D8-5C1B-477B-B7F7-58343B1B0D16}" type="slidenum">
              <a:rPr lang="en-US" altLang="ru-RU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D0B3EA-2D3A-42D0-96C9-B7743022B38E}" type="slidenum">
              <a:rPr lang="ru-RU" altLang="ru-RU"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C120C6-0F67-4E74-87BD-CDDF22474BCB}" type="slidenum">
              <a:rPr lang="en-US" altLang="ru-RU">
                <a:latin typeface="Calibri" panose="020F0502020204030204" pitchFamily="34" charset="0"/>
              </a:rPr>
              <a:pPr eaLnBrk="1" hangingPunct="1"/>
              <a:t>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BD59E3-31B6-425B-94C9-928BCAC4027D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1C5AA6-0F60-4281-ADBF-77D441581ACF}" type="slidenum">
              <a:rPr lang="en-US" altLang="ru-RU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34F8AE-2D5E-4285-9D9B-255D856822CF}" type="slidenum">
              <a:rPr lang="en-US" altLang="ru-RU">
                <a:latin typeface="Calibri" panose="020F0502020204030204" pitchFamily="34" charset="0"/>
              </a:rPr>
              <a:pPr eaLnBrk="1" hangingPunct="1"/>
              <a:t>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072CED-5FD6-4ED8-A8C3-C509D387DA0C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2BB989-89E4-475C-9F40-D6B641EDC601}" type="slidenum">
              <a:rPr lang="en-US" altLang="ru-RU">
                <a:latin typeface="Calibri" panose="020F0502020204030204" pitchFamily="34" charset="0"/>
              </a:rPr>
              <a:pPr eaLnBrk="1" hangingPunct="1"/>
              <a:t>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CFCE07-0BC3-4286-8F7D-FBA646F9235A}" type="slidenum">
              <a:rPr lang="en-US" altLang="ru-RU">
                <a:latin typeface="Calibri" panose="020F0502020204030204" pitchFamily="34" charset="0"/>
              </a:rPr>
              <a:pPr eaLnBrk="1" hangingPunct="1"/>
              <a:t>6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80DEC1-44B5-4610-8D3F-57BA7F1FA129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4FFF91-5D32-48FE-8750-C5CCEF4D89D7}" type="slidenum">
              <a:rPr lang="en-US" altLang="ru-RU">
                <a:latin typeface="Calibri" panose="020F0502020204030204" pitchFamily="34" charset="0"/>
              </a:rPr>
              <a:pPr eaLnBrk="1" hangingPunct="1"/>
              <a:t>8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4E0E09-DB56-4BE3-BA20-0BCECF649F7E}" type="slidenum">
              <a:rPr lang="en-US" altLang="ru-RU">
                <a:latin typeface="Calibri" panose="020F0502020204030204" pitchFamily="34" charset="0"/>
              </a:rPr>
              <a:pPr eaLnBrk="1" hangingPunct="1"/>
              <a:t>9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AC82-31BB-4285-96B6-1DBBF6EF4685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DE6D-FCF0-4B5F-90AD-6C41D7AA92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67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30F0-79F3-4475-916F-C3851889F79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7BB7-4847-4F8E-BF36-113FFE7B9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3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6170-D162-4A89-A67E-62DCDD2D40E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25625-ED01-4949-A558-522621E4E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89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8" y="6508750"/>
            <a:ext cx="1027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71438" y="6203950"/>
            <a:ext cx="2355850" cy="608013"/>
            <a:chOff x="-5972" y="6038503"/>
            <a:chExt cx="2355657" cy="608810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02" y="6149671"/>
              <a:ext cx="2132683" cy="3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0"/>
            <p:cNvSpPr/>
            <p:nvPr/>
          </p:nvSpPr>
          <p:spPr>
            <a:xfrm>
              <a:off x="-5972" y="6038503"/>
              <a:ext cx="188897" cy="189161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-5972" y="6248328"/>
              <a:ext cx="188897" cy="189161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7" name="Rectangle 12"/>
            <p:cNvSpPr/>
            <p:nvPr/>
          </p:nvSpPr>
          <p:spPr>
            <a:xfrm>
              <a:off x="-5972" y="6458152"/>
              <a:ext cx="188897" cy="189161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5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717D-D639-4469-BC26-A52F47BD830B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27B56-EC7B-426D-98D0-34BF5C9B5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D414-8B5C-4E47-931C-0BA5485002D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CE66-36D1-4E7C-800A-052F8B36ED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99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70A0-A653-4690-8BE3-1F1ACF83D84F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AAA0D-4306-462C-9FAC-6550C1903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03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322E-BBD8-4525-9E5C-E2D1E35B2C71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DF5E-CF5E-4031-B129-94FED886B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6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8281-E596-4567-8E4C-C80F9C433560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A11D-4D2D-410B-A74C-360E146F4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6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3CD0-86DA-4D09-AE94-4CAA53393C12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D1B8A-2BE9-4277-8409-2C06CD25BE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8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D83F-B313-46D1-A1D4-119A24118D3C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1D8A-603E-40CE-B2F4-BD9EC3A21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334F-0F1D-4A92-A3D9-E0070E18F25A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20562-4414-4188-986D-278D0A8F00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6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207B1-2DB1-431A-B699-5231BF6D1BC8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464A38-10C3-4720-AFC5-634F94019D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1120775" y="2457450"/>
            <a:ext cx="10458450" cy="2397125"/>
          </a:xfrm>
        </p:spPr>
        <p:txBody>
          <a:bodyPr/>
          <a:lstStyle/>
          <a:p>
            <a:pPr eaLnBrk="1" hangingPunct="1"/>
            <a:r>
              <a:rPr lang="ru-RU" altLang="ru-RU" smtClean="0"/>
              <a:t>BI-RADS 5: больше, чем рак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063" cy="13620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chemeClr val="tx1"/>
                </a:solidFill>
                <a:cs typeface="Calibri" panose="020F0502020204030204" pitchFamily="34" charset="0"/>
              </a:rPr>
              <a:t>Выполнил</a:t>
            </a:r>
            <a:r>
              <a:rPr lang="en-US" altLang="ru-RU" sz="3000" smtClean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chemeClr val="tx1"/>
                </a:solidFill>
                <a:cs typeface="Calibri" panose="020F0502020204030204" pitchFamily="34" charset="0"/>
              </a:rPr>
              <a:t>ординатор 2 года Банюкевич А.Е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287463" y="149225"/>
            <a:ext cx="9517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ФГБОУ ВПО «Красноярский государственный медицинский</a:t>
            </a:r>
            <a:b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Войно-Ясенецкого»</a:t>
            </a:r>
          </a:p>
          <a:p>
            <a:pPr algn="ctr" eaLnBrk="1" hangingPunct="1"/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307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6400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2760663" y="46038"/>
            <a:ext cx="667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Гранулематозный мастит</a:t>
            </a:r>
            <a:endParaRPr lang="en-US" altLang="ru-RU" sz="4000" b="1"/>
          </a:p>
        </p:txBody>
      </p:sp>
      <p:sp>
        <p:nvSpPr>
          <p:cNvPr id="33795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33797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80324"/>
              </p:ext>
            </p:extLst>
          </p:nvPr>
        </p:nvGraphicFramePr>
        <p:xfrm>
          <a:off x="495298" y="858846"/>
          <a:ext cx="11201404" cy="5956008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Основные характеристики изображения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Женщина репродуктивного возраста, рожавшая женщина, как правило, в течение 6 лет после родов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Пальпируемое уплотнение с болью или без нее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Маммография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Негатив или асимметрия, неправильная, нечеткое образование, возможное нарушение структуры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 или без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трабекулярного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и кожного утолщения,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лимфаденопатии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УЗИ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Нерегулярное, нечеткое гипоэхогенное образование или образования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 отеком или без него, сложными жидкостными скоплениями, дилатацией протоков,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гиперваскуляризацией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МРТ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Неравномерное образование или образования с внутренним ободком или неоднородным усилением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Региональное, сегментарное усиление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 первую очередь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лобулоцентрические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неказеозные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гранулемы, нейтрофилы и лимфоциты</a:t>
                      </a:r>
                    </a:p>
                    <a:p>
                      <a:pPr algn="l"/>
                      <a:endParaRPr lang="ru-RU" sz="1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специальных красителях и культурах организмы не обнаружены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Кортикостероиды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Хирургическое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вмешательство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 txBox="1">
            <a:spLocks noChangeArrowheads="1"/>
          </p:cNvSpPr>
          <p:nvPr/>
        </p:nvSpPr>
        <p:spPr bwMode="auto">
          <a:xfrm>
            <a:off x="271463" y="723900"/>
            <a:ext cx="371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4819" name="TextBox 11"/>
          <p:cNvSpPr txBox="1">
            <a:spLocks noChangeArrowheads="1"/>
          </p:cNvSpPr>
          <p:nvPr/>
        </p:nvSpPr>
        <p:spPr bwMode="auto">
          <a:xfrm>
            <a:off x="2597150" y="-7938"/>
            <a:ext cx="927417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СКВ. Гранулематозный инфильтрат</a:t>
            </a:r>
            <a:endParaRPr lang="en-US" altLang="ru-RU" sz="4000" b="1"/>
          </a:p>
        </p:txBody>
      </p:sp>
      <p:sp>
        <p:nvSpPr>
          <p:cNvPr id="34820" name="TextBox 16"/>
          <p:cNvSpPr txBox="1">
            <a:spLocks noChangeArrowheads="1"/>
          </p:cNvSpPr>
          <p:nvPr/>
        </p:nvSpPr>
        <p:spPr bwMode="auto">
          <a:xfrm>
            <a:off x="6148388" y="4222750"/>
            <a:ext cx="61182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ym typeface="Arial" panose="020B0604020202020204" pitchFamily="34" charset="0"/>
              </a:rPr>
              <a:t>Женщина 69 лет. В анамнезе рак левой молочной железы и системная красная волчанка. </a:t>
            </a:r>
            <a:r>
              <a:rPr lang="ru-RU" altLang="ru-RU" sz="1600" b="1" dirty="0">
                <a:sym typeface="Arial" panose="020B0604020202020204" pitchFamily="34" charset="0"/>
              </a:rPr>
              <a:t>Маммография: </a:t>
            </a:r>
            <a:r>
              <a:rPr lang="ru-RU" altLang="ru-RU" sz="1600" dirty="0">
                <a:sym typeface="Arial" panose="020B0604020202020204" pitchFamily="34" charset="0"/>
              </a:rPr>
              <a:t>на рентгенограмме левой молочной железы в медиолатеральной косой (а) и </a:t>
            </a:r>
            <a:r>
              <a:rPr lang="ru-RU" altLang="ru-RU" sz="1600" dirty="0" err="1">
                <a:sym typeface="Arial" panose="020B0604020202020204" pitchFamily="34" charset="0"/>
              </a:rPr>
              <a:t>краниокаудальной</a:t>
            </a:r>
            <a:r>
              <a:rPr lang="ru-RU" altLang="ru-RU" sz="1600" dirty="0">
                <a:sym typeface="Arial" panose="020B0604020202020204" pitchFamily="34" charset="0"/>
              </a:rPr>
              <a:t> (б) проекциях и на </a:t>
            </a:r>
            <a:r>
              <a:rPr lang="ru-RU" altLang="ru-RU" sz="1600" b="1" dirty="0">
                <a:sym typeface="Arial" panose="020B0604020202020204" pitchFamily="34" charset="0"/>
              </a:rPr>
              <a:t>УЗИ:</a:t>
            </a:r>
            <a:r>
              <a:rPr lang="ru-RU" altLang="ru-RU" sz="1600" dirty="0">
                <a:sym typeface="Arial" panose="020B0604020202020204" pitchFamily="34" charset="0"/>
              </a:rPr>
              <a:t> на 11-12 часах (с) , визуализируется стабильное образование неправильной формы</a:t>
            </a:r>
          </a:p>
          <a:p>
            <a:pPr eaLnBrk="1" hangingPunct="1"/>
            <a:r>
              <a:rPr lang="ru-RU" altLang="ru-RU" sz="1600" dirty="0">
                <a:sym typeface="Arial" panose="020B0604020202020204" pitchFamily="34" charset="0"/>
              </a:rPr>
              <a:t>в нижней внутренней части молочной железы и утолщение кожи, подозрительное на рак молочной железы. Результаты биопсии показали лимфоплазмоцитарный гранулематозный инфильтрат, соответствующий волчаночному маститу</a:t>
            </a:r>
            <a:endParaRPr lang="en-US" altLang="ru-RU" sz="1600" dirty="0">
              <a:sym typeface="Arial" panose="020B0604020202020204" pitchFamily="34" charset="0"/>
            </a:endParaRPr>
          </a:p>
        </p:txBody>
      </p:sp>
      <p:pic>
        <p:nvPicPr>
          <p:cNvPr id="34821" name="Google Shape;130;p17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r="44991" b="21072"/>
          <a:stretch>
            <a:fillRect/>
          </a:stretch>
        </p:blipFill>
        <p:spPr bwMode="auto">
          <a:xfrm>
            <a:off x="276225" y="914400"/>
            <a:ext cx="29162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129;p1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r="45641" b="19055"/>
          <a:stretch>
            <a:fillRect/>
          </a:stretch>
        </p:blipFill>
        <p:spPr bwMode="auto">
          <a:xfrm>
            <a:off x="3275013" y="1366838"/>
            <a:ext cx="278923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133;p17" descr="Mass.png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747713"/>
            <a:ext cx="4025900" cy="3475037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>
            <a:extLst/>
          </p:cNvPr>
          <p:cNvSpPr/>
          <p:nvPr/>
        </p:nvSpPr>
        <p:spPr>
          <a:xfrm>
            <a:off x="3327125" y="3904525"/>
            <a:ext cx="1295397" cy="1077533"/>
          </a:xfrm>
          <a:prstGeom prst="ellipse">
            <a:avLst/>
          </a:prstGeom>
          <a:noFill/>
          <a:ln w="28575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5" name="Google Shape;136;p17">
            <a:extLst/>
          </p:cNvPr>
          <p:cNvSpPr/>
          <p:nvPr/>
        </p:nvSpPr>
        <p:spPr>
          <a:xfrm rot="5400000">
            <a:off x="1441451" y="4103687"/>
            <a:ext cx="1147762" cy="1579563"/>
          </a:xfrm>
          <a:prstGeom prst="arc">
            <a:avLst>
              <a:gd name="adj1" fmla="val 16200000"/>
              <a:gd name="adj2" fmla="val 435362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6" name="Google Shape;137;p17">
            <a:extLst/>
          </p:cNvPr>
          <p:cNvSpPr/>
          <p:nvPr/>
        </p:nvSpPr>
        <p:spPr>
          <a:xfrm rot="3773269">
            <a:off x="4433887" y="4065588"/>
            <a:ext cx="1039813" cy="1938338"/>
          </a:xfrm>
          <a:prstGeom prst="arc">
            <a:avLst>
              <a:gd name="adj1" fmla="val 16200000"/>
              <a:gd name="adj2" fmla="val 435362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9" name="Oval 48">
            <a:extLst/>
          </p:cNvPr>
          <p:cNvSpPr/>
          <p:nvPr/>
        </p:nvSpPr>
        <p:spPr>
          <a:xfrm>
            <a:off x="784173" y="3207600"/>
            <a:ext cx="1295397" cy="1077533"/>
          </a:xfrm>
          <a:prstGeom prst="ellipse">
            <a:avLst/>
          </a:prstGeom>
          <a:noFill/>
          <a:ln w="28575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828" name="Straight Arrow Connector 16"/>
          <p:cNvSpPr>
            <a:spLocks noChangeShapeType="1"/>
          </p:cNvSpPr>
          <p:nvPr/>
        </p:nvSpPr>
        <p:spPr bwMode="auto">
          <a:xfrm>
            <a:off x="7739063" y="1635125"/>
            <a:ext cx="512762" cy="300038"/>
          </a:xfrm>
          <a:prstGeom prst="line">
            <a:avLst/>
          </a:prstGeom>
          <a:noFill/>
          <a:ln w="38100">
            <a:solidFill>
              <a:srgbClr val="E2717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34829" name="Rectangle 11"/>
          <p:cNvSpPr txBox="1">
            <a:spLocks noChangeArrowheads="1"/>
          </p:cNvSpPr>
          <p:nvPr/>
        </p:nvSpPr>
        <p:spPr bwMode="auto">
          <a:xfrm>
            <a:off x="2827338" y="882650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Rectangle 1">
            <a:extLst/>
          </p:cNvPr>
          <p:cNvSpPr/>
          <p:nvPr/>
        </p:nvSpPr>
        <p:spPr>
          <a:xfrm>
            <a:off x="2860675" y="1473200"/>
            <a:ext cx="320675" cy="461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>
            <a:extLst/>
          </p:cNvPr>
          <p:cNvSpPr/>
          <p:nvPr/>
        </p:nvSpPr>
        <p:spPr>
          <a:xfrm>
            <a:off x="5910263" y="1439863"/>
            <a:ext cx="150812" cy="460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32" name="Rectangle 11"/>
          <p:cNvSpPr txBox="1">
            <a:spLocks noChangeArrowheads="1"/>
          </p:cNvSpPr>
          <p:nvPr/>
        </p:nvSpPr>
        <p:spPr bwMode="auto">
          <a:xfrm>
            <a:off x="5767388" y="1427163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b.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4833" name="TextBox 3"/>
          <p:cNvSpPr txBox="1">
            <a:spLocks noChangeArrowheads="1"/>
          </p:cNvSpPr>
          <p:nvPr/>
        </p:nvSpPr>
        <p:spPr bwMode="auto">
          <a:xfrm>
            <a:off x="7105650" y="3760788"/>
            <a:ext cx="40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bg1"/>
                </a:solidFill>
                <a:latin typeface="Calibri" panose="020F0502020204030204" pitchFamily="34" charset="0"/>
              </a:rPr>
              <a:t>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5843" name="TextBox 11"/>
          <p:cNvSpPr txBox="1">
            <a:spLocks noChangeArrowheads="1"/>
          </p:cNvSpPr>
          <p:nvPr/>
        </p:nvSpPr>
        <p:spPr bwMode="auto">
          <a:xfrm>
            <a:off x="578643" y="71438"/>
            <a:ext cx="11163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/>
              <a:t>Патоморфологическое заключение: </a:t>
            </a:r>
            <a:r>
              <a:rPr lang="ru-RU" altLang="ru-RU" sz="3200" b="1" dirty="0"/>
              <a:t>Воспалительный мастит</a:t>
            </a:r>
            <a:endParaRPr lang="en-US" altLang="ru-RU" sz="3200" b="1" dirty="0"/>
          </a:p>
        </p:txBody>
      </p:sp>
      <p:pic>
        <p:nvPicPr>
          <p:cNvPr id="35844" name="Picture 3" descr="A picture containing pink, fabric, flower, rai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1082675"/>
            <a:ext cx="106029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6"/>
          <p:cNvSpPr>
            <a:spLocks noChangeArrowheads="1"/>
          </p:cNvSpPr>
          <p:nvPr/>
        </p:nvSpPr>
        <p:spPr bwMode="auto">
          <a:xfrm>
            <a:off x="858837" y="4776787"/>
            <a:ext cx="10602912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 b="1" dirty="0"/>
              <a:t>На микрофотографии виден плотный </a:t>
            </a:r>
            <a:r>
              <a:rPr lang="ru-RU" altLang="ru-RU" sz="2100" b="1" dirty="0" err="1"/>
              <a:t>стромальный</a:t>
            </a:r>
            <a:r>
              <a:rPr lang="ru-RU" altLang="ru-RU" sz="2100" b="1" dirty="0"/>
              <a:t> фиброз с </a:t>
            </a:r>
            <a:r>
              <a:rPr lang="ru-RU" altLang="ru-RU" sz="2100" b="1" dirty="0" err="1"/>
              <a:t>периваскулярными</a:t>
            </a:r>
            <a:r>
              <a:rPr lang="ru-RU" altLang="ru-RU" sz="2100" b="1" dirty="0"/>
              <a:t> и очаговыми </a:t>
            </a:r>
            <a:r>
              <a:rPr lang="ru-RU" altLang="ru-RU" sz="2100" b="1" dirty="0" err="1"/>
              <a:t>перилобулярными</a:t>
            </a:r>
            <a:r>
              <a:rPr lang="ru-RU" altLang="ru-RU" sz="2100" b="1" dirty="0"/>
              <a:t> лимфоплазмоцитарными инфильтратами. (Окрашивание гематоксилин-эозином; исходное увеличение, × 200.) Присутствуют некоторые вторичные фолликулы с реактивными центрами зародыша (лимфоидные агрегаты справа)</a:t>
            </a:r>
            <a:endParaRPr lang="en-US" altLang="ru-RU" sz="2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8"/>
          <p:cNvSpPr txBox="1">
            <a:spLocks noChangeArrowheads="1"/>
          </p:cNvSpPr>
          <p:nvPr/>
        </p:nvSpPr>
        <p:spPr bwMode="auto">
          <a:xfrm>
            <a:off x="2832100" y="20638"/>
            <a:ext cx="7853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Воспалительный инфильтрат</a:t>
            </a:r>
            <a:endParaRPr lang="en-US" altLang="ru-RU" sz="4000" b="1"/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36868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36869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49002"/>
              </p:ext>
            </p:extLst>
          </p:nvPr>
        </p:nvGraphicFramePr>
        <p:xfrm>
          <a:off x="495298" y="624624"/>
          <a:ext cx="11201404" cy="6233376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Основные характеристики изображения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Боль в груди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56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Утолщение кожи, эритема, уплотнением, эффект « апельсиновой корочки » или без них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56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Иногда лихорадка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56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 анамнезе системная красная волчанка или без нее</a:t>
                      </a: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Маммография</a:t>
                      </a:r>
                      <a:r>
                        <a:rPr lang="en-US" sz="156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lang="en-US" sz="156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Нечеткое образование неправильной формы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или асимметрия с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кальцификатами</a:t>
                      </a: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или без них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 или без утолщения кожи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56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УЗИ</a:t>
                      </a:r>
                      <a:r>
                        <a:rPr lang="en-US" sz="156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lang="en-US" sz="156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Нерегулярное, нечеткое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гипоэхогенное</a:t>
                      </a: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образование или неоднородная область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 или без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кальцификатами</a:t>
                      </a:r>
                      <a:endParaRPr lang="ru-RU" sz="156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 или без утолщения кожи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56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МРТ</a:t>
                      </a:r>
                      <a:r>
                        <a:rPr lang="en-US" sz="156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lang="en-US" sz="156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Нечетко очерченное, неоднородное, увеличивающие края образование,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включающ</a:t>
                      </a: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подкожно-жировую клетчатку</a:t>
                      </a:r>
                      <a:endParaRPr lang="en-US" sz="156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Гиалиновый жировой некроз, склероз,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кальцификаты</a:t>
                      </a: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, лимфоплазмоцитарная гранулематозная инфильтрация и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лимфоцитарный</a:t>
                      </a: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56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васкулит</a:t>
                      </a: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lang="en-US" sz="15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Медикаментозная комбинированная терапия, включающая противомалярийные средства и кортикостероиды.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6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6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Хирургическое</a:t>
                      </a:r>
                      <a:r>
                        <a:rPr lang="ru-RU" sz="156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вмешательство может вызвать рецидив</a:t>
                      </a:r>
                      <a:endParaRPr lang="ru-RU" sz="156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1"/>
          <p:cNvSpPr txBox="1">
            <a:spLocks noChangeArrowheads="1"/>
          </p:cNvSpPr>
          <p:nvPr/>
        </p:nvSpPr>
        <p:spPr bwMode="auto">
          <a:xfrm>
            <a:off x="2270125" y="84138"/>
            <a:ext cx="9421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Лимфоцитарная (диабетическая ) мастопатия</a:t>
            </a: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37891" name="TextBox 13"/>
          <p:cNvSpPr txBox="1">
            <a:spLocks noChangeArrowheads="1"/>
          </p:cNvSpPr>
          <p:nvPr/>
        </p:nvSpPr>
        <p:spPr bwMode="auto">
          <a:xfrm>
            <a:off x="9117013" y="5853113"/>
            <a:ext cx="1343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 Left Breast 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US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 10:00 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150813" y="782638"/>
            <a:ext cx="48783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j-lt"/>
                <a:cs typeface="+mn-cs"/>
              </a:rPr>
              <a:t>Женщина 63 года. Пальпируемое образованием в правой молочной железе. </a:t>
            </a:r>
            <a:r>
              <a:rPr lang="ru-RU" sz="2100" b="1" dirty="0">
                <a:latin typeface="+mj-lt"/>
                <a:cs typeface="+mn-cs"/>
              </a:rPr>
              <a:t>Маммография: </a:t>
            </a:r>
            <a:r>
              <a:rPr lang="ru-RU" sz="2100" dirty="0">
                <a:latin typeface="+mj-lt"/>
                <a:cs typeface="+mn-cs"/>
              </a:rPr>
              <a:t>на рентгенограмме правой молочной железы в </a:t>
            </a:r>
            <a:r>
              <a:rPr lang="ru-RU" sz="2100" dirty="0" err="1">
                <a:latin typeface="+mj-lt"/>
                <a:cs typeface="+mn-cs"/>
              </a:rPr>
              <a:t>краниокаудальной</a:t>
            </a:r>
            <a:r>
              <a:rPr lang="ru-RU" sz="2100" dirty="0">
                <a:latin typeface="+mj-lt"/>
                <a:cs typeface="+mn-cs"/>
              </a:rPr>
              <a:t> проекции (а) визуализируется образование неправильной формы с сопутствующим </a:t>
            </a:r>
            <a:r>
              <a:rPr lang="ru-RU" sz="2100" dirty="0" smtClean="0">
                <a:latin typeface="+mj-lt"/>
                <a:cs typeface="+mn-cs"/>
              </a:rPr>
              <a:t>нарушением архитектоники. </a:t>
            </a:r>
            <a:r>
              <a:rPr lang="ru-RU" sz="2100" b="1" dirty="0">
                <a:latin typeface="+mj-lt"/>
                <a:cs typeface="+mn-cs"/>
              </a:rPr>
              <a:t>УЗИ: </a:t>
            </a:r>
            <a:r>
              <a:rPr lang="ru-RU" sz="2100" dirty="0">
                <a:latin typeface="+mj-lt"/>
                <a:cs typeface="+mn-cs"/>
              </a:rPr>
              <a:t>(</a:t>
            </a:r>
            <a:r>
              <a:rPr lang="en-US" sz="2100" dirty="0">
                <a:latin typeface="+mj-lt"/>
                <a:cs typeface="+mn-cs"/>
              </a:rPr>
              <a:t>b</a:t>
            </a:r>
            <a:r>
              <a:rPr lang="ru-RU" sz="2100" dirty="0">
                <a:latin typeface="+mj-lt"/>
                <a:cs typeface="+mn-cs"/>
              </a:rPr>
              <a:t>) в правой молочной железе, на 12 часах, визуализируется </a:t>
            </a:r>
            <a:r>
              <a:rPr lang="ru-RU" sz="2100" dirty="0" err="1">
                <a:latin typeface="+mj-lt"/>
                <a:cs typeface="+mn-cs"/>
              </a:rPr>
              <a:t>гипоэхогенное</a:t>
            </a:r>
            <a:r>
              <a:rPr lang="ru-RU" sz="2100" dirty="0">
                <a:latin typeface="+mj-lt"/>
                <a:cs typeface="+mn-cs"/>
              </a:rPr>
              <a:t> образование неправильной формы, гетерогенной структуры, с нечёткими неровными контурами и дистальной акустической тенью. В анамнезе пациента длительное течение сахарного диабета. Результаты биопсии свидетельствовали о диабетической мастопатии</a:t>
            </a:r>
            <a:endParaRPr lang="en-US" sz="2100" dirty="0">
              <a:latin typeface="+mn-lt"/>
              <a:cs typeface="+mn-cs"/>
            </a:endParaRPr>
          </a:p>
        </p:txBody>
      </p:sp>
      <p:sp>
        <p:nvSpPr>
          <p:cNvPr id="37893" name="Rectangle 11"/>
          <p:cNvSpPr txBox="1">
            <a:spLocks noChangeArrowheads="1"/>
          </p:cNvSpPr>
          <p:nvPr/>
        </p:nvSpPr>
        <p:spPr bwMode="auto">
          <a:xfrm>
            <a:off x="7435850" y="4802188"/>
            <a:ext cx="174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7:00 Sagittal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7894" name="Picture 9" descr="A close up of the mo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463675"/>
            <a:ext cx="35147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6" descr="A group of people in a body of wa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443038"/>
            <a:ext cx="36004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/>
          </p:cNvPr>
          <p:cNvSpPr/>
          <p:nvPr/>
        </p:nvSpPr>
        <p:spPr>
          <a:xfrm>
            <a:off x="6797294" y="3112534"/>
            <a:ext cx="1493806" cy="1494280"/>
          </a:xfrm>
          <a:prstGeom prst="ellipse">
            <a:avLst/>
          </a:prstGeom>
          <a:noFill/>
          <a:ln w="28575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23" name="Straight Arrow Connector 22">
            <a:extLst/>
          </p:cNvPr>
          <p:cNvCxnSpPr>
            <a:cxnSpLocks/>
          </p:cNvCxnSpPr>
          <p:nvPr/>
        </p:nvCxnSpPr>
        <p:spPr>
          <a:xfrm>
            <a:off x="8867051" y="2034306"/>
            <a:ext cx="496278" cy="399631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/>
          </p:cNvPr>
          <p:cNvSpPr/>
          <p:nvPr/>
        </p:nvSpPr>
        <p:spPr>
          <a:xfrm>
            <a:off x="5205413" y="1716088"/>
            <a:ext cx="371475" cy="236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9" name="Rectangle 11"/>
          <p:cNvSpPr txBox="1">
            <a:spLocks noChangeArrowheads="1"/>
          </p:cNvSpPr>
          <p:nvPr/>
        </p:nvSpPr>
        <p:spPr bwMode="auto">
          <a:xfrm>
            <a:off x="5086350" y="6237288"/>
            <a:ext cx="24130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/>
          </p:cNvPr>
          <p:cNvCxnSpPr>
            <a:cxnSpLocks/>
          </p:cNvCxnSpPr>
          <p:nvPr/>
        </p:nvCxnSpPr>
        <p:spPr>
          <a:xfrm rot="6000000">
            <a:off x="11160901" y="1939714"/>
            <a:ext cx="496278" cy="399631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901" name="TextBox 3"/>
          <p:cNvSpPr txBox="1">
            <a:spLocks noChangeArrowheads="1"/>
          </p:cNvSpPr>
          <p:nvPr/>
        </p:nvSpPr>
        <p:spPr bwMode="auto">
          <a:xfrm>
            <a:off x="8607425" y="6189663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latin typeface="Calibri" panose="020F0502020204030204" pitchFamily="34" charset="0"/>
              </a:rPr>
              <a:t>b.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 txBox="1">
            <a:spLocks noChangeArrowheads="1"/>
          </p:cNvSpPr>
          <p:nvPr/>
        </p:nvSpPr>
        <p:spPr bwMode="auto">
          <a:xfrm>
            <a:off x="5868988" y="3203575"/>
            <a:ext cx="196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7:00 Transverse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8915" name="Rectangle 11"/>
          <p:cNvSpPr txBox="1">
            <a:spLocks noChangeArrowheads="1"/>
          </p:cNvSpPr>
          <p:nvPr/>
        </p:nvSpPr>
        <p:spPr bwMode="auto">
          <a:xfrm>
            <a:off x="5275263" y="4727575"/>
            <a:ext cx="174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7:00 Sagittal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8916" name="Rectangle 11"/>
          <p:cNvSpPr txBox="1">
            <a:spLocks noChangeArrowheads="1"/>
          </p:cNvSpPr>
          <p:nvPr/>
        </p:nvSpPr>
        <p:spPr bwMode="auto">
          <a:xfrm>
            <a:off x="271463" y="762000"/>
            <a:ext cx="371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-82550" y="101600"/>
            <a:ext cx="12198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/>
              <a:t>Патоморфологическое заключение: </a:t>
            </a:r>
            <a:r>
              <a:rPr lang="ru-RU" altLang="ru-RU" sz="3200" b="1" dirty="0" err="1"/>
              <a:t>Лимфоцитарная</a:t>
            </a:r>
            <a:r>
              <a:rPr lang="ru-RU" altLang="ru-RU" sz="3200" b="1" dirty="0"/>
              <a:t> мастопатия</a:t>
            </a:r>
            <a:endParaRPr lang="en-US" altLang="ru-RU" sz="3200" dirty="0">
              <a:latin typeface="Calibri" panose="020F0502020204030204" pitchFamily="34" charset="0"/>
            </a:endParaRPr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244475" y="4468813"/>
            <a:ext cx="1706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 Right Breast 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US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 12:00 palp 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89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119188"/>
            <a:ext cx="816451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/>
          </p:cNvPr>
          <p:cNvSpPr/>
          <p:nvPr/>
        </p:nvSpPr>
        <p:spPr>
          <a:xfrm>
            <a:off x="2070100" y="4838700"/>
            <a:ext cx="8128000" cy="1785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+mn-cs"/>
              </a:rPr>
              <a:t>На микрофотографии показана доброкачественная ткань молочной железы с плотной </a:t>
            </a:r>
            <a:r>
              <a:rPr lang="ru-RU" sz="2200" b="1" dirty="0" err="1">
                <a:latin typeface="+mj-lt"/>
                <a:cs typeface="+mn-cs"/>
              </a:rPr>
              <a:t>коллагенизированной</a:t>
            </a:r>
            <a:r>
              <a:rPr lang="ru-RU" sz="2200" b="1" dirty="0">
                <a:latin typeface="+mj-lt"/>
                <a:cs typeface="+mn-cs"/>
              </a:rPr>
              <a:t> стромой и легкой </a:t>
            </a:r>
            <a:r>
              <a:rPr lang="ru-RU" sz="2200" b="1" dirty="0" err="1">
                <a:latin typeface="+mj-lt"/>
                <a:cs typeface="+mn-cs"/>
              </a:rPr>
              <a:t>перилобулярной</a:t>
            </a:r>
            <a:r>
              <a:rPr lang="ru-RU" sz="2200" b="1" dirty="0">
                <a:latin typeface="+mj-lt"/>
                <a:cs typeface="+mn-cs"/>
              </a:rPr>
              <a:t> лимфоцитарной инфильтрацией, характерной для лимфоцитарной (диабетической) мастопатии. (окраска гематоксилин-эозином; исходное увеличение х100)</a:t>
            </a:r>
            <a:endParaRPr lang="en-US" sz="2200" b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39939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39940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43414"/>
              </p:ext>
            </p:extLst>
          </p:nvPr>
        </p:nvGraphicFramePr>
        <p:xfrm>
          <a:off x="469389" y="757581"/>
          <a:ext cx="11201404" cy="6032208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проявления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характеристики изображения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гистологические особенности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анамнез инсулинозависимого диабета (тип 1 &gt; тип 2) у женщин в возрасте от 30 до 60 лет.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Подвижные, твердые безболезненные образования или образования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утолщением кожи или без него или бессимптомные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 часто бывают двусторонними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Маммография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рыто в плотной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грудиНекальцифицированная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плотная асимметрия или нечеткое образование с шипами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быть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Гипоэхогенное образование или участок с нечеткими или заостренными краями и затемнением сзади</a:t>
                      </a:r>
                    </a:p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внутренней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васкуляризации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Нерегулярная Т2-гипоинтенсивная масса</a:t>
                      </a:r>
                    </a:p>
                    <a:p>
                      <a:pPr algn="l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очаговым медленным стойким усилением или без него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Келоидный фиброз, эпителиоидные фибробласты и плотные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периваскулярные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лимфоцитарные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инфильтраты окружают дольки, протоки и кровеносные сосуды. Лимфоциты представлены преимущественно В-клетками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Рекомендуется биопсия для установления гистологического диагноза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Консервативный: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 ограничивающееся естественное течение без риска малигнизации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2332038" y="30163"/>
            <a:ext cx="74771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Лимфоцитарная мастопатия</a:t>
            </a:r>
            <a:endParaRPr lang="en-US" altLang="ru-RU" sz="40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8"/>
          <p:cNvSpPr txBox="1">
            <a:spLocks noChangeArrowheads="1"/>
          </p:cNvSpPr>
          <p:nvPr/>
        </p:nvSpPr>
        <p:spPr bwMode="auto">
          <a:xfrm>
            <a:off x="5062538" y="-23813"/>
            <a:ext cx="21510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Мастит</a:t>
            </a:r>
            <a:r>
              <a:rPr lang="en-US" altLang="ru-RU" sz="4000" b="1"/>
              <a:t> 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68275" y="5064125"/>
            <a:ext cx="1193800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Женщина 38 лет.  Пальпируемое образование в левой молочной железе и боль в сосках.</a:t>
            </a:r>
            <a:r>
              <a:rPr lang="en-US" sz="1600" dirty="0">
                <a:latin typeface="+mj-lt"/>
                <a:cs typeface="+mn-cs"/>
              </a:rPr>
              <a:t> </a:t>
            </a:r>
            <a:r>
              <a:rPr lang="ru-RU" sz="1600" b="1" dirty="0">
                <a:latin typeface="+mj-lt"/>
                <a:cs typeface="+mn-cs"/>
              </a:rPr>
              <a:t>Маммография: </a:t>
            </a:r>
            <a:r>
              <a:rPr lang="ru-RU" sz="1600" dirty="0">
                <a:latin typeface="+mj-lt"/>
                <a:cs typeface="+mn-cs"/>
              </a:rPr>
              <a:t>на рентгенограмме</a:t>
            </a:r>
            <a:r>
              <a:rPr lang="en-US" sz="1600" dirty="0">
                <a:latin typeface="+mj-lt"/>
                <a:cs typeface="+mn-cs"/>
              </a:rPr>
              <a:t> </a:t>
            </a:r>
            <a:r>
              <a:rPr lang="ru-RU" sz="1600" dirty="0">
                <a:latin typeface="+mj-lt"/>
                <a:cs typeface="+mn-cs"/>
              </a:rPr>
              <a:t>левой молочной железы в двух проекциях (правая (а) и левая (</a:t>
            </a:r>
            <a:r>
              <a:rPr lang="en-US" sz="1600" dirty="0">
                <a:latin typeface="+mj-lt"/>
                <a:cs typeface="+mn-cs"/>
              </a:rPr>
              <a:t>b</a:t>
            </a:r>
            <a:r>
              <a:rPr lang="ru-RU" sz="1600" dirty="0">
                <a:latin typeface="+mj-lt"/>
                <a:cs typeface="+mn-cs"/>
              </a:rPr>
              <a:t>) медиолатеральные косые) визуализируется </a:t>
            </a:r>
            <a:r>
              <a:rPr lang="ru-RU" dirty="0">
                <a:latin typeface="+mj-lt"/>
                <a:cs typeface="+mn-cs"/>
              </a:rPr>
              <a:t>глобальная</a:t>
            </a:r>
            <a:r>
              <a:rPr lang="ru-RU" sz="2000" b="1" dirty="0">
                <a:latin typeface="+mj-lt"/>
                <a:cs typeface="+mn-cs"/>
              </a:rPr>
              <a:t> </a:t>
            </a:r>
            <a:r>
              <a:rPr lang="ru-RU" sz="1600" dirty="0">
                <a:latin typeface="+mj-lt"/>
                <a:cs typeface="+mn-cs"/>
              </a:rPr>
              <a:t>асимметрия, затрагивающая верхнюю часть левой молочной железы с ассоциированной ретракцией соска и подмышечной </a:t>
            </a:r>
            <a:r>
              <a:rPr lang="ru-RU" sz="1600" dirty="0" err="1">
                <a:latin typeface="+mj-lt"/>
                <a:cs typeface="+mn-cs"/>
              </a:rPr>
              <a:t>лимфаденопатией</a:t>
            </a:r>
            <a:r>
              <a:rPr lang="ru-RU" sz="1600" dirty="0">
                <a:latin typeface="+mj-lt"/>
                <a:cs typeface="+mn-cs"/>
              </a:rPr>
              <a:t> </a:t>
            </a:r>
            <a:r>
              <a:rPr lang="en-US" sz="1600" dirty="0">
                <a:latin typeface="+mj-lt"/>
                <a:cs typeface="+mn-cs"/>
              </a:rPr>
              <a:t>(b). </a:t>
            </a:r>
            <a:r>
              <a:rPr lang="ru-RU" sz="1600" b="1" dirty="0">
                <a:latin typeface="+mj-lt"/>
                <a:cs typeface="+mn-cs"/>
              </a:rPr>
              <a:t>УЗИ: </a:t>
            </a:r>
            <a:r>
              <a:rPr lang="en-US" sz="1600" dirty="0">
                <a:latin typeface="+mj-lt"/>
                <a:cs typeface="+mn-cs"/>
              </a:rPr>
              <a:t>(c–e) </a:t>
            </a:r>
            <a:r>
              <a:rPr lang="ru-RU" sz="1600" dirty="0">
                <a:latin typeface="+mj-lt"/>
                <a:cs typeface="+mn-cs"/>
              </a:rPr>
              <a:t>в левой молочной железе, на 1-2 часа визуализируется </a:t>
            </a:r>
            <a:r>
              <a:rPr lang="ru-RU" sz="1600" dirty="0" err="1">
                <a:latin typeface="+mj-lt"/>
                <a:cs typeface="+mn-cs"/>
              </a:rPr>
              <a:t>гипоэхогенный</a:t>
            </a:r>
            <a:r>
              <a:rPr lang="ru-RU" sz="1600" dirty="0">
                <a:latin typeface="+mj-lt"/>
                <a:cs typeface="+mn-cs"/>
              </a:rPr>
              <a:t> участок неоднородной структуры, с нечёткими неровным контуром и дистальной акустической тенью. В левой </a:t>
            </a:r>
            <a:r>
              <a:rPr lang="ru-RU" sz="1600" dirty="0" err="1">
                <a:latin typeface="+mj-lt"/>
                <a:cs typeface="+mn-cs"/>
              </a:rPr>
              <a:t>аксиллярной</a:t>
            </a:r>
            <a:r>
              <a:rPr lang="ru-RU" sz="1600" dirty="0">
                <a:latin typeface="+mj-lt"/>
                <a:cs typeface="+mn-cs"/>
              </a:rPr>
              <a:t> области визуализируются лимфатические узлы с сохранённой дифференцировкой, утолщенным корковым слоем</a:t>
            </a:r>
            <a:r>
              <a:rPr lang="en-US" sz="1600" dirty="0">
                <a:latin typeface="+mj-lt"/>
                <a:cs typeface="+mn-cs"/>
              </a:rPr>
              <a:t>. </a:t>
            </a:r>
            <a:r>
              <a:rPr lang="ru-RU" sz="1600" dirty="0">
                <a:latin typeface="+mj-lt"/>
                <a:cs typeface="+mn-cs"/>
              </a:rPr>
              <a:t>Результаты биопсии указывали на острое и хроническое воспаление. Симптомы исчезли после антибактериальной терапии</a:t>
            </a:r>
            <a:endParaRPr lang="en-US" sz="1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pic>
        <p:nvPicPr>
          <p:cNvPr id="4096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2" t="800" b="4756"/>
          <a:stretch>
            <a:fillRect/>
          </a:stretch>
        </p:blipFill>
        <p:spPr bwMode="auto">
          <a:xfrm>
            <a:off x="1009650" y="725488"/>
            <a:ext cx="220186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35226" b="5556"/>
          <a:stretch>
            <a:fillRect/>
          </a:stretch>
        </p:blipFill>
        <p:spPr bwMode="auto">
          <a:xfrm>
            <a:off x="3275013" y="725488"/>
            <a:ext cx="2474912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1"/>
          <p:cNvSpPr txBox="1">
            <a:spLocks noChangeArrowheads="1"/>
          </p:cNvSpPr>
          <p:nvPr/>
        </p:nvSpPr>
        <p:spPr bwMode="auto">
          <a:xfrm>
            <a:off x="5418138" y="706438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b.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0969" name="Rectangle 11"/>
          <p:cNvSpPr txBox="1">
            <a:spLocks noChangeArrowheads="1"/>
          </p:cNvSpPr>
          <p:nvPr/>
        </p:nvSpPr>
        <p:spPr bwMode="auto">
          <a:xfrm>
            <a:off x="1012825" y="655638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Oval 23">
            <a:extLst/>
          </p:cNvPr>
          <p:cNvSpPr/>
          <p:nvPr/>
        </p:nvSpPr>
        <p:spPr>
          <a:xfrm>
            <a:off x="3678240" y="2291297"/>
            <a:ext cx="1491653" cy="1969821"/>
          </a:xfrm>
          <a:prstGeom prst="ellipse">
            <a:avLst/>
          </a:prstGeom>
          <a:noFill/>
          <a:ln w="28575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25" name="Straight Arrow Connector 24">
            <a:extLst/>
          </p:cNvPr>
          <p:cNvCxnSpPr/>
          <p:nvPr/>
        </p:nvCxnSpPr>
        <p:spPr>
          <a:xfrm flipH="1" flipV="1">
            <a:off x="5182566" y="3998255"/>
            <a:ext cx="457200" cy="196590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/>
          </p:cNvPr>
          <p:cNvCxnSpPr/>
          <p:nvPr/>
        </p:nvCxnSpPr>
        <p:spPr>
          <a:xfrm flipH="1" flipV="1">
            <a:off x="3546346" y="1428240"/>
            <a:ext cx="349941" cy="326776"/>
          </a:xfrm>
          <a:prstGeom prst="straightConnector1">
            <a:avLst/>
          </a:prstGeom>
          <a:noFill/>
          <a:ln w="38100" cap="flat">
            <a:solidFill>
              <a:srgbClr val="9437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973" name="ser001img00001.jpg" descr="ser001img00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722313"/>
            <a:ext cx="2233613" cy="20129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ser001img00020.jpg" descr="ser001img0002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824163"/>
            <a:ext cx="3211512" cy="22860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722313"/>
            <a:ext cx="2649537" cy="2012950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/>
          </p:cNvPr>
          <p:cNvSpPr/>
          <p:nvPr/>
        </p:nvSpPr>
        <p:spPr>
          <a:xfrm>
            <a:off x="1009650" y="1096963"/>
            <a:ext cx="455613" cy="252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>
            <a:extLst/>
          </p:cNvPr>
          <p:cNvSpPr/>
          <p:nvPr/>
        </p:nvSpPr>
        <p:spPr>
          <a:xfrm>
            <a:off x="5292725" y="1055688"/>
            <a:ext cx="457200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Arrow Connector 28">
            <a:extLst/>
          </p:cNvPr>
          <p:cNvCxnSpPr>
            <a:cxnSpLocks/>
          </p:cNvCxnSpPr>
          <p:nvPr/>
        </p:nvCxnSpPr>
        <p:spPr>
          <a:xfrm>
            <a:off x="6347216" y="1413646"/>
            <a:ext cx="452709" cy="232144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>
            <a:extLst/>
          </p:cNvPr>
          <p:cNvCxnSpPr>
            <a:cxnSpLocks/>
          </p:cNvCxnSpPr>
          <p:nvPr/>
        </p:nvCxnSpPr>
        <p:spPr>
          <a:xfrm>
            <a:off x="6691059" y="1020238"/>
            <a:ext cx="452709" cy="232144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/>
          </p:cNvPr>
          <p:cNvCxnSpPr>
            <a:cxnSpLocks/>
          </p:cNvCxnSpPr>
          <p:nvPr/>
        </p:nvCxnSpPr>
        <p:spPr>
          <a:xfrm>
            <a:off x="9004864" y="1937342"/>
            <a:ext cx="452709" cy="232144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/>
          </p:cNvPr>
          <p:cNvCxnSpPr>
            <a:cxnSpLocks/>
          </p:cNvCxnSpPr>
          <p:nvPr/>
        </p:nvCxnSpPr>
        <p:spPr>
          <a:xfrm>
            <a:off x="9231218" y="1341745"/>
            <a:ext cx="452709" cy="232144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>
            <a:extLst/>
          </p:cNvPr>
          <p:cNvCxnSpPr/>
          <p:nvPr/>
        </p:nvCxnSpPr>
        <p:spPr>
          <a:xfrm flipH="1" flipV="1">
            <a:off x="8822450" y="4460293"/>
            <a:ext cx="349941" cy="326776"/>
          </a:xfrm>
          <a:prstGeom prst="straightConnector1">
            <a:avLst/>
          </a:prstGeom>
          <a:noFill/>
          <a:ln w="38100" cap="flat">
            <a:solidFill>
              <a:srgbClr val="9437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>
            <a:extLst/>
          </p:cNvPr>
          <p:cNvCxnSpPr/>
          <p:nvPr/>
        </p:nvCxnSpPr>
        <p:spPr>
          <a:xfrm flipH="1" flipV="1">
            <a:off x="9646123" y="4089543"/>
            <a:ext cx="349941" cy="326776"/>
          </a:xfrm>
          <a:prstGeom prst="straightConnector1">
            <a:avLst/>
          </a:prstGeom>
          <a:noFill/>
          <a:ln w="38100" cap="flat">
            <a:solidFill>
              <a:srgbClr val="9437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984" name="TextBox 2"/>
          <p:cNvSpPr txBox="1">
            <a:spLocks noChangeArrowheads="1"/>
          </p:cNvSpPr>
          <p:nvPr/>
        </p:nvSpPr>
        <p:spPr bwMode="auto">
          <a:xfrm>
            <a:off x="6213475" y="665163"/>
            <a:ext cx="38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c.</a:t>
            </a:r>
          </a:p>
        </p:txBody>
      </p:sp>
      <p:sp>
        <p:nvSpPr>
          <p:cNvPr id="40985" name="TextBox 3"/>
          <p:cNvSpPr txBox="1">
            <a:spLocks noChangeArrowheads="1"/>
          </p:cNvSpPr>
          <p:nvPr/>
        </p:nvSpPr>
        <p:spPr bwMode="auto">
          <a:xfrm>
            <a:off x="9001125" y="6842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d.</a:t>
            </a:r>
          </a:p>
        </p:txBody>
      </p:sp>
      <p:sp>
        <p:nvSpPr>
          <p:cNvPr id="40986" name="TextBox 4"/>
          <p:cNvSpPr txBox="1">
            <a:spLocks noChangeArrowheads="1"/>
          </p:cNvSpPr>
          <p:nvPr/>
        </p:nvSpPr>
        <p:spPr bwMode="auto">
          <a:xfrm>
            <a:off x="7043738" y="2700338"/>
            <a:ext cx="476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8"/>
          <p:cNvSpPr txBox="1">
            <a:spLocks noChangeArrowheads="1"/>
          </p:cNvSpPr>
          <p:nvPr/>
        </p:nvSpPr>
        <p:spPr bwMode="auto">
          <a:xfrm>
            <a:off x="472116" y="6490"/>
            <a:ext cx="11314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/>
              <a:t>Патоморфологическое заключение: </a:t>
            </a:r>
            <a:r>
              <a:rPr lang="ru-RU" altLang="ru-RU" sz="4000" b="1" dirty="0"/>
              <a:t>Мастит</a:t>
            </a:r>
            <a:endParaRPr lang="en-US" altLang="ru-RU" sz="4000" dirty="0">
              <a:latin typeface="Calibri" panose="020F0502020204030204" pitchFamily="34" charset="0"/>
            </a:endParaRPr>
          </a:p>
        </p:txBody>
      </p:sp>
      <p:sp>
        <p:nvSpPr>
          <p:cNvPr id="41987" name="Rectangle 14"/>
          <p:cNvSpPr>
            <a:spLocks noChangeArrowheads="1"/>
          </p:cNvSpPr>
          <p:nvPr/>
        </p:nvSpPr>
        <p:spPr bwMode="auto">
          <a:xfrm>
            <a:off x="895350" y="1062038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41988" name="Rectangle 15"/>
          <p:cNvSpPr>
            <a:spLocks noChangeArrowheads="1"/>
          </p:cNvSpPr>
          <p:nvPr/>
        </p:nvSpPr>
        <p:spPr bwMode="auto">
          <a:xfrm>
            <a:off x="8301038" y="147955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41989" name="Rectangle 11"/>
          <p:cNvSpPr txBox="1">
            <a:spLocks noChangeArrowheads="1"/>
          </p:cNvSpPr>
          <p:nvPr/>
        </p:nvSpPr>
        <p:spPr bwMode="auto">
          <a:xfrm>
            <a:off x="3327400" y="1062038"/>
            <a:ext cx="441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sp>
        <p:nvSpPr>
          <p:cNvPr id="41990" name="Rectangle 11"/>
          <p:cNvSpPr txBox="1">
            <a:spLocks noChangeArrowheads="1"/>
          </p:cNvSpPr>
          <p:nvPr/>
        </p:nvSpPr>
        <p:spPr bwMode="auto">
          <a:xfrm>
            <a:off x="47625" y="1062038"/>
            <a:ext cx="463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MLO</a:t>
            </a:r>
          </a:p>
        </p:txBody>
      </p:sp>
      <p:sp>
        <p:nvSpPr>
          <p:cNvPr id="41991" name="TextBox 13"/>
          <p:cNvSpPr txBox="1">
            <a:spLocks noChangeArrowheads="1"/>
          </p:cNvSpPr>
          <p:nvPr/>
        </p:nvSpPr>
        <p:spPr bwMode="auto">
          <a:xfrm>
            <a:off x="4092575" y="2755900"/>
            <a:ext cx="1479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Left 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Breast 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US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 1:00 palp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6535738" y="2755900"/>
            <a:ext cx="1477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Left 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Breast 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US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 2:00 palp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3" name="TextBox 13"/>
          <p:cNvSpPr txBox="1">
            <a:spLocks noChangeArrowheads="1"/>
          </p:cNvSpPr>
          <p:nvPr/>
        </p:nvSpPr>
        <p:spPr bwMode="auto">
          <a:xfrm>
            <a:off x="5076825" y="4775200"/>
            <a:ext cx="858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Left 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A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xilla US</a:t>
            </a:r>
          </a:p>
        </p:txBody>
      </p:sp>
      <p:pic>
        <p:nvPicPr>
          <p:cNvPr id="41994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865188"/>
            <a:ext cx="40703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850900"/>
            <a:ext cx="38782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/>
          </p:cNvPr>
          <p:cNvSpPr/>
          <p:nvPr/>
        </p:nvSpPr>
        <p:spPr>
          <a:xfrm>
            <a:off x="2238375" y="5172075"/>
            <a:ext cx="8026400" cy="1446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+mn-cs"/>
              </a:rPr>
              <a:t>На микрофотографиях видно острое и хроническое воспаление, абсцесс и </a:t>
            </a:r>
            <a:r>
              <a:rPr lang="ru-RU" sz="2200" b="1" dirty="0" err="1">
                <a:latin typeface="+mj-lt"/>
                <a:cs typeface="+mn-cs"/>
              </a:rPr>
              <a:t>ненекротизирующее</a:t>
            </a:r>
            <a:r>
              <a:rPr lang="ru-RU" sz="2200" b="1" dirty="0">
                <a:latin typeface="+mj-lt"/>
                <a:cs typeface="+mn-cs"/>
              </a:rPr>
              <a:t> гранулематозное воспаление. (Окрашивание гематоксилин-эозином; исходное увеличение, слева: ×40, справа: ×100.)</a:t>
            </a:r>
            <a:endParaRPr lang="en-US" sz="2200" b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8"/>
          <p:cNvSpPr txBox="1">
            <a:spLocks noChangeArrowheads="1"/>
          </p:cNvSpPr>
          <p:nvPr/>
        </p:nvSpPr>
        <p:spPr bwMode="auto">
          <a:xfrm>
            <a:off x="5019675" y="-9525"/>
            <a:ext cx="21526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Мастит</a:t>
            </a:r>
            <a:r>
              <a:rPr lang="en-US" altLang="ru-RU" sz="4000" b="1"/>
              <a:t> 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43011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43012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43013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30065"/>
              </p:ext>
            </p:extLst>
          </p:nvPr>
        </p:nvGraphicFramePr>
        <p:xfrm>
          <a:off x="495297" y="681381"/>
          <a:ext cx="11201404" cy="6050496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проявления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характеристики изображения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гистологические особенности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Односторонняя локализованная боль в груди, эритема и повышение температуры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Неспецифические симптомы , такие как лихорадка, недомогание, усталость и общие боли в теле</a:t>
                      </a:r>
                      <a:endParaRPr lang="en-US" sz="138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Маммография</a:t>
                      </a:r>
                      <a:r>
                        <a:rPr lang="en-US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плотности молочной железы,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трабекулярное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утолщение и утолщение кожи с расширением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субареолярного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протока или без него, подмышечная лимфаденопатия</a:t>
                      </a:r>
                    </a:p>
                    <a:p>
                      <a:pPr algn="l"/>
                      <a:endParaRPr lang="en-US" sz="138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  <a:r>
                        <a:rPr lang="en-US" sz="138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Отек мягких тканей и утолщение кожи с гиперемией и повышенной </a:t>
                      </a:r>
                      <a:r>
                        <a:rPr lang="ru-RU" sz="138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эхогенностью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наличием или без обломков протоков с утолщением стенки протоков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en-US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38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интенсивности сигнала Т2, соответствующее отеку,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фокальное немассовое усиление</a:t>
                      </a:r>
                    </a:p>
                    <a:p>
                      <a:pPr algn="l"/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Осложнения</a:t>
                      </a:r>
                      <a:r>
                        <a:rPr lang="en-US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Абсцесс, синусовый ход или образование свища</a:t>
                      </a: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Патологический</a:t>
                      </a:r>
                      <a:r>
                        <a:rPr lang="ru-RU" sz="138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анализ</a:t>
                      </a:r>
                      <a:r>
                        <a:rPr lang="en-US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38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Смешанные острые и хронические воспалительные клетки, с или без плазматических клеток, жировой некроз, абсцесс</a:t>
                      </a:r>
                      <a:r>
                        <a:rPr lang="en-US" sz="138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8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Этиология</a:t>
                      </a:r>
                      <a:r>
                        <a:rPr lang="en-US" sz="138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38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Наиболее часто встречаются  золотистый стафилококк и стрептококк </a:t>
                      </a:r>
                    </a:p>
                    <a:p>
                      <a:pPr algn="l"/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Курильщики: плоскоклеточная метаплазия млечных протоков (SMOLD) приводит к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кератиновым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пробкам, обструкции протоков и инфекции</a:t>
                      </a: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Антибиотики, теплые компрессы, анальгетики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8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Послеродовой: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Продолжайте регулярно кормить грудью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8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Курильщики: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Отказ от курения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8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Абсцесс: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Аспирация дренажа под контролем УЗИ, получение культуры и чувствительности</a:t>
                      </a: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/>
              <a:t>Фиброматоз или десмоидная опухоль</a:t>
            </a:r>
            <a:endParaRPr lang="en-US" altLang="ru-RU" sz="3200" b="1"/>
          </a:p>
        </p:txBody>
      </p:sp>
      <p:sp>
        <p:nvSpPr>
          <p:cNvPr id="25604" name="TextBox 16"/>
          <p:cNvSpPr txBox="1">
            <a:spLocks noChangeArrowheads="1"/>
          </p:cNvSpPr>
          <p:nvPr/>
        </p:nvSpPr>
        <p:spPr bwMode="auto">
          <a:xfrm>
            <a:off x="47625" y="4479925"/>
            <a:ext cx="120967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sym typeface="Arial" panose="020B0604020202020204" pitchFamily="34" charset="0"/>
              </a:rPr>
              <a:t>Женщина 47 лет, боль в левой молочной железе. </a:t>
            </a:r>
            <a:r>
              <a:rPr lang="ru-RU" altLang="ru-RU" sz="2200" b="1" dirty="0">
                <a:sym typeface="Arial" panose="020B0604020202020204" pitchFamily="34" charset="0"/>
              </a:rPr>
              <a:t>УЗИ: </a:t>
            </a:r>
            <a:r>
              <a:rPr lang="ru-RU" altLang="ru-RU" sz="2200" dirty="0">
                <a:sym typeface="Arial" panose="020B0604020202020204" pitchFamily="34" charset="0"/>
              </a:rPr>
              <a:t>(а) в левой молочной железе с вовлечением грудной мышцы визуализируется </a:t>
            </a:r>
            <a:r>
              <a:rPr lang="ru-RU" altLang="ru-RU" sz="2200" dirty="0" err="1">
                <a:sym typeface="Arial" panose="020B0604020202020204" pitchFamily="34" charset="0"/>
              </a:rPr>
              <a:t>гипоэхогенное</a:t>
            </a:r>
            <a:r>
              <a:rPr lang="ru-RU" altLang="ru-RU" sz="2200" dirty="0">
                <a:sym typeface="Arial" panose="020B0604020202020204" pitchFamily="34" charset="0"/>
              </a:rPr>
              <a:t> образование неправильной формы с нечёткими неровными контурами. При ЦДК с крупным питающим сосудом. </a:t>
            </a:r>
            <a:r>
              <a:rPr lang="ru-RU" altLang="ru-RU" sz="2200" b="1" dirty="0">
                <a:sym typeface="Arial" panose="020B0604020202020204" pitchFamily="34" charset="0"/>
              </a:rPr>
              <a:t>МРТ: </a:t>
            </a:r>
            <a:r>
              <a:rPr lang="ru-RU" altLang="ru-RU" sz="2200" dirty="0">
                <a:sym typeface="Arial" panose="020B0604020202020204" pitchFamily="34" charset="0"/>
              </a:rPr>
              <a:t>(b, c) в аксиальной плоскости Т1-взвешенное изображение с контрастным усилением (b) и изображение с функцией CAD (c) визуализируют образование с неравномерным накоплением контраста и смешанной кинетикой. Результаты биопсии показали </a:t>
            </a:r>
            <a:r>
              <a:rPr lang="ru-RU" altLang="ru-RU" sz="2200" dirty="0" err="1">
                <a:sym typeface="Arial" panose="020B0604020202020204" pitchFamily="34" charset="0"/>
              </a:rPr>
              <a:t>фиброматоз</a:t>
            </a:r>
            <a:endParaRPr lang="en-US" altLang="ru-RU" sz="2200" dirty="0">
              <a:sym typeface="Arial" panose="020B0604020202020204" pitchFamily="34" charset="0"/>
            </a:endParaRPr>
          </a:p>
        </p:txBody>
      </p: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171450" y="1265238"/>
            <a:ext cx="11849100" cy="3200400"/>
            <a:chOff x="149760" y="1265604"/>
            <a:chExt cx="11849534" cy="3200400"/>
          </a:xfrm>
        </p:grpSpPr>
        <p:sp>
          <p:nvSpPr>
            <p:cNvPr id="25606" name="Rectangle 11"/>
            <p:cNvSpPr txBox="1">
              <a:spLocks noChangeArrowheads="1"/>
            </p:cNvSpPr>
            <p:nvPr/>
          </p:nvSpPr>
          <p:spPr bwMode="auto">
            <a:xfrm>
              <a:off x="2736270" y="1290100"/>
              <a:ext cx="371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000">
                  <a:solidFill>
                    <a:srgbClr val="FFFFFF"/>
                  </a:solidFill>
                  <a:sym typeface="Arial" panose="020B0604020202020204" pitchFamily="34" charset="0"/>
                </a:rPr>
                <a:t>RCC</a:t>
              </a:r>
              <a:endParaRPr lang="ru-RU" altLang="ru-RU" sz="10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pic>
          <p:nvPicPr>
            <p:cNvPr id="25607" name="Picture 7" descr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"/>
            <a:stretch>
              <a:fillRect/>
            </a:stretch>
          </p:blipFill>
          <p:spPr bwMode="auto">
            <a:xfrm>
              <a:off x="149760" y="1265604"/>
              <a:ext cx="4411592" cy="320040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8" name="Picture 4" descr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854" y="1265604"/>
              <a:ext cx="3520440" cy="320040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9" name="Picture 9" descr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797" y="1265604"/>
              <a:ext cx="3673385" cy="320040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0" name="Straight Arrow Connector 16"/>
            <p:cNvSpPr>
              <a:spLocks noChangeShapeType="1"/>
            </p:cNvSpPr>
            <p:nvPr/>
          </p:nvSpPr>
          <p:spPr bwMode="auto">
            <a:xfrm>
              <a:off x="1000705" y="2711136"/>
              <a:ext cx="513652" cy="300032"/>
            </a:xfrm>
            <a:prstGeom prst="line">
              <a:avLst/>
            </a:prstGeom>
            <a:noFill/>
            <a:ln w="38100">
              <a:solidFill>
                <a:srgbClr val="0AB4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rIns="45719"/>
            <a:lstStyle/>
            <a:p>
              <a:endParaRPr lang="ru-RU"/>
            </a:p>
          </p:txBody>
        </p:sp>
        <p:sp>
          <p:nvSpPr>
            <p:cNvPr id="25611" name="Oval 48"/>
            <p:cNvSpPr>
              <a:spLocks noChangeArrowheads="1"/>
            </p:cNvSpPr>
            <p:nvPr/>
          </p:nvSpPr>
          <p:spPr bwMode="auto">
            <a:xfrm rot="2604093">
              <a:off x="6092168" y="3067339"/>
              <a:ext cx="1027574" cy="1038631"/>
            </a:xfrm>
            <a:prstGeom prst="ellipse">
              <a:avLst/>
            </a:prstGeom>
            <a:noFill/>
            <a:ln w="28575">
              <a:solidFill>
                <a:srgbClr val="E271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rIns="4571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157194" y="1265604"/>
              <a:ext cx="2205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bg1"/>
                  </a:solidFill>
                  <a:sym typeface="Arial" panose="020B0604020202020204" pitchFamily="34" charset="0"/>
                </a:rPr>
                <a:t>a.</a:t>
              </a:r>
              <a:endParaRPr lang="ru-RU" altLang="ru-RU" sz="12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613" name="Rectangle 42"/>
            <p:cNvSpPr>
              <a:spLocks noChangeArrowheads="1"/>
            </p:cNvSpPr>
            <p:nvPr/>
          </p:nvSpPr>
          <p:spPr bwMode="auto">
            <a:xfrm>
              <a:off x="4689797" y="1265604"/>
              <a:ext cx="3129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chemeClr val="bg1"/>
                  </a:solidFill>
                </a:rPr>
                <a:t>b.</a:t>
              </a:r>
            </a:p>
          </p:txBody>
        </p:sp>
        <p:sp>
          <p:nvSpPr>
            <p:cNvPr id="25614" name="Rectangle 43"/>
            <p:cNvSpPr>
              <a:spLocks noChangeArrowheads="1"/>
            </p:cNvSpPr>
            <p:nvPr/>
          </p:nvSpPr>
          <p:spPr bwMode="auto">
            <a:xfrm>
              <a:off x="8485227" y="1275203"/>
              <a:ext cx="304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chemeClr val="bg1"/>
                  </a:solidFill>
                </a:rPr>
                <a:t>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1"/>
          <p:cNvSpPr txBox="1">
            <a:spLocks noChangeArrowheads="1"/>
          </p:cNvSpPr>
          <p:nvPr/>
        </p:nvSpPr>
        <p:spPr bwMode="auto">
          <a:xfrm>
            <a:off x="3394075" y="-9525"/>
            <a:ext cx="55006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Миофибробластома</a:t>
            </a:r>
            <a:r>
              <a:rPr lang="en-US" altLang="ru-RU" sz="4000" b="1"/>
              <a:t> 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96838" y="5280025"/>
            <a:ext cx="120951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Женщина 61 год, плановое обследование. </a:t>
            </a:r>
            <a:r>
              <a:rPr lang="ru-RU" b="1" dirty="0">
                <a:latin typeface="+mj-lt"/>
                <a:cs typeface="+mn-cs"/>
              </a:rPr>
              <a:t>Маммография: </a:t>
            </a:r>
            <a:r>
              <a:rPr lang="ru-RU" dirty="0">
                <a:latin typeface="+mj-lt"/>
                <a:cs typeface="+mn-cs"/>
              </a:rPr>
              <a:t>на рентгенограмме правой молочной железы в </a:t>
            </a:r>
            <a:r>
              <a:rPr lang="ru-RU" dirty="0" err="1">
                <a:latin typeface="+mj-lt"/>
                <a:cs typeface="+mn-cs"/>
              </a:rPr>
              <a:t>краниокаудальной</a:t>
            </a:r>
            <a:r>
              <a:rPr lang="ru-RU" dirty="0">
                <a:latin typeface="+mj-lt"/>
                <a:cs typeface="+mn-cs"/>
              </a:rPr>
              <a:t> проекции (а) визуализирует плотное образование неправильной формы с нечеткими краями. </a:t>
            </a:r>
            <a:r>
              <a:rPr lang="ru-RU" b="1" dirty="0">
                <a:latin typeface="+mj-lt"/>
                <a:cs typeface="+mn-cs"/>
              </a:rPr>
              <a:t>УЗИ: </a:t>
            </a:r>
            <a:r>
              <a:rPr lang="ru-RU" dirty="0">
                <a:latin typeface="+mj-lt"/>
                <a:cs typeface="+mn-cs"/>
              </a:rPr>
              <a:t>(</a:t>
            </a:r>
            <a:r>
              <a:rPr lang="en-US" dirty="0">
                <a:latin typeface="+mj-lt"/>
                <a:cs typeface="+mn-cs"/>
              </a:rPr>
              <a:t>b</a:t>
            </a:r>
            <a:r>
              <a:rPr lang="ru-RU" dirty="0">
                <a:latin typeface="+mj-lt"/>
                <a:cs typeface="+mn-cs"/>
              </a:rPr>
              <a:t>) в правой молочной железе, на 7 часах визуализируется </a:t>
            </a:r>
            <a:r>
              <a:rPr lang="ru-RU" dirty="0" err="1">
                <a:latin typeface="+mj-lt"/>
                <a:cs typeface="+mn-cs"/>
              </a:rPr>
              <a:t>гипоэхогенное</a:t>
            </a:r>
            <a:r>
              <a:rPr lang="ru-RU" dirty="0">
                <a:latin typeface="+mj-lt"/>
                <a:cs typeface="+mn-cs"/>
              </a:rPr>
              <a:t> образование неправильной дольчатой формы, гетерогенной структуры с нечеткими контурами и дистальной акустической тенью. Эти результаты визуализации были классифицированы как BI-RADS 5. Результаты биопсии показали </a:t>
            </a:r>
            <a:r>
              <a:rPr lang="ru-RU" dirty="0" err="1">
                <a:latin typeface="+mj-lt"/>
                <a:cs typeface="+mn-cs"/>
              </a:rPr>
              <a:t>миофибробластому</a:t>
            </a:r>
            <a:r>
              <a:rPr lang="ru-RU" dirty="0">
                <a:latin typeface="+mj-lt"/>
                <a:cs typeface="+mn-cs"/>
              </a:rPr>
              <a:t> 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81063"/>
            <a:ext cx="29210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065213"/>
            <a:ext cx="3871913" cy="4205287"/>
          </a:xfrm>
          <a:prstGeom prst="rect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876300"/>
            <a:ext cx="2706687" cy="3382963"/>
          </a:xfrm>
          <a:prstGeom prst="rect">
            <a:avLst/>
          </a:prstGeom>
          <a:noFill/>
          <a:ln w="28575">
            <a:solidFill>
              <a:srgbClr val="E271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/>
          </p:cNvPr>
          <p:cNvSpPr/>
          <p:nvPr/>
        </p:nvSpPr>
        <p:spPr>
          <a:xfrm>
            <a:off x="3272664" y="2288003"/>
            <a:ext cx="685800" cy="762000"/>
          </a:xfrm>
          <a:prstGeom prst="ellipse">
            <a:avLst/>
          </a:prstGeom>
          <a:noFill/>
          <a:ln w="28575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040" name="Rectangle 11"/>
          <p:cNvSpPr txBox="1">
            <a:spLocks noChangeArrowheads="1"/>
          </p:cNvSpPr>
          <p:nvPr/>
        </p:nvSpPr>
        <p:spPr bwMode="auto">
          <a:xfrm>
            <a:off x="981075" y="4797425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/>
          </p:cNvPr>
          <p:cNvCxnSpPr>
            <a:cxnSpLocks/>
          </p:cNvCxnSpPr>
          <p:nvPr/>
        </p:nvCxnSpPr>
        <p:spPr>
          <a:xfrm>
            <a:off x="8335951" y="1737911"/>
            <a:ext cx="496278" cy="399631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042" name="TextBox 2"/>
          <p:cNvSpPr txBox="1">
            <a:spLocks noChangeArrowheads="1"/>
          </p:cNvSpPr>
          <p:nvPr/>
        </p:nvSpPr>
        <p:spPr bwMode="auto">
          <a:xfrm>
            <a:off x="7400925" y="4767263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b.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 txBox="1">
            <a:spLocks noChangeArrowheads="1"/>
          </p:cNvSpPr>
          <p:nvPr/>
        </p:nvSpPr>
        <p:spPr bwMode="auto">
          <a:xfrm>
            <a:off x="5868988" y="3203575"/>
            <a:ext cx="196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7:00 Transverse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5059" name="Rectangle 11"/>
          <p:cNvSpPr txBox="1">
            <a:spLocks noChangeArrowheads="1"/>
          </p:cNvSpPr>
          <p:nvPr/>
        </p:nvSpPr>
        <p:spPr bwMode="auto">
          <a:xfrm>
            <a:off x="5275263" y="4727575"/>
            <a:ext cx="174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7:00 Sagittal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5060" name="Rectangle 11"/>
          <p:cNvSpPr txBox="1">
            <a:spLocks noChangeArrowheads="1"/>
          </p:cNvSpPr>
          <p:nvPr/>
        </p:nvSpPr>
        <p:spPr bwMode="auto">
          <a:xfrm>
            <a:off x="271463" y="762000"/>
            <a:ext cx="371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5061" name="TextBox 11"/>
          <p:cNvSpPr txBox="1">
            <a:spLocks noChangeArrowheads="1"/>
          </p:cNvSpPr>
          <p:nvPr/>
        </p:nvSpPr>
        <p:spPr bwMode="auto">
          <a:xfrm>
            <a:off x="271859" y="0"/>
            <a:ext cx="117562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/>
              <a:t>Патоморфологическое заключение: </a:t>
            </a:r>
            <a:r>
              <a:rPr lang="ru-RU" altLang="ru-RU" sz="3200" b="1" dirty="0" err="1"/>
              <a:t>Миофибробластома</a:t>
            </a:r>
            <a:endParaRPr lang="en-US" altLang="ru-RU" sz="3200" b="1" dirty="0"/>
          </a:p>
          <a:p>
            <a:pPr eaLnBrk="1" hangingPunct="1"/>
            <a:endParaRPr lang="en-US" altLang="ru-RU" sz="3200" dirty="0">
              <a:latin typeface="Calibri" panose="020F0502020204030204" pitchFamily="34" charset="0"/>
            </a:endParaRPr>
          </a:p>
        </p:txBody>
      </p:sp>
      <p:pic>
        <p:nvPicPr>
          <p:cNvPr id="45062" name="Picture 9" descr="A picture containing fabric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762000"/>
            <a:ext cx="78835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16"/>
          <p:cNvSpPr>
            <a:spLocks noChangeArrowheads="1"/>
          </p:cNvSpPr>
          <p:nvPr/>
        </p:nvSpPr>
        <p:spPr bwMode="auto">
          <a:xfrm>
            <a:off x="1985963" y="5411788"/>
            <a:ext cx="7851775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/>
              <a:t>На микрофотографии видны короткие пучки мягких веретенообразных клеток, полосы плотного коллагена и смешанная жировая ткань. (Окрашивание гематоксилин-эозином; исходное увеличение, ×100.)</a:t>
            </a:r>
            <a:endParaRPr lang="en-US" altLang="ru-RU" sz="2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8"/>
          <p:cNvSpPr txBox="1">
            <a:spLocks noChangeArrowheads="1"/>
          </p:cNvSpPr>
          <p:nvPr/>
        </p:nvSpPr>
        <p:spPr bwMode="auto">
          <a:xfrm>
            <a:off x="3416300" y="0"/>
            <a:ext cx="5502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Миофибробластома</a:t>
            </a:r>
            <a:r>
              <a:rPr lang="en-US" altLang="ru-RU" sz="4000" b="1"/>
              <a:t> 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46083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46084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46085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/>
        </p:nvGraphicFramePr>
        <p:xfrm>
          <a:off x="566513" y="773121"/>
          <a:ext cx="11201404" cy="5978868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</a:p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характеристики изображения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гистологические особенности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Пальпируемое,</a:t>
                      </a:r>
                      <a:r>
                        <a:rPr lang="ru-RU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безболезненное,</a:t>
                      </a:r>
                      <a:r>
                        <a:rPr lang="ru-RU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подвижное образование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5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Чуть чаще встречается у мужчин, чем у женщин</a:t>
                      </a:r>
                      <a:endParaRPr lang="en-US" sz="15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Маммография</a:t>
                      </a:r>
                      <a:r>
                        <a:rPr lang="en-US" sz="15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Одиночное круглое или овальное образование , размером от 1 до 4 см, обычно без </a:t>
                      </a:r>
                      <a:r>
                        <a:rPr lang="ru-RU" sz="15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кальцификации</a:t>
                      </a:r>
                      <a:endParaRPr lang="ru-RU" sz="15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  <a:r>
                        <a:rPr lang="en-US" sz="15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5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Очерченное, плотное, однородное гипоэхогенное образование овальной или круглой формы, иногда нечеткое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дорсальной тенью</a:t>
                      </a:r>
                      <a:endParaRPr lang="ru-RU" sz="155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en-US" sz="15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5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Круглое или овальное образование с переменной </a:t>
                      </a:r>
                      <a:r>
                        <a:rPr lang="ru-RU" sz="15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гиперинтенсивностью</a:t>
                      </a: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Т2-сигнала и внутренним усилением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Доброкачественная опухоль, состоящая из скоплений веретенообразных клеток, прослоенных толстыми тяжами эозинофильного коллагена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Рекомендуется  хирургическое вмешательство, так как </a:t>
                      </a:r>
                      <a:r>
                        <a:rPr lang="ru-RU" sz="15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миофибробластома</a:t>
                      </a:r>
                      <a:r>
                        <a:rPr lang="ru-RU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может рецидивировать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/>
          </p:cNvPr>
          <p:cNvSpPr txBox="1"/>
          <p:nvPr/>
        </p:nvSpPr>
        <p:spPr>
          <a:xfrm>
            <a:off x="808120" y="487027"/>
            <a:ext cx="10570255" cy="6370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Доброкачественные образования могут имитировать признаки злокачественности, тем самым подвергая рентгенолога прибегнуть к шкале BI-RADS 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Если в результате </a:t>
            </a:r>
            <a:r>
              <a:rPr lang="ru-RU" sz="2400" dirty="0" err="1"/>
              <a:t>чрескожной</a:t>
            </a:r>
            <a:r>
              <a:rPr lang="ru-RU" sz="2400" dirty="0"/>
              <a:t> биопсии по шкале BI-RADS 5 образование окажется доброкачественным, то следует провести повторно биопсию или хирургическое иссечение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Наиболее распространенными имитаторами BI-RADS 5 являются хронический и воспалительный мастит, гранулематозный мастит, жировой некроз, склерозирующие поражения, </a:t>
            </a:r>
            <a:r>
              <a:rPr lang="ru-RU" sz="2400" dirty="0" err="1"/>
              <a:t>зернистоклеточные</a:t>
            </a:r>
            <a:r>
              <a:rPr lang="ru-RU" sz="2400" dirty="0"/>
              <a:t> опухоли и инфекции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Рентгенологи должны знать об этих образованиях имитирующих характеристики BI-RADS 5, чтобы обеспечить максимальную диагностическую достоверность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4306888" y="160338"/>
            <a:ext cx="36052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/>
              <a:t>Заключение</a:t>
            </a:r>
            <a:endParaRPr lang="en-US" altLang="ru-RU" sz="44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6627" name="TextBox 11"/>
          <p:cNvSpPr txBox="1">
            <a:spLocks noChangeArrowheads="1"/>
          </p:cNvSpPr>
          <p:nvPr/>
        </p:nvSpPr>
        <p:spPr bwMode="auto">
          <a:xfrm>
            <a:off x="977900" y="138113"/>
            <a:ext cx="1023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 smtClean="0"/>
              <a:t>Патоморфологическое заключение: </a:t>
            </a:r>
            <a:r>
              <a:rPr lang="ru-RU" altLang="ru-RU" sz="3000" b="1" dirty="0" err="1"/>
              <a:t>Фиброматоз</a:t>
            </a:r>
            <a:r>
              <a:rPr lang="ru-RU" altLang="ru-RU" sz="3000" b="1" dirty="0"/>
              <a:t> или </a:t>
            </a:r>
            <a:r>
              <a:rPr lang="ru-RU" altLang="ru-RU" sz="3000" b="1" dirty="0" err="1"/>
              <a:t>десмоидная</a:t>
            </a:r>
            <a:r>
              <a:rPr lang="ru-RU" altLang="ru-RU" sz="3000" b="1" dirty="0"/>
              <a:t> опухоль</a:t>
            </a:r>
            <a:endParaRPr lang="en-US" altLang="ru-RU" sz="3000" b="1" dirty="0"/>
          </a:p>
        </p:txBody>
      </p:sp>
      <p:sp>
        <p:nvSpPr>
          <p:cNvPr id="26628" name="Rectangle 11"/>
          <p:cNvSpPr txBox="1">
            <a:spLocks noChangeArrowheads="1"/>
          </p:cNvSpPr>
          <p:nvPr/>
        </p:nvSpPr>
        <p:spPr bwMode="auto">
          <a:xfrm>
            <a:off x="2944813" y="12906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6629" name="Rectangle 41"/>
          <p:cNvSpPr>
            <a:spLocks noChangeArrowheads="1"/>
          </p:cNvSpPr>
          <p:nvPr/>
        </p:nvSpPr>
        <p:spPr bwMode="auto">
          <a:xfrm>
            <a:off x="2474913" y="5202238"/>
            <a:ext cx="7407275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/>
              <a:t>О</a:t>
            </a:r>
            <a:r>
              <a:rPr lang="ru-RU" altLang="ru-RU" sz="2200" b="1" dirty="0" smtClean="0"/>
              <a:t>днородные </a:t>
            </a:r>
            <a:r>
              <a:rPr lang="ru-RU" altLang="ru-RU" sz="2200" b="1" dirty="0"/>
              <a:t>мягкие веретенообразные клетки в длинных широких пучках на коллагеновом фоне. (Окрашивание гематоксилин-эозином; исходное увеличение, ×100.)</a:t>
            </a:r>
            <a:endParaRPr lang="en-US" altLang="ru-RU" sz="2200" b="1" dirty="0"/>
          </a:p>
        </p:txBody>
      </p:sp>
      <p:pic>
        <p:nvPicPr>
          <p:cNvPr id="26630" name="Picture 2" descr="A picture containing purple, pink, green, sitt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211263"/>
            <a:ext cx="74104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1933575" y="38100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/>
              <a:t>Фиброматоз или десмоидная опухоль</a:t>
            </a:r>
            <a:endParaRPr lang="en-US" altLang="ru-RU" sz="3200" b="1"/>
          </a:p>
        </p:txBody>
      </p:sp>
      <p:sp>
        <p:nvSpPr>
          <p:cNvPr id="27651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27653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43354"/>
              </p:ext>
            </p:extLst>
          </p:nvPr>
        </p:nvGraphicFramePr>
        <p:xfrm>
          <a:off x="514348" y="690913"/>
          <a:ext cx="11201404" cy="6050356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характеристики изображения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 в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пременопаузе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безболезненным, пальпируемым, твердым образованием, расположенным рядом с грудной мышцей или прикрепленным к ней, с ретракцией соска или кожи или без нее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8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Травма , хирургическое вмешательство или экзогенная гормональная терапия в анамнезе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8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Генетические мутации: </a:t>
                      </a:r>
                      <a:r>
                        <a:rPr lang="ru-RU" sz="138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аденоматозный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8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полипоз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толстой кишки или β -</a:t>
                      </a:r>
                      <a:r>
                        <a:rPr lang="ru-RU" sz="138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катенин</a:t>
                      </a:r>
                      <a:endParaRPr lang="en-US" sz="138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Маммография</a:t>
                      </a:r>
                      <a:r>
                        <a:rPr lang="en-US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38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Опухолевидное образование неправильной формы, возникающее из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апоневроза, покрывающего</a:t>
                      </a: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грудную мышцу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или без ретракции кожи или сосков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8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  <a:r>
                        <a:rPr lang="en-US" sz="138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38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Гипоэхогенное образование неправильной формы с угловатыми или нечеткими краями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Вариабельная внутренняя </a:t>
                      </a:r>
                      <a:r>
                        <a:rPr lang="ru-RU" sz="138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васкуляризация</a:t>
                      </a:r>
                      <a:endParaRPr lang="ru-RU" sz="138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8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en-US" sz="138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38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Нерегулярное,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спикулярное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 T1-от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изоинтенсивного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38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гипоинтенсивного</a:t>
                      </a: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T2-гиперинтенсивное с переменными характеристиками усиления</a:t>
                      </a: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Доброкачественная местно-агрессивная веретеноклеточная опухоль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8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Веретенообразные клетки, состоящие из фибробластов или </a:t>
                      </a:r>
                      <a:r>
                        <a:rPr lang="ru-RU" sz="138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миофибробластов</a:t>
                      </a:r>
                      <a:r>
                        <a:rPr lang="ru-RU" sz="138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небольшим ядерным </a:t>
                      </a:r>
                      <a:r>
                        <a:rPr lang="ru-RU" sz="138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плеоморфизмом</a:t>
                      </a:r>
                      <a:r>
                        <a:rPr lang="ru-RU" sz="138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без него и переменным количеством коллагена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8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Инфильтрируют протоки, дольки и мышцы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8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Лимфоидные скопления могут быть видны на периферии</a:t>
                      </a:r>
                      <a:r>
                        <a:rPr lang="en-US" sz="138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8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8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8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38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Хирургическое вмешательство, учитывая высокий риск местного рецидива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8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(20–30%)</a:t>
                      </a:r>
                      <a:endParaRPr lang="en-US" sz="138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675" name="TextBox 11"/>
          <p:cNvSpPr txBox="1">
            <a:spLocks noChangeArrowheads="1"/>
          </p:cNvSpPr>
          <p:nvPr/>
        </p:nvSpPr>
        <p:spPr bwMode="auto">
          <a:xfrm>
            <a:off x="1763713" y="42863"/>
            <a:ext cx="907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/>
              <a:t>УЗИ</a:t>
            </a:r>
            <a:r>
              <a:rPr lang="en-US" altLang="ru-RU" sz="4000" b="1" dirty="0"/>
              <a:t>: </a:t>
            </a:r>
            <a:r>
              <a:rPr lang="ru-RU" altLang="ru-RU" sz="4000" b="1" dirty="0" err="1" smtClean="0"/>
              <a:t>Зернистоклеточная</a:t>
            </a:r>
            <a:r>
              <a:rPr lang="ru-RU" altLang="ru-RU" sz="4000" b="1" dirty="0" smtClean="0"/>
              <a:t> </a:t>
            </a:r>
            <a:r>
              <a:rPr lang="ru-RU" altLang="ru-RU" sz="4000" b="1" dirty="0"/>
              <a:t>опухоль</a:t>
            </a:r>
            <a:endParaRPr lang="en-US" altLang="ru-RU" sz="4000" b="1" dirty="0"/>
          </a:p>
        </p:txBody>
      </p:sp>
      <p:sp>
        <p:nvSpPr>
          <p:cNvPr id="28676" name="TextBox 16"/>
          <p:cNvSpPr txBox="1">
            <a:spLocks noChangeArrowheads="1"/>
          </p:cNvSpPr>
          <p:nvPr/>
        </p:nvSpPr>
        <p:spPr bwMode="auto">
          <a:xfrm>
            <a:off x="96838" y="4657725"/>
            <a:ext cx="1209516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sym typeface="Arial" panose="020B0604020202020204" pitchFamily="34" charset="0"/>
              </a:rPr>
              <a:t>Женщина 76 лет, с увеличивающимся образованием в верхней части левой молочной железы, которые было выявлено по результатам маммографии (не показано).</a:t>
            </a:r>
            <a:r>
              <a:rPr lang="en-US" altLang="ru-RU" sz="2200" dirty="0">
                <a:sym typeface="Arial" panose="020B0604020202020204" pitchFamily="34" charset="0"/>
              </a:rPr>
              <a:t> </a:t>
            </a:r>
            <a:r>
              <a:rPr lang="ru-RU" altLang="ru-RU" sz="2200" dirty="0">
                <a:sym typeface="Arial" panose="020B0604020202020204" pitchFamily="34" charset="0"/>
              </a:rPr>
              <a:t>В верхне-внутреннем квадранте левой молочной железы, на 11 часах визуализируется образование неправильной формы, гетерогенной структуры, преимущественно </a:t>
            </a:r>
            <a:r>
              <a:rPr lang="ru-RU" altLang="ru-RU" sz="2200" dirty="0" err="1">
                <a:sym typeface="Arial" panose="020B0604020202020204" pitchFamily="34" charset="0"/>
              </a:rPr>
              <a:t>гипоэхогенное</a:t>
            </a:r>
            <a:r>
              <a:rPr lang="ru-RU" altLang="ru-RU" sz="2200" dirty="0">
                <a:sym typeface="Arial" panose="020B0604020202020204" pitchFamily="34" charset="0"/>
              </a:rPr>
              <a:t>, с нечеткими контурами, которое было классифицировано как BI-RADS 5. Результаты биопсии показали </a:t>
            </a:r>
            <a:r>
              <a:rPr lang="ru-RU" altLang="ru-RU" sz="2200" dirty="0" err="1">
                <a:sym typeface="Arial" panose="020B0604020202020204" pitchFamily="34" charset="0"/>
              </a:rPr>
              <a:t>зернистоклеточную</a:t>
            </a:r>
            <a:r>
              <a:rPr lang="ru-RU" altLang="ru-RU" sz="2200" dirty="0">
                <a:sym typeface="Arial" panose="020B0604020202020204" pitchFamily="34" charset="0"/>
              </a:rPr>
              <a:t> опухоль</a:t>
            </a:r>
            <a:endParaRPr lang="en-US" altLang="ru-RU" sz="2200" i="1" dirty="0">
              <a:sym typeface="Arial" panose="020B0604020202020204" pitchFamily="34" charset="0"/>
            </a:endParaRPr>
          </a:p>
        </p:txBody>
      </p:sp>
      <p:sp>
        <p:nvSpPr>
          <p:cNvPr id="28677" name="Rectangle 11"/>
          <p:cNvSpPr txBox="1">
            <a:spLocks noChangeArrowheads="1"/>
          </p:cNvSpPr>
          <p:nvPr/>
        </p:nvSpPr>
        <p:spPr bwMode="auto">
          <a:xfrm>
            <a:off x="2944813" y="12906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812800"/>
            <a:ext cx="4760912" cy="3840163"/>
          </a:xfrm>
          <a:prstGeom prst="rect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11"/>
          <p:cNvSpPr txBox="1">
            <a:spLocks noChangeArrowheads="1"/>
          </p:cNvSpPr>
          <p:nvPr/>
        </p:nvSpPr>
        <p:spPr bwMode="auto">
          <a:xfrm>
            <a:off x="1258888" y="4375150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2868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812800"/>
            <a:ext cx="4676775" cy="3840163"/>
          </a:xfrm>
          <a:prstGeom prst="rect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Rectangle 11"/>
          <p:cNvSpPr txBox="1">
            <a:spLocks noChangeArrowheads="1"/>
          </p:cNvSpPr>
          <p:nvPr/>
        </p:nvSpPr>
        <p:spPr bwMode="auto">
          <a:xfrm>
            <a:off x="6218238" y="4365625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b.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682" name="Straight Arrow Connector 16"/>
          <p:cNvSpPr>
            <a:spLocks noChangeShapeType="1"/>
          </p:cNvSpPr>
          <p:nvPr/>
        </p:nvSpPr>
        <p:spPr bwMode="auto">
          <a:xfrm>
            <a:off x="2243138" y="1157288"/>
            <a:ext cx="514350" cy="30003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28683" name="Straight Arrow Connector 16"/>
          <p:cNvSpPr>
            <a:spLocks noChangeShapeType="1"/>
          </p:cNvSpPr>
          <p:nvPr/>
        </p:nvSpPr>
        <p:spPr bwMode="auto">
          <a:xfrm>
            <a:off x="7254875" y="1246188"/>
            <a:ext cx="512763" cy="30003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699" name="TextBox 11"/>
          <p:cNvSpPr txBox="1">
            <a:spLocks noChangeArrowheads="1"/>
          </p:cNvSpPr>
          <p:nvPr/>
        </p:nvSpPr>
        <p:spPr bwMode="auto">
          <a:xfrm>
            <a:off x="1492250" y="57150"/>
            <a:ext cx="920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/>
              <a:t>Патоморфологическое заключение: </a:t>
            </a:r>
            <a:r>
              <a:rPr lang="ru-RU" altLang="ru-RU" sz="3600" b="1" dirty="0" err="1"/>
              <a:t>Зернистоклеточная</a:t>
            </a:r>
            <a:r>
              <a:rPr lang="ru-RU" altLang="ru-RU" sz="3600" b="1" dirty="0"/>
              <a:t> опухоль</a:t>
            </a:r>
            <a:endParaRPr lang="en-US" altLang="ru-RU" sz="3600" b="1" dirty="0"/>
          </a:p>
        </p:txBody>
      </p:sp>
      <p:sp>
        <p:nvSpPr>
          <p:cNvPr id="29700" name="Rectangle 11"/>
          <p:cNvSpPr txBox="1">
            <a:spLocks noChangeArrowheads="1"/>
          </p:cNvSpPr>
          <p:nvPr/>
        </p:nvSpPr>
        <p:spPr bwMode="auto">
          <a:xfrm>
            <a:off x="2944813" y="12906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29701" name="Picture 2" descr="A picture containing purple, pink, flower, black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246188"/>
            <a:ext cx="105616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0"/>
          <p:cNvSpPr>
            <a:spLocks noChangeArrowheads="1"/>
          </p:cNvSpPr>
          <p:nvPr/>
        </p:nvSpPr>
        <p:spPr bwMode="auto">
          <a:xfrm>
            <a:off x="757238" y="4919663"/>
            <a:ext cx="10577512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/>
              <a:t>З</a:t>
            </a:r>
            <a:r>
              <a:rPr lang="ru-RU" altLang="ru-RU" sz="2000" b="1" dirty="0" err="1" smtClean="0"/>
              <a:t>ернистоклеточная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опухоль, состоящая из инфильтрирующих слоев и скоплений крупных округлых или многоугольных клеток с мягкими центрально расположенными ядрами. (Окрашивание гематоксилин-эозином; исходное увеличение, ×100) . Клетки имеют обильную эозинофильную цитоплазму с заметными гранулами (вставка, исходное увеличение ×600 ). Опухолевые клетки положительны по S100 и отрицательны по </a:t>
            </a:r>
            <a:r>
              <a:rPr lang="ru-RU" altLang="ru-RU" sz="2000" b="1" dirty="0" err="1"/>
              <a:t>цитокератинам</a:t>
            </a:r>
            <a:r>
              <a:rPr lang="ru-RU" altLang="ru-RU" sz="2000" b="1" dirty="0"/>
              <a:t> </a:t>
            </a:r>
            <a:endParaRPr lang="en-US" altLang="ru-RU" sz="2000" b="1" dirty="0"/>
          </a:p>
        </p:txBody>
      </p:sp>
      <p:pic>
        <p:nvPicPr>
          <p:cNvPr id="29703" name="Picture 2" descr="H:\Research\Priscilla\photos\case 6 granular cell tumor h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2543175"/>
            <a:ext cx="2955925" cy="2366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8"/>
          <p:cNvSpPr txBox="1">
            <a:spLocks noChangeArrowheads="1"/>
          </p:cNvSpPr>
          <p:nvPr/>
        </p:nvSpPr>
        <p:spPr bwMode="auto">
          <a:xfrm>
            <a:off x="2376488" y="73025"/>
            <a:ext cx="743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Зернистоклеточная опухоль</a:t>
            </a:r>
            <a:endParaRPr lang="en-US" altLang="ru-RU" sz="4000" b="1"/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30724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30725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07330"/>
              </p:ext>
            </p:extLst>
          </p:nvPr>
        </p:nvGraphicFramePr>
        <p:xfrm>
          <a:off x="495297" y="780891"/>
          <a:ext cx="11201404" cy="6032068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характеристики изображения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 среднего возраста в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пременопаузе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(чаще у афроамериканцев) с безболезненным, пальпируемым, плотным образованием, вблизи грудной стенки или бессимптомным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ретракцией кожи или без нее, втяжением соска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Ассоциируется с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нейрофиброматозом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типа и синдромом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Баннаяна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Рувалькаба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Райли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Маммография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Чаще всего в верхней, внутренней части молочной железы сзади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Неравномерная, шиповидная масса без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кальцификации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Гипоэхогенное образование неправильной формы с угловатыми или нечеткими краями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задней тенью или без нее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T1-гипоинтенсивное образование с неоднородным усилением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Инфильтрирующие пласты или тяжи полигональных мягких клеток, обильная эозинофильная зернистая цитоплазма и круглые или овальные ядра с выраженными ядрышками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располагаться вблизи мелких нервных пучков и с инфильтративными краями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Доброкачественный в 99% случаев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Злокачественные: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веретеновидность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полиморфизм ядер, повышенная митотическая активность и некроз, обычно &gt; 5 см в размере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Хирургическое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вмешательство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84" marR="89884" marT="44942" marB="44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2760663" y="14288"/>
            <a:ext cx="667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Гранулематозный мастит</a:t>
            </a:r>
            <a:endParaRPr lang="en-US" altLang="ru-RU" sz="4000" b="1"/>
          </a:p>
        </p:txBody>
      </p:sp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47625" y="4913313"/>
            <a:ext cx="12096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sym typeface="Arial" panose="020B0604020202020204" pitchFamily="34" charset="0"/>
              </a:rPr>
              <a:t>Женщина 37 лет. Пальпируемое образование в правой молочной железе. </a:t>
            </a:r>
            <a:r>
              <a:rPr lang="ru-RU" altLang="ru-RU" sz="1700" b="1" dirty="0">
                <a:sym typeface="Arial" panose="020B0604020202020204" pitchFamily="34" charset="0"/>
              </a:rPr>
              <a:t>МРТ: </a:t>
            </a:r>
            <a:r>
              <a:rPr lang="ru-RU" altLang="ru-RU" sz="1700" dirty="0">
                <a:sym typeface="Arial" panose="020B0604020202020204" pitchFamily="34" charset="0"/>
              </a:rPr>
              <a:t>в аксиальной (а) и сагиттальной (</a:t>
            </a:r>
            <a:r>
              <a:rPr lang="en-US" altLang="ru-RU" sz="1700" dirty="0">
                <a:sym typeface="Arial" panose="020B0604020202020204" pitchFamily="34" charset="0"/>
              </a:rPr>
              <a:t>b</a:t>
            </a:r>
            <a:r>
              <a:rPr lang="ru-RU" altLang="ru-RU" sz="1700" dirty="0">
                <a:sym typeface="Arial" panose="020B0604020202020204" pitchFamily="34" charset="0"/>
              </a:rPr>
              <a:t>) плоскостях Т1-взвешенные изображения с контрастным усилением, насыщенные жиром, полученные несколько недель спустя, визуализируют образование неправильной формы с усилением по краям и окружающим регионарным усилением без уплотнения в правой верхней части молочной железы, классифицированное как BI-RADS 5. </a:t>
            </a:r>
            <a:r>
              <a:rPr lang="ru-RU" altLang="ru-RU" sz="1700" b="1" dirty="0">
                <a:sym typeface="Arial" panose="020B0604020202020204" pitchFamily="34" charset="0"/>
              </a:rPr>
              <a:t>УЗИ: </a:t>
            </a:r>
            <a:r>
              <a:rPr lang="ru-RU" altLang="ru-RU" sz="1700" dirty="0">
                <a:sym typeface="Arial" panose="020B0604020202020204" pitchFamily="34" charset="0"/>
              </a:rPr>
              <a:t>(с) в правой молочной железе, в верхне-наружном квадранте визуализируется участок неправильной формы, неоднородной </a:t>
            </a:r>
            <a:r>
              <a:rPr lang="ru-RU" altLang="ru-RU" sz="1700" dirty="0" err="1">
                <a:sym typeface="Arial" panose="020B0604020202020204" pitchFamily="34" charset="0"/>
              </a:rPr>
              <a:t>гипоэхогенной</a:t>
            </a:r>
            <a:r>
              <a:rPr lang="ru-RU" altLang="ru-RU" sz="1700" dirty="0">
                <a:sym typeface="Arial" panose="020B0604020202020204" pitchFamily="34" charset="0"/>
              </a:rPr>
              <a:t> структуры, с нечёткими неровными контурами. Результаты биопсии показали гранулематозный мастит </a:t>
            </a:r>
            <a:endParaRPr lang="en-US" altLang="ru-RU" sz="1700" dirty="0">
              <a:sym typeface="Arial" panose="020B0604020202020204" pitchFamily="34" charset="0"/>
            </a:endParaRPr>
          </a:p>
        </p:txBody>
      </p:sp>
      <p:sp>
        <p:nvSpPr>
          <p:cNvPr id="31749" name="Rectangle 11"/>
          <p:cNvSpPr txBox="1">
            <a:spLocks noChangeArrowheads="1"/>
          </p:cNvSpPr>
          <p:nvPr/>
        </p:nvSpPr>
        <p:spPr bwMode="auto">
          <a:xfrm>
            <a:off x="3103563" y="9350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175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0"/>
          <a:stretch>
            <a:fillRect/>
          </a:stretch>
        </p:blipFill>
        <p:spPr bwMode="auto">
          <a:xfrm>
            <a:off x="355600" y="898525"/>
            <a:ext cx="3279775" cy="4022725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494" r="32008" b="4266"/>
          <a:stretch>
            <a:fillRect/>
          </a:stretch>
        </p:blipFill>
        <p:spPr bwMode="auto">
          <a:xfrm>
            <a:off x="3821113" y="898525"/>
            <a:ext cx="3525837" cy="4022725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350838" y="892175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3835400" y="904875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</a:rPr>
              <a:t>b.</a:t>
            </a:r>
          </a:p>
        </p:txBody>
      </p:sp>
      <p:pic>
        <p:nvPicPr>
          <p:cNvPr id="3175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898525"/>
            <a:ext cx="3913187" cy="3108325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11"/>
          <p:cNvSpPr txBox="1">
            <a:spLocks noChangeArrowheads="1"/>
          </p:cNvSpPr>
          <p:nvPr/>
        </p:nvSpPr>
        <p:spPr bwMode="auto">
          <a:xfrm>
            <a:off x="7523163" y="3716338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sym typeface="Arial" panose="020B0604020202020204" pitchFamily="34" charset="0"/>
              </a:rPr>
              <a:t>c.</a:t>
            </a:r>
            <a:endParaRPr lang="ru-RU" altLang="ru-RU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/>
          </p:cNvPr>
          <p:cNvCxnSpPr>
            <a:cxnSpLocks/>
          </p:cNvCxnSpPr>
          <p:nvPr/>
        </p:nvCxnSpPr>
        <p:spPr>
          <a:xfrm>
            <a:off x="4395757" y="2275835"/>
            <a:ext cx="457202" cy="180926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/>
          </p:cNvPr>
          <p:cNvCxnSpPr>
            <a:cxnSpLocks/>
          </p:cNvCxnSpPr>
          <p:nvPr/>
        </p:nvCxnSpPr>
        <p:spPr>
          <a:xfrm>
            <a:off x="3910936" y="2664142"/>
            <a:ext cx="457202" cy="180926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/>
          </p:cNvPr>
          <p:cNvCxnSpPr>
            <a:cxnSpLocks/>
          </p:cNvCxnSpPr>
          <p:nvPr/>
        </p:nvCxnSpPr>
        <p:spPr>
          <a:xfrm>
            <a:off x="938009" y="1410323"/>
            <a:ext cx="457202" cy="180926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/>
          </p:cNvPr>
          <p:cNvCxnSpPr>
            <a:cxnSpLocks/>
          </p:cNvCxnSpPr>
          <p:nvPr/>
        </p:nvCxnSpPr>
        <p:spPr>
          <a:xfrm>
            <a:off x="744759" y="2222949"/>
            <a:ext cx="457202" cy="180926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/>
          </p:cNvPr>
          <p:cNvCxnSpPr>
            <a:cxnSpLocks/>
          </p:cNvCxnSpPr>
          <p:nvPr/>
        </p:nvCxnSpPr>
        <p:spPr>
          <a:xfrm>
            <a:off x="938009" y="2885980"/>
            <a:ext cx="457202" cy="180926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761" name="Straight Arrow Connector 16"/>
          <p:cNvSpPr>
            <a:spLocks noChangeShapeType="1"/>
          </p:cNvSpPr>
          <p:nvPr/>
        </p:nvSpPr>
        <p:spPr bwMode="auto">
          <a:xfrm flipH="1" flipV="1">
            <a:off x="10077450" y="3138488"/>
            <a:ext cx="579438" cy="393700"/>
          </a:xfrm>
          <a:prstGeom prst="line">
            <a:avLst/>
          </a:prstGeom>
          <a:noFill/>
          <a:ln w="38100">
            <a:solidFill>
              <a:srgbClr val="E2717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1"/>
          <p:cNvSpPr txBox="1">
            <a:spLocks noChangeArrowheads="1"/>
          </p:cNvSpPr>
          <p:nvPr/>
        </p:nvSpPr>
        <p:spPr bwMode="auto">
          <a:xfrm>
            <a:off x="1630363" y="138113"/>
            <a:ext cx="8931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/>
              <a:t>Патоморфологическое заключение: </a:t>
            </a:r>
            <a:r>
              <a:rPr lang="ru-RU" altLang="ru-RU" sz="3200" b="1" dirty="0"/>
              <a:t>Гранулематозный мастит</a:t>
            </a:r>
            <a:endParaRPr lang="en-US" altLang="ru-RU" sz="3200" b="1" dirty="0"/>
          </a:p>
        </p:txBody>
      </p:sp>
      <p:sp>
        <p:nvSpPr>
          <p:cNvPr id="42" name="Rectangle 41">
            <a:extLst/>
          </p:cNvPr>
          <p:cNvSpPr/>
          <p:nvPr/>
        </p:nvSpPr>
        <p:spPr>
          <a:xfrm>
            <a:off x="2344738" y="4981575"/>
            <a:ext cx="7502525" cy="1784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+mn-cs"/>
              </a:rPr>
              <a:t>На микрофотографии видно </a:t>
            </a:r>
            <a:r>
              <a:rPr lang="ru-RU" sz="2200" b="1" dirty="0" err="1">
                <a:latin typeface="+mj-lt"/>
                <a:cs typeface="+mn-cs"/>
              </a:rPr>
              <a:t>лобулоцентрическое</a:t>
            </a:r>
            <a:r>
              <a:rPr lang="ru-RU" sz="2200" b="1" dirty="0">
                <a:latin typeface="+mj-lt"/>
                <a:cs typeface="+mn-cs"/>
              </a:rPr>
              <a:t> гранулематозное и хроническое воспаление с многочисленными кольцами гранулемы с центральными </a:t>
            </a:r>
            <a:r>
              <a:rPr lang="ru-RU" sz="2200" b="1" dirty="0" err="1">
                <a:latin typeface="+mj-lt"/>
                <a:cs typeface="+mn-cs"/>
              </a:rPr>
              <a:t>нейтрофильными</a:t>
            </a:r>
            <a:r>
              <a:rPr lang="ru-RU" sz="2200" b="1" dirty="0">
                <a:latin typeface="+mj-lt"/>
                <a:cs typeface="+mn-cs"/>
              </a:rPr>
              <a:t> скоплениями (окраска гематоксилин-эозином; исходное увеличение х40)</a:t>
            </a:r>
            <a:endParaRPr lang="en-US" sz="2200" b="1" dirty="0">
              <a:latin typeface="+mj-lt"/>
            </a:endParaRPr>
          </a:p>
        </p:txBody>
      </p:sp>
      <p:pic>
        <p:nvPicPr>
          <p:cNvPr id="3277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216025"/>
            <a:ext cx="75025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2051</Words>
  <Application>Microsoft Office PowerPoint</Application>
  <PresentationFormat>Широкоэкранный</PresentationFormat>
  <Paragraphs>323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BI-RADS 5: больше, чем рак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Антон Банюкевич</cp:lastModifiedBy>
  <cp:revision>1096</cp:revision>
  <dcterms:created xsi:type="dcterms:W3CDTF">2021-02-07T08:28:55Z</dcterms:created>
  <dcterms:modified xsi:type="dcterms:W3CDTF">2022-05-28T02:31:05Z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