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6305" y="907869"/>
            <a:ext cx="8915399" cy="2262781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Алгоритм </a:t>
            </a:r>
            <a:r>
              <a:rPr lang="ru-RU" sz="4400" b="1" dirty="0"/>
              <a:t>ведения </a:t>
            </a:r>
            <a:r>
              <a:rPr lang="ru-RU" sz="4400" b="1" dirty="0" smtClean="0"/>
              <a:t>беременных </a:t>
            </a:r>
            <a:r>
              <a:rPr lang="ru-RU" sz="4400" b="1" dirty="0"/>
              <a:t>женщин </a:t>
            </a:r>
            <a:r>
              <a:rPr lang="ru-RU" sz="4400" b="1" dirty="0" smtClean="0"/>
              <a:t> с хроническим гепатитом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39590" y="4699002"/>
            <a:ext cx="4608422" cy="112628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Выполнили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: студенты 113 группы 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Махмудов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Сидикджон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Одилджонович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 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c" panose="020B0604020202020204" pitchFamily="34" charset="0"/>
                <a:cs typeface="Ariac" panose="020B0604020202020204" pitchFamily="34" charset="0"/>
              </a:rPr>
              <a:t>Кувшинов Никита Сергеевич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55" y="133869"/>
            <a:ext cx="1576058" cy="154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41046" y="6406666"/>
            <a:ext cx="225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Красноярск  </a:t>
            </a:r>
            <a:r>
              <a:rPr lang="ru-RU" b="1" i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2531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3119" y="365760"/>
            <a:ext cx="98624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Обследование на гепатит В и С беременных в I и II триместре регламентировано санитарными правилами </a:t>
            </a:r>
            <a:r>
              <a:rPr lang="ru-RU" dirty="0" smtClean="0"/>
              <a:t>. </a:t>
            </a:r>
            <a:r>
              <a:rPr lang="ru-RU" dirty="0"/>
              <a:t>Частота выявления гепатита В у беременных в 2 -3 раза меньше частоты обнаружения антител к вирусу гепатита С. Тем не менее, в РФ у 0,01%-3% беременных (в зависимости от региона) выявляется </a:t>
            </a:r>
            <a:r>
              <a:rPr lang="ru-RU" dirty="0" err="1"/>
              <a:t>HBsAg</a:t>
            </a:r>
            <a:r>
              <a:rPr lang="ru-RU" dirty="0"/>
              <a:t> при обследовании во время беременности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Существует </a:t>
            </a:r>
            <a:r>
              <a:rPr lang="ru-RU" dirty="0"/>
              <a:t>три возможных пути передачи вируса гепатита В от инфицированной матери к ребенку: перинатально (внутриутробно или </a:t>
            </a:r>
            <a:r>
              <a:rPr lang="ru-RU" dirty="0" err="1"/>
              <a:t>трансплацентарно</a:t>
            </a:r>
            <a:r>
              <a:rPr lang="ru-RU" dirty="0"/>
              <a:t>), </a:t>
            </a:r>
            <a:r>
              <a:rPr lang="ru-RU" dirty="0" err="1"/>
              <a:t>интранатально</a:t>
            </a:r>
            <a:r>
              <a:rPr lang="ru-RU" dirty="0"/>
              <a:t> (во время родов) или постнатально (во время ухода за детьми или через грудное молоко). Общепризнано, что наиболее часто передача вируса от матери к ребенку происходит во время или вблизи от времени родов, именно поэтому своевременно проведенная вакцинация новорожденных предотвращает заражение приблизительно в 80- 95% случаев. Риск передачи ВГВ во время родов зависит от наличия </a:t>
            </a:r>
            <a:r>
              <a:rPr lang="ru-RU" dirty="0" err="1"/>
              <a:t>HBeAg</a:t>
            </a:r>
            <a:r>
              <a:rPr lang="ru-RU" dirty="0"/>
              <a:t> и уровня ДНК ВГВ в крови беременной женщины перед родами, длительности и выраженности контакта новорожденного с цервикальным секретом и материнской кровью</a:t>
            </a:r>
          </a:p>
        </p:txBody>
      </p:sp>
    </p:spTree>
    <p:extLst>
      <p:ext uri="{BB962C8B-B14F-4D97-AF65-F5344CB8AC3E}">
        <p14:creationId xmlns:p14="http://schemas.microsoft.com/office/powerpoint/2010/main" val="35454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1164" y="182267"/>
            <a:ext cx="95707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Целесообразность и безопасность применения противовирусных препаратов во время беременности и обоснование применения пассивной и активной иммунизации для снижения риска перинатальной передачи ВГВ-инфекции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68731" y="2556863"/>
            <a:ext cx="98232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 время беременности, у </a:t>
            </a:r>
            <a:r>
              <a:rPr lang="ru-RU" dirty="0" err="1"/>
              <a:t>HBsAg</a:t>
            </a:r>
            <a:r>
              <a:rPr lang="ru-RU" dirty="0"/>
              <a:t> – позитивных женщин, как правило, не отмечается обострений ХГВ, уровень активности печеночных ферментов часто нормализуются, если исходно он был повышен. Однако имеется несколько сообщений о развитии обострений ХГВ во время беременности, 53 вплоть до развития </a:t>
            </a:r>
            <a:r>
              <a:rPr lang="ru-RU" dirty="0" err="1"/>
              <a:t>фульминантной</a:t>
            </a:r>
            <a:r>
              <a:rPr lang="ru-RU" dirty="0"/>
              <a:t> печеночной недостаточности </a:t>
            </a:r>
            <a:r>
              <a:rPr lang="ru-RU" dirty="0" smtClean="0"/>
              <a:t>. </a:t>
            </a:r>
            <a:r>
              <a:rPr lang="ru-RU" dirty="0"/>
              <a:t>У ряда женщин отмечаются обострения гепатита в первые месяцы после родов. Описаны также случаи </a:t>
            </a:r>
            <a:r>
              <a:rPr lang="ru-RU" dirty="0" err="1"/>
              <a:t>фульминантного</a:t>
            </a:r>
            <a:r>
              <a:rPr lang="ru-RU" dirty="0"/>
              <a:t> гепатита у детей, рожденных от женщин больных ХГВ</a:t>
            </a:r>
          </a:p>
        </p:txBody>
      </p:sp>
    </p:spTree>
    <p:extLst>
      <p:ext uri="{BB962C8B-B14F-4D97-AF65-F5344CB8AC3E}">
        <p14:creationId xmlns:p14="http://schemas.microsoft.com/office/powerpoint/2010/main" val="32385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7440" y="182880"/>
            <a:ext cx="94052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Реализация универсальной программы скрининга беременных и пассивно-активная иммунопрофилактика новорожденных позволила сократить передачу ВГВ-инфекции на 5-10% </a:t>
            </a:r>
            <a:r>
              <a:rPr lang="ru-RU" dirty="0" smtClean="0"/>
              <a:t>. </a:t>
            </a:r>
            <a:r>
              <a:rPr lang="ru-RU" dirty="0"/>
              <a:t>Тем не менее, до 30% детей, рожденных от матерей-носителей ВГВ с наличием высокого уровня </a:t>
            </a:r>
            <a:r>
              <a:rPr lang="ru-RU" dirty="0" err="1"/>
              <a:t>виремии</a:t>
            </a:r>
            <a:r>
              <a:rPr lang="ru-RU" dirty="0"/>
              <a:t>, оказываются резистентными к проводимой иммунопрофилактике. Результаты недавно проведенного крупномасштабного исследования, включающего 1043 наблюдения, показали, что существует линейная корреляция между уровнем материнской ДНК ВГВ и частотой неудач иммунопрофилактики. Неэффективная иммунопрофилактика чаще регистрируется при уровне </a:t>
            </a:r>
            <a:r>
              <a:rPr lang="ru-RU" dirty="0" err="1"/>
              <a:t>виремии</a:t>
            </a:r>
            <a:r>
              <a:rPr lang="ru-RU" dirty="0"/>
              <a:t> у матери более 200 000 МЕ/мл</a:t>
            </a:r>
          </a:p>
        </p:txBody>
      </p:sp>
    </p:spTree>
    <p:extLst>
      <p:ext uri="{BB962C8B-B14F-4D97-AF65-F5344CB8AC3E}">
        <p14:creationId xmlns:p14="http://schemas.microsoft.com/office/powerpoint/2010/main" val="23205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3188" y="1733736"/>
            <a:ext cx="99103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таких случаях для снижения риска перинатальной передачи ВГВ от матери к ребёнку беременной женщине должна быть рекомендована противовирусная терапия. Несмотря на относительно небольшое количество не </a:t>
            </a:r>
            <a:r>
              <a:rPr lang="ru-RU" sz="2000" dirty="0" err="1"/>
              <a:t>рандомизированных</a:t>
            </a:r>
            <a:r>
              <a:rPr lang="ru-RU" sz="2000" dirty="0"/>
              <a:t> исследований, посвященных данному вопросу, и низкий уровень доказательности каждого из них в отдельности, можно опираться на мета-анализ исследований, проведенных по результатам сочетания противовирусной терапии (</a:t>
            </a:r>
            <a:r>
              <a:rPr lang="ru-RU" sz="2000" dirty="0" err="1"/>
              <a:t>ламивудин</a:t>
            </a:r>
            <a:r>
              <a:rPr lang="ru-RU" sz="2000" dirty="0"/>
              <a:t> или </a:t>
            </a:r>
            <a:r>
              <a:rPr lang="ru-RU" sz="2000" dirty="0" err="1"/>
              <a:t>телбивудин</a:t>
            </a:r>
            <a:r>
              <a:rPr lang="ru-RU" sz="2000" dirty="0"/>
              <a:t>) в третьем триместре беременности и пассивно-активной иммунизации новорожденных, который продемонстрировал, что такой подход снижает вероятность передачи вируса гепатита В новорожденному и не наносит ему дополнительного вреда</a:t>
            </a:r>
          </a:p>
        </p:txBody>
      </p:sp>
    </p:spTree>
    <p:extLst>
      <p:ext uri="{BB962C8B-B14F-4D97-AF65-F5344CB8AC3E}">
        <p14:creationId xmlns:p14="http://schemas.microsoft.com/office/powerpoint/2010/main" val="32061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472" y="-270000"/>
            <a:ext cx="12670472" cy="71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C</a:t>
            </a:r>
            <a:r>
              <a:rPr lang="ru-RU" sz="4000" b="1" dirty="0" err="1" smtClean="0"/>
              <a:t>пасибо</a:t>
            </a:r>
            <a:r>
              <a:rPr lang="ru-RU" sz="4000" b="1" dirty="0" smtClean="0"/>
              <a:t> за внимание !</a:t>
            </a:r>
            <a:br>
              <a:rPr lang="ru-RU" sz="4000" b="1" dirty="0" smtClean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157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457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Ariac</vt:lpstr>
      <vt:lpstr>Arial</vt:lpstr>
      <vt:lpstr>Century Gothic</vt:lpstr>
      <vt:lpstr>Wingdings 3</vt:lpstr>
      <vt:lpstr>Легкий дым</vt:lpstr>
      <vt:lpstr>Алгоритм ведения беременных женщин  с хроническим гепатитом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Cпасибо за внимание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ведения беременных женщин  с хроническим гепатитом B</dc:title>
  <dc:creator>Пользователь</dc:creator>
  <cp:lastModifiedBy>Пользователь</cp:lastModifiedBy>
  <cp:revision>4</cp:revision>
  <dcterms:created xsi:type="dcterms:W3CDTF">2019-10-14T03:12:48Z</dcterms:created>
  <dcterms:modified xsi:type="dcterms:W3CDTF">2019-10-14T04:54:20Z</dcterms:modified>
</cp:coreProperties>
</file>