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1" r:id="rId2"/>
    <p:sldId id="262" r:id="rId3"/>
    <p:sldId id="269" r:id="rId4"/>
    <p:sldId id="338" r:id="rId5"/>
    <p:sldId id="336" r:id="rId6"/>
    <p:sldId id="335" r:id="rId7"/>
    <p:sldId id="276" r:id="rId8"/>
    <p:sldId id="271" r:id="rId9"/>
    <p:sldId id="342" r:id="rId10"/>
    <p:sldId id="343" r:id="rId11"/>
    <p:sldId id="344" r:id="rId12"/>
    <p:sldId id="326" r:id="rId13"/>
    <p:sldId id="277" r:id="rId14"/>
    <p:sldId id="297" r:id="rId15"/>
    <p:sldId id="296" r:id="rId16"/>
    <p:sldId id="257" r:id="rId17"/>
    <p:sldId id="309" r:id="rId18"/>
    <p:sldId id="302" r:id="rId19"/>
    <p:sldId id="306" r:id="rId20"/>
    <p:sldId id="295" r:id="rId21"/>
    <p:sldId id="294" r:id="rId22"/>
    <p:sldId id="345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" initials="" lastIdx="29" clrIdx="0"/>
  <p:cmAuthor id="1" name="Lan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FF3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03" autoAdjust="0"/>
    <p:restoredTop sz="91574" autoAdjust="0"/>
  </p:normalViewPr>
  <p:slideViewPr>
    <p:cSldViewPr>
      <p:cViewPr varScale="1">
        <p:scale>
          <a:sx n="99" d="100"/>
          <a:sy n="99" d="100"/>
        </p:scale>
        <p:origin x="134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211FA-FB38-4D1B-B97B-30175A03915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9886E-5380-40FF-A4D1-5C5A9818B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0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8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Эффект реверберации…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86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4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боковых лепестков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29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36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4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88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3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49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..образование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2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..аномалии развития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7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32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1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Эхограмма кости. Норма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3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аналогии с предыдущим слайдом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9886E-5380-40FF-A4D1-5C5A9818B21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3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8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6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0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2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6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3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BCD4E-20C5-4E86-B3BE-218717E77A6C}" type="datetimeFigureOut">
              <a:rPr lang="en-US" smtClean="0"/>
              <a:pPr/>
              <a:t>5/15/23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FD457-EEFE-4925-83FB-8C22D288FC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1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1371600"/>
            <a:ext cx="8991600" cy="1904163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Артефакты в ультразвуковой диагностике опорно-двигательного аппарата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3886200"/>
            <a:ext cx="2842846" cy="234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Автор: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Lana H. </a:t>
            </a:r>
            <a:r>
              <a:rPr lang="en-US" dirty="0" err="1"/>
              <a:t>Gimber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Соавторы: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David M</a:t>
            </a:r>
            <a:endParaRPr lang="ru-RU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Andrea S. </a:t>
            </a:r>
            <a:r>
              <a:rPr lang="en-US" dirty="0" err="1"/>
              <a:t>Klauser</a:t>
            </a:r>
            <a:endParaRPr lang="ru-RU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Russell S. Witte</a:t>
            </a:r>
            <a:endParaRPr lang="ru-RU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Hina </a:t>
            </a:r>
            <a:r>
              <a:rPr lang="en-US" dirty="0" err="1"/>
              <a:t>Arif</a:t>
            </a:r>
            <a:r>
              <a:rPr lang="en-US" dirty="0"/>
              <a:t>-Tiwari</a:t>
            </a:r>
            <a:endParaRPr lang="ru-RU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Mihra S. </a:t>
            </a:r>
            <a:r>
              <a:rPr lang="en-US" dirty="0" err="1"/>
              <a:t>Taljanovic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760465" y="1994249"/>
            <a:ext cx="4191000" cy="4064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en-US" sz="1400" dirty="0"/>
          </a:p>
          <a:p>
            <a:endParaRPr lang="en-US" sz="14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7406" y="3159948"/>
            <a:ext cx="42269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dirty="0"/>
              <a:t>Данная </a:t>
            </a:r>
            <a:r>
              <a:rPr lang="ru-RU" dirty="0">
                <a:effectLst/>
              </a:rPr>
              <a:t>рукопись была представлена на ежегодном собрании </a:t>
            </a:r>
            <a:r>
              <a:rPr lang="en" dirty="0">
                <a:effectLst/>
              </a:rPr>
              <a:t>RSNA </a:t>
            </a:r>
            <a:r>
              <a:rPr lang="ru-RU" dirty="0">
                <a:effectLst/>
              </a:rPr>
              <a:t>(</a:t>
            </a:r>
            <a:r>
              <a:rPr lang="en" dirty="0">
                <a:effectLst/>
              </a:rPr>
              <a:t>2014 </a:t>
            </a:r>
            <a:r>
              <a:rPr lang="ru-RU" dirty="0">
                <a:effectLst/>
              </a:rPr>
              <a:t>год) в качестве учебного пособия (#</a:t>
            </a:r>
            <a:r>
              <a:rPr lang="en" dirty="0">
                <a:effectLst/>
              </a:rPr>
              <a:t>MKE201)</a:t>
            </a:r>
            <a:r>
              <a:rPr lang="ru-RU" dirty="0">
                <a:effectLst/>
              </a:rPr>
              <a:t> </a:t>
            </a:r>
            <a:r>
              <a:rPr lang="ru-RU" dirty="0"/>
              <a:t>Коллектив авторов н</a:t>
            </a:r>
            <a:r>
              <a:rPr lang="ru-RU" dirty="0">
                <a:effectLst/>
              </a:rPr>
              <a:t>агражден Почетной грамотой</a:t>
            </a:r>
          </a:p>
          <a:p>
            <a:pPr algn="ctr" rtl="0"/>
            <a:r>
              <a:rPr lang="ru-RU" sz="2400" dirty="0">
                <a:effectLst/>
              </a:rPr>
              <a:t> </a:t>
            </a:r>
            <a:r>
              <a:rPr lang="ru-RU" sz="1400" dirty="0">
                <a:effectLst/>
              </a:rPr>
              <a:t>Рукопись была запрошена для публикации в онлайн-разделе </a:t>
            </a:r>
            <a:r>
              <a:rPr lang="en" sz="1400" dirty="0" err="1">
                <a:effectLst/>
              </a:rPr>
              <a:t>RadioGraphics</a:t>
            </a:r>
            <a:endParaRPr lang="en" sz="14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FCCB3-E6A6-BA43-B69C-A782D7656C7C}"/>
              </a:ext>
            </a:extLst>
          </p:cNvPr>
          <p:cNvSpPr txBox="1"/>
          <p:nvPr/>
        </p:nvSpPr>
        <p:spPr>
          <a:xfrm>
            <a:off x="6415510" y="5581893"/>
            <a:ext cx="25760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Выполнил: Ординатор 2 года</a:t>
            </a:r>
          </a:p>
          <a:p>
            <a:r>
              <a:rPr lang="ru-RU" sz="1400" dirty="0"/>
              <a:t>кафедры лучевой диагностики </a:t>
            </a:r>
          </a:p>
          <a:p>
            <a:r>
              <a:rPr lang="ru-RU" sz="1400" dirty="0"/>
              <a:t>Маркова А.Г</a:t>
            </a:r>
          </a:p>
          <a:p>
            <a:r>
              <a:rPr lang="ru-RU" sz="1400" dirty="0"/>
              <a:t>2023 г.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E6B49-414D-F643-B368-86EFE156D374}"/>
              </a:ext>
            </a:extLst>
          </p:cNvPr>
          <p:cNvSpPr txBox="1"/>
          <p:nvPr/>
        </p:nvSpPr>
        <p:spPr>
          <a:xfrm>
            <a:off x="723900" y="198888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u="none" strike="noStrike" dirty="0">
                <a:effectLst/>
                <a:latin typeface="tahoma" panose="020B0604030504040204" pitchFamily="34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sz="1600" b="0" i="0" u="none" strike="noStrike" dirty="0" err="1">
                <a:effectLst/>
                <a:latin typeface="tahoma" panose="020B0604030504040204" pitchFamily="34" charset="0"/>
              </a:rPr>
              <a:t>Войно-Ясенецкого</a:t>
            </a:r>
            <a:r>
              <a:rPr lang="ru-RU" sz="1600" b="0" i="0" u="none" strike="noStrike" dirty="0">
                <a:effectLst/>
                <a:latin typeface="tahoma" panose="020B0604030504040204" pitchFamily="34" charset="0"/>
              </a:rPr>
              <a:t>" Министерства здравоохранения Российской Федерации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57515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A1350-7445-5548-9CF1-630CE2FC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Эхограмма мышцы. Норма </a:t>
            </a:r>
            <a:endParaRPr lang="ru-RU" dirty="0"/>
          </a:p>
        </p:txBody>
      </p:sp>
      <p:pic>
        <p:nvPicPr>
          <p:cNvPr id="4" name="Picture 9" descr="biceps.png">
            <a:extLst>
              <a:ext uri="{FF2B5EF4-FFF2-40B4-BE49-F238E27FC236}">
                <a16:creationId xmlns:a16="http://schemas.microsoft.com/office/drawing/2014/main" id="{F4FC641D-99E7-354A-8FA0-00BBE4AAD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823" y="1814909"/>
            <a:ext cx="7358354" cy="3228181"/>
          </a:xfrm>
          <a:prstGeom prst="rect">
            <a:avLst/>
          </a:prstGeom>
          <a:noFill/>
          <a:ln w="28575" cmpd="sng">
            <a:noFill/>
          </a:ln>
        </p:spPr>
      </p:pic>
      <p:cxnSp>
        <p:nvCxnSpPr>
          <p:cNvPr id="5" name="Straight Arrow Connector 18">
            <a:extLst>
              <a:ext uri="{FF2B5EF4-FFF2-40B4-BE49-F238E27FC236}">
                <a16:creationId xmlns:a16="http://schemas.microsoft.com/office/drawing/2014/main" id="{E3B41568-9105-3143-8430-5DC282814D03}"/>
              </a:ext>
            </a:extLst>
          </p:cNvPr>
          <p:cNvCxnSpPr>
            <a:cxnSpLocks/>
          </p:cNvCxnSpPr>
          <p:nvPr/>
        </p:nvCxnSpPr>
        <p:spPr>
          <a:xfrm>
            <a:off x="1752600" y="2895600"/>
            <a:ext cx="457200" cy="457200"/>
          </a:xfrm>
          <a:prstGeom prst="straightConnector1">
            <a:avLst/>
          </a:prstGeom>
          <a:ln w="38100" cmpd="sng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18">
            <a:extLst>
              <a:ext uri="{FF2B5EF4-FFF2-40B4-BE49-F238E27FC236}">
                <a16:creationId xmlns:a16="http://schemas.microsoft.com/office/drawing/2014/main" id="{685E3FCE-C9C2-D244-8F28-DB5BBF0DD9EE}"/>
              </a:ext>
            </a:extLst>
          </p:cNvPr>
          <p:cNvCxnSpPr>
            <a:cxnSpLocks/>
          </p:cNvCxnSpPr>
          <p:nvPr/>
        </p:nvCxnSpPr>
        <p:spPr>
          <a:xfrm>
            <a:off x="4648200" y="2057400"/>
            <a:ext cx="457200" cy="457200"/>
          </a:xfrm>
          <a:prstGeom prst="straightConnector1">
            <a:avLst/>
          </a:prstGeom>
          <a:ln w="38100" cmpd="sng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756ED18-771D-5E42-8160-BD5B90B8B35F}"/>
              </a:ext>
            </a:extLst>
          </p:cNvPr>
          <p:cNvSpPr txBox="1"/>
          <p:nvPr/>
        </p:nvSpPr>
        <p:spPr>
          <a:xfrm>
            <a:off x="875238" y="5314889"/>
            <a:ext cx="7358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Двуглавая мышца  с </a:t>
            </a:r>
            <a:r>
              <a:rPr lang="ru-RU" sz="2000" b="1" dirty="0" err="1"/>
              <a:t>гипоэхогенными</a:t>
            </a:r>
            <a:r>
              <a:rPr lang="ru-RU" sz="2000" b="1" dirty="0"/>
              <a:t> мышечными пучками, разделенными тонкими </a:t>
            </a:r>
            <a:r>
              <a:rPr lang="ru-RU" sz="2000" b="1" dirty="0" err="1"/>
              <a:t>гиперэхогенными</a:t>
            </a:r>
            <a:r>
              <a:rPr lang="ru-RU" sz="2000" b="1" dirty="0"/>
              <a:t> фиброзными перегородками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5271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1D145-DF4E-5A4B-88FE-4C0A455E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Эхограмма сухожилия. Норма</a:t>
            </a:r>
            <a:endParaRPr lang="ru-RU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E3ECAE5-7925-C144-AC47-DD2005C58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338" y="1900634"/>
            <a:ext cx="6573324" cy="3056731"/>
          </a:xfrm>
          <a:prstGeom prst="rect">
            <a:avLst/>
          </a:prstGeom>
          <a:ln w="28575" cmpd="sng">
            <a:noFill/>
          </a:ln>
        </p:spPr>
      </p:pic>
      <p:cxnSp>
        <p:nvCxnSpPr>
          <p:cNvPr id="5" name="Straight Arrow Connector 26">
            <a:extLst>
              <a:ext uri="{FF2B5EF4-FFF2-40B4-BE49-F238E27FC236}">
                <a16:creationId xmlns:a16="http://schemas.microsoft.com/office/drawing/2014/main" id="{D3988BA1-68B3-324E-BD71-88080C063C93}"/>
              </a:ext>
            </a:extLst>
          </p:cNvPr>
          <p:cNvCxnSpPr/>
          <p:nvPr/>
        </p:nvCxnSpPr>
        <p:spPr>
          <a:xfrm flipV="1">
            <a:off x="6400800" y="4267200"/>
            <a:ext cx="152400" cy="4572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26">
            <a:extLst>
              <a:ext uri="{FF2B5EF4-FFF2-40B4-BE49-F238E27FC236}">
                <a16:creationId xmlns:a16="http://schemas.microsoft.com/office/drawing/2014/main" id="{394E0087-5741-A645-BA64-53A691BB0EED}"/>
              </a:ext>
            </a:extLst>
          </p:cNvPr>
          <p:cNvCxnSpPr/>
          <p:nvPr/>
        </p:nvCxnSpPr>
        <p:spPr>
          <a:xfrm flipV="1">
            <a:off x="2561493" y="4038600"/>
            <a:ext cx="152400" cy="4572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F20424-3FDB-8449-BAD3-72875ED607EF}"/>
              </a:ext>
            </a:extLst>
          </p:cNvPr>
          <p:cNvSpPr txBox="1"/>
          <p:nvPr/>
        </p:nvSpPr>
        <p:spPr>
          <a:xfrm>
            <a:off x="1285338" y="5405192"/>
            <a:ext cx="6573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Гиперэхогенное сухожилие короткой малоберцовой мышцы с фибриллярной </a:t>
            </a:r>
            <a:r>
              <a:rPr lang="ru-RU" sz="2000" b="1" dirty="0" err="1"/>
              <a:t>эхоструктурой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1597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Артефакты в В-режиме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/>
              <a:t>Отражение луча</a:t>
            </a:r>
            <a:endParaRPr lang="en-US" sz="3400" b="1" dirty="0"/>
          </a:p>
          <a:p>
            <a:pPr lvl="1"/>
            <a:r>
              <a:rPr lang="ru-RU" dirty="0"/>
              <a:t>Артефакт боковые лепестки</a:t>
            </a:r>
            <a:endParaRPr lang="en-US" dirty="0"/>
          </a:p>
          <a:p>
            <a:pPr lvl="1"/>
            <a:r>
              <a:rPr lang="ru-RU" dirty="0"/>
              <a:t>Артефакт ширины луча</a:t>
            </a:r>
            <a:endParaRPr lang="en-US" dirty="0"/>
          </a:p>
          <a:p>
            <a:pPr lvl="1"/>
            <a:r>
              <a:rPr lang="ru-RU" dirty="0"/>
              <a:t>Анизотропия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ru-RU" sz="3400" b="1" dirty="0"/>
              <a:t>Ошибки скорости</a:t>
            </a:r>
            <a:endParaRPr lang="en-US" sz="3400" b="1" dirty="0"/>
          </a:p>
          <a:p>
            <a:pPr lvl="1"/>
            <a:r>
              <a:rPr lang="ru-RU" dirty="0"/>
              <a:t>Рефракция</a:t>
            </a:r>
            <a:endParaRPr lang="en-US" dirty="0"/>
          </a:p>
          <a:p>
            <a:pPr lvl="1"/>
            <a:r>
              <a:rPr lang="ru-RU" dirty="0"/>
              <a:t>Смещение волны</a:t>
            </a:r>
            <a:endParaRPr lang="en-US" dirty="0"/>
          </a:p>
          <a:p>
            <a:endParaRPr lang="en-US" dirty="0"/>
          </a:p>
          <a:p>
            <a:r>
              <a:rPr lang="ru-RU" sz="3400" b="1" dirty="0"/>
              <a:t>Эффект затухания</a:t>
            </a:r>
            <a:endParaRPr lang="en-US" sz="3400" b="1" dirty="0"/>
          </a:p>
          <a:p>
            <a:pPr lvl="1"/>
            <a:r>
              <a:rPr lang="ru-RU" dirty="0"/>
              <a:t>Эффект дорзального усиления</a:t>
            </a:r>
            <a:endParaRPr lang="en-US" dirty="0"/>
          </a:p>
          <a:p>
            <a:pPr lvl="1"/>
            <a:r>
              <a:rPr lang="ru-RU" dirty="0"/>
              <a:t>Акустические тени</a:t>
            </a:r>
            <a:endParaRPr lang="en-US" dirty="0"/>
          </a:p>
          <a:p>
            <a:endParaRPr lang="en-US" dirty="0"/>
          </a:p>
          <a:p>
            <a:r>
              <a:rPr lang="ru-RU" sz="3400" b="1" dirty="0"/>
              <a:t>Эффекты отражения</a:t>
            </a:r>
            <a:endParaRPr lang="en-US" sz="3400" b="1" dirty="0"/>
          </a:p>
          <a:p>
            <a:pPr lvl="1"/>
            <a:r>
              <a:rPr lang="ru-RU" dirty="0">
                <a:solidFill>
                  <a:srgbClr val="FFFFFF"/>
                </a:solidFill>
              </a:rPr>
              <a:t>Эффект реверберации, эффект занавеса, хвост кометы</a:t>
            </a:r>
          </a:p>
          <a:p>
            <a:pPr lvl="1"/>
            <a:r>
              <a:rPr lang="ru-RU" dirty="0">
                <a:solidFill>
                  <a:srgbClr val="FFFFFF"/>
                </a:solidFill>
              </a:rPr>
              <a:t>Зеркальное отражение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4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 боковых лепестков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9032" y="914400"/>
            <a:ext cx="4898767" cy="573411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Это вторичный эхо- сигнал за пределами основного луча с интенсивностью </a:t>
            </a:r>
            <a:r>
              <a:rPr lang="en-US" dirty="0"/>
              <a:t>1/100 </a:t>
            </a:r>
            <a:r>
              <a:rPr lang="ru-RU" dirty="0"/>
              <a:t>интенсивности </a:t>
            </a:r>
            <a:r>
              <a:rPr lang="ru-RU" b="1" dirty="0"/>
              <a:t>основного УЗИ луча</a:t>
            </a:r>
          </a:p>
          <a:p>
            <a:endParaRPr lang="en-US" dirty="0"/>
          </a:p>
          <a:p>
            <a:r>
              <a:rPr lang="ru-RU" b="1" dirty="0">
                <a:sym typeface="Wingdings" panose="05000000000000000000" pitchFamily="2" charset="2"/>
              </a:rPr>
              <a:t>Вторичные лучи </a:t>
            </a:r>
            <a:r>
              <a:rPr lang="ru-RU" dirty="0">
                <a:sym typeface="Wingdings" panose="05000000000000000000" pitchFamily="2" charset="2"/>
              </a:rPr>
              <a:t>взаимодействуют с </a:t>
            </a:r>
            <a:r>
              <a:rPr lang="ru-RU" b="1" dirty="0" err="1">
                <a:sym typeface="Wingdings" panose="05000000000000000000" pitchFamily="2" charset="2"/>
              </a:rPr>
              <a:t>внеосевыми</a:t>
            </a:r>
            <a:r>
              <a:rPr lang="ru-RU" b="1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сильно отражающими структурами и создают эхо-сигналы, которые неправильно регистрируются как </a:t>
            </a:r>
            <a:r>
              <a:rPr lang="ru-RU" dirty="0" err="1">
                <a:sym typeface="Wingdings" panose="05000000000000000000" pitchFamily="2" charset="2"/>
              </a:rPr>
              <a:t>латерально</a:t>
            </a:r>
            <a:r>
              <a:rPr lang="ru-RU" dirty="0">
                <a:sym typeface="Wingdings" panose="05000000000000000000" pitchFamily="2" charset="2"/>
              </a:rPr>
              <a:t> расположенный объект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ru-RU" dirty="0"/>
              <a:t>Примеры</a:t>
            </a:r>
            <a:r>
              <a:rPr lang="en-US" dirty="0"/>
              <a:t>:</a:t>
            </a:r>
          </a:p>
          <a:p>
            <a:pPr lvl="1"/>
            <a:r>
              <a:rPr lang="ru-RU" dirty="0"/>
              <a:t>Ложные эхо-сигналы в кистозных структурах</a:t>
            </a:r>
            <a:endParaRPr lang="en-US" dirty="0"/>
          </a:p>
          <a:p>
            <a:pPr lvl="1"/>
            <a:r>
              <a:rPr lang="ru-RU" dirty="0"/>
              <a:t>Яркие отражения внутри кистозных/солидных структур</a:t>
            </a:r>
            <a:endParaRPr lang="en-US" dirty="0"/>
          </a:p>
          <a:p>
            <a:pPr lvl="1"/>
            <a:r>
              <a:rPr lang="ru-RU" dirty="0"/>
              <a:t>Множественные сигналы по ходу иглы при биопсии</a:t>
            </a:r>
            <a:endParaRPr lang="en-US" dirty="0"/>
          </a:p>
          <a:p>
            <a:r>
              <a:rPr lang="ru-RU" dirty="0"/>
              <a:t>Как избежать</a:t>
            </a:r>
            <a:r>
              <a:rPr lang="en-US" dirty="0"/>
              <a:t>:</a:t>
            </a:r>
            <a:r>
              <a:rPr lang="ru-RU" dirty="0"/>
              <a:t> использовать альтернативную плоскость, чтобы убедиться, что это артефакт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6359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295400"/>
            <a:ext cx="3810000" cy="2743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52600" y="1295400"/>
            <a:ext cx="685800" cy="7620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14381" y="1574884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Transducer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1334" y="6248400"/>
            <a:ext cx="218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УЗИ изображение</a:t>
            </a:r>
            <a:endParaRPr lang="en-US" sz="2000" b="1" dirty="0"/>
          </a:p>
        </p:txBody>
      </p:sp>
      <p:sp>
        <p:nvSpPr>
          <p:cNvPr id="14" name="Oval 13"/>
          <p:cNvSpPr/>
          <p:nvPr/>
        </p:nvSpPr>
        <p:spPr>
          <a:xfrm>
            <a:off x="1371600" y="3048000"/>
            <a:ext cx="1371600" cy="914400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/>
          <p:cNvSpPr/>
          <p:nvPr/>
        </p:nvSpPr>
        <p:spPr>
          <a:xfrm>
            <a:off x="914400" y="2514600"/>
            <a:ext cx="228600" cy="304800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905000" y="2057400"/>
            <a:ext cx="381000" cy="1828800"/>
          </a:xfrm>
          <a:prstGeom prst="downArrow">
            <a:avLst/>
          </a:prstGeom>
          <a:solidFill>
            <a:srgbClr val="FF0000">
              <a:alpha val="76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143000" y="2057400"/>
            <a:ext cx="685800" cy="533400"/>
          </a:xfrm>
          <a:prstGeom prst="straightConnector1">
            <a:avLst/>
          </a:prstGeom>
          <a:ln w="28575" cmpd="sng">
            <a:solidFill>
              <a:srgbClr val="FFFF00">
                <a:alpha val="73000"/>
              </a:srgbClr>
            </a:solidFill>
            <a:prstDash val="solid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371600" y="5181600"/>
            <a:ext cx="1371600" cy="914400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 flipV="1">
            <a:off x="1676400" y="5486400"/>
            <a:ext cx="228600" cy="304800"/>
          </a:xfrm>
          <a:prstGeom prst="diamond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8600" y="4953000"/>
            <a:ext cx="3810000" cy="175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evron 34"/>
          <p:cNvSpPr/>
          <p:nvPr/>
        </p:nvSpPr>
        <p:spPr>
          <a:xfrm rot="5400000">
            <a:off x="1885950" y="451485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 rot="5400000">
            <a:off x="1885950" y="413385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2362200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Основной луч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35" y="1672534"/>
            <a:ext cx="1520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Вторичный луч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4190" y="3151257"/>
            <a:ext cx="182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Исследуемый объект</a:t>
            </a:r>
            <a:endParaRPr lang="en-US" sz="20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 боковых лепестков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Киста Бейкера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47800"/>
            <a:ext cx="5319558" cy="32312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8006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УЗИ в В-режиме подколенной ямки в продольном сканировании</a:t>
            </a:r>
          </a:p>
          <a:p>
            <a:pPr algn="ctr"/>
            <a:r>
              <a:rPr lang="ru-RU" sz="2000" b="1" dirty="0"/>
              <a:t>Ложный эхо-сигнал </a:t>
            </a:r>
            <a:r>
              <a:rPr lang="ru-RU" sz="2000" dirty="0"/>
              <a:t>внутри кистозной структуры, вторичный по отношению к </a:t>
            </a:r>
            <a:r>
              <a:rPr lang="ru-RU" sz="2000" b="1" dirty="0"/>
              <a:t>объекту с высокой отражающей способностью </a:t>
            </a:r>
            <a:r>
              <a:rPr lang="ru-RU" sz="2000" dirty="0"/>
              <a:t>расположенному </a:t>
            </a:r>
            <a:r>
              <a:rPr lang="ru-RU" sz="2000" dirty="0" err="1"/>
              <a:t>латерально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05200" y="2743200"/>
            <a:ext cx="381000" cy="381001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671679" y="3032419"/>
            <a:ext cx="367333" cy="453207"/>
          </a:xfrm>
          <a:custGeom>
            <a:avLst/>
            <a:gdLst>
              <a:gd name="connsiteX0" fmla="*/ 122321 w 367333"/>
              <a:gd name="connsiteY0" fmla="*/ 396581 h 453207"/>
              <a:gd name="connsiteX1" fmla="*/ 4392 w 367333"/>
              <a:gd name="connsiteY1" fmla="*/ 215152 h 453207"/>
              <a:gd name="connsiteX2" fmla="*/ 40678 w 367333"/>
              <a:gd name="connsiteY2" fmla="*/ 15581 h 453207"/>
              <a:gd name="connsiteX3" fmla="*/ 185821 w 367333"/>
              <a:gd name="connsiteY3" fmla="*/ 42795 h 453207"/>
              <a:gd name="connsiteX4" fmla="*/ 340035 w 367333"/>
              <a:gd name="connsiteY4" fmla="*/ 278652 h 453207"/>
              <a:gd name="connsiteX5" fmla="*/ 367250 w 367333"/>
              <a:gd name="connsiteY5" fmla="*/ 405652 h 453207"/>
              <a:gd name="connsiteX6" fmla="*/ 340035 w 367333"/>
              <a:gd name="connsiteY6" fmla="*/ 451010 h 453207"/>
              <a:gd name="connsiteX7" fmla="*/ 349107 w 367333"/>
              <a:gd name="connsiteY7" fmla="*/ 441938 h 45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7333" h="453207">
                <a:moveTo>
                  <a:pt x="122321" y="396581"/>
                </a:moveTo>
                <a:cubicBezTo>
                  <a:pt x="70160" y="337616"/>
                  <a:pt x="17999" y="278652"/>
                  <a:pt x="4392" y="215152"/>
                </a:cubicBezTo>
                <a:cubicBezTo>
                  <a:pt x="-9215" y="151652"/>
                  <a:pt x="10440" y="44307"/>
                  <a:pt x="40678" y="15581"/>
                </a:cubicBezTo>
                <a:cubicBezTo>
                  <a:pt x="70916" y="-13145"/>
                  <a:pt x="135928" y="-1050"/>
                  <a:pt x="185821" y="42795"/>
                </a:cubicBezTo>
                <a:cubicBezTo>
                  <a:pt x="235714" y="86640"/>
                  <a:pt x="309797" y="218176"/>
                  <a:pt x="340035" y="278652"/>
                </a:cubicBezTo>
                <a:cubicBezTo>
                  <a:pt x="370273" y="339128"/>
                  <a:pt x="367250" y="376926"/>
                  <a:pt x="367250" y="405652"/>
                </a:cubicBezTo>
                <a:cubicBezTo>
                  <a:pt x="367250" y="434378"/>
                  <a:pt x="343059" y="444962"/>
                  <a:pt x="340035" y="451010"/>
                </a:cubicBezTo>
                <a:cubicBezTo>
                  <a:pt x="337011" y="457058"/>
                  <a:pt x="343059" y="449498"/>
                  <a:pt x="349107" y="441938"/>
                </a:cubicBezTo>
              </a:path>
            </a:pathLst>
          </a:custGeom>
          <a:ln w="19050" cmpd="sng">
            <a:solidFill>
              <a:srgbClr val="FFFF00">
                <a:alpha val="51000"/>
              </a:srgb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05600" y="1524000"/>
            <a:ext cx="381000" cy="381001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1524000"/>
            <a:ext cx="410112" cy="304801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01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rapezoid 32"/>
          <p:cNvSpPr/>
          <p:nvPr/>
        </p:nvSpPr>
        <p:spPr>
          <a:xfrm rot="10800000">
            <a:off x="1828800" y="2438400"/>
            <a:ext cx="838200" cy="990600"/>
          </a:xfrm>
          <a:prstGeom prst="trapezoid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838200" y="3048000"/>
            <a:ext cx="2819400" cy="1600200"/>
          </a:xfrm>
          <a:prstGeom prst="triangle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 ширины луча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066800"/>
            <a:ext cx="4572000" cy="55927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Основной ультразвуковой луч сужается в </a:t>
            </a:r>
            <a:r>
              <a:rPr lang="ru-RU" b="1" dirty="0"/>
              <a:t>локальной зоне </a:t>
            </a:r>
            <a:r>
              <a:rPr lang="ru-RU" dirty="0"/>
              <a:t>и  расширяется дистально</a:t>
            </a:r>
            <a:endParaRPr lang="en-US" dirty="0"/>
          </a:p>
          <a:p>
            <a:r>
              <a:rPr lang="ru-RU" dirty="0"/>
              <a:t>Возникает, когда </a:t>
            </a:r>
            <a:r>
              <a:rPr lang="ru-RU" b="1" dirty="0"/>
              <a:t>ультразвуковой луч </a:t>
            </a:r>
            <a:r>
              <a:rPr lang="ru-RU" dirty="0"/>
              <a:t>слишком широк по отношению к </a:t>
            </a:r>
            <a:r>
              <a:rPr lang="ru-RU" b="1" dirty="0"/>
              <a:t>исследуемому объекту</a:t>
            </a:r>
            <a:endParaRPr lang="en-US" b="1" dirty="0"/>
          </a:p>
          <a:p>
            <a:r>
              <a:rPr lang="ru-RU" dirty="0"/>
              <a:t>Сигнал генерируется объектом с высокой отражающей способностью, расположенным вне поля датчика, но внутри расширенного дистального луча</a:t>
            </a:r>
            <a:endParaRPr lang="en-US" dirty="0"/>
          </a:p>
          <a:p>
            <a:r>
              <a:rPr lang="ru-RU" dirty="0"/>
              <a:t>Примеры</a:t>
            </a:r>
            <a:r>
              <a:rPr lang="en-US" dirty="0"/>
              <a:t>:</a:t>
            </a:r>
          </a:p>
          <a:p>
            <a:pPr lvl="1"/>
            <a:r>
              <a:rPr lang="ru-RU" dirty="0"/>
              <a:t>Ложные эхо-сигналы в кистах</a:t>
            </a:r>
            <a:endParaRPr lang="en-US" dirty="0"/>
          </a:p>
          <a:p>
            <a:pPr lvl="1"/>
            <a:r>
              <a:rPr lang="ru-RU" dirty="0"/>
              <a:t>Снижение контраста на границах поражения</a:t>
            </a:r>
            <a:endParaRPr lang="en-US" dirty="0"/>
          </a:p>
          <a:p>
            <a:endParaRPr lang="en-US" dirty="0"/>
          </a:p>
          <a:p>
            <a:r>
              <a:rPr lang="ru-RU" dirty="0"/>
              <a:t>Как избежать</a:t>
            </a:r>
            <a:r>
              <a:rPr lang="en-US" dirty="0"/>
              <a:t>:</a:t>
            </a:r>
            <a:r>
              <a:rPr lang="ru-RU" dirty="0"/>
              <a:t> отрегулировать локальную зону соответственно исследуемой структуре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752600" y="1295400"/>
            <a:ext cx="990600" cy="12192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18714" y="1752600"/>
            <a:ext cx="1100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Transducer</a:t>
            </a:r>
          </a:p>
        </p:txBody>
      </p:sp>
      <p:sp>
        <p:nvSpPr>
          <p:cNvPr id="9" name="Oval 8"/>
          <p:cNvSpPr/>
          <p:nvPr/>
        </p:nvSpPr>
        <p:spPr>
          <a:xfrm>
            <a:off x="1828800" y="3733800"/>
            <a:ext cx="914400" cy="7620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2971800" y="4191000"/>
            <a:ext cx="228600" cy="22860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evron 38"/>
          <p:cNvSpPr/>
          <p:nvPr/>
        </p:nvSpPr>
        <p:spPr>
          <a:xfrm rot="5400000">
            <a:off x="2114550" y="504825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 rot="5400000">
            <a:off x="2114550" y="481965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1828800" y="5867400"/>
            <a:ext cx="914400" cy="7620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2362200" y="6248400"/>
            <a:ext cx="228600" cy="228600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752600" y="5486400"/>
            <a:ext cx="2189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УЗИ изображение</a:t>
            </a:r>
            <a:endParaRPr lang="en-US" sz="2000" b="1" dirty="0"/>
          </a:p>
        </p:txBody>
      </p:sp>
      <p:sp>
        <p:nvSpPr>
          <p:cNvPr id="44" name="Rectangle 43"/>
          <p:cNvSpPr/>
          <p:nvPr/>
        </p:nvSpPr>
        <p:spPr>
          <a:xfrm>
            <a:off x="304800" y="1295400"/>
            <a:ext cx="3810000" cy="3352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4800" y="5486400"/>
            <a:ext cx="38100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55196" y="3046445"/>
            <a:ext cx="225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1DFF3F"/>
                </a:solidFill>
              </a:rPr>
              <a:t>Локальная зона</a:t>
            </a:r>
            <a:endParaRPr lang="en-US" sz="2400" dirty="0">
              <a:solidFill>
                <a:srgbClr val="1DFF3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374830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Исследуемый объект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4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RSNA 2014\US images\Large ganglion cy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04" y="1218920"/>
            <a:ext cx="3844111" cy="34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26" y="4792818"/>
            <a:ext cx="9072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Задняя часть медиального мыщелка бедренной кости дает </a:t>
            </a:r>
            <a:r>
              <a:rPr lang="ru-RU" sz="2000" b="1" dirty="0"/>
              <a:t>ложные эхосигналы </a:t>
            </a:r>
            <a:r>
              <a:rPr lang="ru-RU" sz="2000" dirty="0"/>
              <a:t>и пониженную </a:t>
            </a:r>
            <a:r>
              <a:rPr lang="ru-RU" sz="2000" dirty="0" err="1"/>
              <a:t>эхогенность</a:t>
            </a:r>
            <a:r>
              <a:rPr lang="ru-RU" sz="2000" dirty="0"/>
              <a:t> на границе поражения, вызванную </a:t>
            </a:r>
            <a:r>
              <a:rPr lang="ru-RU" sz="2000" b="1" dirty="0"/>
              <a:t>артефактом ширины луча</a:t>
            </a:r>
          </a:p>
          <a:p>
            <a:pPr algn="ctr"/>
            <a:r>
              <a:rPr lang="ru-RU" sz="2000" dirty="0"/>
              <a:t>Дополнительные слабые эхосигналы низкого уровня внутри кисты могут быть также связаны с артефактом вторичной доли или внутренней эхо-взвесью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364" y="11723"/>
            <a:ext cx="9072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 ширины луча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Ганглиозная киста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200400" y="1724348"/>
            <a:ext cx="457200" cy="399661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E:\RSNA 2014\US images\Large ganglion cyst MR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98" y="1217365"/>
            <a:ext cx="2270998" cy="345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0400" y="1628709"/>
            <a:ext cx="2087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МРТ- с </a:t>
            </a:r>
            <a:r>
              <a:rPr lang="ru-RU" sz="1600" b="1" dirty="0" err="1"/>
              <a:t>жироподавлением</a:t>
            </a:r>
            <a:r>
              <a:rPr lang="ru-RU" sz="1600" b="1" dirty="0"/>
              <a:t> сигнала, сагиттальная плоскость : </a:t>
            </a:r>
            <a:r>
              <a:rPr lang="ru-RU" sz="1600" b="1" dirty="0" err="1"/>
              <a:t>гиперинтенсивный</a:t>
            </a:r>
            <a:r>
              <a:rPr lang="ru-RU" sz="1600" b="1" dirty="0"/>
              <a:t> сигнал от жидкости</a:t>
            </a:r>
            <a:endParaRPr lang="en-US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690598" y="1895409"/>
            <a:ext cx="243602" cy="277383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343400" y="2809809"/>
            <a:ext cx="228600" cy="370649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895600" y="3609911"/>
            <a:ext cx="332403" cy="266698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>
            <a:off x="4267200" y="1514409"/>
            <a:ext cx="152400" cy="2286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71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667000" y="1800548"/>
            <a:ext cx="457200" cy="399661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1905000" y="1666811"/>
            <a:ext cx="533400" cy="45719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/>
          <p:cNvSpPr/>
          <p:nvPr/>
        </p:nvSpPr>
        <p:spPr>
          <a:xfrm>
            <a:off x="4419600" y="1895409"/>
            <a:ext cx="152400" cy="2286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0" lon="0" rev="714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14400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Анизотропия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6" y="990600"/>
            <a:ext cx="5652334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25391" y="929819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(а, б) УЗИ в В-режиме мышц разгибающих запястье демонстрирует нормальную </a:t>
            </a:r>
            <a:r>
              <a:rPr lang="ru-RU" b="1" dirty="0" err="1"/>
              <a:t>эхогенность</a:t>
            </a:r>
            <a:r>
              <a:rPr lang="ru-RU" b="1" dirty="0"/>
              <a:t> сухожилия </a:t>
            </a:r>
            <a:r>
              <a:rPr lang="ru-RU" dirty="0"/>
              <a:t>при правильном расположении датчика (а)</a:t>
            </a:r>
          </a:p>
          <a:p>
            <a:endParaRPr lang="ru-RU" dirty="0"/>
          </a:p>
          <a:p>
            <a:r>
              <a:rPr lang="ru-RU" b="1" dirty="0" err="1"/>
              <a:t>Гипоэхогенный</a:t>
            </a:r>
            <a:r>
              <a:rPr lang="ru-RU" b="1" dirty="0"/>
              <a:t> вид </a:t>
            </a:r>
            <a:r>
              <a:rPr lang="ru-RU" dirty="0"/>
              <a:t>сухожилий может имитировать </a:t>
            </a:r>
            <a:r>
              <a:rPr lang="ru-RU" dirty="0" err="1"/>
              <a:t>тендинопатию</a:t>
            </a:r>
            <a:r>
              <a:rPr lang="ru-RU" dirty="0"/>
              <a:t> и/или разрыв сухожилия на изображении (</a:t>
            </a:r>
            <a:r>
              <a:rPr lang="en-US" dirty="0"/>
              <a:t>b) </a:t>
            </a:r>
            <a:r>
              <a:rPr lang="ru-RU" dirty="0"/>
              <a:t>из-за анизотропии, когда ультразвуковой луч не перпендикулярен исследуемой анатомической структуре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343" y="5715000"/>
            <a:ext cx="9125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 </a:t>
            </a:r>
            <a:r>
              <a:rPr lang="ru-RU" dirty="0" err="1"/>
              <a:t>Гипоэхогенные</a:t>
            </a:r>
            <a:r>
              <a:rPr lang="ru-RU" dirty="0"/>
              <a:t> сухожилия при сканировании в В-режиме имитируют патологические признаки, когда ультразвуковой луч не перпендикулярен исследуемой анатомической структуре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990600"/>
            <a:ext cx="3113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0501" y="990600"/>
            <a:ext cx="3222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048000" y="990600"/>
            <a:ext cx="0" cy="25908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057402" y="1066800"/>
            <a:ext cx="380998" cy="4536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05402" y="1066800"/>
            <a:ext cx="228598" cy="453633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467100" y="1066800"/>
            <a:ext cx="114301" cy="529833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1500" y="1066800"/>
            <a:ext cx="38101" cy="529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ine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80" t="16456" r="5302" b="20212"/>
          <a:stretch/>
        </p:blipFill>
        <p:spPr>
          <a:xfrm>
            <a:off x="990600" y="3719608"/>
            <a:ext cx="2729666" cy="1995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90600" y="3733800"/>
            <a:ext cx="2919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3974934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Как избежать: движение «пятка-носок» датчиком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57200" y="4419600"/>
            <a:ext cx="3124200" cy="1752600"/>
          </a:xfrm>
          <a:prstGeom prst="roundRect">
            <a:avLst/>
          </a:prstGeom>
          <a:solidFill>
            <a:schemeClr val="tx1">
              <a:lumMod val="95000"/>
              <a:alpha val="6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7200" y="2286000"/>
            <a:ext cx="3048000" cy="2133600"/>
          </a:xfrm>
          <a:prstGeom prst="roundRect">
            <a:avLst/>
          </a:prstGeom>
          <a:solidFill>
            <a:schemeClr val="tx1">
              <a:lumMod val="95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Рефракция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1453277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/>
              <a:t>Приводит к неправильному расположению структур при УЗИ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ru-RU" b="1" dirty="0"/>
              <a:t>Падающий УЗ-луч </a:t>
            </a:r>
            <a:r>
              <a:rPr lang="ru-RU" dirty="0"/>
              <a:t>меняет </a:t>
            </a:r>
            <a:r>
              <a:rPr lang="ru-RU" b="1" dirty="0"/>
              <a:t>направление</a:t>
            </a:r>
            <a:r>
              <a:rPr lang="ru-RU" dirty="0"/>
              <a:t> при прохождении </a:t>
            </a:r>
            <a:r>
              <a:rPr lang="ru-RU" b="1" dirty="0"/>
              <a:t>границы двух сред </a:t>
            </a:r>
            <a:r>
              <a:rPr lang="ru-RU" dirty="0"/>
              <a:t>с разной поглощающей способностью и смещает эхо-сигнал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ru-RU" dirty="0"/>
              <a:t>Как избежать</a:t>
            </a:r>
            <a:r>
              <a:rPr lang="en-US" dirty="0"/>
              <a:t>: </a:t>
            </a:r>
            <a:r>
              <a:rPr lang="ru-RU" dirty="0"/>
              <a:t>Исследовать объект в нескольких плоскостях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3810000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66800" y="1600200"/>
            <a:ext cx="914400" cy="6858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1997" y="1727284"/>
            <a:ext cx="721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Датчик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1295" y="60960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УЗИ изображение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5486400" y="4724400"/>
            <a:ext cx="2667000" cy="1752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evron 10"/>
          <p:cNvSpPr/>
          <p:nvPr/>
        </p:nvSpPr>
        <p:spPr>
          <a:xfrm>
            <a:off x="4724400" y="548640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419600" y="5486400"/>
            <a:ext cx="342900" cy="304800"/>
          </a:xfrm>
          <a:prstGeom prst="chevron">
            <a:avLst/>
          </a:prstGeom>
          <a:solidFill>
            <a:schemeClr val="tx1">
              <a:lumMod val="6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33400" y="4419600"/>
            <a:ext cx="2057400" cy="0"/>
          </a:xfrm>
          <a:prstGeom prst="line">
            <a:avLst/>
          </a:prstGeom>
          <a:ln w="38100" cmpd="sng">
            <a:solidFill>
              <a:srgbClr val="1DFF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6"/>
          <p:cNvSpPr/>
          <p:nvPr/>
        </p:nvSpPr>
        <p:spPr>
          <a:xfrm>
            <a:off x="1219200" y="3200400"/>
            <a:ext cx="533400" cy="457200"/>
          </a:xfrm>
          <a:prstGeom prst="triangl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295400" y="2286000"/>
            <a:ext cx="381000" cy="457200"/>
          </a:xfrm>
          <a:prstGeom prst="downArrow">
            <a:avLst/>
          </a:prstGeom>
          <a:solidFill>
            <a:srgbClr val="FF0000">
              <a:alpha val="73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Teardrop 27"/>
          <p:cNvSpPr/>
          <p:nvPr/>
        </p:nvSpPr>
        <p:spPr>
          <a:xfrm>
            <a:off x="1828800" y="5105400"/>
            <a:ext cx="304800" cy="381000"/>
          </a:xfrm>
          <a:prstGeom prst="teardrop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9348492">
            <a:off x="1457240" y="4493154"/>
            <a:ext cx="381000" cy="410619"/>
          </a:xfrm>
          <a:prstGeom prst="downArrow">
            <a:avLst/>
          </a:prstGeom>
          <a:solidFill>
            <a:srgbClr val="FFFF00">
              <a:alpha val="7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6553200" y="5029200"/>
            <a:ext cx="457200" cy="381000"/>
          </a:xfrm>
          <a:prstGeom prst="triangl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ardrop 29"/>
          <p:cNvSpPr/>
          <p:nvPr/>
        </p:nvSpPr>
        <p:spPr>
          <a:xfrm>
            <a:off x="6629400" y="5562600"/>
            <a:ext cx="304800" cy="381000"/>
          </a:xfrm>
          <a:prstGeom prst="teardrop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514600" y="4191000"/>
            <a:ext cx="156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DFF3F"/>
                </a:solidFill>
              </a:rPr>
              <a:t>Граница</a:t>
            </a:r>
            <a:endParaRPr lang="en-US" b="1" dirty="0">
              <a:solidFill>
                <a:srgbClr val="1DFF3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1216223"/>
            <a:ext cx="234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**Click to begin animation**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2600" y="3349823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Исследуемый объект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33E-6 3.50162E-6 L -0.00417 0.244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835 0.16675 " pathEditMode="relative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25" grpId="0" animBg="1"/>
      <p:bldP spid="26" grpId="0" animBg="1"/>
      <p:bldP spid="26" grpId="1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489749" y="2869106"/>
            <a:ext cx="3022677" cy="2552603"/>
          </a:xfrm>
          <a:custGeom>
            <a:avLst/>
            <a:gdLst>
              <a:gd name="connsiteX0" fmla="*/ 458357 w 3022677"/>
              <a:gd name="connsiteY0" fmla="*/ 123318 h 2552603"/>
              <a:gd name="connsiteX1" fmla="*/ 1319480 w 3022677"/>
              <a:gd name="connsiteY1" fmla="*/ 1533 h 2552603"/>
              <a:gd name="connsiteX2" fmla="*/ 2458946 w 3022677"/>
              <a:gd name="connsiteY2" fmla="*/ 71124 h 2552603"/>
              <a:gd name="connsiteX3" fmla="*/ 2911254 w 3022677"/>
              <a:gd name="connsiteY3" fmla="*/ 297296 h 2552603"/>
              <a:gd name="connsiteX4" fmla="*/ 2998236 w 3022677"/>
              <a:gd name="connsiteY4" fmla="*/ 1001907 h 2552603"/>
              <a:gd name="connsiteX5" fmla="*/ 2989538 w 3022677"/>
              <a:gd name="connsiteY5" fmla="*/ 1663024 h 2552603"/>
              <a:gd name="connsiteX6" fmla="*/ 2632911 w 3022677"/>
              <a:gd name="connsiteY6" fmla="*/ 2324141 h 2552603"/>
              <a:gd name="connsiteX7" fmla="*/ 1606521 w 3022677"/>
              <a:gd name="connsiteY7" fmla="*/ 2454624 h 2552603"/>
              <a:gd name="connsiteX8" fmla="*/ 780191 w 3022677"/>
              <a:gd name="connsiteY8" fmla="*/ 2480721 h 2552603"/>
              <a:gd name="connsiteX9" fmla="*/ 66937 w 3022677"/>
              <a:gd name="connsiteY9" fmla="*/ 1471648 h 2552603"/>
              <a:gd name="connsiteX10" fmla="*/ 75635 w 3022677"/>
              <a:gd name="connsiteY10" fmla="*/ 453876 h 2552603"/>
              <a:gd name="connsiteX11" fmla="*/ 458357 w 3022677"/>
              <a:gd name="connsiteY11" fmla="*/ 123318 h 255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22677" h="2552603">
                <a:moveTo>
                  <a:pt x="458357" y="123318"/>
                </a:moveTo>
                <a:cubicBezTo>
                  <a:pt x="665664" y="47928"/>
                  <a:pt x="986049" y="10232"/>
                  <a:pt x="1319480" y="1533"/>
                </a:cubicBezTo>
                <a:cubicBezTo>
                  <a:pt x="1652911" y="-7166"/>
                  <a:pt x="2193650" y="21830"/>
                  <a:pt x="2458946" y="71124"/>
                </a:cubicBezTo>
                <a:cubicBezTo>
                  <a:pt x="2724242" y="120418"/>
                  <a:pt x="2821372" y="142166"/>
                  <a:pt x="2911254" y="297296"/>
                </a:cubicBezTo>
                <a:cubicBezTo>
                  <a:pt x="3001136" y="452427"/>
                  <a:pt x="2985189" y="774286"/>
                  <a:pt x="2998236" y="1001907"/>
                </a:cubicBezTo>
                <a:cubicBezTo>
                  <a:pt x="3011283" y="1229528"/>
                  <a:pt x="3050425" y="1442652"/>
                  <a:pt x="2989538" y="1663024"/>
                </a:cubicBezTo>
                <a:cubicBezTo>
                  <a:pt x="2928651" y="1883396"/>
                  <a:pt x="2863414" y="2192208"/>
                  <a:pt x="2632911" y="2324141"/>
                </a:cubicBezTo>
                <a:cubicBezTo>
                  <a:pt x="2402408" y="2456074"/>
                  <a:pt x="1915308" y="2428527"/>
                  <a:pt x="1606521" y="2454624"/>
                </a:cubicBezTo>
                <a:cubicBezTo>
                  <a:pt x="1297734" y="2480721"/>
                  <a:pt x="1036788" y="2644550"/>
                  <a:pt x="780191" y="2480721"/>
                </a:cubicBezTo>
                <a:cubicBezTo>
                  <a:pt x="523594" y="2316892"/>
                  <a:pt x="184363" y="1809455"/>
                  <a:pt x="66937" y="1471648"/>
                </a:cubicBezTo>
                <a:cubicBezTo>
                  <a:pt x="-50489" y="1133841"/>
                  <a:pt x="8949" y="677148"/>
                  <a:pt x="75635" y="453876"/>
                </a:cubicBezTo>
                <a:cubicBezTo>
                  <a:pt x="142321" y="230604"/>
                  <a:pt x="251050" y="198708"/>
                  <a:pt x="458357" y="123318"/>
                </a:cubicBezTo>
                <a:close/>
              </a:path>
            </a:pathLst>
          </a:custGeom>
          <a:solidFill>
            <a:schemeClr val="tx1">
              <a:lumMod val="50000"/>
              <a:alpha val="4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 смещения волны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Need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376" y="1219200"/>
            <a:ext cx="4836238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4251374"/>
            <a:ext cx="4953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УЗИ дельтовидной мышцы в В-режиме, </a:t>
            </a:r>
            <a:r>
              <a:rPr lang="ru-RU" sz="2000" b="1" dirty="0" err="1"/>
              <a:t>Миксома</a:t>
            </a:r>
            <a:endParaRPr lang="ru-RU" sz="2000" b="1" dirty="0"/>
          </a:p>
          <a:p>
            <a:r>
              <a:rPr lang="ru-RU" b="1" dirty="0"/>
              <a:t>Игла для биопсии </a:t>
            </a:r>
            <a:r>
              <a:rPr lang="ru-RU" dirty="0"/>
              <a:t>выглядит прерывистой и смещается</a:t>
            </a:r>
          </a:p>
          <a:p>
            <a:endParaRPr lang="ru-RU" dirty="0"/>
          </a:p>
          <a:p>
            <a:r>
              <a:rPr lang="ru-RU" dirty="0"/>
              <a:t>Луч проходит в этой области медленнее, чем в окружающих тканях, из-за внутреннего содержимого образования 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39002" y="2590801"/>
            <a:ext cx="457198" cy="533399"/>
          </a:xfrm>
          <a:prstGeom prst="straightConnector1">
            <a:avLst/>
          </a:prstGeom>
          <a:ln w="57150">
            <a:solidFill>
              <a:srgbClr val="1DFF3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752600" y="3505200"/>
            <a:ext cx="914400" cy="685800"/>
          </a:xfrm>
          <a:prstGeom prst="ellipse">
            <a:avLst/>
          </a:prstGeom>
          <a:solidFill>
            <a:srgbClr val="FFFF00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7000" y="4114800"/>
            <a:ext cx="1219200" cy="533400"/>
          </a:xfrm>
          <a:prstGeom prst="line">
            <a:avLst/>
          </a:prstGeom>
          <a:ln w="57150" cmpd="sng">
            <a:solidFill>
              <a:srgbClr val="1DFF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09800" y="4800600"/>
            <a:ext cx="533400" cy="228600"/>
          </a:xfrm>
          <a:prstGeom prst="line">
            <a:avLst/>
          </a:prstGeom>
          <a:ln w="57150" cmpd="sng">
            <a:solidFill>
              <a:srgbClr val="1DFF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wn Arrow 16"/>
          <p:cNvSpPr/>
          <p:nvPr/>
        </p:nvSpPr>
        <p:spPr>
          <a:xfrm rot="21333466">
            <a:off x="2284827" y="4262276"/>
            <a:ext cx="303884" cy="577441"/>
          </a:xfrm>
          <a:prstGeom prst="downArrow">
            <a:avLst/>
          </a:prstGeom>
          <a:solidFill>
            <a:srgbClr val="FF0000">
              <a:alpha val="8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6" idx="2"/>
            <a:endCxn id="17" idx="0"/>
          </p:cNvCxnSpPr>
          <p:nvPr/>
        </p:nvCxnSpPr>
        <p:spPr>
          <a:xfrm>
            <a:off x="2336508" y="3475440"/>
            <a:ext cx="77898" cy="787703"/>
          </a:xfrm>
          <a:prstGeom prst="straightConnector1">
            <a:avLst/>
          </a:prstGeom>
          <a:ln w="38100" cmpd="sng">
            <a:solidFill>
              <a:srgbClr val="FF0000">
                <a:alpha val="63000"/>
              </a:srgb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 rot="21333466">
            <a:off x="2145228" y="2531648"/>
            <a:ext cx="309350" cy="945212"/>
          </a:xfrm>
          <a:prstGeom prst="downArrow">
            <a:avLst/>
          </a:prstGeom>
          <a:solidFill>
            <a:srgbClr val="FF0000">
              <a:alpha val="8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20195831">
            <a:off x="2526621" y="2445609"/>
            <a:ext cx="309350" cy="2016516"/>
          </a:xfrm>
          <a:prstGeom prst="downArrow">
            <a:avLst/>
          </a:prstGeom>
          <a:solidFill>
            <a:srgbClr val="FF0000">
              <a:alpha val="8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52600" y="1447800"/>
            <a:ext cx="1143000" cy="11430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8800" y="1905000"/>
            <a:ext cx="721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Датчик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5334000"/>
            <a:ext cx="22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Масса мягких тканей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4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750"/>
            <a:ext cx="8001000" cy="23812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Артефакты в ультразвуковой диагностике опорно-двигательного аппарата (В-режим)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847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828800" y="3657600"/>
            <a:ext cx="914400" cy="762000"/>
          </a:xfrm>
          <a:prstGeom prst="ellipse">
            <a:avLst/>
          </a:prstGeom>
          <a:solidFill>
            <a:srgbClr val="1DFF3F">
              <a:alpha val="41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1143000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 дорзального усиления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371600"/>
            <a:ext cx="4495800" cy="4953000"/>
          </a:xfrm>
        </p:spPr>
        <p:txBody>
          <a:bodyPr>
            <a:noAutofit/>
          </a:bodyPr>
          <a:lstStyle/>
          <a:p>
            <a:r>
              <a:rPr lang="ru-RU" sz="2000" dirty="0"/>
              <a:t>Происходит при визуализации заполненных жидкостью поражений и некоторых опухолей мягких тканей </a:t>
            </a:r>
          </a:p>
          <a:p>
            <a:endParaRPr lang="ru-RU" sz="2000" dirty="0"/>
          </a:p>
          <a:p>
            <a:r>
              <a:rPr lang="ru-RU" sz="2000" dirty="0">
                <a:sym typeface="Wingdings" panose="05000000000000000000" pitchFamily="2" charset="2"/>
              </a:rPr>
              <a:t>В визуализируемом очаге затухание звукового луча относительно меньше, чем в соседних мягких тканях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ru-RU" sz="2000" dirty="0">
                <a:sym typeface="Wingdings" panose="05000000000000000000" pitchFamily="2" charset="2"/>
              </a:rPr>
              <a:t>Эхо-сигналы </a:t>
            </a:r>
            <a:r>
              <a:rPr lang="ru-RU" sz="2000" dirty="0" err="1">
                <a:sym typeface="Wingdings" panose="05000000000000000000" pitchFamily="2" charset="2"/>
              </a:rPr>
              <a:t>дистальнее</a:t>
            </a:r>
            <a:r>
              <a:rPr lang="ru-RU" sz="2000" dirty="0">
                <a:sym typeface="Wingdings" panose="05000000000000000000" pitchFamily="2" charset="2"/>
              </a:rPr>
              <a:t> </a:t>
            </a:r>
            <a:r>
              <a:rPr lang="ru-RU" sz="2000" b="1" dirty="0">
                <a:sym typeface="Wingdings" panose="05000000000000000000" pitchFamily="2" charset="2"/>
              </a:rPr>
              <a:t>объекта с плохим поглощением </a:t>
            </a:r>
            <a:r>
              <a:rPr lang="en-US" sz="2000" b="1" dirty="0">
                <a:sym typeface="Wingdings" panose="05000000000000000000" pitchFamily="2" charset="2"/>
              </a:rPr>
              <a:t> </a:t>
            </a:r>
            <a:r>
              <a:rPr lang="ru-RU" sz="2000" b="1" dirty="0">
                <a:sym typeface="Wingdings" panose="05000000000000000000" pitchFamily="2" charset="2"/>
              </a:rPr>
              <a:t>более высокой интенсивности,</a:t>
            </a:r>
            <a:r>
              <a:rPr lang="ru-RU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ru-RU" sz="2000" dirty="0">
                <a:sym typeface="Wingdings" panose="05000000000000000000" pitchFamily="2" charset="2"/>
              </a:rPr>
              <a:t>что приводит к эффекту дорзального усиления 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6" name="Down Arrow 5"/>
          <p:cNvSpPr/>
          <p:nvPr/>
        </p:nvSpPr>
        <p:spPr>
          <a:xfrm flipH="1">
            <a:off x="1905000" y="4495800"/>
            <a:ext cx="609600" cy="762001"/>
          </a:xfrm>
          <a:prstGeom prst="downArrow">
            <a:avLst>
              <a:gd name="adj1" fmla="val 50000"/>
              <a:gd name="adj2" fmla="val 4523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295400"/>
            <a:ext cx="3810000" cy="5181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1" y="1371600"/>
            <a:ext cx="1447800" cy="10668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1688068"/>
            <a:ext cx="8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Датчик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7400" y="2448961"/>
            <a:ext cx="304800" cy="446639"/>
          </a:xfrm>
          <a:prstGeom prst="downArrow">
            <a:avLst/>
          </a:prstGeom>
          <a:solidFill>
            <a:srgbClr val="FF0000">
              <a:alpha val="8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5619" y="987623"/>
            <a:ext cx="234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**Click to begin animation**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3657600"/>
            <a:ext cx="1827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Исследуемый объект</a:t>
            </a:r>
            <a:endParaRPr lang="en-US" sz="20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799" y="5029200"/>
            <a:ext cx="1655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Более высокая интенсивность сигнала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003E-6 -3.77953E-6 L 1.37003E-6 0.099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003E-6 -4.81704E-7 L 1.37003E-6 0.166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4" y="-152400"/>
            <a:ext cx="9067800" cy="1143000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 дорзального усиления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914401"/>
            <a:ext cx="4010021" cy="27713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873" y="914401"/>
            <a:ext cx="3722001" cy="2609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823" y="914400"/>
            <a:ext cx="4045824" cy="2747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445" y="3661635"/>
            <a:ext cx="1437594" cy="2555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3872" y="3685723"/>
            <a:ext cx="4657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УЗИ в В-режиме </a:t>
            </a:r>
          </a:p>
          <a:p>
            <a:r>
              <a:rPr lang="ru-RU" sz="2000" dirty="0"/>
              <a:t>Эффект усиления задней стенки в виде </a:t>
            </a:r>
            <a:r>
              <a:rPr lang="ru-RU" sz="2000" dirty="0" err="1"/>
              <a:t>гиперэхогенной</a:t>
            </a:r>
            <a:r>
              <a:rPr lang="ru-RU" sz="2000" dirty="0"/>
              <a:t> структуры</a:t>
            </a:r>
          </a:p>
          <a:p>
            <a:r>
              <a:rPr lang="ru-RU" sz="2000" dirty="0"/>
              <a:t>(а) </a:t>
            </a:r>
            <a:r>
              <a:rPr lang="ru-RU" sz="2400" b="1" dirty="0"/>
              <a:t>Киста Бейкера</a:t>
            </a:r>
            <a:endParaRPr lang="ru-RU" sz="2000" b="1" dirty="0"/>
          </a:p>
          <a:p>
            <a:r>
              <a:rPr lang="ru-RU" sz="2000" b="1" dirty="0"/>
              <a:t>(</a:t>
            </a:r>
            <a:r>
              <a:rPr lang="en-US" sz="2000" b="1" dirty="0"/>
              <a:t>b) </a:t>
            </a:r>
            <a:r>
              <a:rPr lang="ru-RU" sz="2400" b="1" dirty="0"/>
              <a:t>Доброкачественное образование дельтовидной мышцы</a:t>
            </a:r>
          </a:p>
          <a:p>
            <a:r>
              <a:rPr lang="ru-RU" sz="2000" b="1" dirty="0"/>
              <a:t>(</a:t>
            </a:r>
            <a:r>
              <a:rPr lang="en-US" sz="2000" b="1" dirty="0"/>
              <a:t>c) </a:t>
            </a:r>
            <a:r>
              <a:rPr lang="ru-RU" sz="2400" b="1" dirty="0"/>
              <a:t>Неврома срединного нерва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661635"/>
            <a:ext cx="4010021" cy="28526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366004" y="2277273"/>
            <a:ext cx="320343" cy="334172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368011" y="2219326"/>
            <a:ext cx="394363" cy="225033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57574" y="2899168"/>
            <a:ext cx="394363" cy="225033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7831" y="2790029"/>
            <a:ext cx="320343" cy="334172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10174" y="3472075"/>
            <a:ext cx="458526" cy="0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15174" y="3489921"/>
            <a:ext cx="455874" cy="0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7551" y="5087964"/>
            <a:ext cx="458526" cy="0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47551" y="5867401"/>
            <a:ext cx="458526" cy="0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022835" y="5086351"/>
            <a:ext cx="434739" cy="1613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10265" y="5864175"/>
            <a:ext cx="434739" cy="1613"/>
          </a:xfrm>
          <a:prstGeom prst="straightConnector1">
            <a:avLst/>
          </a:prstGeom>
          <a:ln w="412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4800" y="914401"/>
            <a:ext cx="3113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14823" y="914401"/>
            <a:ext cx="3225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800" y="3657601"/>
            <a:ext cx="292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551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18973-33D2-D849-B942-1B858FB7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0A35A6-4718-DD4D-A7A6-53BAA5FD2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          </a:t>
            </a:r>
            <a:r>
              <a:rPr lang="ru-RU" sz="4800" dirty="0"/>
              <a:t>Продолжение следует</a:t>
            </a:r>
          </a:p>
        </p:txBody>
      </p:sp>
    </p:spTree>
    <p:extLst>
      <p:ext uri="{BB962C8B-B14F-4D97-AF65-F5344CB8AC3E}">
        <p14:creationId xmlns:p14="http://schemas.microsoft.com/office/powerpoint/2010/main" val="284213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4525963"/>
          </a:xfrm>
        </p:spPr>
        <p:txBody>
          <a:bodyPr>
            <a:normAutofit/>
          </a:bodyPr>
          <a:lstStyle/>
          <a:p>
            <a:r>
              <a:rPr lang="ru-RU" sz="3200" dirty="0"/>
              <a:t>Продемонстрировать распространенные артефакты при УЗИ опорно-двигательного аппарата в </a:t>
            </a:r>
            <a:r>
              <a:rPr lang="en-US" sz="3200" dirty="0"/>
              <a:t>B-</a:t>
            </a:r>
            <a:r>
              <a:rPr lang="ru-RU" sz="3200" dirty="0"/>
              <a:t>режиме и режиме ЦДК, имитирующие заболевание или аномалии развития и избежать их появления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163804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Ключевые вопросы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4953000"/>
          </a:xfrm>
        </p:spPr>
        <p:txBody>
          <a:bodyPr>
            <a:normAutofit fontScale="47500" lnSpcReduction="20000"/>
          </a:bodyPr>
          <a:lstStyle/>
          <a:p>
            <a:r>
              <a:rPr lang="ru-RU" sz="5900" dirty="0"/>
              <a:t>Артефакты при сканировании в В-режиме</a:t>
            </a:r>
            <a:r>
              <a:rPr lang="en-US" sz="5900" dirty="0"/>
              <a:t>:</a:t>
            </a:r>
          </a:p>
          <a:p>
            <a:pPr lvl="1"/>
            <a:r>
              <a:rPr lang="ru-RU" sz="4200" dirty="0"/>
              <a:t>Отражение луча </a:t>
            </a:r>
            <a:r>
              <a:rPr lang="en-US" sz="3800" dirty="0"/>
              <a:t>(</a:t>
            </a:r>
            <a:r>
              <a:rPr lang="ru-RU" sz="3800" dirty="0"/>
              <a:t>артефакт боковые лепестки</a:t>
            </a:r>
            <a:r>
              <a:rPr lang="en-US" sz="3800" dirty="0"/>
              <a:t>,</a:t>
            </a:r>
            <a:r>
              <a:rPr lang="ru-RU" sz="3800" dirty="0"/>
              <a:t> ширины луча</a:t>
            </a:r>
            <a:r>
              <a:rPr lang="en-US" sz="3800" dirty="0"/>
              <a:t>, </a:t>
            </a:r>
            <a:r>
              <a:rPr lang="ru-RU" sz="3800" dirty="0"/>
              <a:t>анизотропия</a:t>
            </a:r>
            <a:r>
              <a:rPr lang="en-US" sz="3800" dirty="0"/>
              <a:t>)</a:t>
            </a:r>
          </a:p>
          <a:p>
            <a:pPr lvl="1"/>
            <a:r>
              <a:rPr lang="ru-RU" sz="4200" dirty="0"/>
              <a:t>Выбор частоты</a:t>
            </a:r>
            <a:r>
              <a:rPr lang="en-US" sz="4200" dirty="0"/>
              <a:t> </a:t>
            </a:r>
            <a:r>
              <a:rPr lang="en-US" sz="3800" dirty="0"/>
              <a:t>(</a:t>
            </a:r>
            <a:r>
              <a:rPr lang="ru-RU" sz="3800" dirty="0"/>
              <a:t>рефракция</a:t>
            </a:r>
            <a:r>
              <a:rPr lang="en-US" sz="3800" dirty="0"/>
              <a:t>, </a:t>
            </a:r>
            <a:r>
              <a:rPr lang="ru-RU" sz="3800" dirty="0"/>
              <a:t>смещение волны</a:t>
            </a:r>
            <a:r>
              <a:rPr lang="en-US" sz="3800" dirty="0"/>
              <a:t>)</a:t>
            </a:r>
          </a:p>
          <a:p>
            <a:pPr lvl="1"/>
            <a:r>
              <a:rPr lang="ru-RU" sz="4200" dirty="0"/>
              <a:t>Затухание</a:t>
            </a:r>
            <a:r>
              <a:rPr lang="en-US" sz="4200" dirty="0"/>
              <a:t> </a:t>
            </a:r>
            <a:r>
              <a:rPr lang="en-US" sz="3800" dirty="0"/>
              <a:t>(</a:t>
            </a:r>
            <a:r>
              <a:rPr lang="ru-RU" sz="3800" dirty="0"/>
              <a:t>дорзальное усиление, акустическая тень</a:t>
            </a:r>
            <a:r>
              <a:rPr lang="en-US" sz="3800" dirty="0"/>
              <a:t>)</a:t>
            </a:r>
          </a:p>
          <a:p>
            <a:pPr lvl="1"/>
            <a:r>
              <a:rPr lang="ru-RU" sz="3800" dirty="0"/>
              <a:t>Отражение луча </a:t>
            </a:r>
            <a:r>
              <a:rPr lang="en-US" sz="3800" dirty="0"/>
              <a:t>(</a:t>
            </a:r>
            <a:r>
              <a:rPr lang="ru-RU" sz="3800" dirty="0"/>
              <a:t>акустические тени</a:t>
            </a:r>
            <a:r>
              <a:rPr lang="en-US" sz="3800" dirty="0"/>
              <a:t>, </a:t>
            </a:r>
            <a:r>
              <a:rPr lang="ru-RU" sz="3800" dirty="0"/>
              <a:t>артефакт занавеса</a:t>
            </a:r>
            <a:r>
              <a:rPr lang="en-US" sz="3800" dirty="0">
                <a:solidFill>
                  <a:srgbClr val="FFFFFF"/>
                </a:solidFill>
              </a:rPr>
              <a:t>, </a:t>
            </a:r>
            <a:r>
              <a:rPr lang="ru-RU" sz="3800" dirty="0">
                <a:solidFill>
                  <a:srgbClr val="FFFFFF"/>
                </a:solidFill>
              </a:rPr>
              <a:t>реверберация </a:t>
            </a:r>
            <a:r>
              <a:rPr lang="en-US" sz="3800" dirty="0">
                <a:solidFill>
                  <a:srgbClr val="FFFFFF"/>
                </a:solidFill>
              </a:rPr>
              <a:t>,</a:t>
            </a:r>
            <a:r>
              <a:rPr lang="ru-RU" sz="3800" dirty="0">
                <a:solidFill>
                  <a:srgbClr val="FFFFFF"/>
                </a:solidFill>
              </a:rPr>
              <a:t> зеркальный артефакт </a:t>
            </a:r>
            <a:r>
              <a:rPr lang="en-US" sz="38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ru-RU" sz="5900" dirty="0"/>
              <a:t>Артефакты в режиме ЦДК</a:t>
            </a:r>
            <a:r>
              <a:rPr lang="en-US" sz="5900" dirty="0"/>
              <a:t>:</a:t>
            </a:r>
          </a:p>
          <a:p>
            <a:pPr lvl="1"/>
            <a:r>
              <a:rPr lang="ru-RU" sz="4200" dirty="0"/>
              <a:t>Давление датчика</a:t>
            </a:r>
            <a:endParaRPr lang="en-US" sz="4200" dirty="0"/>
          </a:p>
          <a:p>
            <a:pPr lvl="1"/>
            <a:r>
              <a:rPr lang="ru-RU" sz="4200" dirty="0"/>
              <a:t>Движение</a:t>
            </a:r>
          </a:p>
          <a:p>
            <a:pPr lvl="1"/>
            <a:r>
              <a:rPr lang="ru-RU" sz="4200" dirty="0"/>
              <a:t>Блуминг эффект</a:t>
            </a:r>
            <a:endParaRPr lang="en-US" sz="4200" dirty="0"/>
          </a:p>
          <a:p>
            <a:pPr lvl="1"/>
            <a:r>
              <a:rPr lang="ru-RU" sz="4200" dirty="0"/>
              <a:t>Зеркальный артефакт</a:t>
            </a:r>
            <a:endParaRPr lang="en-US" sz="4200" dirty="0"/>
          </a:p>
          <a:p>
            <a:pPr lvl="1"/>
            <a:r>
              <a:rPr lang="ru-RU" sz="4200" dirty="0" err="1"/>
              <a:t>Элайзинг</a:t>
            </a:r>
            <a:r>
              <a:rPr lang="en-US" sz="4200" dirty="0"/>
              <a:t> </a:t>
            </a:r>
            <a:r>
              <a:rPr lang="ru-RU" sz="4200" dirty="0"/>
              <a:t>эффект</a:t>
            </a:r>
            <a:endParaRPr lang="en-US" sz="4200" dirty="0"/>
          </a:p>
          <a:p>
            <a:pPr lvl="1"/>
            <a:r>
              <a:rPr lang="ru-RU" sz="4200" dirty="0"/>
              <a:t>Мерцание</a:t>
            </a:r>
            <a:endParaRPr lang="en-US" sz="4200" dirty="0"/>
          </a:p>
          <a:p>
            <a:endParaRPr lang="en-US" dirty="0"/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8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8458200" cy="47244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3200" dirty="0"/>
              <a:t>   Важно уметь распознавать, минимизировать и, по возможности, устранять артефакты УЗИ, которые могут привести к ошибочной интерпретации скелетно-мышечных структур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4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обучения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8458200" cy="4800600"/>
          </a:xfrm>
        </p:spPr>
        <p:txBody>
          <a:bodyPr>
            <a:normAutofit/>
          </a:bodyPr>
          <a:lstStyle/>
          <a:p>
            <a:pPr lvl="0"/>
            <a:r>
              <a:rPr lang="ru-RU" sz="3200" dirty="0"/>
              <a:t>Научиться различать артефакты, которые могут быть ошибочно приняты за заболевание или аномалию</a:t>
            </a:r>
            <a:endParaRPr lang="en-US" sz="3200" dirty="0"/>
          </a:p>
          <a:p>
            <a:pPr lvl="0"/>
            <a:r>
              <a:rPr lang="ru-RU" sz="3200" dirty="0"/>
              <a:t>Определять артефакты, которые зачастую сопровождают патологические состояния опорно-двигательного аппарата</a:t>
            </a:r>
            <a:endParaRPr lang="en-US" sz="3200" dirty="0"/>
          </a:p>
          <a:p>
            <a:r>
              <a:rPr lang="ru-RU" sz="3200" dirty="0"/>
              <a:t>Выделить методы, которые могут помочь избежать или свести к минимуму артефакты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3046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/>
          <p:nvPr/>
        </p:nvCxnSpPr>
        <p:spPr>
          <a:xfrm flipH="1">
            <a:off x="6629400" y="1828800"/>
            <a:ext cx="152400" cy="76200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10400" y="1828800"/>
            <a:ext cx="152400" cy="76200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Down Arrow 28"/>
          <p:cNvSpPr/>
          <p:nvPr/>
        </p:nvSpPr>
        <p:spPr>
          <a:xfrm>
            <a:off x="6705600" y="1828800"/>
            <a:ext cx="381000" cy="2057400"/>
          </a:xfrm>
          <a:prstGeom prst="downArrow">
            <a:avLst/>
          </a:prstGeom>
          <a:solidFill>
            <a:srgbClr val="FF0000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7"/>
            <a:ext cx="8229600" cy="72934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работает датчик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4191000" cy="3276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4412397"/>
            <a:ext cx="8763000" cy="231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Неверные суждения об ультразвуковом луче, приводящие к артефактам 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Все эхосигналы исходят от основного ультразвукового луча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ru-RU" dirty="0"/>
              <a:t>Ультразвуковой луч проходит прямо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Затухание эхо-сигнала в тканях равномерное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Эхо-сигнал проникает одинаково во все типы тканей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Каждый отражатель даёт лишь один эхо-сигнал</a:t>
            </a:r>
          </a:p>
          <a:p>
            <a:pPr marL="285750" indent="-285750">
              <a:buFont typeface="Arial"/>
              <a:buChar char="•"/>
            </a:pPr>
            <a:r>
              <a:rPr lang="ru-RU" dirty="0"/>
              <a:t>Глубина исследуемого объекта напрямую связана со временем, которое требуется ультразвуковому эхо-сигналу, чтобы вернуться к датчику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4400" y="1066800"/>
            <a:ext cx="4191000" cy="3276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1066800"/>
            <a:ext cx="148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В идеале</a:t>
            </a:r>
            <a:r>
              <a:rPr lang="en-US" sz="2400" b="1" dirty="0"/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1066800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На практике</a:t>
            </a:r>
            <a:r>
              <a:rPr lang="en-US" sz="2400" b="1" dirty="0"/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1066800"/>
            <a:ext cx="685800" cy="7620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gonal Stripe 9"/>
          <p:cNvSpPr/>
          <p:nvPr/>
        </p:nvSpPr>
        <p:spPr>
          <a:xfrm rot="2799640">
            <a:off x="1752600" y="3630249"/>
            <a:ext cx="1295400" cy="1371600"/>
          </a:xfrm>
          <a:prstGeom prst="diagStripe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2250" y="2756328"/>
            <a:ext cx="282429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Ультразвуковой луч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553200" y="1066800"/>
            <a:ext cx="685800" cy="762000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172200" y="3777343"/>
            <a:ext cx="1617280" cy="553357"/>
          </a:xfrm>
          <a:custGeom>
            <a:avLst/>
            <a:gdLst>
              <a:gd name="connsiteX0" fmla="*/ 29780 w 1617280"/>
              <a:gd name="connsiteY0" fmla="*/ 526143 h 553357"/>
              <a:gd name="connsiteX1" fmla="*/ 29780 w 1617280"/>
              <a:gd name="connsiteY1" fmla="*/ 526143 h 553357"/>
              <a:gd name="connsiteX2" fmla="*/ 11637 w 1617280"/>
              <a:gd name="connsiteY2" fmla="*/ 290286 h 553357"/>
              <a:gd name="connsiteX3" fmla="*/ 29780 w 1617280"/>
              <a:gd name="connsiteY3" fmla="*/ 235857 h 553357"/>
              <a:gd name="connsiteX4" fmla="*/ 38851 w 1617280"/>
              <a:gd name="connsiteY4" fmla="*/ 172357 h 553357"/>
              <a:gd name="connsiteX5" fmla="*/ 47923 w 1617280"/>
              <a:gd name="connsiteY5" fmla="*/ 99786 h 553357"/>
              <a:gd name="connsiteX6" fmla="*/ 56994 w 1617280"/>
              <a:gd name="connsiteY6" fmla="*/ 72571 h 553357"/>
              <a:gd name="connsiteX7" fmla="*/ 84209 w 1617280"/>
              <a:gd name="connsiteY7" fmla="*/ 63500 h 553357"/>
              <a:gd name="connsiteX8" fmla="*/ 165851 w 1617280"/>
              <a:gd name="connsiteY8" fmla="*/ 108857 h 553357"/>
              <a:gd name="connsiteX9" fmla="*/ 247494 w 1617280"/>
              <a:gd name="connsiteY9" fmla="*/ 172357 h 553357"/>
              <a:gd name="connsiteX10" fmla="*/ 301923 w 1617280"/>
              <a:gd name="connsiteY10" fmla="*/ 190500 h 553357"/>
              <a:gd name="connsiteX11" fmla="*/ 356351 w 1617280"/>
              <a:gd name="connsiteY11" fmla="*/ 163286 h 553357"/>
              <a:gd name="connsiteX12" fmla="*/ 365423 w 1617280"/>
              <a:gd name="connsiteY12" fmla="*/ 136071 h 553357"/>
              <a:gd name="connsiteX13" fmla="*/ 419851 w 1617280"/>
              <a:gd name="connsiteY13" fmla="*/ 90714 h 553357"/>
              <a:gd name="connsiteX14" fmla="*/ 619423 w 1617280"/>
              <a:gd name="connsiteY14" fmla="*/ 99786 h 553357"/>
              <a:gd name="connsiteX15" fmla="*/ 646637 w 1617280"/>
              <a:gd name="connsiteY15" fmla="*/ 117928 h 553357"/>
              <a:gd name="connsiteX16" fmla="*/ 701066 w 1617280"/>
              <a:gd name="connsiteY16" fmla="*/ 136071 h 553357"/>
              <a:gd name="connsiteX17" fmla="*/ 728280 w 1617280"/>
              <a:gd name="connsiteY17" fmla="*/ 145143 h 553357"/>
              <a:gd name="connsiteX18" fmla="*/ 782709 w 1617280"/>
              <a:gd name="connsiteY18" fmla="*/ 181428 h 553357"/>
              <a:gd name="connsiteX19" fmla="*/ 955066 w 1617280"/>
              <a:gd name="connsiteY19" fmla="*/ 199571 h 553357"/>
              <a:gd name="connsiteX20" fmla="*/ 982280 w 1617280"/>
              <a:gd name="connsiteY20" fmla="*/ 208643 h 553357"/>
              <a:gd name="connsiteX21" fmla="*/ 1045780 w 1617280"/>
              <a:gd name="connsiteY21" fmla="*/ 190500 h 553357"/>
              <a:gd name="connsiteX22" fmla="*/ 1072994 w 1617280"/>
              <a:gd name="connsiteY22" fmla="*/ 172357 h 553357"/>
              <a:gd name="connsiteX23" fmla="*/ 1136494 w 1617280"/>
              <a:gd name="connsiteY23" fmla="*/ 90714 h 553357"/>
              <a:gd name="connsiteX24" fmla="*/ 1154637 w 1617280"/>
              <a:gd name="connsiteY24" fmla="*/ 63500 h 553357"/>
              <a:gd name="connsiteX25" fmla="*/ 1181851 w 1617280"/>
              <a:gd name="connsiteY25" fmla="*/ 9071 h 553357"/>
              <a:gd name="connsiteX26" fmla="*/ 1209066 w 1617280"/>
              <a:gd name="connsiteY26" fmla="*/ 0 h 553357"/>
              <a:gd name="connsiteX27" fmla="*/ 1308851 w 1617280"/>
              <a:gd name="connsiteY27" fmla="*/ 9071 h 553357"/>
              <a:gd name="connsiteX28" fmla="*/ 1336066 w 1617280"/>
              <a:gd name="connsiteY28" fmla="*/ 18143 h 553357"/>
              <a:gd name="connsiteX29" fmla="*/ 1381423 w 1617280"/>
              <a:gd name="connsiteY29" fmla="*/ 54428 h 553357"/>
              <a:gd name="connsiteX30" fmla="*/ 1481209 w 1617280"/>
              <a:gd name="connsiteY30" fmla="*/ 63500 h 553357"/>
              <a:gd name="connsiteX31" fmla="*/ 1490280 w 1617280"/>
              <a:gd name="connsiteY31" fmla="*/ 90714 h 553357"/>
              <a:gd name="connsiteX32" fmla="*/ 1472137 w 1617280"/>
              <a:gd name="connsiteY32" fmla="*/ 199571 h 553357"/>
              <a:gd name="connsiteX33" fmla="*/ 1481209 w 1617280"/>
              <a:gd name="connsiteY33" fmla="*/ 272143 h 553357"/>
              <a:gd name="connsiteX34" fmla="*/ 1508423 w 1617280"/>
              <a:gd name="connsiteY34" fmla="*/ 281214 h 553357"/>
              <a:gd name="connsiteX35" fmla="*/ 1562851 w 1617280"/>
              <a:gd name="connsiteY35" fmla="*/ 308428 h 553357"/>
              <a:gd name="connsiteX36" fmla="*/ 1608209 w 1617280"/>
              <a:gd name="connsiteY36" fmla="*/ 390071 h 553357"/>
              <a:gd name="connsiteX37" fmla="*/ 1617280 w 1617280"/>
              <a:gd name="connsiteY37" fmla="*/ 453571 h 553357"/>
              <a:gd name="connsiteX38" fmla="*/ 1608209 w 1617280"/>
              <a:gd name="connsiteY38" fmla="*/ 489857 h 553357"/>
              <a:gd name="connsiteX39" fmla="*/ 1580994 w 1617280"/>
              <a:gd name="connsiteY39" fmla="*/ 498928 h 553357"/>
              <a:gd name="connsiteX40" fmla="*/ 1499351 w 1617280"/>
              <a:gd name="connsiteY40" fmla="*/ 508000 h 553357"/>
              <a:gd name="connsiteX41" fmla="*/ 1326994 w 1617280"/>
              <a:gd name="connsiteY41" fmla="*/ 526143 h 553357"/>
              <a:gd name="connsiteX42" fmla="*/ 1272566 w 1617280"/>
              <a:gd name="connsiteY42" fmla="*/ 535214 h 553357"/>
              <a:gd name="connsiteX43" fmla="*/ 1118351 w 1617280"/>
              <a:gd name="connsiteY43" fmla="*/ 544286 h 553357"/>
              <a:gd name="connsiteX44" fmla="*/ 1027637 w 1617280"/>
              <a:gd name="connsiteY44" fmla="*/ 553357 h 553357"/>
              <a:gd name="connsiteX45" fmla="*/ 800851 w 1617280"/>
              <a:gd name="connsiteY45" fmla="*/ 544286 h 553357"/>
              <a:gd name="connsiteX46" fmla="*/ 419851 w 1617280"/>
              <a:gd name="connsiteY46" fmla="*/ 535214 h 553357"/>
              <a:gd name="connsiteX47" fmla="*/ 383566 w 1617280"/>
              <a:gd name="connsiteY47" fmla="*/ 526143 h 553357"/>
              <a:gd name="connsiteX48" fmla="*/ 310994 w 1617280"/>
              <a:gd name="connsiteY48" fmla="*/ 517071 h 553357"/>
              <a:gd name="connsiteX49" fmla="*/ 156780 w 1617280"/>
              <a:gd name="connsiteY49" fmla="*/ 526143 h 553357"/>
              <a:gd name="connsiteX50" fmla="*/ 102351 w 1617280"/>
              <a:gd name="connsiteY50" fmla="*/ 544286 h 553357"/>
              <a:gd name="connsiteX51" fmla="*/ 29780 w 1617280"/>
              <a:gd name="connsiteY51" fmla="*/ 526143 h 55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617280" h="553357">
                <a:moveTo>
                  <a:pt x="29780" y="526143"/>
                </a:moveTo>
                <a:lnTo>
                  <a:pt x="29780" y="526143"/>
                </a:lnTo>
                <a:cubicBezTo>
                  <a:pt x="-2930" y="406205"/>
                  <a:pt x="-8251" y="429503"/>
                  <a:pt x="11637" y="290286"/>
                </a:cubicBezTo>
                <a:cubicBezTo>
                  <a:pt x="14342" y="271354"/>
                  <a:pt x="29780" y="235857"/>
                  <a:pt x="29780" y="235857"/>
                </a:cubicBezTo>
                <a:cubicBezTo>
                  <a:pt x="32804" y="214690"/>
                  <a:pt x="36025" y="193551"/>
                  <a:pt x="38851" y="172357"/>
                </a:cubicBezTo>
                <a:cubicBezTo>
                  <a:pt x="42073" y="148192"/>
                  <a:pt x="43562" y="123771"/>
                  <a:pt x="47923" y="99786"/>
                </a:cubicBezTo>
                <a:cubicBezTo>
                  <a:pt x="49634" y="90378"/>
                  <a:pt x="50232" y="79333"/>
                  <a:pt x="56994" y="72571"/>
                </a:cubicBezTo>
                <a:cubicBezTo>
                  <a:pt x="63756" y="65809"/>
                  <a:pt x="75137" y="66524"/>
                  <a:pt x="84209" y="63500"/>
                </a:cubicBezTo>
                <a:cubicBezTo>
                  <a:pt x="118432" y="74907"/>
                  <a:pt x="134656" y="77663"/>
                  <a:pt x="165851" y="108857"/>
                </a:cubicBezTo>
                <a:cubicBezTo>
                  <a:pt x="189331" y="132336"/>
                  <a:pt x="214946" y="161508"/>
                  <a:pt x="247494" y="172357"/>
                </a:cubicBezTo>
                <a:lnTo>
                  <a:pt x="301923" y="190500"/>
                </a:lnTo>
                <a:cubicBezTo>
                  <a:pt x="319849" y="184524"/>
                  <a:pt x="343563" y="179271"/>
                  <a:pt x="356351" y="163286"/>
                </a:cubicBezTo>
                <a:cubicBezTo>
                  <a:pt x="362325" y="155819"/>
                  <a:pt x="360119" y="144027"/>
                  <a:pt x="365423" y="136071"/>
                </a:cubicBezTo>
                <a:cubicBezTo>
                  <a:pt x="379392" y="115118"/>
                  <a:pt x="399771" y="104101"/>
                  <a:pt x="419851" y="90714"/>
                </a:cubicBezTo>
                <a:cubicBezTo>
                  <a:pt x="486375" y="93738"/>
                  <a:pt x="553305" y="91852"/>
                  <a:pt x="619423" y="99786"/>
                </a:cubicBezTo>
                <a:cubicBezTo>
                  <a:pt x="630248" y="101085"/>
                  <a:pt x="636674" y="113500"/>
                  <a:pt x="646637" y="117928"/>
                </a:cubicBezTo>
                <a:cubicBezTo>
                  <a:pt x="664113" y="125695"/>
                  <a:pt x="682923" y="130023"/>
                  <a:pt x="701066" y="136071"/>
                </a:cubicBezTo>
                <a:cubicBezTo>
                  <a:pt x="710137" y="139095"/>
                  <a:pt x="720324" y="139839"/>
                  <a:pt x="728280" y="145143"/>
                </a:cubicBezTo>
                <a:cubicBezTo>
                  <a:pt x="746423" y="157238"/>
                  <a:pt x="760994" y="179454"/>
                  <a:pt x="782709" y="181428"/>
                </a:cubicBezTo>
                <a:cubicBezTo>
                  <a:pt x="906773" y="192707"/>
                  <a:pt x="849353" y="186358"/>
                  <a:pt x="955066" y="199571"/>
                </a:cubicBezTo>
                <a:cubicBezTo>
                  <a:pt x="964137" y="202595"/>
                  <a:pt x="972718" y="208643"/>
                  <a:pt x="982280" y="208643"/>
                </a:cubicBezTo>
                <a:cubicBezTo>
                  <a:pt x="993667" y="208643"/>
                  <a:pt x="1032948" y="194777"/>
                  <a:pt x="1045780" y="190500"/>
                </a:cubicBezTo>
                <a:cubicBezTo>
                  <a:pt x="1054851" y="184452"/>
                  <a:pt x="1064618" y="179337"/>
                  <a:pt x="1072994" y="172357"/>
                </a:cubicBezTo>
                <a:cubicBezTo>
                  <a:pt x="1104972" y="145709"/>
                  <a:pt x="1111203" y="128650"/>
                  <a:pt x="1136494" y="90714"/>
                </a:cubicBezTo>
                <a:cubicBezTo>
                  <a:pt x="1142542" y="81643"/>
                  <a:pt x="1151189" y="73843"/>
                  <a:pt x="1154637" y="63500"/>
                </a:cubicBezTo>
                <a:cubicBezTo>
                  <a:pt x="1160612" y="45575"/>
                  <a:pt x="1165867" y="21858"/>
                  <a:pt x="1181851" y="9071"/>
                </a:cubicBezTo>
                <a:cubicBezTo>
                  <a:pt x="1189318" y="3097"/>
                  <a:pt x="1199994" y="3024"/>
                  <a:pt x="1209066" y="0"/>
                </a:cubicBezTo>
                <a:cubicBezTo>
                  <a:pt x="1242328" y="3024"/>
                  <a:pt x="1275788" y="4348"/>
                  <a:pt x="1308851" y="9071"/>
                </a:cubicBezTo>
                <a:cubicBezTo>
                  <a:pt x="1318317" y="10423"/>
                  <a:pt x="1328599" y="12169"/>
                  <a:pt x="1336066" y="18143"/>
                </a:cubicBezTo>
                <a:cubicBezTo>
                  <a:pt x="1372078" y="46952"/>
                  <a:pt x="1332846" y="47488"/>
                  <a:pt x="1381423" y="54428"/>
                </a:cubicBezTo>
                <a:cubicBezTo>
                  <a:pt x="1414486" y="59151"/>
                  <a:pt x="1447947" y="60476"/>
                  <a:pt x="1481209" y="63500"/>
                </a:cubicBezTo>
                <a:cubicBezTo>
                  <a:pt x="1484233" y="72571"/>
                  <a:pt x="1490280" y="81152"/>
                  <a:pt x="1490280" y="90714"/>
                </a:cubicBezTo>
                <a:cubicBezTo>
                  <a:pt x="1490280" y="151482"/>
                  <a:pt x="1486332" y="156989"/>
                  <a:pt x="1472137" y="199571"/>
                </a:cubicBezTo>
                <a:cubicBezTo>
                  <a:pt x="1475161" y="223762"/>
                  <a:pt x="1471308" y="249865"/>
                  <a:pt x="1481209" y="272143"/>
                </a:cubicBezTo>
                <a:cubicBezTo>
                  <a:pt x="1485093" y="280881"/>
                  <a:pt x="1499870" y="276938"/>
                  <a:pt x="1508423" y="281214"/>
                </a:cubicBezTo>
                <a:cubicBezTo>
                  <a:pt x="1578763" y="316384"/>
                  <a:pt x="1494448" y="285628"/>
                  <a:pt x="1562851" y="308428"/>
                </a:cubicBezTo>
                <a:cubicBezTo>
                  <a:pt x="1604441" y="370813"/>
                  <a:pt x="1592241" y="342171"/>
                  <a:pt x="1608209" y="390071"/>
                </a:cubicBezTo>
                <a:cubicBezTo>
                  <a:pt x="1611233" y="411238"/>
                  <a:pt x="1617280" y="432189"/>
                  <a:pt x="1617280" y="453571"/>
                </a:cubicBezTo>
                <a:cubicBezTo>
                  <a:pt x="1617280" y="466039"/>
                  <a:pt x="1615997" y="480122"/>
                  <a:pt x="1608209" y="489857"/>
                </a:cubicBezTo>
                <a:cubicBezTo>
                  <a:pt x="1602235" y="497324"/>
                  <a:pt x="1590426" y="497356"/>
                  <a:pt x="1580994" y="498928"/>
                </a:cubicBezTo>
                <a:cubicBezTo>
                  <a:pt x="1553985" y="503430"/>
                  <a:pt x="1526565" y="504976"/>
                  <a:pt x="1499351" y="508000"/>
                </a:cubicBezTo>
                <a:cubicBezTo>
                  <a:pt x="1411446" y="529976"/>
                  <a:pt x="1502921" y="509388"/>
                  <a:pt x="1326994" y="526143"/>
                </a:cubicBezTo>
                <a:cubicBezTo>
                  <a:pt x="1308684" y="527887"/>
                  <a:pt x="1290890" y="533621"/>
                  <a:pt x="1272566" y="535214"/>
                </a:cubicBezTo>
                <a:cubicBezTo>
                  <a:pt x="1221266" y="539675"/>
                  <a:pt x="1169704" y="540482"/>
                  <a:pt x="1118351" y="544286"/>
                </a:cubicBezTo>
                <a:cubicBezTo>
                  <a:pt x="1088045" y="546531"/>
                  <a:pt x="1057875" y="550333"/>
                  <a:pt x="1027637" y="553357"/>
                </a:cubicBezTo>
                <a:lnTo>
                  <a:pt x="800851" y="544286"/>
                </a:lnTo>
                <a:lnTo>
                  <a:pt x="419851" y="535214"/>
                </a:lnTo>
                <a:cubicBezTo>
                  <a:pt x="407396" y="534672"/>
                  <a:pt x="395864" y="528193"/>
                  <a:pt x="383566" y="526143"/>
                </a:cubicBezTo>
                <a:cubicBezTo>
                  <a:pt x="359519" y="522135"/>
                  <a:pt x="335185" y="520095"/>
                  <a:pt x="310994" y="517071"/>
                </a:cubicBezTo>
                <a:cubicBezTo>
                  <a:pt x="259589" y="520095"/>
                  <a:pt x="207841" y="519483"/>
                  <a:pt x="156780" y="526143"/>
                </a:cubicBezTo>
                <a:cubicBezTo>
                  <a:pt x="137816" y="528617"/>
                  <a:pt x="121475" y="544286"/>
                  <a:pt x="102351" y="544286"/>
                </a:cubicBezTo>
                <a:lnTo>
                  <a:pt x="29780" y="526143"/>
                </a:ln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42981" y="1346284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Transducer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14981" y="1270084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Transducer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7600" y="19050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Рассеивание луча, его отражение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086600" y="1828800"/>
            <a:ext cx="381000" cy="68580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400800" y="1828800"/>
            <a:ext cx="304800" cy="68580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19" idx="8"/>
          </p:cNvCxnSpPr>
          <p:nvPr/>
        </p:nvCxnSpPr>
        <p:spPr>
          <a:xfrm flipH="1">
            <a:off x="6338051" y="2667000"/>
            <a:ext cx="291349" cy="1219200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endCxn id="19" idx="26"/>
          </p:cNvCxnSpPr>
          <p:nvPr/>
        </p:nvCxnSpPr>
        <p:spPr>
          <a:xfrm>
            <a:off x="7162800" y="2667000"/>
            <a:ext cx="218466" cy="1110343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Up Arrow 56"/>
          <p:cNvSpPr/>
          <p:nvPr/>
        </p:nvSpPr>
        <p:spPr>
          <a:xfrm>
            <a:off x="6705600" y="32766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7086600" y="3200400"/>
            <a:ext cx="228600" cy="533400"/>
          </a:xfrm>
          <a:prstGeom prst="straightConnector1">
            <a:avLst/>
          </a:prstGeom>
          <a:ln w="28575" cmpd="sng">
            <a:solidFill>
              <a:srgbClr val="FFFF00">
                <a:alpha val="77000"/>
              </a:srgb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400800" y="3352800"/>
            <a:ext cx="381000" cy="457200"/>
          </a:xfrm>
          <a:prstGeom prst="straightConnector1">
            <a:avLst/>
          </a:prstGeom>
          <a:ln w="28575" cmpd="sng">
            <a:solidFill>
              <a:srgbClr val="FFFF00">
                <a:alpha val="77000"/>
              </a:srgbClr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791200" y="762000"/>
            <a:ext cx="2341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</a:schemeClr>
                </a:solidFill>
              </a:rPr>
              <a:t>**Click to begin animation**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03601" y="3581400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Область исследования</a:t>
            </a:r>
            <a:endParaRPr lang="en-US" sz="24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Up-Down Arrow 4"/>
          <p:cNvSpPr/>
          <p:nvPr/>
        </p:nvSpPr>
        <p:spPr>
          <a:xfrm>
            <a:off x="2133600" y="1905000"/>
            <a:ext cx="457200" cy="1905000"/>
          </a:xfrm>
          <a:prstGeom prst="upDown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4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889E-6 -4.10375E-6 L 0.00417 -0.200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0983E-6 -4.10375E-6 L 0.12502 -0.2112 " pathEditMode="relative" ptsTypes="AA">
                                      <p:cBhvr>
                                        <p:cTn id="3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751E-6 2.82538E-7 L -0.03751 -0.183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9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1372"/>
            <a:ext cx="8229600" cy="914400"/>
          </a:xfrm>
        </p:spPr>
        <p:txBody>
          <a:bodyPr>
            <a:normAutofit/>
          </a:bodyPr>
          <a:lstStyle/>
          <a:p>
            <a:r>
              <a:rPr lang="ru-RU" b="1" dirty="0"/>
              <a:t>Эхограмма кости. Норма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90" y="1145931"/>
            <a:ext cx="7816420" cy="3581399"/>
          </a:xfrm>
          <a:prstGeom prst="rect">
            <a:avLst/>
          </a:prstGeom>
          <a:ln w="28575" cmpd="sng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ru-RU" sz="2000" dirty="0" err="1"/>
              <a:t>Гиперэхогенная</a:t>
            </a:r>
            <a:r>
              <a:rPr lang="ru-RU" sz="2000" dirty="0"/>
              <a:t> трубчатая кость фаланги пальца с эффектом дорзального усиления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715000" y="2511666"/>
            <a:ext cx="381000" cy="381001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32195" y="2300650"/>
            <a:ext cx="304800" cy="381001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8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574DF-9FF3-7947-A124-632B9F94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Эхограмма нерва. Норма</a:t>
            </a:r>
            <a:endParaRPr lang="ru-RU" dirty="0"/>
          </a:p>
        </p:txBody>
      </p:sp>
      <p:pic>
        <p:nvPicPr>
          <p:cNvPr id="4" name="Picture 16" descr="transverse nerve.png">
            <a:extLst>
              <a:ext uri="{FF2B5EF4-FFF2-40B4-BE49-F238E27FC236}">
                <a16:creationId xmlns:a16="http://schemas.microsoft.com/office/drawing/2014/main" id="{C87929B2-7382-BF4F-A27C-4F445A660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887938"/>
            <a:ext cx="3879850" cy="3082124"/>
          </a:xfrm>
          <a:prstGeom prst="rect">
            <a:avLst/>
          </a:prstGeom>
          <a:ln w="28575" cmpd="sng">
            <a:noFill/>
          </a:ln>
        </p:spPr>
      </p:pic>
      <p:pic>
        <p:nvPicPr>
          <p:cNvPr id="5" name="Picture 17" descr="long.png">
            <a:extLst>
              <a:ext uri="{FF2B5EF4-FFF2-40B4-BE49-F238E27FC236}">
                <a16:creationId xmlns:a16="http://schemas.microsoft.com/office/drawing/2014/main" id="{982C5998-96EA-0D4C-AB40-C869AC77C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398" y="1882076"/>
            <a:ext cx="3915402" cy="3082124"/>
          </a:xfrm>
          <a:prstGeom prst="rect">
            <a:avLst/>
          </a:prstGeom>
          <a:ln w="28575" cmpd="sng">
            <a:noFill/>
          </a:ln>
        </p:spPr>
      </p:pic>
      <p:cxnSp>
        <p:nvCxnSpPr>
          <p:cNvPr id="6" name="Straight Arrow Connector 35">
            <a:extLst>
              <a:ext uri="{FF2B5EF4-FFF2-40B4-BE49-F238E27FC236}">
                <a16:creationId xmlns:a16="http://schemas.microsoft.com/office/drawing/2014/main" id="{16F4C830-29D8-A845-864A-38465B22349B}"/>
              </a:ext>
            </a:extLst>
          </p:cNvPr>
          <p:cNvCxnSpPr/>
          <p:nvPr/>
        </p:nvCxnSpPr>
        <p:spPr>
          <a:xfrm flipV="1">
            <a:off x="990600" y="4419600"/>
            <a:ext cx="304800" cy="3810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35">
            <a:extLst>
              <a:ext uri="{FF2B5EF4-FFF2-40B4-BE49-F238E27FC236}">
                <a16:creationId xmlns:a16="http://schemas.microsoft.com/office/drawing/2014/main" id="{CFD2F1B0-902A-A943-9646-35E58BDF6B9B}"/>
              </a:ext>
            </a:extLst>
          </p:cNvPr>
          <p:cNvCxnSpPr>
            <a:cxnSpLocks/>
          </p:cNvCxnSpPr>
          <p:nvPr/>
        </p:nvCxnSpPr>
        <p:spPr>
          <a:xfrm flipH="1" flipV="1">
            <a:off x="3810000" y="4419600"/>
            <a:ext cx="304800" cy="3810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35">
            <a:extLst>
              <a:ext uri="{FF2B5EF4-FFF2-40B4-BE49-F238E27FC236}">
                <a16:creationId xmlns:a16="http://schemas.microsoft.com/office/drawing/2014/main" id="{BE78B4D9-27CF-9E46-9272-3F3B33169BE6}"/>
              </a:ext>
            </a:extLst>
          </p:cNvPr>
          <p:cNvCxnSpPr>
            <a:cxnSpLocks/>
          </p:cNvCxnSpPr>
          <p:nvPr/>
        </p:nvCxnSpPr>
        <p:spPr>
          <a:xfrm>
            <a:off x="2566865" y="1981200"/>
            <a:ext cx="0" cy="5334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5">
            <a:extLst>
              <a:ext uri="{FF2B5EF4-FFF2-40B4-BE49-F238E27FC236}">
                <a16:creationId xmlns:a16="http://schemas.microsoft.com/office/drawing/2014/main" id="{B2807A83-18E7-DE4F-8F98-B13B2F69E618}"/>
              </a:ext>
            </a:extLst>
          </p:cNvPr>
          <p:cNvCxnSpPr>
            <a:cxnSpLocks/>
          </p:cNvCxnSpPr>
          <p:nvPr/>
        </p:nvCxnSpPr>
        <p:spPr>
          <a:xfrm>
            <a:off x="6629400" y="1882076"/>
            <a:ext cx="0" cy="5334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5">
            <a:extLst>
              <a:ext uri="{FF2B5EF4-FFF2-40B4-BE49-F238E27FC236}">
                <a16:creationId xmlns:a16="http://schemas.microsoft.com/office/drawing/2014/main" id="{8733AEC1-FC93-0042-9445-68E0B9020638}"/>
              </a:ext>
            </a:extLst>
          </p:cNvPr>
          <p:cNvCxnSpPr/>
          <p:nvPr/>
        </p:nvCxnSpPr>
        <p:spPr>
          <a:xfrm flipV="1">
            <a:off x="5594350" y="4390031"/>
            <a:ext cx="304800" cy="3810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5">
            <a:extLst>
              <a:ext uri="{FF2B5EF4-FFF2-40B4-BE49-F238E27FC236}">
                <a16:creationId xmlns:a16="http://schemas.microsoft.com/office/drawing/2014/main" id="{8AC93E2F-DECE-4E48-AF11-FFC4191AA0A8}"/>
              </a:ext>
            </a:extLst>
          </p:cNvPr>
          <p:cNvCxnSpPr>
            <a:cxnSpLocks/>
          </p:cNvCxnSpPr>
          <p:nvPr/>
        </p:nvCxnSpPr>
        <p:spPr>
          <a:xfrm flipH="1" flipV="1">
            <a:off x="7848600" y="4390031"/>
            <a:ext cx="304800" cy="381000"/>
          </a:xfrm>
          <a:prstGeom prst="straightConnector1">
            <a:avLst/>
          </a:prstGeom>
          <a:ln w="38100" cmpd="sng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E1FDB99-C4B8-4C4C-A7FD-74A2A7ACB5CB}"/>
              </a:ext>
            </a:extLst>
          </p:cNvPr>
          <p:cNvSpPr txBox="1"/>
          <p:nvPr/>
        </p:nvSpPr>
        <p:spPr>
          <a:xfrm>
            <a:off x="457200" y="5257800"/>
            <a:ext cx="8229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Малоберцовый нерв гетерогенный в поперечном сечении (а) и относительно </a:t>
            </a:r>
            <a:r>
              <a:rPr lang="ru-RU" sz="2000" b="1" dirty="0" err="1"/>
              <a:t>гиперэхогенный</a:t>
            </a:r>
            <a:r>
              <a:rPr lang="ru-RU" sz="2000" b="1" dirty="0"/>
              <a:t> в продольном(б) по сравнению с окружающей тканью</a:t>
            </a:r>
            <a:endParaRPr 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1E0C6-661B-4646-BA95-35C4E833FBA5}"/>
              </a:ext>
            </a:extLst>
          </p:cNvPr>
          <p:cNvSpPr txBox="1"/>
          <p:nvPr/>
        </p:nvSpPr>
        <p:spPr>
          <a:xfrm>
            <a:off x="4771398" y="1882076"/>
            <a:ext cx="2947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5B94E0-103E-EC42-B16E-8089C8CDC8AC}"/>
              </a:ext>
            </a:extLst>
          </p:cNvPr>
          <p:cNvSpPr txBox="1"/>
          <p:nvPr/>
        </p:nvSpPr>
        <p:spPr>
          <a:xfrm>
            <a:off x="609600" y="1891761"/>
            <a:ext cx="2859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082413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jpg|/9j/4Q2/RXhpZgAASUkqAAgAAAAOAAABAwABAAAABAEAAAEBAwABAAAAKQAAAAIBAwAFAAAAtgAA&#10;AAMBAwABAAAABQAAAAYBAwABAAAABQAAABIBAwABAAAAAQAAABUBAwABAAAABQAAABoBBQABAAAA&#10;wAAAABsBBQABAAAAyAAAABwBAwABAAAAAQAAACgBAwABAAAAAgAAADEBAgAeAAAA0AAAADIBAgAU&#10;AAAA7gAAAGmHBAABAAAABAEAADABAAAIAAgACAAIAAgAwMYtABAnAADAxi0AECcAAEFkb2JlIFBo&#10;b3Rvc2hvcCBDUzYgKFdpbmRvd3MpADIwMTU6MDI6MjMgMDc6NTQ6NDMAAAADAAGgAwABAAAAAQAA&#10;AAKgBAABAAAADAEAAAOgBAABAAAAKgAAAAAAAAAAAAYAAwEDAAEAAAAGAAAAGgEFAAEAAAB+AQAA&#10;GwEFAAEAAACGAQAAKAEDAAEAAAACAAAAAQIEAAEAAACOAQAAAgIEAAEAAAApDAAAAAAAAEgAAAAB&#10;AAAASAAAAAEAAAD/2P/tAAxBZG9iZV9DTQAB/+4ADkFkb2JlAGSAAAAAAf/bAIQADAgICAkIDAkJ&#10;DBELCgsRFQ8MDA8VGBMTFRMTGBEMDAwMDAwRDAwMDAwMDAwMDAwMDAwMDAwMDAwMDAwMDAwMDAEN&#10;CwsNDg0QDg4QFA4ODhQUDg4ODhQRDAwMDAwREQwMDAwMDBEMDAwMDAwMDAwMDAwMDAwMDAwMDAwM&#10;DAwMDAwM/8AAEQgAGQCgAwEiAAIRAQMRAf/dAAQACv/EAT8AAAEFAQEBAQEBAAAAAAAAAAMAAQIE&#10;BQYHCAkKCwEAAQUBAQEBAQEAAAAAAAAAAQACAwQFBgcICQoLEAABBAEDAgQCBQcGCAUDDDMBAAIR&#10;AwQhEjEFQVFhEyJxgTIGFJGhsUIjJBVSwWIzNHKC0UMHJZJT8OHxY3M1FqKygyZEk1RkRcKjdDYX&#10;0lXiZfKzhMPTdePzRieUpIW0lcTU5PSltcXV5fVWZnaGlqa2xtbm9jdHV2d3h5ent8fX5/cRAAIC&#10;AQIEBAMEBQYHBwYFNQEAAhEDITESBEFRYXEiEwUygZEUobFCI8FS0fAzJGLhcoKSQ1MVY3M08SUG&#10;FqKygwcmNcLSRJNUoxdkRVU2dGXi8rOEw9N14/NGlKSFtJXE1OT0pbXF1eX1VmZ2hpamtsbW5vYn&#10;N0dXZ3eHl6e3x//aAAwDAQACEQMRAD8A26eldNP19u6ecas4Qxt4xi0GsOIZ721H2NdqrVVY6T9e&#10;sbp3TCa8LLx3WZWK0k1tcBbtsbX9Gn3VVfR/9GIVuM7K/wAYeTU2+3GJxAfVoLWv4r9v6Rlrdv8A&#10;ZRPqW4YvVup9N6i0P6zW/c7LeS6y6n27fe/d7G/on7P3LK/9Eohv/hbuzkkfaMzIzrlYcWLf+d9P&#10;v+r/ADb0OX17pWHk/ZLri7JjcaKmPusAjdufVjMtez2/vovT+q9P6ljfasG9t1IJDnCRtI5bY1+1&#10;9f8AbWOzqNL+v51XRMFuTnAMb1HMstNdTSwOZTX9HIc57Ycz9FT/ANQuUzL8nHxvraYFVtt+Oy0V&#10;OJaPUfd6215bW5zbPoO/R/npxmR47/g18XIxyDh9UJ1iPrlA/wA9OGOX6qPrhH9ZxQeo6t1/6q9U&#10;xLsJ+RVe8B/oF7XCv1msfs9HKe1tHq+79HsuWX0zqFFP1Hw6Luov6Xff6jq8sV2WQG3v3jdX7dzv&#10;ofzi6T7LjV/VY49bGuobhENbAIP6Pdu2/nbne9ckT/66pvm7/wB2ihK+tbMvLjHKEcceMR+9Yoeq&#10;UZ6yjl9de3wf9T4Hsn9VwOnYGNbm5YcLWMbXYQS+5xDfdXQzfa91m7dsY1Twus9NzcizFotIyagH&#10;WY9rH1WgH8/0chlVuz3fT2rl+k/rX12pbke5uD02s4oPALm07nD+V+sWq19cQ2jrHQM2r25Iy20y&#10;3Rzq3lnqVz+77nM/68jxGr0oGmA8pj9yOImXuZIHKJengiSJZIR4OH92Pq9S2Nfd9Z+vZ1Ftr2dH&#10;6YfR+z1PNfrWEuYX3vqLbH1fo3/o9/8Aof8AhFe6n9VMV2KT0ZrenZ7S01X1OfUI3N9Vtvofzm+r&#10;f+as76jBuP1LruA7SyrKLhPJaXWsDv8Ao/8ATV3619c6x0NtWTjtxrca6xtLWWNf6geQ5+4vY/Y5&#10;ns/cQ04bPXdkyDKOajg5eXBGMYe3C+GGT0Rn6/3/AHP0uN0B9ZOifbH4TskV5Fe/eyxr64FYc+15&#10;faxlfpsbW/8AS7vTUGfWv6v2Yj81uY37Oyz0i8teJfG/062OZvudtP8AgmvWF1HFfk/XHouP1VtW&#10;RYaLXXNY0iolvrW1fo7HWO9mxn03K/1t3RumZWOG4TszqeZk/acXGY8tm8NbU7Ie57vSpZt2/wDn&#10;z0/z0eKWu2hpjPLYLxxAySllh7nplDh9Mpxl6pxh6f1fz/5N0afrH0e6y2plzm3UVm19L6ra7NgG&#10;8vZRbWy632/6JiG362fV52PbkDMaKqHNZYS14cHP3bK21uZ6j7P0b/0dbN6w+rPzz9begWZlNOPY&#10;XWBvoWOsJbAltr304/7/AOb/AMIifVSil/1n+sN7mNdbVkAVvIktD3Xeps/d37GbkuKV1pv2XHlM&#10;EcRynj0xxy8MZwl/lvYlDj4P+e3uo5vQvrB0DOvxn15YxabLGGCH12Ct7q7Nrwy2p37j1T+r31h6&#10;R0j6tdNr6lkim2ytzwwh737TZZ+kcyptj2sd+a9yodSYMf61dbZQA1mR0q6y9rdBu2D3uH7+4f8A&#10;gi1/qfiYrPqjU9tTA/JqsN7oEvg2MHqH8/2e1CzfSxdsmTHihywBM5YpzxZIR4gJx93FP08fDw/+&#10;NsvrF1rp1vTa209WPTjkBttOZXW+xpYCdzA+uGbnbf5v1PU/kLVyeq4HTseh2ZkAG7a2rRzrLXHb&#10;/NUVh91n0vzGLz8OJ/xZEE6DKgeQ37lv9Li/6+5frHecLCrbig/mtc2h1jmf2rrP+3UhI35gKy8n&#10;jjCQuRjglnMvk4p+17UI8MuD08Xux+b3HfxuvdJyrL6q79lmK31MhlzH0urZzvsbksq2MQ6vrN0W&#10;59LW3uAynbMex9VrK7HE7dtN9tTKbPd+5Yg/WL6v43UsPM2ObRmZVTKPXeTtiuwX1VubO332ezft&#10;3rC/bORhjB6b9bOnOprxranY2dS79EX0/wAzY8Vnb7fp2bX/APoMiZSG9MGLlsOWJlj45SvXFxQ9&#10;2uD54en9d6/0YP8A/9Ds6vq31RnXj1x3UKXXvYKrKhjODDX7Zaz9ac9r/Z9PcjdZ+rb87qmJ1bCy&#10;vsObigtNnp+oHt/NY9vqVfvWN/qWLcSTPTR338d2/wD0z3YfLx+16a9ng+7cP6f+T4OD/OvN1fVn&#10;quF1K7qHTs+uh+cJzanUl9Zs9x9alhu3t9z3O9N9v/XFFv1Nd6+Y27L+0YfVWN+3ixkWm1m59d+P&#10;ZUWVU7bnep6bqbK/8GumSQ9Hjv8A1l/9Os/LxcMOKva93huPscXD+s4uL2/Z/wAB5vG+rnW24I6X&#10;k9W34LGmtgrq2WuZG1lVl3qO21M/4L9JZX+j9ZBP1O6ieg/sA9Sq+xzu3/ZT6n0/X27vtWzb6n/B&#10;rqkkvR4/85Q+/X6fb/nY/L92r716uD/qvzPOu+rGZ6uJnMzWM6pgtFNd7aSK7aA3b6GXjuvfud9P&#10;9NTbV/OfzfsrRm9AyczqmP1PrN7L34c/ZMalhZUxxMm5zrH2WW2+1n+j/m1uJI+nx38d2M/e614e&#10;Lhlw17fu+z6vc9vh9ft/P8ji9R+rrrepN6x0zJOD1IDZa/b6ldzAP5vIplm76LP0m/8A9Fqp1T6v&#10;dc65TVj9Ty8Wmmm0XNONS8vLmhzOb7trfa/91dKkkeHXfx7Jxfe/1fDw8dfqOP2/e4OnBx+rg/c4&#10;/wDAefzPq91TJ63T1lufTXbih7Mer7M5zdjt423O+1NdY/ZZ9NnpKfW/q7f1KzCzqMoYvVMHVlzW&#10;TW6fptNLnOc1u/6P6R/s/Rv9VbqSXpo7+O+6I/e+PDXDxcB9r+Zr2PXx8f8Aq/5z+deczPq31XLv&#10;xeo29QY/qWFZvpBpjHawiLafSa/13b3e71nZH9ipZXQas+76wdfd03LZj3MyW7mWMFtVgm5rtzA6&#10;u5np2fQfXb/wdnqLp/rH/wCJ7qf/AIUv/wDPb15j9U//ABRdI/rO/wCocmmr0vx+a2zhGT7vl9wx&#10;H6v9VQwnF7fux/rcHD7v/qT/ACj3Y+q2aW5t9mdW/qPU2GnJyXUS1lJbs9DEpbdX6f5v6Sx9u/Yr&#10;PTOi9V6b0j9l1Z1LwwbabnY7pa1xe63ewZW2x3v/AEX0P+E9VbaSI4Ol/wDOa+T73wevg4OKG/sc&#10;PFw/qeH+p7fy/wCT4HkP+Y+d+xD0P9pV/ZDZ6u77MfUmd23d9q2bN38hXrvqzmPvx+pV5rKOr4zf&#10;T+0V0kVW1AbRVlYz7rNzv+FrtZ/U/R0+n0KSXo8f+cyT/wBIWeLh+bJxfzFcVf0j3OH9H5Pc4/Q4&#10;Wb0Xq/VMC/E6jnUt9QMNX2eggMfW9tzbHetdY636G3Z+jTZnQ+qdXbVjdXyaHYdNjbXsx6nMfaWz&#10;ta99ttvos19/p/59a3kkvT4+PzMUPvOnB7fzS9vg9q/c4Y8fs8P6XBwf+xH/2f/tFcZQaG90b3No&#10;b3AgMy4wADhCSU0EBAAAAAAAIRwBWgADGyVHHAFaAAMbJUccAgAAAgAAHAIFAAVQcmludAA4QklN&#10;BCUAAAAAABD4rMShLR/+vEIIGTMI6iP+OEJJTQQ6AAAAAAFBAAAAEAAAAAEAAAAAAAtwcmludE91&#10;dHB1dAAAAAUAAAAAUHN0U2Jvb2wBAAAAAEludGVlbnVtAAAAAEludGUAAAAAQ2xybQAAAA9wcmlu&#10;dFNpeHRlZW5CaXRib29sAAAAAAtwcmludGVyTmFtZVRFWFQAAAAvAFwAXABoAHEALQBmAHAAcwAt&#10;ADIAXABQAHIAbwBkAHUAYwB0AGkAbwBuACAALQAgAFgAZQByAG8AeAAgAFAAaABhAHMAZQByACAA&#10;NwA3ADYAMABHAFgAIABQAFMAAAAAAA9wcmludFByb29mU2V0dXBPYmpjAAAADABQAHIAbwBvAGYA&#10;IABTAGUAdAB1AHAAAAAAAApwcm9vZlNldHVwAAAAAQAAAABCbHRuZW51bQAAAAxidWlsdGluUHJv&#10;b2YAAAAJcHJvb2ZDTVlLADhCSU0EOwAAAAACLQAAABAAAAABAAAAAAAScHJpbnRPdXRwdXRPcHRp&#10;b25zAAAAFwAAAABDcHRuYm9vbAAAAAAAQ2xicmJvb2wAAAAAAFJnc01ib29sAAAAAABDcm5DYm9v&#10;bAAAAAAAQ250Q2Jvb2wAAAAAAExibHNib29sAAAAAABOZ3R2Ym9vbAAAAAAARW1sRGJvb2wAAAAA&#10;AEludHJib29sAAAAAABCY2tnT2JqYwAAAAEAAAAAAABSR0JDAAAAAwAAAABSZCAgZG91YkBv4AAA&#10;AAAAAAAAAEdybiBkb3ViQG/gAAAAAAAAAAAAQmwgIGRvdWJAb+AAAAAAAAAAAABCcmRUVW50RiNS&#10;bHQAAAAAAAAAAAAAAABCbGQgVW50RiNSbHQAAAAAAAAAAAAAAABSc2x0VW50RiNQeGxAcsAAAAAA&#10;AAAAAAp2ZWN0b3JEYXRhYm9vbAEAAAAAUGdQc2VudW0AAAAAUGdQcwAAAABQZ1BDAAAAAExlZnRV&#10;bnRGI1JsdAAAAAAAAAAAAAAAAFRvcCBVbnRGI1JsdAAAAAAAAAAAAAAAAFNjbCBVbnRGI1ByY0BZ&#10;AAAAAAAAAAAAEGNyb3BXaGVuUHJpbnRpbmdib29sAAAAAA5jcm9wUmVjdEJvdHRvbWxvbmcAAAAA&#10;AAAADGNyb3BSZWN0TGVmdGxvbmcAAAAAAAAADWNyb3BSZWN0UmlnaHRsb25nAAAAAAAAAAtjcm9w&#10;UmVjdFRvcGxvbmcAAAAAADhCSU0D7QAAAAAAEAEsAAAAAQABASwAAAABAAE4QklNBCYAAAAAAA4A&#10;AAAAAAAAAAAAP4AAADhCSU0D8gAAAAAACgAA////////AAA4QklNBA0AAAAAAAQAAAAeOEJJTQQZ&#10;AAAAAAAEAAAAHjhCSU0D8wAAAAAACQAAAAAAAAAAAQA4QklNJxAAAAAAAAoAAQAAAAAAAAABOEJJ&#10;TQP1AAAAAABIAC9mZgABAGxmZgAGAAAAAAABAC9mZgABAKGZmgAGAAAAAAABADIAAAABAFoAAAAG&#10;AAAAAAABADUAAAABAC0AAAAGAAAAAAABOEJJTQP4AAAAAABwAAD/////////////////////////&#10;////A+gAAAAA/////////////////////////////wPoAAAAAP//////////////////////////&#10;//8D6AAAAAD/////////////////////////////A+gAADhCSU0ECAAAAAAAEAAAAAEAAAJAAAAC&#10;QAAAAAA4QklNBB4AAAAAAAQAAAAAOEJJTQQaAAAAAANTAAAABgAAAAAAAAAAAAAAKgAAAQwAAAAP&#10;AFIARwAgAGYAbwByACAAUABQAFQALgB0AGkAZgBmAAAAAQAAAAAAAAAAAAAAAAAAAAAAAAABAAAA&#10;AAAAAAAAAAEMAAAAKgAAAAAAAAAAAAAAAAAAAAABAAAAAAAAAAAAAAAAAAAAAAAAABAAAAABAAAA&#10;AAAAbnVsbAAAAAIAAAAGYm91bmRzT2JqYwAAAAEAAAAAAABSY3QxAAAABAAAAABUb3AgbG9uZwAA&#10;AAAAAAAATGVmdGxvbmcAAAAAAAAAAEJ0b21sb25nAAAAKgAAAABSZ2h0bG9uZwAAAQwAAAAGc2xp&#10;Y2VzVmxMcwAAAAFPYmpjAAAAAQAAAAAABXNsaWNlAAAAEgAAAAdzbGljZUlEbG9uZwAAAAAAAAAH&#10;Z3JvdXBJRGxvbmcAAAAAAAAABm9yaWdpbmVudW0AAAAMRVNsaWNlT3JpZ2luAAAADWF1dG9HZW5l&#10;cmF0ZWQAAAAAVHlwZWVudW0AAAAKRVNsaWNlVHlwZQAAAABJbWcgAAAABmJvdW5kc09iamMAAAAB&#10;AAAAAAAAUmN0MQAAAAQAAAAAVG9wIGxvbmcAAAAAAAAAAExlZnRsb25nAAAAAAAAAABCdG9tbG9u&#10;ZwAAACoAAAAAUmdodGxvbmcAAAEMAAAAA3VybFRFWFQAAAABAAAAAAAAbnVsbFRFWFQAAAABAAAA&#10;AAAATXNnZVRFWFQAAAABAAAAAAAGYWx0VGFnVEVYVAAAAAEAAAAAAA5jZWxsVGV4dElzSFRNTGJv&#10;b2wBAAAACGNlbGxUZXh0VEVYVAAAAAEAAAAAAAlob3J6QWxpZ25lbnVtAAAAD0VTbGljZUhvcnpB&#10;bGlnbgAAAAdkZWZhdWx0AAAACXZlcnRBbGlnbmVudW0AAAAPRVNsaWNlVmVydEFsaWduAAAAB2Rl&#10;ZmF1bHQAAAALYmdDb2xvclR5cGVlbnVtAAAAEUVTbGljZUJHQ29sb3JUeXBlAAAAAE5vbmUAAAAJ&#10;dG9wT3V0c2V0bG9uZwAAAAAAAAAKbGVmdE91dHNldGxvbmcAAAAAAAAADGJvdHRvbU91dHNldGxv&#10;bmcAAAAAAAAAC3JpZ2h0T3V0c2V0bG9uZwAAAAAAOEJJTQQoAAAAAAAMAAAAAj/wAAAAAAAAOEJJ&#10;TQQUAAAAAAAEAAAAAjhCSU0EDAAAAAAMRQAAAAEAAACgAAAAGQAAAeAAAC7gAAAMKQAYAAH/2P/t&#10;AAxBZG9iZV9DTQAB/+4ADkFkb2JlAGSAAAAAAf/bAIQADAgICAkIDAkJDBELCgsRFQ8MDA8VGBMT&#10;FRMTGBEMDAwMDAwRDAwMDAwMDAwMDAwMDAwMDAwMDAwMDAwMDAwMDAENCwsNDg0QDg4QFA4ODhQU&#10;Dg4ODhQRDAwMDAwREQwMDAwMDBEMDAwMDAwMDAwMDAwMDAwMDAwMDAwMDAwMDAwM/8AAEQgAGQCg&#10;AwEiAAIRAQMRAf/dAAQACv/EAT8AAAEFAQEBAQEBAAAAAAAAAAMAAQIEBQYHCAkKCwEAAQUBAQEB&#10;AQEAAAAAAAAAAQACAwQFBgcICQoLEAABBAEDAgQCBQcGCAUDDDMBAAIRAwQhEjEFQVFhEyJxgTIG&#10;FJGhsUIjJBVSwWIzNHKC0UMHJZJT8OHxY3M1FqKygyZEk1RkRcKjdDYX0lXiZfKzhMPTdePzRieU&#10;pIW0lcTU5PSltcXV5fVWZnaGlqa2xtbm9jdHV2d3h5ent8fX5/cRAAICAQIEBAMEBQYHBwYFNQEA&#10;AhEDITESBEFRYXEiEwUygZEUobFCI8FS0fAzJGLhcoKSQ1MVY3M08SUGFqKygwcmNcLSRJNUoxdk&#10;RVU2dGXi8rOEw9N14/NGlKSFtJXE1OT0pbXF1eX1VmZ2hpamtsbW5vYnN0dXZ3eHl6e3x//aAAwD&#10;AQACEQMRAD8A26eldNP19u6ecas4Qxt4xi0GsOIZ721H2NdqrVVY6T9esbp3TCa8LLx3WZWK0k1t&#10;cBbtsbX9Gn3VVfR/9GIVuM7K/wAYeTU2+3GJxAfVoLWv4r9v6Rlrdv8AZRPqW4YvVup9N6i0P6zW&#10;/c7LeS6y6n27fe/d7G/on7P3LK/9Eohv/hbuzkkfaMzIzrlYcWLf+d9Pv+r/ADb0OX17pWHk/ZLr&#10;i7JjcaKmPusAjdufVjMtez2/vovT+q9P6ljfasG9t1IJDnCRtI5bY1+19f8AbWOzqNL+v51XRMFu&#10;TnAMb1HMstNdTSwOZTX9HIc57Ycz9FT/ANQuUzL8nHxvraYFVtt+Oy0VOJaPUfd6215bW5zbPoO/&#10;R/npxmR47/g18XIxyDh9UJ1iPrlA/wA9OGOX6qPrhH9ZxQeo6t1/6q9UxLsJ+RVe8B/oF7XCv1ms&#10;fs9HKe1tHq+79HsuWX0zqFFP1Hw6Luov6Xff6jq8sV2WQG3v3jdX7dzvofzi6T7LjV/VY49bGuob&#10;hENbAIP6Pdu2/nbne9ckT/66pvm7/wB2ihK+tbMvLjHKEcceMR+9YoeqUZ6yjl9de3wf9T4Hsn9V&#10;wOnYGNbm5YcLWMbXYQS+5xDfdXQzfa91m7dsY1Twus9NzcizFotIyagHWY9rH1WgH8/0chlVuz3f&#10;T2rl+k/rX12pbke5uD02s4oPALm07nD+V+sWq19cQ2jrHQM2r25Iy20y3Rzq3lnqVz+77nM/68jx&#10;Gr0oGmA8pj9yOImXuZIHKJengiSJZIR4OH92Pq9S2Nfd9Z+vZ1Ftr2dH6YfR+z1PNfrWEuYX3vqL&#10;bH1fo3/o9/8Aof8AhFe6n9VMV2KT0ZrenZ7S01X1OfUI3N9Vtvofzm+rf+as76jBuP1LruA7SyrK&#10;LhPJaXWsDv8Ao/8ATV3619c6x0NtWTjtxrca6xtLWWNf6geQ5+4vY/Y5ns/cQ04bPXdkyDKOajg5&#10;eXBGMYe3C+GGT0Rn6/3/AHP0uN0B9ZOifbH4TskV5Fe/eyxr64FYc+15faxlfpsbW/8AS7vTUGfW&#10;v6v2Yj81uY37Oyz0i8teJfG/062OZvudtP8AgmvWF1HFfk/XHouP1VtWRYaLXXNY0iolvrW1fo7H&#10;WO9mxn03K/1t3RumZWOG4TszqeZk/acXGY8tm8NbU7Ie57vSpZt2/wDnz0/z0eKWu2hpjPLYLxxA&#10;ySllh7nplDh9Mpxl6pxh6f1fz/5N0afrH0e6y2plzm3UVm19L6ra7NgG8vZRbWy632/6JiG362fV&#10;52PbkDMaKqHNZYS14cHP3bK21uZ6j7P0b/0dbN6w+rPzz9begWZlNOPYXWBvoWOsJbAltr304/7/&#10;AOb/AMIifVSil/1n+sN7mNdbVkAVvIktD3Xeps/d37GbkuKV1pv2XHlMEcRynj0xxy8MZwl/lvYl&#10;Dj4P+e3uo5vQvrB0DOvxn15YxabLGGCH12Ct7q7Nrwy2p37j1T+r31h6R0j6tdNr6lkim2ytzwwh&#10;737TZZ+kcyptj2sd+a9yodSYMf61dbZQA1mR0q6y9rdBu2D3uH7+4f8Agi1/qfiYrPqjU9tTA/Jq&#10;sN7oEvg2MHqH8/2e1CzfSxdsmTHihywBM5YpzxZIR4gJx93FP08fDw/+NsvrF1rp1vTa209WPTjk&#10;BttOZXW+xpYCdzA+uGbnbf5v1PU/kLVyeq4HTseh2ZkAG7a2rRzrLXHb/NUVh91n0vzGLz8OJ/xZ&#10;EE6DKgeQ37lv9Li/6+5frHecLCrbig/mtc2h1jmf2rrP+3UhI35gKy8njjCQuRjglnMvk4p+17UI&#10;8MuD08Xux+b3HfxuvdJyrL6q79lmK31MhlzH0urZzvsbksq2MQ6vrN0W59LW3uAynbMex9VrK7HE&#10;7dtN9tTKbPd+5Yg/WL6v43UsPM2ObRmZVTKPXeTtiuwX1VubO332ezft3rC/bORhjB6b9bOnOprx&#10;ranY2dS79EX0/wAzY8Vnb7fp2bX/APoMiZSG9MGLlsOWJlj45SvXFxQ92uD54en9d6/0YP8A/9Ds&#10;6vq31RnXj1x3UKXXvYKrKhjODDX7Zaz9ac9r/Z9PcjdZ+rb87qmJ1bCyvsObigtNnp+oHt/NY9vq&#10;VfvWN/qWLcSTPTR338d2/wD0z3YfLx+16a9ng+7cP6f+T4OD/OvN1fVnquF1K7qHTs+uh+cJzanU&#10;l9Zs9x9alhu3t9z3O9N9v/XFFv1Nd6+Y27L+0YfVWN+3ixkWm1m59d+PZUWVU7bnep6bqbK/8Gum&#10;SQ9Hjv8A1l/9Os/LxcMOKva93huPscXD+s4uL2/Z/wAB5vG+rnW24I6Xk9W34LGmtgrq2WuZG1lV&#10;l3qO21M/4L9JZX+j9ZBP1O6ieg/sA9Sq+xzu3/ZT6n0/X27vtWzb6n/BrqkkvR4/85Q+/X6fb/nY&#10;/L92r716uD/qvzPOu+rGZ6uJnMzWM6pgtFNd7aSK7aA3b6GXjuvfud9P9NTbV/OfzfsrRm9Ayczq&#10;mP1PrN7L34c/ZMalhZUxxMm5zrH2WW2+1n+j/m1uJI+nx38d2M/e614eLhlw17fu+z6vc9vh9ft/&#10;P8ji9R+rrrepN6x0zJOD1IDZa/b6ldzAP5vIplm76LP0m/8A9Fqp1T6vdc65TVj9Ty8Wmmm0XNON&#10;S8vLmhzOb7trfa/91dKkkeHXfx7Jxfe/1fDw8dfqOP2/e4OnBx+rg/c4/wDAefzPq91TJ63T1luf&#10;TXbih7Mer7M5zdjt423O+1NdY/ZZ9NnpKfW/q7f1KzCzqMoYvVMHVlzWTW6fptNLnOc1u/6P6R/s&#10;/Rv9VbqSXpo7+O+6I/e+PDXDxcB9r+Zr2PXx8f8Aq/5z+deczPq31XLvxeo29QY/qWFZvpBpjHaw&#10;iLafSa/13b3e71nZH9ipZXQas+76wdfd03LZj3MyW7mWMFtVgm5rtzA6u5np2fQfXb/wdnqLp/rH&#10;/wCJ7qf/AIUv/wDPb15j9U//ABRdI/rO/wCocmmr0vx+a2zhGT7vl9wxH6v9VQwnF7fux/rcHD7v&#10;/qT/ACj3Y+q2aW5t9mdW/qPU2GnJyXUS1lJbs9DEpbdX6f5v6Sx9u/YrPTOi9V6b0j9l1Z1Lwwba&#10;bnY7pa1xe63ewZW2x3v/AEX0P+E9VbaSI4Ol/wDOa+T73wevg4OKG/scPFw/qeH+p7fy/wCT4HkP&#10;+Y+d+xD0P9pV/ZDZ6u77MfUmd23d9q2bN38hXrvqzmPvx+pV5rKOr4zfT+0V0kVW1AbRVlYz7rNz&#10;v+FrtZ/U/R0+n0KSXo8f+cyT/wBIWeLh+bJxfzFcVf0j3OH9H5Pc4/Q4Wb0Xq/VMC/E6jnUt9QMN&#10;X2eggMfW9tzbHetdY636G3Z+jTZnQ+qdXbVjdXyaHYdNjbXsx6nMfaWzta99ttvos19/p/59a3kk&#10;vT4+PzMUPvOnB7fzS9vg9q/c4Y8fs8P6XBwf+xH/2QA4QklNBCEAAAAAAFUAAAABAQAAAA8AQQBk&#10;AG8AYgBlACAAUABoAG8AdABvAHMAaABvAHAAAAATAEEAZABvAGIAZQAgAFAAaABvAHQAbwBzAGgA&#10;bwBwACAAQwBTADYAAAABADhCSU0EBgAAAAAABwAIAAAAAQEA/+EasGh0dHA6Ly9ucy5hZG9iZS5j&#10;b20veGFwLzEuMC8APD94cGFja2V0IGJlZ2luPSLvu78iIGlkPSJXNU0wTXBDZWhpSHpyZVN6TlRj&#10;emtjOWQiPz4gPHg6eG1wbWV0YSB4bWxuczp4PSJhZG9iZTpuczptZXRhLyIgeDp4bXB0az0iQWRv&#10;YmUgWE1QIENvcmUgNS4zLWMwMTEgNjYuMTQ1NjYxLCAyMDEyLzAyLzA2LTE0OjU2OjI3ICAgICAg&#10;ICAiPiA8cmRmOlJERiB4bWxuczpyZGY9Imh0dHA6Ly93d3cudzMub3JnLzE5OTkvMDIvMjItcmRm&#10;LXN5bnRheC1ucyMiPiA8cmRmOkRlc2NyaXB0aW9uIHJkZjphYm91dD0iIiB4bWxuczpkYz0iaHR0&#10;cDovL3B1cmwub3JnL2RjL2VsZW1lbnRzLzEuMS8iIHhtbG5zOnhtcD0iaHR0cDovL25zLmFkb2Jl&#10;LmNvbS94YXAvMS4wLyIgeG1sbnM6eG1wTU09Imh0dHA6Ly9ucy5hZG9iZS5jb20veGFwLzEuMC9t&#10;bS8iIHhtbG5zOnN0UmVmPSJodHRwOi8vbnMuYWRvYmUuY29tL3hhcC8xLjAvc1R5cGUvUmVzb3Vy&#10;Y2VSZWYjIiB4bWxuczpzdEV2dD0iaHR0cDovL25zLmFkb2JlLmNvbS94YXAvMS4wL3NUeXBlL1Jl&#10;c291cmNlRXZlbnQjIiB4bWxuczppbGx1c3RyYXRvcj0iaHR0cDovL25zLmFkb2JlLmNvbS9pbGx1&#10;c3RyYXRvci8xLjAvIiB4bWxuczp4bXBUUGc9Imh0dHA6Ly9ucy5hZG9iZS5jb20veGFwLzEuMC90&#10;L3BnLyIgeG1sbnM6c3REaW09Imh0dHA6Ly9ucy5hZG9iZS5jb20veGFwLzEuMC9zVHlwZS9EaW1l&#10;bnNpb25zIyIgeG1sbnM6eG1wRz0iaHR0cDovL25zLmFkb2JlLmNvbS94YXAvMS4wL2cvIiB4bWxu&#10;czpwZGY9Imh0dHA6Ly9ucy5hZG9iZS5jb20vcGRmLzEuMy8iIHhtbG5zOnBob3Rvc2hvcD0iaHR0&#10;cDovL25zLmFkb2JlLmNvbS9waG90b3Nob3AvMS4wLyIgZGM6Zm9ybWF0PSJpbWFnZS9qcGVnIiB4&#10;bXA6TWV0YWRhdGFEYXRlPSIyMDE1LTAyLTIzVDA3OjU0OjQzLTA2OjAwIiB4bXA6TW9kaWZ5RGF0&#10;ZT0iMjAxNS0wMi0yM1QwNzo1NDo0My0wNjowMCIgeG1wOkNyZWF0ZURhdGU9IjIwMTItMTItMTBU&#10;MTA6MTQ6MDEtMDY6MDAiIHhtcDpDcmVhdG9yVG9vbD0iQWRvYmUgUGhvdG9zaG9wIENTNiAoV2lu&#10;ZG93cykiIHhtcE1NOkluc3RhbmNlSUQ9InhtcC5paWQ6MDg4REM2N0I2M0JCRTQxMUIyMDJBRDJB&#10;NTE1QTBFQjQiIHhtcE1NOkRvY3VtZW50SUQ9InhtcC5kaWQ6MjY2QjJFRjQzOTYwRTQxMUJEMjJF&#10;NjgwRUQyRTNDMDEiIHhtcE1NOk9yaWdpbmFsRG9jdW1lbnRJRD0idXVpZDo1RDIwODkyNDkzQkZE&#10;QjExOTE0QTg1OTBEMzE1MDhDOCIgeG1wTU06UmVuZGl0aW9uQ2xhc3M9InByb29mOnBkZiIgaWxs&#10;dXN0cmF0b3I6U3RhcnR1cFByb2ZpbGU9IlByaW50IiB4bXBUUGc6SGFzVmlzaWJsZU92ZXJwcmlu&#10;dD0iRmFsc2UiIHhtcFRQZzpIYXNWaXNpYmxlVHJhbnNwYXJlbmN5PSJGYWxzZSIgeG1wVFBnOk5Q&#10;YWdlcz0iMSIgcGRmOlByb2R1Y2VyPSJBZG9iZSBQREYgbGlicmFyeSA5LjkwIiBwaG90b3Nob3A6&#10;Q29sb3JNb2RlPSIzIiBwaG90b3Nob3A6SUNDUHJvZmlsZT0ic1JHQiBJRUM2MTk2Ni0yLjEiPiA8&#10;ZGM6dGl0bGU+IDxyZGY6QWx0PiA8cmRmOmxpIHhtbDpsYW5nPSJ4LWRlZmF1bHQiPlByaW50PC9y&#10;ZGY6bGk+IDwvcmRmOkFsdD4gPC9kYzp0aXRsZT4gPHhtcE1NOkRlcml2ZWRGcm9tIHN0UmVmOmlu&#10;c3RhbmNlSUQ9InhtcC5paWQ6MDc4REM2N0I2M0JCRTQxMUIyMDJBRDJBNTE1QTBFQjQiIHN0UmVm&#10;OmRvY3VtZW50SUQ9InhtcC5kaWQ6MjY2QjJFRjQzOTYwRTQxMUJEMjJFNjgwRUQyRTNDMDEiIHN0&#10;UmVmOm9yaWdpbmFsRG9jdW1lbnRJRD0idXVpZDo1RDIwODkyNDkzQkZEQjExOTE0QTg1OTBEMzE1&#10;MDhDOCIgc3RSZWY6cmVuZGl0aW9uQ2xhc3M9InByb29mOnBkZiIvPiA8eG1wTU06SGlzdG9yeT4g&#10;PHJkZjpTZXE+IDxyZGY6bGkgc3RFdnQ6YWN0aW9uPSJzYXZlZCIgc3RFdnQ6aW5zdGFuY2VJRD0i&#10;eG1wLmlpZDo3MEY3NUFDMkM4ODdFMTExQUMxNjgzNzAxMENGOEI3MyIgc3RFdnQ6d2hlbj0iMjAx&#10;Mi0wNC0xNlQwODozMzozMi0wNTowMCIgc3RFdnQ6c29mdHdhcmVBZ2VudD0iQWRvYmUgSWxsdXN0&#10;cmF0b3IgQ1M1LjEiIHN0RXZ0OmNoYW5nZWQ9Ii8iLz4gPHJkZjpsaSBzdEV2dDphY3Rpb249ImNv&#10;bnZlcnRlZCIgc3RFdnQ6cGFyYW1ldGVycz0iZnJvbSBhcHBsaWNhdGlvbi9wb3N0c2NyaXB0IHRv&#10;IGFwcGxpY2F0aW9uL3ZuZC5hZG9iZS5pbGx1c3RyYXRvciIvPiA8cmRmOmxpIHN0RXZ0OmFjdGlv&#10;bj0iY29udmVydGVkIiBzdEV2dDpwYXJhbWV0ZXJzPSJmcm9tIGFwcGxpY2F0aW9uL3Bvc3RzY3Jp&#10;cHQgdG8gYXBwbGljYXRpb24vdm5kLmFkb2JlLmlsbHVzdHJhdG9yIi8+IDxyZGY6bGkgc3RFdnQ6&#10;YWN0aW9uPSJzYXZlZCIgc3RFdnQ6aW5zdGFuY2VJRD0ieG1wLmlpZDpFQTc5MDY5Q0U0NDJFMjEx&#10;QjA0MEI1MDZGNDk4MTgxRSIgc3RFdnQ6d2hlbj0iMjAxMi0xMi0xMFQxMDoxNDowMS0wNjowMCIg&#10;c3RFdnQ6c29mdHdhcmVBZ2VudD0iQWRvYmUgSWxsdXN0cmF0b3IgQ1M1LjEiIHN0RXZ0OmNoYW5n&#10;ZWQ9Ii8iLz4gPHJkZjpsaSBzdEV2dDphY3Rpb249ImNvbnZlcnRlZCIgc3RFdnQ6cGFyYW1ldGVy&#10;cz0iZnJvbSBhcHBsaWNhdGlvbi9wb3N0c2NyaXB0IHRvIGFwcGxpY2F0aW9uL3ZuZC5hZG9iZS5w&#10;aG90b3Nob3AiLz4gPHJkZjpsaSBzdEV2dDphY3Rpb249InNhdmVkIiBzdEV2dDppbnN0YW5jZUlE&#10;PSJ4bXAuaWlkOjI2NkIyRUY0Mzk2MEU0MTFCRDIyRTY4MEVEMkUzQzAxIiBzdEV2dDp3aGVuPSIy&#10;MDE0LTEwLTMwVDEzOjUyOjU1LTA1OjAwIiBzdEV2dDpzb2Z0d2FyZUFnZW50PSJBZG9iZSBQaG90&#10;b3Nob3AgQ1M2IChXaW5kb3dzKSIgc3RFdnQ6Y2hhbmdlZD0iLyIvPiA8cmRmOmxpIHN0RXZ0OmFj&#10;dGlvbj0iY29udmVydGVkIiBzdEV2dDpwYXJhbWV0ZXJzPSJmcm9tIGFwcGxpY2F0aW9uL3Bvc3Rz&#10;Y3JpcHQgdG8gaW1hZ2UvdGlmZiIvPiA8cmRmOmxpIHN0RXZ0OmFjdGlvbj0iZGVyaXZlZCIgc3RF&#10;dnQ6cGFyYW1ldGVycz0iY29udmVydGVkIGZyb20gYXBwbGljYXRpb24vdm5kLmFkb2JlLnBob3Rv&#10;c2hvcCB0byBpbWFnZS90aWZmIi8+IDxyZGY6bGkgc3RFdnQ6YWN0aW9uPSJzYXZlZCIgc3RFdnQ6&#10;aW5zdGFuY2VJRD0ieG1wLmlpZDoyNzZCMkVGNDM5NjBFNDExQkQyMkU2ODBFRDJFM0MwMSIgc3RF&#10;dnQ6d2hlbj0iMjAxNC0xMC0zMFQxMzo1Mjo1NS0wNTowMCIgc3RFdnQ6c29mdHdhcmVBZ2VudD0i&#10;QWRvYmUgUGhvdG9zaG9wIENTNiAoV2luZG93cykiIHN0RXZ0OmNoYW5nZWQ9Ii8iLz4gPHJkZjps&#10;aSBzdEV2dDphY3Rpb249InNhdmVkIiBzdEV2dDppbnN0YW5jZUlEPSJ4bXAuaWlkOjA3OERDNjdC&#10;NjNCQkU0MTFCMjAyQUQyQTUxNUEwRUI0IiBzdEV2dDp3aGVuPSIyMDE1LTAyLTIzVDA3OjU0OjQz&#10;LTA2OjAwIiBzdEV2dDpzb2Z0d2FyZUFnZW50PSJBZG9iZSBQaG90b3Nob3AgQ1M2IChXaW5kb3dz&#10;KSIgc3RFdnQ6Y2hhbmdlZD0iLyIvPiA8cmRmOmxpIHN0RXZ0OmFjdGlvbj0iY29udmVydGVkIiBz&#10;dEV2dDpwYXJhbWV0ZXJzPSJmcm9tIGltYWdlL3RpZmYgdG8gaW1hZ2UvanBlZyIvPiA8cmRmOmxp&#10;IHN0RXZ0OmFjdGlvbj0iZGVyaXZlZCIgc3RFdnQ6cGFyYW1ldGVycz0iY29udmVydGVkIGZyb20g&#10;aW1hZ2UvdGlmZiB0byBpbWFnZS9qcGVnIi8+IDxyZGY6bGkgc3RFdnQ6YWN0aW9uPSJzYXZlZCIg&#10;c3RFdnQ6aW5zdGFuY2VJRD0ieG1wLmlpZDowODhEQzY3QjYzQkJFNDExQjIwMkFEMkE1MTVBMEVC&#10;NCIgc3RFdnQ6d2hlbj0iMjAxNS0wMi0yM1QwNzo1NDo0My0wNjowMCIgc3RFdnQ6c29mdHdhcmVB&#10;Z2VudD0iQWRvYmUgUGhvdG9zaG9wIENTNiAoV2luZG93cykiIHN0RXZ0OmNoYW5nZWQ9Ii8iLz4g&#10;PC9yZGY6U2VxPiA8L3htcE1NOkhpc3Rvcnk+IDx4bXBUUGc6TWF4UGFnZVNpemUgc3REaW06dz0i&#10;NjYuMDAwMDAwIiBzdERpbTpoPSIxMDIuMDAwMDAwIiBzdERpbTp1bml0PSJQaWNhcyIvPiA8eG1w&#10;VFBnOlBsYXRlTmFtZXM+IDxyZGY6U2VxPiA8cmRmOmxpPlBNUzIwMDwvcmRmOmxpPiA8L3JkZjpT&#10;ZXE+IDwveG1wVFBnOlBsYXRlTmFtZXM+IDx4bXBUUGc6U3dhdGNoR3JvdXBzPiA8cmRmOlNlcT4g&#10;PHJkZjpsaT4gPHJkZjpEZXNjcmlwdGlvbiB4bXBHOmdyb3VwTmFtZT0iRGVmYXVsdCBTd2F0Y2gg&#10;R3JvdXAiIHhtcEc6Z3JvdXBUeXBlPSIwIj4gPHhtcEc6Q29sb3JhbnRzPiA8cmRmOlNlcT4gPHJk&#10;ZjpsaSB4bXBHOnN3YXRjaE5hbWU9IldoaXRlIiB4bXBHOm1vZGU9IkNNWUsiIHhtcEc6dHlwZT0i&#10;UFJPQ0VTUyIgeG1wRzpjeWFuPSIwLjAwMDAwMCIgeG1wRzptYWdlbnRhPSIwLjAwMDAwMCIgeG1w&#10;Rzp5ZWxsb3c9IjAuMDAwMDAwIiB4bXBHOmJsYWNrPSIwLjAwMDAwMCIvPiA8cmRmOmxpIHhtcEc6&#10;c3dhdGNoTmFtZT0iQmxhY2siIHhtcEc6bW9kZT0iQ01ZSyIgeG1wRzp0eXBlPSJQUk9DRVNTIiB4&#10;bXBHOmN5YW49IjAuMDAwMDAwIiB4bXBHOm1hZ2VudGE9IjAuMDAwMDAwIiB4bXBHOnllbGxvdz0i&#10;MC4wMDAwMDAiIHhtcEc6YmxhY2s9IjEwMC4wMDAwMDAiLz4gPHJkZjpsaSB4bXBHOnN3YXRjaE5h&#10;bWU9IlBNUzIwMCIgeG1wRzp0eXBlPSJTUE9UIiB4bXBHOnRpbnQ9IjEwMC4wMDAwMDAiIHhtcEc6&#10;bW9kZT0iQ01ZSyIgeG1wRzpjeWFuPSIwLjAwMDAwMCIgeG1wRzptYWdlbnRhPSIxMDAuMDAwMDAw&#10;IiB4bXBHOnllbGxvdz0iNjMuMDAwNTAwIiB4bXBHOmJsYWNrPSIxMS45OTk1MDAiLz4gPC9yZGY6&#10;U2VxPiA8L3htcEc6Q29sb3JhbnRzPiA8L3JkZjpEZXNjcmlwdGlvbj4gPC9yZGY6bGk+IDwvcmRm&#10;OlNlcT4gPC94bXBUUGc6U3dhdGNoR3JvdXBzPiA8L3JkZjpEZXNjcmlwdGlvbj4gPC9yZGY6UkRG&#10;PiA8L3g6eG1wbWV0YT4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8P3hwYWNrZXQgZW5kPSJ3Ij8+/+IMWElDQ19QUk9GSUxFAAEBAAAMSExpbm8C&#10;EAAAbW50clJHQiBYWVogB84AAgAJAAYAMQAAYWNzcE1TRlQAAAAASUVDIHNSR0IAAAAAAAAAAAAA&#10;AAEAAPbWAAEAAAAA0y1IUCAgAAAAAAAAAAAAAAAAAAAAAAAAAAAAAAAAAAAAAAAAAAAAAAAAAAAA&#10;AAAAAAAAAAARY3BydAAAAVAAAAAzZGVzYwAAAYQAAABsd3RwdAAAAfAAAAAUYmtwdAAAAgQAAAAU&#10;clhZWgAAAhgAAAAUZ1hZWgAAAiwAAAAUYlhZWgAAAkAAAAAUZG1uZAAAAlQAAABwZG1kZAAAAsQA&#10;AACIdnVlZAAAA0wAAACGdmlldwAAA9QAAAAkbHVtaQAAA/gAAAAUbWVhcwAABAwAAAAkdGVjaAAA&#10;BDAAAAAMclRSQwAABDwAAAgMZ1RSQwAABDwAAAgMYlRSQwAABDwAAAgMdGV4dAAAAABDb3B5cmln&#10;aHQgKGMpIDE5OTggSGV3bGV0dC1QYWNrYXJkIENvbXBhbnkAAGRlc2MAAAAAAAAAEnNSR0IgSUVD&#10;NjE5NjYtMi4xAAAAAAAAAAAAAAASc1JHQiBJRUM2MTk2Ni0yLjEAAAAAAAAAAAAAAAAAAAAAAAAA&#10;AAAAAAAAAAAAAAAAAAAAAAAAAAAAAAAAAAAAAAAAAFhZWiAAAAAAAADzUQABAAAAARbMWFlaIAAA&#10;AAAAAAAAAAAAAAAAAABYWVogAAAAAAAAb6IAADj1AAADkFhZWiAAAAAAAABimQAAt4UAABjaWFla&#10;IAAAAAAAACSgAAAPhAAAts9kZXNjAAAAAAAAABZJRUMgaHR0cDovL3d3dy5pZWMuY2gAAAAAAAAA&#10;AAAAABZJRUMgaHR0cDovL3d3dy5pZWMuY2gAAAAAAAAAAAAAAAAAAAAAAAAAAAAAAAAAAAAAAAAA&#10;AAAAAAAAAAAAAAAAAAAAZGVzYwAAAAAAAAAuSUVDIDYxOTY2LTIuMSBEZWZhdWx0IFJHQiBjb2xv&#10;dXIgc3BhY2UgLSBzUkdCAAAAAAAAAAAAAAAuSUVDIDYxOTY2LTIuMSBEZWZhdWx0IFJHQiBjb2xv&#10;dXIgc3BhY2UgLSBzUkdCAAAAAAAAAAAAAAAAAAAAAAAAAAAAAGRlc2MAAAAAAAAALFJlZmVyZW5j&#10;ZSBWaWV3aW5nIENvbmRpdGlvbiBpbiBJRUM2MTk2Ni0yLjEAAAAAAAAAAAAAACxSZWZlcmVuY2Ug&#10;Vmlld2luZyBDb25kaXRpb24gaW4gSUVDNjE5NjYtMi4xAAAAAAAAAAAAAAAAAAAAAAAAAAAAAAAA&#10;AAB2aWV3AAAAAAATpP4AFF8uABDPFAAD7cwABBMLAANcngAAAAFYWVogAAAAAABMCVYAUAAAAFcf&#10;521lYXMAAAAAAAAAAQAAAAAAAAAAAAAAAAAAAAAAAAKPAAAAAnNpZyAAAAAAQ1JUIGN1cnYAAAAA&#10;AAAEAAAAAAUACgAPABQAGQAeACMAKAAtADIANwA7AEAARQBKAE8AVABZAF4AYwBoAG0AcgB3AHwA&#10;gQCGAIsAkACVAJoAnwCkAKkArgCyALcAvADBAMYAywDQANUA2wDgAOUA6wDwAPYA+wEBAQcBDQET&#10;ARkBHwElASsBMgE4AT4BRQFMAVIBWQFgAWcBbgF1AXwBgwGLAZIBmgGhAakBsQG5AcEByQHRAdkB&#10;4QHpAfIB+gIDAgwCFAIdAiYCLwI4AkECSwJUAl0CZwJxAnoChAKOApgCogKsArYCwQLLAtUC4ALr&#10;AvUDAAMLAxYDIQMtAzgDQwNPA1oDZgNyA34DigOWA6IDrgO6A8cD0wPgA+wD+QQGBBMEIAQtBDsE&#10;SARVBGMEcQR+BIwEmgSoBLYExATTBOEE8AT+BQ0FHAUrBToFSQVYBWcFdwWGBZYFpgW1BcUF1QXl&#10;BfYGBgYWBicGNwZIBlkGagZ7BowGnQavBsAG0QbjBvUHBwcZBysHPQdPB2EHdAeGB5kHrAe/B9IH&#10;5Qf4CAsIHwgyCEYIWghuCIIIlgiqCL4I0gjnCPsJEAklCToJTwlkCXkJjwmkCboJzwnlCfsKEQon&#10;Cj0KVApqCoEKmAquCsUK3ArzCwsLIgs5C1ELaQuAC5gLsAvIC+EL+QwSDCoMQwxcDHUMjgynDMAM&#10;2QzzDQ0NJg1ADVoNdA2ODakNww3eDfgOEw4uDkkOZA5/DpsOtg7SDu4PCQ8lD0EPXg96D5YPsw/P&#10;D+wQCRAmEEMQYRB+EJsQuRDXEPURExExEU8RbRGMEaoRyRHoEgcSJhJFEmQShBKjEsMS4xMDEyMT&#10;QxNjE4MTpBPFE+UUBhQnFEkUahSLFK0UzhTwFRIVNBVWFXgVmxW9FeAWAxYmFkkWbBaPFrIW1hb6&#10;Fx0XQRdlF4kXrhfSF/cYGxhAGGUYihivGNUY+hkgGUUZaxmRGbcZ3RoEGioaURp3Gp4axRrsGxQb&#10;OxtjG4obshvaHAIcKhxSHHscoxzMHPUdHh1HHXAdmR3DHeweFh5AHmoelB6+HukfEx8+H2kflB+/&#10;H+ogFSBBIGwgmCDEIPAhHCFIIXUhoSHOIfsiJyJVIoIiryLdIwojOCNmI5QjwiPwJB8kTSR8JKsk&#10;2iUJJTglaCWXJccl9yYnJlcmhya3JugnGCdJJ3onqyfcKA0oPyhxKKIo1CkGKTgpaymdKdAqAio1&#10;KmgqmyrPKwIrNitpK50r0SwFLDksbiyiLNctDC1BLXYtqy3hLhYuTC6CLrcu7i8kL1ovkS/HL/4w&#10;NTBsMKQw2zESMUoxgjG6MfIyKjJjMpsy1DMNM0YzfzO4M/E0KzRlNJ402DUTNU01hzXCNf02NzZy&#10;Nq426TckN2A3nDfXOBQ4UDiMOMg5BTlCOX85vDn5OjY6dDqyOu87LTtrO6o76DwnPGU8pDzjPSI9&#10;YT2hPeA+ID5gPqA+4D8hP2E/oj/iQCNAZECmQOdBKUFqQaxB7kIwQnJCtUL3QzpDfUPARANER0SK&#10;RM5FEkVVRZpF3kYiRmdGq0bwRzVHe0fASAVIS0iRSNdJHUljSalJ8Eo3Sn1KxEsMS1NLmkviTCpM&#10;cky6TQJNSk2TTdxOJU5uTrdPAE9JT5NP3VAnUHFQu1EGUVBRm1HmUjFSfFLHUxNTX1OqU/ZUQlSP&#10;VNtVKFV1VcJWD1ZcVqlW91dEV5JX4FgvWH1Yy1kaWWlZuFoHWlZaplr1W0VblVvlXDVchlzWXSdd&#10;eF3JXhpebF69Xw9fYV+zYAVgV2CqYPxhT2GiYfViSWKcYvBjQ2OXY+tkQGSUZOllPWWSZedmPWaS&#10;ZuhnPWeTZ+loP2iWaOxpQ2maafFqSGqfavdrT2una/9sV2yvbQhtYG25bhJua27Ebx5veG/RcCtw&#10;hnDgcTpxlXHwcktypnMBc11zuHQUdHB0zHUodYV14XY+dpt2+HdWd7N4EXhueMx5KnmJeed6Rnql&#10;ewR7Y3vCfCF8gXzhfUF9oX4BfmJ+wn8jf4R/5YBHgKiBCoFrgc2CMIKSgvSDV4O6hB2EgITjhUeF&#10;q4YOhnKG14c7h5+IBIhpiM6JM4mZif6KZIrKizCLlov8jGOMyo0xjZiN/45mjs6PNo+ekAaQbpDW&#10;kT+RqJIRknqS45NNk7aUIJSKlPSVX5XJljSWn5cKl3WX4JhMmLiZJJmQmfyaaJrVm0Kbr5wcnImc&#10;951kndKeQJ6unx2fi5/6oGmg2KFHobaiJqKWowajdqPmpFakx6U4pammGqaLpv2nbqfgqFKoxKk3&#10;qamqHKqPqwKrdavprFys0K1ErbiuLa6hrxavi7AAsHWw6rFgsdayS7LCszizrrQltJy1E7WKtgG2&#10;ebbwt2i34LhZuNG5SrnCuju6tbsuu6e8IbybvRW9j74KvoS+/796v/XAcMDswWfB48JfwtvDWMPU&#10;xFHEzsVLxcjGRsbDx0HHv8g9yLzJOsm5yjjKt8s2y7bMNcy1zTXNtc42zrbPN8+40DnQutE80b7S&#10;P9LB00TTxtRJ1MvVTtXR1lXW2Ndc1+DYZNjo2WzZ8dp22vvbgNwF3IrdEN2W3hzeot8p36/gNuC9&#10;4UThzOJT4tvjY+Pr5HPk/OWE5g3mlucf56noMui86Ubp0Opb6uXrcOv77IbtEe2c7ijutO9A78zw&#10;WPDl8XLx//KM8xnzp/Q09ML1UPXe9m32+/eK+Bn4qPk4+cf6V/rn+3f8B/yY/Sn9uv5L/tz/bf//&#10;/+4ADkFkb2JlAGRAAAAAAf/bAIQAAQEBAQEBAQEBAQEBAQEBAQEBAQEBAQEBAQEBAQEBAQEBAQEB&#10;AQEBAQEBAQICAgICAgICAgICAwMDAwMDAwMDAwEBAQEBAQEBAQEBAgIBAgIDAwMDAwMDAwMDAwMD&#10;AwMDAwMDAwMDAwMDAwMDAwMDAwMDAwMDAwMDAwMDAwMDAwMD/8AAEQgAKgEMAwERAAIRAQMRAf/d&#10;AAQAIv/EAaIAAAAGAgMBAAAAAAAAAAAAAAcIBgUECQMKAgEACwEAAAYDAQEBAAAAAAAAAAAABgUE&#10;AwcCCAEJAAoLEAACAQMEAQMDAgMDAwIGCXUBAgMEEQUSBiEHEyIACDEUQTIjFQlRQhZhJDMXUnGB&#10;GGKRJUOhsfAmNHIKGcHRNSfhUzaC8ZKiRFRzRUY3R2MoVVZXGrLC0uLyZIN0k4Rlo7PD0+MpOGbz&#10;dSo5OkhJSlhZWmdoaWp2d3h5eoWGh4iJipSVlpeYmZqkpaanqKmqtLW2t7i5usTFxsfIycrU1dbX&#10;2Nna5OXm5+jp6vT19vf4+foRAAIBAwIEBAMFBAQEBgYFbQECAxEEIRIFMQYAIhNBUQcyYRRxCEKB&#10;I5EVUqFiFjMJsSTB0UNy8BfhgjQlklMYY0TxorImNRlUNkVkJwpzg5NGdMLS4vJVZXVWN4SFo7PD&#10;0+PzKRqUpLTE1OT0laW1xdXl9ShHV2Y4doaWprbG1ub2Z3eHl6e3x9fn90hYaHiImKi4yNjo+DlJ&#10;WWl5iZmpucnZ6fkqOkpaanqKmqq6ytrq+v/aAAwDAQACEQMRAD8AMV/O9+IvU3wkzvQj/HaXe+z8&#10;b2VSb5/vDhq3fe5dxUIqNuth5KKpoZc7kK7IU7yDJsJFMzqQoIF7+wPf7PY213pSBDGyA0Krg1Ix&#10;QA/tr13R+4j7w82++lj7hL7lRbfe3O2Pa+DItpBC2mbxQysIkVCB4YodIIqercvjR/Jw+CXdHxl6&#10;O7K3jsHeR39vnqzaO5s7urH9n74gr3z2aw1NWV2SpaaozFXiqaVqiYsqLT+JeBp9rdt2e1u9qtZG&#10;qkkkYJKhf8BUj+XWHPud99P395J9z+e+WNm5gsf6vWG63EEVu9halPCjkZVRiIlkYUFCS+o+vVZm&#10;2e6u+f5RX8yqi+Mcvau7+0PjXvDcGzFbbW9q+XKmLZPYMz0eGy+LaZvDi917brFZJHpPFDVBAJUI&#10;NvaFDJss0gjoFiYalXhIhpRiowGPkfKh8jTrKPdOR/b774v3X7j3UTlGy2n3Psbe5/WtUEdbm0Aa&#10;SOQDLwTLQqJNTIT2Hz63L/Y564o9e9+691737r3XvfuvdBL3h0j138ius9w9Rdq4qtzWxt0fw/8A&#10;jGPx+ay236yZsXkaXK0LQ5XCVlDkqYw11HG50SAOF0sCpIKa7tIL6Bre4TVESDT5g1H8x0L+ROeu&#10;ZPbfmjbeceUrtIN+tNfhu8UcyjWjRtWOVXRqqxGVNOIoRXrTiwXV+K+Of89HYfQvXua3WvWu1O3t&#10;nfwDEZvcmSzU9PR5rYdHn56Opq6qTy1kVPXV0ixmTU3jChiTc+wM9ja2l0qRRLrjuUAbSob+0X0A&#10;8jTh12m3Dmm59yvuDcw+4PMe32f9aLvZ7jxZIoEiBaO7aIMqqKKSiitKCtaAdbEn81vuf5o9LdVd&#10;c5r4UbXze6d7ZXe9Tjt10eE69j7Cmg26uNWWKeahkoq4UEf3fAl0DUeL+xFvlzewPZC1kkSNi+oo&#10;ms4A0gjS1Ac+X59c3Pukck+yHPHN3Mlj757tDZ7DFYB4GkuzaAza6EBgy6zp/DXHHo3fw23d29v3&#10;4udIbx79xlZh+5dxbExuS7FxeQwK7XraLckslQKuCp2+iRLiZVVVvCFXT/Tn2ZbbJLLY28k7MZSu&#10;SRpJyeIotPsoOod96tn5N5f91ue9l9vbpJ+Sba/dLORJfHV4ABpImz4g493RmPa7qL+ve/de6Bz5&#10;Ad6bA+NXT2++7ezcl/DNnbBwdRmMgyaWrMhOtosfh8ZCSDU5PLV0kcECD+292soYhNd3UdpA80nl&#10;gDzJPAD/AFcKny6Gnt3yFzD7n857ByLyta+LvW4zrGlfhQcXkc/hjjUF2PoKCpIB1u/jnur5s/zr&#10;+wt77x3L27vD4u/C7ZGcOHg2l1JkP4NubddZqFXSbdnzg/fzORjoWVsnWziSip3fxQwauPYYWK83&#10;i4dJZv0lHePwLUYUJXuY8dT1C/np66Z+5e0exf3G+Xdi2Ta+TrLmz3wvoPEa43BPEgt1+FphFwjQ&#10;tUQRrSVgNbyU6s6P8lb4WrSH7f8A020m4TFoO8YO7N8DcJm02FWWkr3xZnDer/gNov8A2bce1R5U&#10;2wxhNPf/ABaY6/s0U/l1iv8A8G/73GYCQbC+3V/3HO12ng0/hwgenl8dfn0Rb4rYP5IfEn+bNSfD&#10;nI/I3tvtv495frTPb/25jd/5GszywUdZg8jPisZkK2rjlpabJ4ivxj+ulMCTKqEoCxX2X2viWO82&#10;tgtwaCRlKg0DJ4bMD4daA1oCQMkcRWnU9+7V/wC2XvB90KT3otvbXZ9n9x4d1is5ntEWKrLIgkkR&#10;FIYpIrjEmsqSRqNAetlb2NuuYvXvfuvde9+691737r3Xvfuvde9+691737r3Vbv8w74RdFfJPrfe&#10;PZvYOP3PB2H1j1XveXY+6Nubw3BgZMQ9Ji6vNxCfF0FdHh8nGa+kRmFRBIxW6ggew9v222s1rd3z&#10;xg3EcRIJAI7QSBQg4zmlD8+sl/u5e+nPvtjzJs3K/Ls9o3Lm6btai6gntoZhIGdYjR3QyIdDEDQw&#10;Fc06p7/4TS5bL5c/LqfL5fK5SWKbqani/iNfVVaRIn9/bmGKeRo4nc/qZQC1gCTYe02wRxQ3d4kU&#10;SqvhRnAAqat6dZof3n9nZWR9no7KyhhQrfsdCKpJP0vEgVIHkDwzTietqb2KuuTHSX3xWZnHbK3f&#10;kNuRPPuGh2vuCswUMdOKuSbM0uJq58XFHSkEVLyVyIBHb1k2/PtqcssMzJ8YU0880xjo12KGyud7&#10;2a33Jwu3SXcKyknSBG0ihyW/CApOfLj1TH/KZ+RP8xfu3ena+P8Am9sncm08BhNq4St2TLnOqIuu&#10;4qvM1GSjhyMcNZHjqE18kdKSTFd9I5/HsObNd7hPetHcTSvb+CT3x6KNqWgB0JWoJxnrNn73vtv9&#10;2vkXZOULj2J3+2vdwnu5VuhHfm8KxhKpVSzaAW/FivDq8T2KOsEeve/de697917r3v3Xuve/de6/&#10;/9Cyr/hTf/xc/iJ/1D9s/wDQm1P9tb2G93/3LT/mmP8Ajzddfv7rL/cf3k/023/4bjq+H4h9n9cd&#10;b/Bj43Z7f+/NobNw2K6I2FVZDI7j3DisVTUsFNtyj8zO9XVRFihQjSoLFuACePbm0X1nBs9h4tyi&#10;kRDFRX9nEn5AV65+e8PK3MvM3vx7l7fy9sF5e3s2/wB2qJDDJIzEzNSgVTx9eFM8OtZzc+PzH83X&#10;+b1j959N4jLV/QPV+Z2RQZzsb+G1EGCpdk9a1kldVZg1lRHFEMrurLyslBRs3mkUKxVENwTyht2u&#10;pxEul5WUV81jXgzDyPEgYrXGcddRdquLL7nX3NbrY+dryGP3E3aC5aKy1qZWub1Qqx6QSfDgjAM0&#10;gGkGoBLY62s/mX39kPi58ZO3u+8VgKHc+R632xJnKLBZOtkx+Pr6j7qmpI46uqh/ejgRqnUwQhmC&#10;2BBN/Yo3S7ksrNp4lUyalUaq0qzBammcV65I+ynt7b+63ujyb7fXW4SWttul2ImlRQ7oNJYlVOCc&#10;UFcCteqgfidvr+bd/MD6dpPkNhvkZ0r8Yevt11Oc/wBH228N0/Rb9yOcixNfU4lq6uyGXrUrsXiI&#10;8tQzwqrSTTyqnktpK+ye3G83yySJegQ6sEgCtK6guihoDirE5rjHWZfu9sH3Pfu686z+3F77bb5z&#10;VzDZrF9ZNLuLWiRGRFk0Ika6XkMbKxOlVUnTxB6RPxx/mj/K7pj50f7If8+qPZu5Mnlc9jtp7e7S&#10;2bhYtuFMlm6M120M5VUFLHTUVXtfdlJp0v4lqYJZF1XFx7pa7ne202i/krGH0sGABTNAVKjuBJGS&#10;KkEEdHnuV91H2j529g/+CA+73Pe21rDbvcTWFzKZuyJtFxErsWZZ7dq1Goo6g0pjo4n80/8AmjJ8&#10;IqLavVHUu3aLsL5L9nRxNtbbtSJKrGbWxlXWLjaLN5uipGFVXV2TyEghoKIFDM15HPjU3X7pub27&#10;G2tiBMBVmNKIDwweLHyBx5n06hf7pv3U299p935t5v3N9t9r9qJ+omFFed1XW0UTN2qqINUsudI7&#10;R3EUAvaW1P5/ybfou08l2p8cchmMhQU+ZqOg9wbWxONamhdUql29NuPF4VUoMwYR45NE1o5WKtLc&#10;FvZeF5iKiVCacakrqI/5pldKk+gI+0dD3ed3/u8juM/KdrylzNHZRSGMbtDO76iKqZhBJL3x17hV&#10;alQCEzTqnPbu/t+dnfz1ert6dqdXZTpjsjI9obHot7da5SvgyrYDOYTYFNh5psbk4RorcJnIqFK+&#10;ke7HwVKjU1gfZc0kssoknjCSm4jqM4OtAagk0zXzIpSles0ty5e2Dlb7gnNeycp81w75yzHtdy1r&#10;exoY/FilvDIA8Z+CWIsYpBjuQmgrTq03+Zr8q/5nHwFp6LsmDuDoveXV+/uwMzgdn4ak6rSh3JtX&#10;H6DXYegzNRXTVUOXkiomEclRGylnUkryPa68l3q0uYopNx7JNRUqkdO2hpQrXgRTJ6xO+617R/db&#10;+8NNPyvJydzBZc1bft0c1xK1/rhnf4JHjChTGC2QhBoDSuOrBdi/Peg67/ln9Z/Nv5JVtLV5nMdX&#10;YXceZoNs0UONfdm9c3LU0+J23tvHEiCnq8xVoqIpOiNQznhSPZtDuJj2u3up21ztgYALNUgYUUHz&#10;8h1jrv33fbjmT70PM/sX7ZQullDu0kETzsX+ntogpkmnfiVjUkk8SaKMnokPxD75/mc/zLsfuXub&#10;afZewvh38eoM9WYbZdJjuucT2RvHddVQIFqlhyW5XjVKHGSSIKisCiKpmJSFAFYqWwPvO4vOYrtU&#10;iU0+HtDfwrQhzjJqaA8K+U7e8nt991r7r9ztnJG78sbhzp7jtbrJcs95JZW1uHPbVIKku4B0Rk6k&#10;WjOxJFUl2L/Mc+aP8tr5I7Q6p+eB2h3l0H2BCJ9s97bC2dFsvPxY2Orjo66slwePf+F1GU2yZo3y&#10;dCwaSSGSOSGX9yw99due3zlLtxKBQ6QAKrwLIcEmv4WJ9KioPRxyz92j2R+857Zb1zb7AG82H3D2&#10;5qT7Vd3JuYi5UsqiVx4gSehEEvAMGV17eg+/4Uad902W+Pvxe2NsrOxZXZXcO5Ml2VUZHGVCy43N&#10;4Pb2Cx1VtOqimiY/c0tS+dmkA/TwpIuBZ3dZ1uXsfCkrDoL09dWFP2jP7ehJ/dp+3str7j+6m/75&#10;YGHfNltUsgjrR4pZpXWdSD8LL4Sj149Wsfyf+sMf1Z/Lx+OOPo6SKkrd3bSbsTPCKxM+d3pWT5Ws&#10;nkcWMkjRPGCT9LW+g9r9kQCxWYNUSsWHrQnA/Ly6xI++XzXc82/eP9zLmaYvBZ3n0cNfKK2URqAP&#10;IAg/tr59WX+zfrF/pO7hxNZV4zMTbdfFYzd02GyFJgdwV+Mir1xuTlpJ48bU1UXonqqKlq3V5IQ6&#10;iRAV4v7Zmjdo5DCVW40kKxFaGmCfUA+XRjt13DDdWSbiJZdnWZGliRymtAwLqp4KzKCA1MGh8utW&#10;v54/Pz+aR/L+7Q2BsDsftzoTeuJ7AxP94Mbu7b3VMWNp6TGwZqXGZGLI4msklqo56GKIynxysJEP&#10;BB9g+5ud8tpZrd9wJnWPWoCRkMDUD8IoSwIp/Prq593/AO7x91P7xPKvMfMPLPKHMNje7dL4T281&#10;/rLOYg6FJFAUhydOVFDxx1y+Xn8zX+Zvn+p858k/jd1fH0x8SNt0+IpsZ2xvHbOBrd4djCqSKnk3&#10;lQ7d3G082L23kMsHWnWGn9ERXVJITf3uTd76cQzVkjtGIWoUU1fN61rWvwdtPPz617Nfdc+61Yc4&#10;bf7Y+53Nbb37wXTSF9vtppVtrIrUi2eeGgkmSOhcs+WrRVHQvdzfzRvmZR7h+Enxp6HwHWOb7q+T&#10;fTvWW8Mh2Vu6D/JU3BvJamGslh27SGPD4zGUX2pmmd45gQCEUe6rvO4zJFbpMqzFUo1BqZ3ZgF7q&#10;qBgCtK1zXoG8kfdT9k59t99fc/3A3LdbfkblXer22Sytz3GK3IKgzNWR3bUFUArmmonoS/lHT/zj&#10;/ib03uH5HwfLPqLu2i2LQfx7sPraHorC7YpqHBLPEK6t2/WpJWTV1JhoZNVRqNNN4EaRSSNPtddL&#10;vVpGs7XgoSASoqVrQfC1VbJyQFoM06DPtTJ9yz3e51232zl9od52Ke/k8KzvTusk7NKQdKzIQoVp&#10;CKJTWuohSAM9L342/NL5Y/zIfi/gexPivvLqXozurrfceb2z3jtTfmz6zeW29zVxxGNyG16vZ1Y9&#10;V9zgcVk45JXaSZZmSQtGT+2C1jdbrewkWdwqXMVdQoveD8BGoELwYH5/LoP+5/sf7R/dl91tx5a9&#10;2dl3jfuR9ztop9ruLS4W2mhTxHSdbldOmWRCAAFKggBh8VBXH8Rv52HzV332jv8A6y3rsvE91djv&#10;iMttXp7qvr7Y9NiJNxdo0+ZmxpyG59xUskC7f2Jt6mpJKqvqpSq+EqoKswPtDFue6xyxUuDOrqwp&#10;oUd2NNNIBPmKcD8uslveL7jPsfy/yry5zTse+zbJyx40c+4395dGQQ2JiD6IIWB8a6mZhHCi/iqS&#10;CAehl+Tfa/8AP0+N+yqr5I7wznR9X19t+JclvDr/AK927g9zR7MxUs3rlzUdZhKfLVuJo0YCorKe&#10;rmenXkk/q9vyyb1AgmuZnRScMNB01/iUCg9KmvzI6BXtbyj/AHe3uZvkXtjs1lvycx3LaLa8vJpY&#10;DcyAYEemQxpIx+CN41Dn04dWA/Ff5/YH5/8AwI7z3vLiqTa3aGx+uN87Z7T2hSTtNSUGYm2ZlqjH&#10;ZzDtKzTnb+4oIpHpvIS6PDIhvpBKma+a72bdY5QPqEhatK0IKmh/OhqPI/aOsdvdv7vG4fd3+8Fy&#10;JsK3b3fKt/uVrPYXLCjPGLmMPFJTHjQkqHpghlYcaDXi/k8/Kzfnx62z8itkdC9TZ3vL5KdyZXYW&#10;O6v2LjqCp/u5h6TBf3oXNb137nElhp8Vt3EnMw2VpIzNJcagBYlMF7PZ3MoggLSyxoFPEdpbVjiT&#10;kU4LU9xpg9H/AL6HtJsHuNu3trvvuBzfb7D7YbLDdPfXbuvjSNL4Hh21pFQmSaTw2yAQooaeh8/l&#10;J8if56vw02hifkf3BunozJdcz5bF4rO7H2vt7b2XoNs1eVdjQY7OvFh8fmBS1LQmJ6ylqZWiY2LC&#10;6kq5Zt5txE9zOyFyArdhzxCsgFFJ4Yrw416x+9qPbb7g3vZvN37ZcmbVv8XMyxPJDdTzSxvOsY73&#10;iBkeLUtdQjdFDDgDkdWJY/5N/L35j/ETrf5X/DXf/U3VRo9lbtrO2euOxdm1G75ave+1EL5XD4Dc&#10;QkCYylpDSS+MywuXWaPUbgn2olud2vLYXVhOI/D1K60XLKRUgsGxT7K9Y2XPtb7O+y3vHzN7Re9f&#10;L+8btqvrdbC8s7lbcLaznskmhIq5bUtdLChVqYI6An+S5/Me+S3zj313Zhu+cltCpxGw9pYDMYOP&#10;b22KPb88NbksmlPUSVk9Np8sSU9xpbgHn3bar29kvzBcXfiQmAvlVWhDKOKgYofPqQPvvfdn9sPY&#10;XYuRb32/t71bzcLuaOUzTtKCqJVQoPAk+Y6z9ifzO/kJ8pvlvW/DP+XBjtlUv91ZcqnY3yN35i5N&#10;x7dwNPgagUGeyuDwah6Ctw+OyMyU0LyiSTIVRURaIyW91m3O9vLhIduIVC3aaAlgOLGtQE9CBU4y&#10;K4py391j269p/Z2397fvMXN831gj+i2a0kEM0xlGuJJZfiSR0BdgtBClS9WoOmH5z75/mqfy/umT&#10;8hKf5Zdc997RxeVxWJ3rtncPR22Nq1mLmyzypTZbEVeNlnabFfcp4pIdUcsYZWUvyFau/wB82CxN&#10;LuS6ZJNNVWtCRUCj6hQ0ORSnoel3sJsP3TPvEc7r7cS+0W58vbxNFJJbTw7pPcLIIwCY5FkApJp7&#10;lahU0IIGKqv5lfzed7fH3oH4sY3YO0tubu+U3yi6/wBr7ox1PU+WLZe04M+aLFpmZKRZHlrpa7cF&#10;asFJTM4RQrSSakGk2bebprC0KMBcvHqd6Ahc0FBw1NxAIp0U+yX3ONj9x/cL3YuuYd4ubL2n5U3G&#10;eB2Whubgw6n8INSiBYVLSOASahVoxr0KO8+sv5uewekc33LN80Os8x2dtzZ9dvTP9QTdD7RTYznH&#10;Yx8pX7SxW5IW/iUVbSRRNCtcUMcsq30hTf3uZN8t7aW9e9FFTUV01YDzwTor8tNPIevQU2Xmn7nn&#10;MPPVjyUvsjukHKtzeLbQ7iN1uDdjW4jS4khP6ZViQxirVVNK1HRdv+HZ/kV/w0z/ALOh/dzrX/TD&#10;/pU/0Z+L7PI/3a+1+88H8a/hf3er+K6P91avB+dNvbX72v8A6TR4g8b6nwtdBWnh666fhrXFKUp1&#10;JP8AwIPtt/wYH+sf+9Nz/qZ+6vra6k8fVo1eFr0/2dfxU1eVev/Rsr/4U4cZP4h/1EHbBH/JG1Pr&#10;/h7De7/7lx/80x/x5uuv391l/uN7yf6bb/8ADcdOXf38pXrDfn8sTYvdXRGB3NTd34PqjZvaWVxt&#10;RvHc2cxW88VFgYMlu/CQbfyddVYukqjSs9TSeKONIjCyhSWA9lNvtoG1Wm6ozvOUDODkUPEoKdpH&#10;HFBStekPt198Hmrl/wC9PvvJPuBuFq/Ik+73NhG4toIpLZzKUt5TKiLIy6qJJqLFgwJIoejBf8J4&#10;PljtvsDorcnxfylLg8P2B07N/HcKaHG02Kr939eZupYU+TyXhhjfJZfb+UlalqJpWad0dCQAvs32&#10;WZEkmtioBbuU/wAXqK+dOIA8s9R5/eQ+0O58ue4G2+6tpLPNy5va+FJqdpEt7yJe5EqSEjmjAkRV&#10;AQENQ1PV7ve2/eousep96b572r9uY7qvb+Jkrd2Tbqpqauw81GjoIqOTHVUc0eSqqypKRwU4R3lm&#10;ZVUEn2cXsltHbSNdgGHGKVqa4AHma8OsAuQeX+ceaeb9j2HkG2uZebbmYLbiAssgbzYOpBQKtSz1&#10;AVQSTTqo/pv+afuXv9K3a/8AL++CG/8AsPr7adVNixvXO1+2uoOssZUPI1RHQRwSwu1JVVCSmdoY&#10;1ZlDksAb+yFd1uRW227bANJ4V1AA5BOn4a5NDn5dZhc7fdO2z27aDdPvEe/23bbzHdoJPpYkn3G+&#10;daULkgjUoppDMaGmMdUc/LzcPcu6/wCcX0RmO+etNvdTdi1G7+gYqzaO2N4Qb5xkeNhq8fHi647g&#10;pqakjkqaqmsXi0XiPFz7Jb0zvLfNdhRcmSHUFrQZSlK5yMn546zv9nNt5J2j7lfuHZe3/NFzvHLa&#10;2e7Fbie2Nq5cqxdPBZmOlTwavdxoOl/u7Kp3Z/wogoqHeBfI47ZfyCw21MfSVreWFqHrvbyS4qiM&#10;b3Q0gq6h2CAWPHtZcahuOiXvSW8Cmv8AATSn5Ux0QbPaNyL/AHbk9xs1I7m/5ekndlFDqvJqSNUZ&#10;1aQBXrdT9jfrh71prdwMzf8ACjXBFmZiO1us1BZixCL1Ph1VASeAqiwH4HA9gm9/3Ok/56o/+Pp1&#10;2t5NAX+7R3ABaf7qb0/91CTPR6/+FKX/AGTD0j/4mGb/AN0R9mO+/wC5e1/ZL/gXqAv7sP8A6etz&#10;zj/li/8AWXqqr+Y/vfOUX8rL+VjsOlqZ4MHkOv8AJ7syUETskOQrsPiJqTFpVIDomWheoeWIEXVz&#10;f2VeJWPa4So0rCzj7S5U/wAustfuybFYT/ey+9hzBLErX8W4pBGxGUWSQNJp9NYUKfUY62z/AOX3&#10;s3DbB+E/xj2xgYIabG0vT+0MgkcKhUNTncemer5Db6vLXZKRmJ5JPsT7Onh7dbjVU5NfWrH/AIrr&#10;kD94ner3mH3y90913CRmun3q5Qk8aROYkH2BUAHVYv8Awow2PhM98J9pbyq4Ixntjdzbb/g9bpXz&#10;JR7hw+doctQBz6hBVmnp5GA+rQL7Q7/pQ7fLp/UMpSv9FlZj/NB1lP8A3a2/X23++u67LC5+g3DZ&#10;ZxIvlqhkieN/tWrgH0c9UNfMUZ7f/wDKt/ln9mV33U8ez8x3X1HXTTqxWmx2GzQx+0Ykc/qjNFjH&#10;jT8BUAH09kqgJHaF3LSMZVHoAr6gK/INQD5ddAvZQ7fy797b70XK0GhWvYdt3BAPN5I9dwT89UgJ&#10;+ZNetuP+VjvKi3z/AC+/ivmaIpqpuq8Jgq+JGD/bZLAebFVsDEcaklprkfi/sS7GUG2wRI1fDqh+&#10;1Sa9cdvvYbJPsH3ifdmxnrRt3llU8NSS0kU/sboa/k7QfKyu2jhP9lMz/U+B3lT5qSfcJ7bxOZyu&#10;JyO3xjasR0WJ/g8kb0mTbKmEmSW8YiDD629ubmNxMKnbpAsgNTUKain9LHQG9rbj2kg3i+/13tv3&#10;i42VoAIf3fJFHIk2tatJ4oOpPD1YXOqnWuD0B/Nd/mafIr5RyfE3adD8dcNv6lzm+MDkc1mcBmJN&#10;u4+fYIyn8bqWNJUtVVMDPiZFhCC7ll9hlb/epDbpHfAzSmgUxoM0LGp4YAP29dMPcT7ov3XPbX2o&#10;j9394ueZZ+XpILWVIopYhM4u9HhL3LpU0kBavCh6Bj+fNR9mwdgfCCg7vr9o57sz/R9kot61uy6C&#10;toNoV1dJviYMMVQ5J3rIqVqdgrLITc3/AAfbG5i7SSf6xwbsWRqVFPxy04edONPPobf3fk3K78u+&#10;/NxyLb3lvyx+8ENsty6vcootceI6UUtXIIHp1txw9ebF371Dt/YW89o7f3LsrIbR25R1m1cvi6Ws&#10;wVRSU+MomgpnxssZpjDAY10Lpsthb2MVtbe5sYIJ4VaHQuDw4Drjw/MW/cv84bhv+y7xcWu+R3kz&#10;LPG7LKGLtVg4Oqpqamueq7vmX86/g/8AAjcfX21dx9d4/eXdNFhsfQ9d9e9cbMw2U3ptvAlngwlN&#10;FkWpzLtagrZXMdFEGDTEnQlufZXd3G3WEiRwWKvPEo4UUIPKrHFRkgcfPrJD2T9gvff7we2cxbrt&#10;fMcllyO8zveXl7cyR2s0vGUlK0ndQNUrEUXGpq46L98lflD88e4fiR3/AF0/wCi606sz/SfYf8dy&#10;fZ/cu3sbvXB7VrNp5Jq3OJtPH0ksldXUGOc1CUhdHlZQhsSR7Sz3263UEx+iVLQrksGB0+q+RI49&#10;SJ7X+1XsByb7w+3lun3hjunNdvvtn4SWO2zPbSzrcJpi+odgFV3ohkoQoJYV49Ff/wCEzwA6t+UG&#10;k3H98tmgH6XtgMhbj8ce97P/ALm7h/zQj/wydSv/AHoxP9bvauoz9Bc/9Xl6Kh/IOSNv5iPyHdoo&#10;nkTafYnjleNHli19gyLJ4pGBePygANYjUAL+0W0/8lHbP+acv+Bepc/vCCw+7d7ZqGIU3dpUA4P+&#10;JilR508vTrbq7r21Qby6e7S2rk4op6DcHX28MVUxToskLR1mAr4byI4KsiswJB/p7Ft9Es9ndRP8&#10;LIf8HXHPkjc59l5y5U3a1crcW+428ikGhqsqHBHWmh/IxyOTx838wLaYmdsbL8TN2ZSsRGPgmyuE&#10;nOKo6hl/S0i02RnCk8hWNvqfYKWQyR3z1IVtulNPtKH+XDrth9/i3tbmP7uu8aALoc3QIvqI5QJG&#10;H2VRa/MDo4n/AAmVggLfLyqNPAapKjqynSqMUZqVp5H3zJJAk+nyLBJJEjMgOksoJFwPZxsn+511&#10;XiIY/wCZb/D5/l1DH96RI9fZyISN4RS+OmppX/FhUjhUAkA8aE+vVoX88wA/y3u6eASK3aBFwDY/&#10;x2nsRf6H/H2q5g/3GtP+elP8DdYqfcM/8Sa5Fz+G4/6tN0WD+R0T/wANQdlAk2XePyLsCSQv+4hL&#10;6Rew5/p7pY/7g7hT+E/8dPUrffyA/wCC75Zxn6LZv+rh6p5/k673zHWvSn8zffuAeePObV+LWVy2&#10;JmpiyVEGQp6TI/a1Mbrcq1NMwkuORpv7IoNWudUcqxsWFfMVeMV/Kteszfvp7DZ80c9fdZ5e3EKb&#10;G75qjjkDZUozJqU/6YYp8+j3/wDCZjauHbGfKrfTxJNuKXI9d7cSpks89NizBuTKTxxs13Ra6sZG&#10;k/1ZhW/09muyaWv7oFRWOFKH01ltQ+w6F/Z1AP8Aekbtei99peX1cjbFhvJtIwDJWGME/wClUED0&#10;1H162fd99fbH7Q21W7O7E2rg96bVyLQvX7f3Hj6fKYqranfyQNPR1KPDIYnF1uOD7EVza293EYbm&#10;IPFWtD6jz65W7BzFvvK25wb1y5u09ju0VdE0LmORaihoykEVHHrXs/nWfyzu0u6Iup+/PivgRkc/&#10;0ltWHaFX1ZtqKHH5X+7uIycWZ27m9jxB44JMjt2oh0fZLoLxgMl3BBD+5bd4BEtrb/4voCsF4qFF&#10;AQPQDjTI4566M/cc+9FylyM/OHt77tX5j23fbs3C38xLx+NIhimiujQkJMpr4prRqg0BHRVfjt/P&#10;73/17Qp0n8+OlM3uSajopttbg3hi8XJgd4VOP8JoKlt4bEzMVMmVlkpyY55aNlM5YuQS3KaDdJhC&#10;0LqtxbaaUrR6HFGrg4zmjHqWvcj+7x5e5jmbnn7vXPNvbxPIJobaSQS26vXUv093GSYwDlVkB00C&#10;igHVv3+lr+U1/sjf9/Psemv9k/8A7yfxL+5393o/sv8ASF/nf4P/AHG0/wAR/vvq/wCUbx+S3qvo&#10;9XtXXYPoafSjwfEr4ek69dOOnjXT51pTz6wz/qd97v8A1+f6veNvf+vN9No+o8Y6/pOHifVfB9LT&#10;8eqnlxx1/9Kwn/hSzu7am4Nw/FXF4Lc2BzWSxFF2dPlaDE5ahyNVjYq3+7kdG9fDSTTNSLVPTSCP&#10;yaSxQ2+nsMbrJG96qo4LCMVp5VZuux/919s+77dt/u3d3+2XEFrM9iI3kjdFcr45YIWA1aQwrStK&#10;jrYp+BO5drbs+G/xzXB5vCbggh6X2JR5CGgr6LI+B0wFLS1NJX08MkrQOskbxvHKoNwQR7X7HobZ&#10;7GJqEiIBh6eRBH+frmv94Da922j3o9yTuFhPbyHe7tkLoyVHjMyshIFRQggqTihB61Pfl5szdX8n&#10;3+aFtrvTrCgqV6p3nmK7sTb2FpzLDQ5TZu5Kz7btHrdpNbq7UNTVPLTlvWFmj0ABbginilsrspF/&#10;aRkNGT+JT+EmnD8LUoKUHXXj2b3vafvnfdT3TkDmm4X+uFjClnLK1CyXMK6rG94CgZVCvTFVbUTX&#10;qyH+eD3FiPk//Lr6i7a+Pu7Kfd/VtZ2Vtfd3YEWDyFPPW4fA1m381RYobvxFNNNVUK4Pd1VBBUxy&#10;qFp6wIxNlDe1+43MN3DZTJkajjzVtPn9g1D0JIpxHWM33EOS7z2r+8pzhyf7i7O1lzYm2T29oZUI&#10;WSZZomk+nkYBW8W3V2Qqe+OoAqadGG/kw/L/AOKVB8FOueu5+xtg9cb06yj3BSdh7a3PnMTtzIvk&#10;q3P5TKrupWyE9P8AxagzdFUxutQpfQUMJt4wPftrv7Oytmgu7hUmDsSTjUCagg+dAQvypThTqN/v&#10;t+zXu5N7+8zcxry1uG57JurRNZzwRSTJoWJE8DsB8N4mUgoaVqHFdXVLfz57s6z7K/m39K9/bG3L&#10;FuHpR969J4Og7RpKapi2RmshtHI4vHbmO39wVMMNBmqPBVb6KmogZoY7E6iBf2SX8sd1ebk0LAgv&#10;CfyXTU58sGh8x1m793vkXmnln7nfPnt3vu2G255FjuUr2DFTdRJcI7weNCpLxNKoqiOAzYxXHU7+&#10;ZBjM98K/5r2zfmTh6E5/rDevYG1O4sBubBywV+Fz9fQRQYrsDbEdfSST0j5Skp1EngLh50dWUc+1&#10;N1rjvJzHIrymTxYzxFMYHrpyD6VHTX3Zbrb/AHy+6JvnsneXH0/Ndjt9xt0sEoKyQo5MlpPoYBhG&#10;xNNVKIQQetpJP5lPwb/0VUPcc/yR60pNn1+Jp8pDFU7go13KJaiIMmEfa0ckmbG4VqD4GoxC0vnG&#10;kX+vsRfvzbQhLXAEgFSn48CpGnjX/i+HXKFvux+/A5uuOSk9s90feopjGSsLeDQH+1E5Ai8GneJN&#10;QXRn5dapKd54ntT+eP133vnNt5nqHau7u0dj5bE0HZOjAZiDa8OyKTCbc3JnaWuMJwke76Smhr6e&#10;Gcq0cFXGG/r7C8tyk8rXNNKm4jJHp3IePnihJGB11wbkO75T+4XzLyBYbnBvO72W13Mcj2VZojOb&#10;oyzQxMtfFNuzNE7LUM0bU6s4/wCFH+9Nn5n45dH4jD7q25lss3atRkFxuNzWOr637BcIFatNNSVE&#10;0q0oLgeQgKSeCfZtvciPebYEcEgSk0NfJaft6xb/ALs3ZN5svc7nq8vdouYbMbQE1vE6Lr8X4dTA&#10;DVg449Fo+SXx5X5T/wAlX4cbz6lrKDefYPxt2FR57cWzdu11HktzvtStparE7zpZsPSzS5FK7bia&#10;Ks0xiEjKrED6XSMijb7GdGUvFqWSmSAST+QU0J+XUn+2HuOfaT78XvTsnOMMljy5zNuDQw3MyskA&#10;uFZZLZhIwCaJjWPXqoKj8rd/5L/zB2H8h/hz15sdtx4yHtfpHDwdf782rU1sMGYjp8U8sW39wQUE&#10;xjqGxGSxYSNXAbTNA6tpOkE22W5jW2Fo70kjJoSR3KTXUPLzpTypnj1hx99z2Z5g9tvenmTff3bK&#10;3KG+zm7tLgKTGTJQzRFxUeIklSRiqspFc9Vzf8KBvkdRdqz9L/BbpaSXsTsrL72pN7bv27s4rmq6&#10;kroqWpwezNs1EdAZycjkZ8vU1E0B0tBHHE8lg49ot4vIpZoo0cNFFk0z+ocKFpxYAmo49w6yW/u6&#10;/bSblFOd/f3nhV23leCwa1t5rmsSspZZbmdS9OxBGiK2dZZgtaHo+G7/AOWBV74/lMbL+F9dJjaT&#10;tzZOzsTvPA5ISq2Loe6aV63cFfTLUsqXxlfX5esoDIxCASrK3C29qBtco2pIkBFyrmShPmxLFCRX&#10;GaY8wPLrH/ZvvUxbD97/AHz3wt0lfk++vpLeWOlJH2xtMKHTnvRI45aDPaUGT1XR/Ji+dWK+JVZu&#10;r+X/APMOGv6T3Hid45jL9fZPfqvh8VRZTLVBfO7Qy9bXKkVDFW5CM1OMqy4op0kKKwY+0u2bhFaN&#10;OJ3pbFs+XhtwYMPQnJb1+Weslfvt+wd37wQ7V94r2Xkj33aprKOO8S0pJIyRikVxGqVLlUOieOni&#10;oRUgjragpN4bSr6CPKUO6Nu1mNmhFRDkKbNY2eilgZdQmSqiqWgaIrzqDWt7EouLdlBWdCCPUdcm&#10;ptm3e3uGtJ9quUulNCjRuGB9CpWtflTrSr/lcVVE387Lfs0dZRTQSb9+Uk8FVBUwTUtRA1ZvCRam&#10;lqI2MU9NJD61kUlWTkG3sH2+Nx2k1x4jZ8v7J+u4n3r4Zx9xjlpGhkWRbDYgVKkMDotxpYHIYHBB&#10;yDjj0Ln/AAor3xs3M/I/4wxYfc+CzEm3Nk1tRnkxOToskcRE28ppV+/+ymm+2laKFmCPZtIvaxHv&#10;2+fr312Ie7/EwuM92qTH25H7egd/dsbDvdn7ae673m1XEK3N4qxGRGTxD9MB2agNQqQKjFfPrbS6&#10;q3jtLd2xdoVm1dzYDcdNJtPb9Sk2Ey9BlF8EmLpAsjGiqJtCluObWbg8+xdaSRvbW+hwewcDXy65&#10;Ac2bLvGz79vEO7bXcW0ou5gRLG8ZqHbHcB/xXWlh23vOg+P389zM9kfKOkqodn47vXH7jTLZyknq&#10;cfR7NyOHoKXZ278dC8UhqNvYFxrAhQiJo39IYH2DZQyzlpxVkuQ0gArUBqnA49tMedPl13C5P2O4&#10;9xfuAWXLPtRKjb1JsLwmOJgrtcpK7XNu5BxNKMdx7gy5pTrZR+dvy/8AjBlPiL3TtHC94dfbm3Z2&#10;71NvXZ3WO1NoZ6j3ZuffG6NzbZr6TA4fb+BwMtbkq2avqZ0BYIEiQl3IAPs73DdttlsrhIrxWcrg&#10;Cp8+OOA9T5dcw/YL2b907X3i5I3i+5E3G12jZt3trm+uLiJreC1ggnRpZJpZQqKEUE0rVjgCp6qf&#10;/wCE2W5tv4La3yi2Nm8vQYbeCbq2VUHbmVq6egy7o2Ny+MZIaGqkiqJ5ochSvC6IpZHsCASLodnk&#10;jF1duWGh4E0nybL8PXiP2jrLv+862vcdw3f2p3+ws5J9kNlcjxo1Lx11xvl1BUAowYEkAjI4Hogf&#10;8n35FdO/G3589x5/uzd9NsHbm7Id+bRx258tT1S7doM5Ub6qJ6WDcGUhhlp8HT1ejxxz1Bjh8vpZ&#10;x7RWEqW93t1xKaRKrgnjQtSmBmmDU+Xn1kN98322509zfu9cj7fyLsz7hudmbW4eCMr4zRC0UMYY&#10;yQZSvFkSracgHraK+a/z1+OPS3xe7V3tF3BsDPZnJbGz+H2RgNubrw+YzW5dxZzF1GOxNJjKTHVV&#10;TNp81SJJJ2CwwxqWdgLXPr7drR7SRLS6R7h1ooGePnjyHmfIdcpfY77v3uXzz7q8pbCeTNwt7OO/&#10;hkupZreSOKGGJw8jOzqo4LQKCWYmgB6ox/k7dEnpP4WfLz5P9uZDH7Hi7l6r3PtLrWLdNbTYSszG&#10;0cHt7MS5PP08GRkgqKujz2feCOkZATK1NJYG4uRhENlut2aBRbvGmfirk0HmKhQpHHI8us9fvp8/&#10;rz374ezvtZydbSX7bHu0E96YFaVY7iWaMJCSgIVoogxkr8Ida8D1M/4TUb02jg8j8r8DmtzYLD5j&#10;Kt1fXYrHZTK0WPqcpSU8m+IqmbHRVc8T1opZJ4xKIwxTyLf9Q9mOzskd5cGRwuqJAKmldJav7Kj9&#10;vTf95/sW831v7R7jZbVcTWUQvkkdI2dUYi2IDlQQuoA6dVK0NOHVoP8APW3htWi/l7dtbeqtxYSL&#10;P5TKbOpsfhGytCMtVyyZeOdfBjTN95KnhjLXCEBefp7Ub/IhgtEDAv8AUJgceDZp6dYp/cG2bdp/&#10;vG8m7jDts52+KO4Z5fDbw1AjIy9NIyaceOOim/yU+yOvdufyru2cbuLfG08DX4vdXflTkKPMbhxW&#10;NqqWnymGVsdNLTVdVFOqVoUiI6T5Twtzx7as54UtNxWSVVIXNTT4lx+3qYPvy8s8x7l97TlG623Y&#10;by4t5bPaVRo4ZHVikh1gMqkVX8We3z6rx/kA0PX+9sr8yupt97jw2Dou2ekqfaSU+VyVDjaivoc1&#10;NPiq80EddLEKmeljrwxRQzD+lvZXawpLdPazPoWSzdK8Mlk4H18/y6yO/vEZ+YtjtfZPm7YNtnnm&#10;2je2uC0aO6o8QWRNZUHSGKUBNB05fyze3sp/Kf8AnJ2v8ZPlcJNi7K7R+xwEe9cik0O2TlsDkKt9&#10;g75payRfBJtDcWKylRFLVIT9u88Xl0qjkO2N39DdF51KgDRKAPh8wx8yozQj8LauA6T/AHo+TbT7&#10;3fsNyh7qe0VL/fdp1StapQz+HKi/V2rKMi4hkjRlQjvCvoqSK7dFX8hOh6HCHclZ3N1dT4EUzVf8&#10;Wk33tkUX2qoZGnE38T0mMRi9/wCnsTHctvWMSm8j8M+eodcc4fbrn+e+G2Q8k7q24FtPhi1n1aq0&#10;pTRxr1Uz3R/MW3F15/M4+M/S9L2lsKk+LvcnV8G458lWRYr7LJ5TOLWxbdyVFvCapRIaLIVMSCNr&#10;iIm4J54D8u7SndFkhugdvrFwpp0uDVifTHHy6y85I+7Zt3Mn3WvdHnmXlTcH91dk3YwhFMmpI4tJ&#10;mRrcA1ZFJrjUPy6M7/Ml6M+I/bfxc7d3n3pidg0/93Ng5/Obe7Qb+FUe5cFmqLGyVGDqMPuGBo6y&#10;tllr4okSlLyxz6tOg3Htfu8Nk1rNdJo+rUVQrSpbgBQfFXhQ1x6dRb92Tn33h5O91uTtl5AvNwZr&#10;ncIoprEeI0E0bOFlWSE1VQELEvRSlK6hTrRG/wBC/ef+yqf6bf7s7r/0Af6U/wCEfxn7Wt/u5/er&#10;+EeP+OeK3h8X2v8Ak/32nx6/29d+PYZx9d42g6dGjX+HVWuj01Uz136/rxyD/rv/ANRv3paf64f7&#10;o8Tw9S+N4HiV8GvGurv8Ktad2nr/09sKH+Td/LTg8mj4q7PZppWmlkm3H2BUzSSuSWeSao3dLKzM&#10;T+T7KTsm3Gn6JAApQMwH7AQOso5Pvp/efl06vdq9AUUAENooA9AFtwB+zoxvx1+Evxc+JuS3Zl/j&#10;z1JiOs8hvmmxtJuqbE5XcteuWp8RJUzY5JIM5mspTwGmkrJCGiSNm1eonj2pttvtLN2kgio5WhNS&#10;TQGtM/M9Rr7k++fut7vWuz2fuPzhNulvYM7QCSOFTGZAA9DFEjGoUYYkCmKdKX5CfFP49/KvC4Hb&#10;3yB6vwPZeK2vlJczt+DMS5OllxWRnpmo6ielrMPX46sVaimco6GQxsLErcAjd1Y2t5oNxHVl4EEg&#10;54ioIx8uHnx6K/br3a9xfaW+3Dcvbvmq42u8uohHMYwjCRA2oBlkV1NGyDSo8jk9At1b/LM+C/S+&#10;fzm5etfjxtLbmU3PtbK7K3GpyO6cxi87tXNxeHKYXLYLO57J4SupKuMAN5KdmFgQQQPaddm25WVh&#10;b1IrSpJ4ihyTXz/I5GehxzZ96H365426w2vmf3IvLm0tLuO5h7II5Ip4jVJY5YoklRlPCjgeo6A+&#10;m/km/wAt6m3qd6joGlmkFe+Sj2zUbm3JNtGKqeRpf28OciH+3SRrrCZjEAANOnj2z+4rPVmSUxUp&#10;o1dtPStNX56q/Pody/fm+81Lsf7iPuI6p4YTxlghFwVAp/aaONOLadXnWuejOd8/Av4pfI/q7afT&#10;vZfUW3pNh7AqDVbDxW2Yf7pnZk0kK09T/d18GKRKGKtgQLPHoaOawLqWAPtVPtlrPEkQBj01oUNC&#10;K8eIINfMkE1zx6i32/8AvA+7ntnzXu/OnK/OVyOYNxXTdyTn6j6kA1HjCXVrKk1Rqhl4KQMdRMN/&#10;L7+I2I+PNL8WpOncHnOlaPIV+Zptr7jqslmainzmTmaetzdHm6qsOYx2UmlYny000OkHSAFJBbTZ&#10;7FLYWpjJQMWqTRtR4mopQnzpQHgRTp29+8R7w3nuPL7sLznPBzy8axtPCqRAxIKLE0Sr4bxgfhdW&#10;rxNTnoDuov5On8vfpfelJv7bPROPzO48XVR1uFl3rl8puzH4aqhlWaGeiw+TqGxcskTINJqYp7f6&#10;/PtuPZLNGDSvJKAagORT9gC1Hyao+XQ95y++j94znjY5uXt15/lh2yVSsgto47d5FIoQ0iKHAI46&#10;GX9nQp9v/wAtH4Od99g7j7U7d+Pu2N7dgbt+w/vFuXJZfd0Fbk/4XjaTD48Sx47cNFSRilxlDFCg&#10;jjQBIx7el2mxmlaaSNi5/pMB6cAadBLk37z/AL8e33Lu28p8ne4t3Y8u2evwYEjtyqa3aR6F4WY6&#10;nZmNSck9BfS/yaf5Z9Fr8HxU2gNYUMZdy9hVLWQaVVWqd3ylEUcACwHujbLtzcYSPsZh/gI6Fc33&#10;1/vQ3Gnxfdu9x6Q2i8f9Lbip+Z6GPo7+XT8L/jZ2Ae0ukOitv9f77bDZDbz53GZndtW0mHyixrX0&#10;UlBltwZDFyJULEoLGAuLcEe3IdqsYJUmjh/UUEAkk0DCh4k8R0CufPvJe93udy6OU+e+frncdgE6&#10;TCKSO3WkiV0sHjhSQUqcaqfLpC9mfyrfhJ2bvOq7Fl6ol2BvvIGoOT3R1JufcHWmQyf3UglqBWRb&#10;Xr6LHnzygs5SBDIzEsSTf2luNg2+c1CtHmvaRSvDAYMBj+EDo+5X+9l758rbJFy0nNw3DYI6aINw&#10;ghvkTSKLpM6O4oMCrGgAAoOhH+On8v8A+JfxXy1ZubpzqLDYjeuRapbIb9zdVkN1b1qmrLCrYbg3&#10;BVV9XRtVAWl+38PkBOq9zdRabTZWbI8ceqVRQFs0+wABQcnIAPlWnQa9yvvDe7/uzaQbXzrzjPNs&#10;cQUJaRKkFsun4f0YVRW0/h16qeVKDo5Xsz6hXoqnyP8AhH8WvlnSxxd9dPbW3vkael+zodyyQTYv&#10;dePpwS0cNLuPEzUWUMETElIZZJIASTo9oLrbbS7bxJIyJv4lJB/zGnlqBp1LXtn76e6/tBM0nt9z&#10;pd2Fuz6mhBD27nzLQyBo6nzYAN/S6JLQfyNfgnjo2oabH9xrgnuG2wvbu4odumMk6oTjaVIFMTXs&#10;QW59lB5V28uZGmlLVrnw/wDrXXqcrj7+Hv7dOLiW52U7gP8AR/3dAZq+utqmvzp0anpj+XJ8K/j9&#10;FUf6Keg9pbayVZgsvtus3CZcxktyT4jP0M+NzNKucyeSq6+jGQoKqSKQ07wnQxAt7MV2XbgWZoSz&#10;lSpJZjUEUOK6QSDSoA6ibnf7yvvh7ivH/W/3CvLq2SeOZYaRpAJIWDxt4SIqNoZQw1hsipr0E0H8&#10;m/8Alp06usfxV2cfJK80jy7h3/PJJLIxd3eWbdskjlmb8n3o7Jtxp+ieHkzD+QIHQwk++n956UqX&#10;92r3AAAENoAAOAAFuAP2dD38dvgf8TfiduPcm7fj107h+tM/u7FU2F3DXYrNbqr1yOMpKxq+npWo&#10;85nspQ04jq3L6oo0ck2JI49qLfbrS1kEsMVJKUrUk0+05P59R97k+/8A7ve722bXs/uNzpNum3WU&#10;rSQrJFbpodl0FtUUUbmqilGYj5V6z/J74OfF/wCYVBj6bvzqzD7vyGGjaHC7mikqcPurEQPIJXpq&#10;PO4yWnrGo3cXMExlhuSdF+fervbra8OtwyzUpqU0P+UH5VBp5U6b9rPfj3V9mLm4m9vebJ7K3mNZ&#10;YSFkgkNKBmicFdQH4l0t5Vp0ivjZ/La+GPxPyY3F050rt7G7wV5Hi3tuBp90brpTIoQ/w3J5mSpG&#10;IYICuujjgkKswLEEj3S22m0tmElGklH4nNT68MLUetK/Po89zvvN+9vu9anbedeebmXZiADbRUgt&#10;2pnvjiC+JnNJC4qAQAR0kcn/ACy/gxhe/D8sZ+ssZtns3Hbgk39JmYty5LB7Zh3RSsa6fc9Rh0rq&#10;fGxVAmUzzAaadmBZo/r7Sz7Nt6s07syxKdemo0Ag6q0pUUOaA0HClMdHFt96L36vfbwe0EfNMt1y&#10;pJbi0ERhSWYwN2iASaS5FO1eLgYDdazf8lXAdZds/N35M7D7Sxm194bK7J2T2PBWba3RDRVOM3LA&#10;N+zVjNBDUWJmhhl8sckDLLGp1Kw+vsP2lvFNe2EN0gaMpLWvrRaEEUIPoQa+nXUT78m4c0cn+xPt&#10;Vv8Ayrc3Vlvm2X1mVmgLK8B+kC5K+RI0kNVScEHrYa2v/JN/lvbY3lT73oOhqfIT0teuUoMHl9zb&#10;gyu1qapWXzwlcTPXlaumie1oqiSaJhwysOPYiGxWZYlpZWiP4Sw0/wAgG/419vXOPdfvzfea3XZJ&#10;dhufcJ443j8N5Y4IY5ytKH9QJVWI4sgVvMEHoz/fHwF+IXyayWz8t3h0jtvfNVsDCnbmzo56/cWF&#10;x+38GXjdcZQYnbmaxGLSliMSiNTC3jVQq2At7VTbXYzNreAatIXFRQDgBSlBny6ir2/+8J7ye1tr&#10;vVnyHz1c7fFuM/jXJCQyPNLka3kmjkk1GpqQw1E1NT0B4/k6/wAthZ6SqT4sbQiqaCrgrqSog3Fv&#10;6CaCqppFlglR4t2o10kQGxuD+R7YOx7aVdTASrChBZiCD9p6Hf8AwZ/3mzHNC3uxetFIhRgYbQgq&#10;woQQbc8Qft6ELtj+WV8GO8+w8p2t2x8ftu713/mqHEYzJbhyed3pHNUUOCx8GKxUAo6HctJjoBS0&#10;FMkd44UZwoLEnn25JtFhKWZock5oSP5g16DvKH3o/frkLlu05R5Q9xLmx5dgkkdIY4ragaVzJIdT&#10;Qs51OxNGYgVwAOg1m/k0/wAs6eeGpl+KWzWmg/zbDcO/0Uc39UabuWOSx/1QPuo2XbwpUQmh/pN/&#10;hrUfl0J0++t96GOOSFPdy+CNx/RtCf2m3qPyI6yS/wAnD+WpN4tXxW2erQTxVMMkO4t/08sU8DrJ&#10;FIksG7o5FKuoPBsfz70Nk24V/RJr6sxH7CSOqp99L7z0evT7tXpDKVIMNowIIoQQ1uR/Lo0PeXw/&#10;+NfyS2jitk91dR7V33hcBjkxW3ZcnTzR5vb9FFAtPFBhtx0k9PnaKNERSUWo0OygurH2/NttnOkS&#10;PF8AAUgkEAcBUHIHkDUfLqKuQ/eX3O9st4u995G5xu9vvriXxJhGwMUzE1JkhYGJzUnJSoBIUjok&#10;m0/5HX8trambgzg6JbcUtNP9xT0G6N17iyeKjkF9OqiirqNamNL/AKJTIh/IPtIuxWtW8WaaRD5M&#10;wA/4yFP8+p03j7+H3nN4sJNvb3A+nR1oXgt4Y5CP9OUbSfmtD6EdG77l+CfxG+QG2MFtHtjofYm5&#10;8RtbBQbZ2uwx0mJym3MDSqFpMTh8zhp8flaPH0mkGOETGJW503Juok2mwkWJfA06BRaEig8uBoaf&#10;0q9Q5yT7+e8Pt3ul/vHKHP8AuFpeXdwZ5+8SRzSt8UkkUgeNnbzYrqIxXotWO/k4/BWlmxkeX2Lv&#10;feG38NV01Zi9kby7U35ntkUM1GytSiHbc+ZjovFAVFka6WFiCOPaGPlvb0fUS5Gcdo48aFVVhX5E&#10;HqTbn76Pv5Kl01nzBY2W4zoyyXVtYWkN0wb4qzLFqqfMih8616sL/wBFXWn+jz/RJ/cPaX+jD+Cf&#10;3c/uD/Acd/dP+B6dP8M/gf2/2H21/VbRfyeu+v1ezj6W2+n+l8Ffp6fDTHr+2ua8a5rXPWOf9bOZ&#10;/wCsf9cP3/ef1q8fxvq/Ff6jxf4/Frr1eXHhjhjr/9Tf49+691737r3Xvfuvde9+691737r3Xvfu&#10;vde9+691737r3Xvfuvde9+691737r3Xvfuvde9+691737r3Xvfuvde9+691737r3Xvfuvde9+691&#10;737r3Xvfuvda1v8AwpG/5k/8c/8Aj9f+Py7A/wCPZ/4sn/Fq2p/x93/Vv/45f7Vr9hLmT/crafh/&#10;0Tjx4J8P9Lrpx/dmf8rt7j/7gf7hWn9v/a/2k/8AuN/T/i+VOtR6P/gRQ/q/4Ex/8y+/4+3/ADMv&#10;/Fs/5u/19h9vgm+P4D/a/B5fF8uuw8n9lc/6Q/7m/wC43Ef2ny9OvpZfFH/smfof/i7f8yq2T/xf&#10;v+L1/wAWKj/4un/Td/x0/wBq9jnZf+SVY/6T/Pw+Xp8uvmD92v8Ap5/P/wDY/wDJWuv7L+y/tW/s&#10;/wCh/D8ujA+zTqPOve/de697917r3v3Xuve/de697917r3v3Xuve/de697917r3v3Xuv/9k="/>
  <p:tag name="ISPRING_COMPANY_LOGO" val="ISPRING_PRESENTER_PHOTO_0"/>
  <p:tag name="ISPRING_ULTRA_SCORM_COURSE_ID" val="2FD976B9-9E81-4B45-AA53-1EADB8C6019B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OUTPUT_FOLDER" val="G:\RadioGraphics\2016-03 March-April\Gimber 150200"/>
  <p:tag name="ISPRING_PRESENTATION_TITLE" val="rg_150200_ppt [W]"/>
  <p:tag name="ISPRING_PLAYERS_CUSTOMIZATION" val="UEsDBBQAAgAIAExJWEh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BMSVhImrg5mXoDAAAXDAAAJwAAAHVuaXZlcnNhbC9mbGFzaF9wdWJsaXNoaW5nX3NldHRpbmdzLnhtbNVW21LbMBB9z1do1OGxMbRAKeOEoZBMM4UkJemFJ0axNraKLLmWnDR96tf0w/olXVkhl0LB0DLTTiYTe7V79uw1Cg++pJJMIDdCqwbdqm9SAirSXKi4Qd8N20/3KDGWKc6kVtCgSlNy0KyFWTGSwiQDsBZVDUEYZfYz26CJtdl+EEyn07owWe5OtSws4pt6pNMgy8GAspAHmWQz/LGzDAydI1QAwG+q1dysWasREnqkU80LCURwZK6EC4rJtmQmoYFXG7HoMs51ofiRljoneTxq0Cd7h+5zpeOhjkUKyuXENFHoxHafcS4cCyYH4iuQBEScIN2tZ9uUTAW3SYPiY+AMwuA6TAnuY2cO5khjEpSd46dgGWeW+Vfv0MIXa64EXsRniqUiGuIJcQlo0OPhxVHvtH/YPb/40Ho16AxbnsIdNq/P+62zk073zcWw1zsZdvpLKyS/5jsM1smFGIQu8ggW3EIsScbU7ETH+hfCBiw2lGR5DEPdFpivMZMGKPmUQfy2YFLYGeZwE/vuEiA7NBlE9swlqEFtXgBdwnlA5IVZW2Z/Z3eZ/d29tdgD738Z1000Q2YtixKsE8ZbcguDVdGV2lirtWK4dzLSki8ignQEvMtSWGm/waVQbdTcomSMRZAY62EumKREWIw9WhibYmSssGWbt1c1CWLhPAI5HVzLRZSwHAM0q/J52l2PRc0PupCczHRBpLgEYjXB2hUpPiVAVpuRjHOdllKcF0uMFOhxImAK/MDn0QP+ztE5ukgLtHQplmC9h8+F+EpGMNY54gKb4CijXBiPX78XcMaMWYKyK44bg5POceui0z1ufdxwATI+YSq6JzgWHNLMPgY+w9iVRhdSaszmCgRmJmKFgbI+XPBSrUqYlX0nbFIW3RWyBMVyC+TjMfEgwtYUqoCqgBFTRCs5IyzC8TeuhSZCFwYlvlk8tHkQQW9KhCqpxjhB6CznkFdB29x69nx7Z/fF3sv9evDj2/entxrNV2JfMufN78SjWxfpHZa3rNPFKro+rWHgtsjNS6Vcfv/iTumftd5XqUi39XFYqQ9ag0pwvSpavTdVtM78EuyvLMBKFHCDxX5d4g6TIhUW+N9szge0yR/99/gee5w2ecSY/2Q0/puQ/dviCrZ25wqDGy+S7iQVSqSYCLdLF7fP5s72Jt7ibjyq1RBt/TLfrP0EUEsDBBQAAgAIAExJWEiOLrNNuQIAAFMKAAAhAAAAdW5pdmVyc2FsL2ZsYXNoX3NraW5fc2V0dGluZ3MueG1slVbbTuMwEH3nK6ruO2GvZSVTCUpXQmIXBIh3J5kmVh07sp2y/fv1OA6x24ZkM6oUz5zjuXg8KdFbJpZnsxnJJJfqGYxhotCo6XQzll/N08YYKc4zKQwIcy6kqiifLz/9cg9JHHKMJXegpnI2NIPezcI9Uyjex/cFyhAhk1VNxf5eFvI8pdm2ULIR+Who5b4GxZnYWuTFz8VqPeiAM23uDFRRTOtLlGmUWoHWgCH9WKOMsjhNgXeeLtwzkdO7+jj7A9qOaWYc7fozyhCtpgXERb68RhnGC7t7fCoLlI8JBv4aC/36BWUQyukeVLz57TeUQYasm/p/eqRWssCCxpyPD/GdwyXN7fXDqC5QRgmYEDoaPQVfHpfrbQDyr+G9J3hdleSPWNeDgYCHnnJYGtUASbpVa9OlfHtojL0fsNxQri0gVPWgRxv0I210t02s63FP8MZEHoC8oke8St5UsGrjDZ3Ghp6wWt24WRFi33VBhAp2XhmE2Ct75B9b1yNkoOyRz5zl8CD4/gh+aGk53RnfUH+aQfl99FH9rRkEtcuuYt2qs6Kre7y6OvDtFR2mkjksNcbzwirAcyOJ07UxJUdBEUF3rKCGSfEbceneZaNJcmDwvXa6s4hhhsOphnMx2jEdhozL8XZsPwp9au16ZuwMv5pTY2hWVvajpOczz7uau7LOk9MUHJMWD+pObORUUkXVFtSLlHyyHyENTAbL9nINwUkSVIEkp6tM/Canyi+aKgW1tqfGoGubWNfiSlaU3P7MK4M3yGPCgLFlmtJuJyh778pA4VsAqMrKrgHaRWupGm4Yhx1wbw0ULuGhzIi2PTrUbtfmHjYmnBBec9CRASBoST8p+lYJcbHhBOHVxiXjmRMazkanADE01S6z6N53Q7jfORrL3TDD1gvnmFv7Too2tvbjClol/pn8B1BLAwQUAAIACABMSVhIe9LSz04DAAAoCwAAJgAAAHVuaXZlcnNhbC9odG1sX3B1Ymxpc2hpbmdfc2V0dGluZ3MueG1szVbbUtswEH3PV2jU6SMxtEAp44ShEIYMgaQkvfDEKNbGVpEl15ITwlO/ph/WL+nKCrkUmrpM2+lkMrFX2rNnz642Cg9uU0nGkBuhVYNu1TcpARVpLlTcoO8GJxt7lBjLFGdSK2hQpSk5aNbCrBhKYZI+WItbDUEYZfYz26CJtdl+EEwmk7owWe5WtSws4pt6pNMgy8GAspAHmWRT/LHTDAydIVQAwG+q1cytWasREnqkc80LCURwZK6ES4rJU5tKGvhdQxbdxLkuFD/SUuckj4cN+mzv0H3u93ikY5GCcpKYJhqd2e4zzoUjwWRf3AFJQMQJst16sU3JRHCbNCg+Bs4hDB7ClOA+deZgjjRqoOwMPwXLOLPMv/qAFm6tuTd4E58qlopogCvE5d+gx4Pro+557/Di6vpD602/PWh5Cr/wOb3qtS477Yuz60G32xm0ewsvJL8SOwxWyYWYhC7yCObcQqxIxtS0o2P9A2EDFvtJsjyGgT4RqNeISQOUfMogflswKewUNdzEtrsByA5NBpG9dAI1qM0LoAs4D4i8ULWF+ju7C/V391ZyD3z8RV6P0QyZtSxKsE6Yb8ktDJZN99tGWq0Uw72ToZZ8ntEIVZaYzGEumKREWEwumq9aJ4E9ERL1d75b9ZGyD7KLEpYjZbNsnwnpuiZqftCF5GSqCyLFDRCrCVajSPEpAbLcXmSU67S0SmYsMVJwIGMBE+AHXhkP+LNAVxgiLdDTiSbB+gifC3FHhjDSOeICG+PZRLswHr/+W8AZM2YByu45Pu932set6/bFcevjc5cg42Omot8ExxJCmtm/gc8wd6UxhJQa1VyCQGUiVhgo68MFL7dVSbNy7ISNy6K7QpagWG6BfDwmLkTYWkIVUBUwYopoJaeERXigjWuhsdCFQYtvFg9tnkTQuxKhSqoxTmQMlnPIq6Btbr14ub2z+2rv9X49+Pbl68Zap9mQ60nmovkpd7R2NP7Cc82AnA+Xh6c1DNzZfnxMlOPs30yJ3mXrfRWNL1ofB5Uq2+pXgutW2dU9q7Lr0o+13tJIq0QBZ1LsByBOJSlSYYH/yXZ7QuHX/z/4tvhDhf+LWaxt3/83Cf82v8qs3F3C4NELWQ3tq7fbZu07UEsDBBQAAgAIAExJWEh7123PhQEAAP8FAAAfAAAAdW5pdmVyc2FsL2h0bWxfc2tpbl9zZXR0aW5ncy5qc42Uy27CMBBF93xF5G4rRJ+h3aFCpUosKrW7qgsnDCHCsS3bSUkR/17GvOzEKXg28dXJHc9Y43Uv2i6Skug5Wttvu3/391YD1Iwq4drXWYdeoE40y2fwmRfAcg6kgVSIzCnTcNQ3JyTkTLh1TeoP9NWOIRFHM0eUAQsV0HRAqwLaTyjJKiT+Hv7uOWXtSnIanZTGCN5PBTfATZ8LVVDLkKtXu9wKG7CoQJ1B5zQFzzS2q4s8OT7EGC6XikJSXk9FJvoJTZeZEiWfdeVf1BLU9sqXO2DwFL9MPDuWa/NmoGgmngwxukmpQGvY532cYARhRhNgju/Arn9Qz7hdUIOucp2bAz26wXBpSTNodWk4wvAxvvVqdTPGaHMGVmZH3N1ieASjNaiW1fgewwOFLOUFFyiVyLAjLbTd8yPKBJ3lPNunHmAEOTws2nZ171SoPf6YeCMkGiO0CIxp0fVyXDD2Jji4upF1Gpp5FhJDeUVAk6GfGy/k4TSm+Yzg/iv6PvN4Vn5pvc0fUEsDBBQAAgAIAExJWEiWUXBaugAAAKMBAAAaAAAAdW5pdmVyc2FsL2kxOG5fcHJlc2V0cy54bWydkLEKwjAQhvc+Rbjdxm6lJHET3Bx0lpqmGmkvJZdYH9+UinSRgkMg//F9P8mJ3avv2NN4sg4lFPkWmEHtGos3CefTflMCo1BjU3cOjQR0wHYqE7Yo8egNmUAsVSBJuIcwVJyP45hbGnxqINfFkIop167n6fQO+WTyYVZhdiv7l/2ZgcoyxsQ12i4cUKV7SjPCyGsJk3PRmFtsHfBfgFkDWr8CPIYVwMcFIPj3xVPSkUL6ZgqCL5arsjdQSwMEFAACAAgATElYSJQTsyJpAAAAbgAAABwAAAB1bml2ZXJzYWwvbG9jYWxfc2V0dGluZ3MueG1sDcwxDoMwDEDRnVNY3int1oHAxlaW0gNYxEWRHBuRgOD2ZPvD02/7MwocvKVg6vD1eCKwzuaDLg5/01C/EVIm9SSm7FANoe+qVmwm+XLOBSZYhS7eJo4lMo8Uixx2EajhU17/wB6brroBUEsDBBQAAgAIAICKyE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TElYSDXb2a1oAQAA8wIAACkAAAB1bml2ZXJzYWwvc2tpbl9jdXN0b21pemF0aW9uX3NldHRpbmdzLnhtbI1S22obMRB9z1eI/IAljW4LW4OuxZCHQhPyvPWqYYmjLSuFhKKPrzatcdy6tJqnmXPmDDM6fX6ckn3OZX6avg9lmtPnWMqUHvL2CqF+Px/m5dMScyx5c6rcT2mcX3bp67zWWjWXIY3DMtoVzVuMwttDSmrlVMuYYRRJ5qlXyHluG9aB68A2zFFi+81vEj91l7iPqVxW7Tdn6J8Nu5TjUnZpjK9bOGe/h843+LgM49R4eSvYGvU4tTq2BmKES+4r1QAgkOWOOFyl7KQmyGPGMVSjKFBAhHPSiUok5dCy0ImmwnwnEJOMUVepp60baW0ctVVCR4hu07zqbA3BSIwRIQSYq1xAMBg1NjQNDWo9IDgwIKo2mihAwQYTWPXOC8uRol5gXJkxgPHpuKft3p/rVP3vdY7n/IfgxS+4iK7e2lwwV79/XpZGvo1P3w5DiejLkONu/HAd7m5urn958s2/R8Zq1LbxX339A1BLAwQUAAIACABMSVhIQgz3i+ETAACMKQAAFwAAAHVuaXZlcnNhbC91bml2ZXJzYWwucG5n7VprVFPXto71UTU+jnoM1CIUrVAtghERAkjUSrEFxdYqjbyUxGClBEMKAfKiiiJFCYiKgUBaPV7qERIg1SQGgi8ISB7VVgKGJNVAdjWQCJGEkNfdwd6jd4xz/5xxf/IjI2Otvb4551pzzm/OMdYq2bM7ZuH8FfMhEMjCz3bu+BICmeUBgcwkzZ0Dznivz64D/2YQvozZDmHLvJ6Dg1np23Ztg0Ca6VD7odngeN6xnSgCBLLonvs3Q5z1MwYCWev72Y5tX+WljKja6JiEfsMh14nBwcF/nD49qxvjx/1g24dfr9pWHgYpKbw979waTHfF0FzG3Hd3TsysQRhH7t1Dpbdf/+f1ScOpun/qKwKl3yWM0J+o9j6a3Jcjf59z0Tqp56RSrENVHNHEs9Issrk/HQK5fXailyfKOQfXObGWpA25ct/f5j9a+Ghxr5WY1HVWeHYGpFDZlLh1AVrikBoEB4frPil7tAQrKoGmUsYfm8tAASOXok/AO5nVGc+2/8Mfo54AkC5B20wI5Fji/dloySeEzKTT350MtYfNgkAG3sXf8TT9GukX+I+PW0etACsrC5zFlfIPnsk/4r3M49FydZ8KPJkB7/9ZV8QHh8S7nujAWhWhC/HsHfDjPPQZwXegocBpKKjF/wxc96h/SzFzdSBoTO2Gzkux6Rav7LIp4LN2BM2m1KQ4JhXt1HGHkeZ6v92mMjpzSuG6NTIDYtALPwMCMdynodUkY1tCVtt4bzttpuOBpyn7LSHIEJq1JzXF8cyjPW+81khOf3/5KWLQ/14j8G/+ADnWBJ0XIeDAdYffkk2QxPhQXknpW8igJeo5RcWDyYtMQs8xXPGsH5CO5/GuJ0K4rj1ECJQT7oNhwV8WH2Lqec9tJu7EnbWmUi+ug2yoB1eGfp/WptnZ1LW5xGPe4pJFJUs6LwGsf51KSa7Mkd25d4zksXRO2RcHzZXK4MUO6qkrRWfHVYsun4DHR7zRQGfE0hDaL55tS7t/rTuToLFvMRZ9zWvfrx4qJ25NCs5/N1q9ED422hgvqlOk1AN1TLnAeMH1e4MGqj2XvxZw/c4lLULEJEEghRH4kSRb4MnWmg8q/ngUPTmr1Mf5slgTUEC3CfdT7z97hBi/4hmU+dTxe+WeV4+oFVhZOpsEe643GrssXbe65FZOKmeA6KBGUOU62+g5xLgjtJLQlS8DCEyGF1Jj48Hq3ziazdhbarwSYGj5tUByORIObrEjmdrqy+pZhUs+mLIOKo/1A6qj9aOPdQicbGg/cLXjJHmh3/yhW8AkJ7WqqJ7cuHEZpPdguY2j5MBX0XTOKvIW/6PM6uFQYOMMX8Wxsyi9ln/hTSjxc2XrX3L5ny84goWVNkNnoroOf3+pY3DNw6ee0N3SWx8k+4sTfRKiZM0EXHOUmkmKklHG0nFyII3oiizrQsgyuXtqGcpnEz+QongGEqWBoAxH9BbYGQOWn/gb6P7Z3oAs2JJM59ahByNl0hX5SyllwEXl2A0phpZffDscoS5qHKAORCl1XtmsAVHUxWES24RTMr6tcTQosUIEh0Em28NbZW/7AjOjbvZvXds3lDbVJ22VusLgnN2pG1GDh+9cmq2e3DyBwtTVoD4ywNTi7o8fL1s1xieUcT2lo6ZRe1q3/T0BLQqpwMEU/VQci9JIR7B6MvMjrSQzQyuXoCWbCRrU+fQadEC3A8xU7EPyi8gxAZmJBOAy51gOQxzCAyLjKcm9x44dbaEn8eLKakwPcvtpkpCuwTBCcraKAJ5PfrS5ckRhk4U8EK0W92hLrE+Gqr04KFxEHcnMQqsfgOwiWwKS6B+7kyJK5qK2dhDWV7fwa9CSNEM1iteOwX7BF81vqwnYk34ovDITIHBZqDD5jeqJ8u7j37ETnZLLJFUqjtWBh93Ur7Lz86QaBedOwPHg/hjzFm4dgG+ha7fn+1nk+BZHXFQVZYjA/SDVUmOqczQCmwiGPEHm3Ts4HT4O0kXNdnkFK3V5esUHwIW8cnn0zWQOylAlBwqkVGy2Q+ckyATxZoQPh2CfxOTSXTl1b9JQHAeLRe1ohDbXM1G/drb+kyzFPK3KVHSMCxhzX/46DDsPOvDkEA6P4EkxtmH/SiRgDLaGQR8xmImwR1Z7wLn0MpuM0mvq0aZ+0nFLk1OmbOSS4hj5XvUpd1hyqaMXcUMe5629Zrxe8qnessNMW7BJQBGZ+xPeuZNUjDCTmQwi1stSaWMbu7oz+xMM7UKsUHzBhq1JZLxlpGRSVpgzOn4+GPr8aw9yVRyM0m/gT0SEoiBYPL8m4G8E5bXovLILSmJpjyDTTylPi6B5e6j1cOyh6tnZUUjOA7mXpQ1X0+0grPSvY04eWMlLTLdc2mgKy1Via6wDA1m1e22SYQOLYRTki+/GGdojnMNImrelSt9y6qLAhUcKGaYehW5iUalKG275OlX8Ju3yJA3GgL71s1hpYw/GvFZDBRl+paIM+cjvH+u4G+RWzCESOfT+rWOa9R+a8FFIbmCdCZhcR/bzSX8aYUumBaTB+oLFlHSa/h2E7VLCE/l6Jl3ZGJyqH86oTSpmxrN7RqsHTdz2eV76YbZWUnQ+JxvM1vEDkrhCVLqKhusR6weZOrtONdeaJMrS9eW3CuSjl0x8IKMtpUqVI3GUAZZw+Rt2R/tDOwPYu9cvVXZfhtvoe6GavcHK5GVrsL51HZmwIrQDYR/PHDXh2feYmoAwRbfYao8zRED77AyHdMQa7AMk9WpmlzPQAMFK0vGNqmebARbn4SQaIu7OFcQ7k6SXI20SLVMrOx7lI88fMjN7igrHqwe1CHnkzZwlNOYwibLAlMPI3K8fIVAFOGuejHL5DshF7SkKr4yyUAVZFqL4MNXmtboSjdFwOSCdyPK9QNZSR19X5LzhVu8IVOFhXxi3PMMf+ktAIPdIDUWMv5OLw37vyd3Z+l1LJqwUKKu1YZqrlS2XJHfxsBquI9waxmJ1pxHZCeZaitSZ1nZRADNZkyqH05/FgFsBeYpTKT+sJFTaMKkxXE6kyIsoW8NrFEsV63mAyRqsHDIGo7qAA1JtWJ02HAxVXmchgnWFgeqTWxsVGyr1kbwh6jLYWLo5WPxgsBqAY8Y8FZxdzjq01CtLs4U9QI1kKfLf7KGaMbcp8BW7NmC4ZeKAB2c1lBtgZjMCPNNtOb4TS/1L1bonyRtRL3XLLUB1khZd2A1P/955qduqvns8UqH7qcl0S/ovv+4IRu2IyvVlJWiATB2X3gW6bfLBRAhX9LnjEYDQbmdniaIEdQrRCW31Z17VHFRZsPHLI8+2mhlNr27Fs7tv4Ievyt8SNm8+t1zTtsYeZlpnadUeuhBt3tt6oHa2ath4NR6mlY/Pp5hrMo51K67WFv1obT5dPxmO/SIKKXoZvlukMLXlZbzh+Ie7YZUoCfD4hUpC3yJx7C9ZULLQxC4OAJvDHgqwT5ORmsPSbsrqCe0cftOdXK4tOlEyW/9x77L5upv7wPT93D/gw1XDamnTg5F575Ys6c89fh+vcwpYcN03b6Nag596QnJ/OkhFoA3tMvuRrWm3W284+SMIU2Dxt+2dZxTW9eOdrb+/lbs/IMYXndRVBetq54E9yhxr24z6yx1r69X9YIdnf0PvkR0YX1b5BqitqLB+4iq1XvcTMWLgSdafobqrkje5tVfa+tvtiDlnBKr/q7/7jxvDNKftU/QZRIgpsvlfR+sb6In2XuFWHRabtKEzcpNb6LGLU82pu2/6I2CqK3ULv43iHumDdw5ohuugnW8Mxs2An4FbQoXAcbdU4OziqIk/loPqbqNLQBBkazSoBwJZ55YL2eM+CUjhD25zIF+55UN+XBXoHix3C4P8fHoaMg2ZhkxDpiHTkGnINGQaMg2ZhkxDpiHTkGnINGQaMg2Zhvz/Q8Y601kUs/te/4/m/1zIz/yXz+tZogKLipja5jArOWqySZqgsaktKUxmgiwIYJhUWxaBS3cnKqjCHIV+FeDTPvmYwz7goxP1Y29qRmw5FSaabHz0Mf5pZXxU/vgJH/tBUkvQPlko0EaKBJH2LB+afbSUAhdUjB/yVhrgnGyWInOEVELeFZRvV9wKD2w1ySKUy8jPs9VCMeGXi4L6ieJXfcQ9redNINwQn8Kk/JDTFTvOZTm+tfETBHKcMrGcM7K3HULLScpL7tklI1ny9ssd7DPDtnNBf8QiFoNn4hzs6OKpCzKEF/lrhGLRk0xC7FgI9YFHHacMKqwsSB72lr9AjrLPxKq3jX4pmwmB8JH5PBNuIT4jl065odT1Dma0kYbpvoEBdSbVO6vFfStJ46/XBVlRdtXkU9iIt+soT9rYfevlNarrOL+pL9PklStOGbmZv0iIBhda1mZVtA9puMd+Ec65rtrM+wjp3UyyK5Z6wISZdfcMfeBcva6q3T5kdlb1rXwflBzPs0MXEHMVB0H9+4falQPJJzJOQ0tVm2OQLqs8lfLyzrucqMk/r8QEDRPdivp3LYOlEb9177bVoiYpQ+6tVyYXP8bVJJqdNmMW595VZwb+aViVurdvSx04Par1cU08ZrnsAK32oatW4zTzlLYoDHEY/KaNNIMWNc+AFNrGBlyJqtgbQpjb6gDNTKlr3UeBAbnKHYFjqa5JBa1Wej3LKSIBd7OopposXA8gd2gHVpJAo8NoLpumfZ630JZydMou0SbXCCblVeQDYRtg9nH8GePSZKKCHYP+SGtqBmM86npDI9ZHSMSlpwrW07yzSF2GAw25ysgPgXNiPhUng9NX+wD4QW3tQJ2+qp2jgLdoyFEZ0pyaK+Kk0od252z8oWal39Kl2LGOJyr/Me1SvX2UThuYU6hqThDbxHFmROXtX//e+XpbFawbmsblgTlHsd/XnjRc6558/pMDs/6ikmvu9lIgTYYxFD8VTdyyX5jpvZEb+JJ7KgnJYwfRK5XcU5IGfVvRKUkSnUDASQtKxM6/NO/7xg9qU1E6ryGoeNAjjZaVjLU5esSQz2/omaCHIZDblImX9xbz9EUZGOyd90vm6wG/wIaMy0WF+ekTO76X3GJdya/IoSRsvSnF7PpFbflSmNHyJNNUzogUWQeu8TfwjJLN+QMo464kxKfnBSKArUIPktDEXbIl7iBy3/7pwninWec2VQZRRb65szNBV4468WTonqP7y5bQHaOnX2/95d9dETt0/KZa4rJBo5D/N9rEPR+R1R7ADwZgXaajzhVL/TBeis+rniRXgqFQ3BBMt8LxvrpwmYOu2FD3ceBbSrFj0nYhpQHJLkckyKfCvb8b2SQ+dfJ1CC8Whty9gR2pjMbFbeoq/VFASbZj8V5im4Sayw38GVAt4s6p7rAQ2ipJPOknG/MbELxIUWsfeV2gF+A51+9nTC9xewOo8L6hmrnaHXOS4XUP1/HkQepL/aqgKXWC3w21S+uHyxZCIAPFqhVPD9Rjqe89DaD6L8C0/CmLuK+40UOOKh18PMkuKllqDVZivScfjhNyFRgwPn0ZTEukIVK2F3+IwsSTt5Ec+NMDIvXm+yddeGZsVgZICmBKS0ahlAfke+m5PPFUllZ1IRvIppUa6bEXqoWvU/upNFQzwF7GrkBpBBugf8JLNfnNubAn4vF9up9mj7WeY4XI7Tvvj9K+4ncaqqciOpiOVqvq6MGETJ02R1g7HvMqWG+s8SRQWOFvH68OSnuR+VGMqZdpFwi3vKaTLvLew723y5Gm0VFnc8RmCOSYDxXMsyzFPEUXM7HPW7tdUv18oj06qWVrimYG/vmKkfOqEBQI3In1Fk/KTkhC8IeoJTSD8NMLWqhYvtxjrK1Z6AdMMYveJWlynuhD0a5p2evOgmkjzAxsrssQjY6NkoONhvYpdUg11TYycuDplwwCVJmcdMnnmy7J8YjKG7HmnE3Kjla0L+G5sCe+P5nuDh5MLyFFcVrMb4rqrMgr11dmLDFdWW3i04PSkDFJXZb7hoLIHUlfD98suVFWO3+B9b8YJ8nOSEts9F/OXeHZ268iTpEHlTz5vJ7uPHm6InpEEE2F9Qjie9fqAe7XMiCdcqGd1YKr6jCTqTA1/YbQG/TT4u78lZwYauQqFou4ctCcvyBGEM/+zEkl3ykwc50fdSVpNv9yhhw0SEojbvFeNcVoooPLFm28Fm09TreiLjGKqYb0KTLMGGSWcYWa1xlsncrgk4m814RocFg0mpTSWLvi2V3aPcMo6N0zXzVb+3/cWwmBZ+UgXkuIXflJl8Qgeh0tgIqoUbHfw/UbwsHVAy1EdX46aWXgGrcJDWOwitaQww54SVyUTLknkJIoex10YcthG4U241Sc109VMhx/nzCjCaxk18faP4k0i31P/Zui8xwswmA9uqvHEheCVIZ7LPahtbbNUfzNA+Yqoe1EdILSq7K93Rvrlg8YexfzjlgmQK/jHpKMbTzKVH2yvlepyo1/fo6Fzl8LgN3EAMt1v2BwTd8Ws7u2mM7r717X3tVPbmbEplyjGXgzDmveFltgG+HxMkoSKzTwJtLA9YF03khjlyLPwvfRv+C/vLW/IbY0jto7iHD6HmYp7F49f9XrgUljKh9Dyesx/pFX5sEEyzRHG8pIeAHqZ1d6rMmCb0i6FdX6+PY58SuvoLDUlR7PBCn7aItSrr0LgeQxFd+MEEsyFMUW5wRn9OepFmfDv+mK/nrO557J23nr7vupVOuQ+VN3W1Tsfus3rkideuv3+iPHmd5KcsP4+wu262r45VYx0tncttp9VfpF+F1Ju3a77jpHVDDe4ZH6bai7xdoZuhM5QTO9eOyawX2SejJnRYz7lSXks+jdO9jbDx7/b1BLAwQUAAIACABMSVhIcM/Kxk0AAABrAAAAGwAAAHVuaXZlcnNhbC91bml2ZXJzYWwucG5nLnhtbLOxr8jNUShLLSrOzM+zVTLUM1Cyt+PlsikoSi3LTC1XqACKGekZQICSQqWtkhkStzwzpSQDqMLAyBghmJGamZ5RYqtkbmYOF9QHmgkAUEsBAgAAFAACAAgATElYSFp/uZk6BAAA4Q4AAB0AAAAAAAAAAQAAAAAAAAAAAHVuaXZlcnNhbC9jb21tb25fbWVzc2FnZXMubG5nUEsBAgAAFAACAAgATElYSJq4OZl6AwAAFwwAACcAAAAAAAAAAQAAAAAAdQQAAHVuaXZlcnNhbC9mbGFzaF9wdWJsaXNoaW5nX3NldHRpbmdzLnhtbFBLAQIAABQAAgAIAExJWEiOLrNNuQIAAFMKAAAhAAAAAAAAAAEAAAAAADQIAAB1bml2ZXJzYWwvZmxhc2hfc2tpbl9zZXR0aW5ncy54bWxQSwECAAAUAAIACABMSVhIe9LSz04DAAAoCwAAJgAAAAAAAAABAAAAAAAsCwAAdW5pdmVyc2FsL2h0bWxfcHVibGlzaGluZ19zZXR0aW5ncy54bWxQSwECAAAUAAIACABMSVhIe9dtz4UBAAD/BQAAHwAAAAAAAAABAAAAAAC+DgAAdW5pdmVyc2FsL2h0bWxfc2tpbl9zZXR0aW5ncy5qc1BLAQIAABQAAgAIAExJWEiWUXBaugAAAKMBAAAaAAAAAAAAAAEAAAAAAIAQAAB1bml2ZXJzYWwvaTE4bl9wcmVzZXRzLnhtbFBLAQIAABQAAgAIAExJWEiUE7MiaQAAAG4AAAAcAAAAAAAAAAEAAAAAAHIRAAB1bml2ZXJzYWwvbG9jYWxfc2V0dGluZ3MueG1sUEsBAgAAFAACAAgAgIrIRook4qj6AgAAsAgAABQAAAAAAAAAAQAAAAAAFRIAAHVuaXZlcnNhbC9wbGF5ZXIueG1sUEsBAgAAFAACAAgATElYSDXb2a1oAQAA8wIAACkAAAAAAAAAAQAAAAAAQRUAAHVuaXZlcnNhbC9za2luX2N1c3RvbWl6YXRpb25fc2V0dGluZ3MueG1sUEsBAgAAFAACAAgATElYSEIM94vhEwAAjCkAABcAAAAAAAAAAAAAAAAA8BYAAHVuaXZlcnNhbC91bml2ZXJzYWwucG5nUEsBAgAAFAACAAgATElYSHDPysZNAAAAawAAABsAAAAAAAAAAQAAAAAABisAAHVuaXZlcnNhbC91bml2ZXJzYWwucG5nLnhtbFBLBQYAAAAACwALAEkDAACMKwAAAAA="/>
  <p:tag name="ISPRING_RESOURCE_PATHS_HASH_PRESENTER" val="ecf6fc3664c638a2c28c8c653b851cb3652f3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26111</TotalTime>
  <Words>983</Words>
  <Application>Microsoft Macintosh PowerPoint</Application>
  <PresentationFormat>Экран (4:3)</PresentationFormat>
  <Paragraphs>192</Paragraphs>
  <Slides>22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tahoma</vt:lpstr>
      <vt:lpstr>Office Theme</vt:lpstr>
      <vt:lpstr>Презентация PowerPoint</vt:lpstr>
      <vt:lpstr>Артефакты в ультразвуковой диагностике опорно-двигательного аппарата (В-режим)  </vt:lpstr>
      <vt:lpstr>Цель</vt:lpstr>
      <vt:lpstr> Ключевые вопросы </vt:lpstr>
      <vt:lpstr>Презентация PowerPoint</vt:lpstr>
      <vt:lpstr>Цели обучения</vt:lpstr>
      <vt:lpstr>Как работает датчик?</vt:lpstr>
      <vt:lpstr>Эхограмма кости. Норма</vt:lpstr>
      <vt:lpstr>Эхограмма нерва. Норма</vt:lpstr>
      <vt:lpstr>Эхограмма мышцы. Норма </vt:lpstr>
      <vt:lpstr>Эхограмма сухожилия. Норма</vt:lpstr>
      <vt:lpstr>Артефакты в В-режиме</vt:lpstr>
      <vt:lpstr>Артефакт боковых лепестков</vt:lpstr>
      <vt:lpstr>Артефакт боковых лепестков Киста Бейкера</vt:lpstr>
      <vt:lpstr>Артефакт ширины луча</vt:lpstr>
      <vt:lpstr>Презентация PowerPoint</vt:lpstr>
      <vt:lpstr>Анизотропия</vt:lpstr>
      <vt:lpstr>Рефракция</vt:lpstr>
      <vt:lpstr>Артефакт смещения волны</vt:lpstr>
      <vt:lpstr>Эффект дорзального усиления</vt:lpstr>
      <vt:lpstr>Эффект дорзального усиления</vt:lpstr>
      <vt:lpstr>Презентация PowerPoint</vt:lpstr>
    </vt:vector>
  </TitlesOfParts>
  <Company>UAHN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rg_150200_ppt [W]</dc:title>
  <dc:creator>Taljanovic, Mihra S.</dc:creator>
  <cp:lastModifiedBy>annagermanovna1897@gmail.com</cp:lastModifiedBy>
  <cp:revision>526</cp:revision>
  <dcterms:created xsi:type="dcterms:W3CDTF">2015-05-04T13:39:11Z</dcterms:created>
  <dcterms:modified xsi:type="dcterms:W3CDTF">2023-05-15T12:27:48Z</dcterms:modified>
</cp:coreProperties>
</file>