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3" r:id="rId14"/>
    <p:sldId id="268" r:id="rId15"/>
    <p:sldId id="270" r:id="rId16"/>
    <p:sldId id="271" r:id="rId17"/>
    <p:sldId id="272" r:id="rId18"/>
    <p:sldId id="274" r:id="rId19"/>
    <p:sldId id="275" r:id="rId20"/>
    <p:sldId id="297" r:id="rId21"/>
    <p:sldId id="298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травм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12-49FC-9A13-BBEBB29195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12-49FC-9A13-BBEBB291951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12-49FC-9A13-BBEBB291951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Падение с высоты</c:v>
                </c:pt>
                <c:pt idx="2">
                  <c:v>Раздавления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7-4DA1-BD71-11E6D96E55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917412312097357"/>
          <c:y val="0.30815032098888184"/>
          <c:w val="0.34082587687902649"/>
          <c:h val="0.465325370240322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6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0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2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6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7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7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8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18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4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850D1-E285-489B-BF26-4AE51681433D}" type="datetimeFigureOut">
              <a:rPr lang="ru-RU" smtClean="0"/>
              <a:t>ср 27.01.21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516AA0-DD23-44F2-B802-CC5C578132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7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ubs.rsna.org/doi/full/10.1148/rg.34513511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620EE-A7E5-4A91-BCD0-2747DFDA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1" y="1774615"/>
            <a:ext cx="9923646" cy="2566565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Переломы тазового кольца. Что необходимо знать ортопедам-хирургам?</a:t>
            </a: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Часть </a:t>
            </a:r>
            <a:r>
              <a:rPr lang="en-US" sz="4400" dirty="0"/>
              <a:t>I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432D3-8158-4A11-BA7B-DC2C12A25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79" y="5910435"/>
            <a:ext cx="10565331" cy="34305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Оригинал исследования: </a:t>
            </a:r>
            <a:r>
              <a:rPr lang="en-US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https://pubs.rsna.org/doi/full/10.1148/rg.345135113</a:t>
            </a:r>
            <a:endParaRPr lang="ru-RU" sz="1800" dirty="0">
              <a:solidFill>
                <a:schemeClr val="tx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D0E918-B84F-4094-8262-E9491E992E58}"/>
              </a:ext>
            </a:extLst>
          </p:cNvPr>
          <p:cNvSpPr/>
          <p:nvPr/>
        </p:nvSpPr>
        <p:spPr>
          <a:xfrm>
            <a:off x="3078480" y="1126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 Кафедра лучевой диагностики ИПО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23D7F6-27AD-4003-82CA-64819D73421E}"/>
              </a:ext>
            </a:extLst>
          </p:cNvPr>
          <p:cNvSpPr/>
          <p:nvPr/>
        </p:nvSpPr>
        <p:spPr>
          <a:xfrm>
            <a:off x="4231161" y="758952"/>
            <a:ext cx="3729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Кафедра лучевой диагностики ИПО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A92FDF1-E0CE-4714-9802-41475CF5FCDE}"/>
              </a:ext>
            </a:extLst>
          </p:cNvPr>
          <p:cNvSpPr/>
          <p:nvPr/>
        </p:nvSpPr>
        <p:spPr>
          <a:xfrm>
            <a:off x="1097280" y="44285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Выполнил: ординатор кафедры </a:t>
            </a:r>
            <a:r>
              <a:rPr lang="ru-RU" i="1" dirty="0"/>
              <a:t>лучевой диагностики ИПО </a:t>
            </a:r>
            <a:r>
              <a:rPr lang="ru-RU" b="1" dirty="0"/>
              <a:t>Сергеев Дмитрий Юрьевич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BD53B5-4FFE-4AD2-8AB6-506CBBCAE10E}"/>
              </a:ext>
            </a:extLst>
          </p:cNvPr>
          <p:cNvSpPr/>
          <p:nvPr/>
        </p:nvSpPr>
        <p:spPr>
          <a:xfrm>
            <a:off x="5079532" y="5541103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Красноярск, 2021 г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88DBC6-E8A4-4A68-8224-9D1B76FC7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" y="80067"/>
            <a:ext cx="1717894" cy="17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7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E2FAA-D5D0-4C39-9847-D178A5A6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Схематическое представление рентгенологических ориентиров по </a:t>
            </a:r>
            <a:r>
              <a:rPr lang="ru-RU" sz="4400" dirty="0" err="1"/>
              <a:t>Le</a:t>
            </a:r>
            <a:r>
              <a:rPr lang="ru-RU" sz="4400" dirty="0"/>
              <a:t> </a:t>
            </a:r>
            <a:r>
              <a:rPr lang="ru-RU" sz="4400" dirty="0" err="1"/>
              <a:t>tournel</a:t>
            </a:r>
            <a:endParaRPr lang="ru-RU" sz="4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8B0F44-F2FA-4BC3-80E4-C9704C438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1845734"/>
            <a:ext cx="7185772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/>
              <a:t>Объекты для первоначальной рентгенологической оценки: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Подвздошно-лонная линия (красный),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Подвздошно-седалищная линия (фиолетовый),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передний край (синий),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 задний край (коричневый),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Линия </a:t>
            </a:r>
            <a:r>
              <a:rPr lang="ru-RU" sz="2200" dirty="0" err="1"/>
              <a:t>Шентона</a:t>
            </a:r>
            <a:r>
              <a:rPr lang="ru-RU" sz="2200" dirty="0"/>
              <a:t> (желтый),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Каплевидные</a:t>
            </a:r>
            <a:r>
              <a:rPr lang="en-US" sz="2200" dirty="0"/>
              <a:t> (</a:t>
            </a:r>
            <a:r>
              <a:rPr lang="ru-RU" sz="2200" dirty="0"/>
              <a:t>слеза </a:t>
            </a:r>
            <a:r>
              <a:rPr lang="ru-RU" sz="2200" dirty="0" err="1"/>
              <a:t>Келлера</a:t>
            </a:r>
            <a:r>
              <a:rPr lang="ru-RU" sz="2200" dirty="0"/>
              <a:t>) (зеленый), запирательные (оранжевый) и крестцовые дуги (белые).</a:t>
            </a:r>
          </a:p>
          <a:p>
            <a:pPr marL="0" indent="0" algn="ctr">
              <a:buNone/>
            </a:pPr>
            <a:r>
              <a:rPr lang="ru-RU" sz="2200" dirty="0"/>
              <a:t>Рентгенограмма в прямой проекции полезна для оценки симметрии таза и переломов переднего кольца, крыла подвздошной кости и поперечного отростка.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4292DEF-7E56-4CCB-B5B6-FE4AA86A75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98" y="1837225"/>
            <a:ext cx="4806202" cy="4031869"/>
          </a:xfrm>
        </p:spPr>
      </p:pic>
    </p:spTree>
    <p:extLst>
      <p:ext uri="{BB962C8B-B14F-4D97-AF65-F5344CB8AC3E}">
        <p14:creationId xmlns:p14="http://schemas.microsoft.com/office/powerpoint/2010/main" val="13400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72230-0504-46B9-84A6-D29F7C67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проекции выбрать?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1733405-EEAA-42BE-ABC5-6C6C9895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1845734"/>
            <a:ext cx="10982324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В обязательном порядке всем пострадавшим с подозрением на повреждение костей таза и тазовых органов проводится обзорная рентгенография в прямой задней проекции. При выявлении изменений либо для получения клинических данных выполняются снимки в: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 задней аксиальной проекции входного отверстия таза (</a:t>
            </a:r>
            <a:r>
              <a:rPr lang="ru-RU" sz="2200" dirty="0" err="1"/>
              <a:t>Inlet</a:t>
            </a:r>
            <a:r>
              <a:rPr lang="ru-RU" sz="2200" dirty="0"/>
              <a:t>) модификации </a:t>
            </a:r>
            <a:r>
              <a:rPr lang="ru-RU" sz="2200" dirty="0" err="1"/>
              <a:t>Лилиенфельда</a:t>
            </a:r>
            <a:r>
              <a:rPr lang="ru-RU" sz="2200" dirty="0"/>
              <a:t>; рентгенография в задней аксиальной проекции выходного отверстия из таза (</a:t>
            </a:r>
            <a:r>
              <a:rPr lang="ru-RU" sz="2200" dirty="0" err="1"/>
              <a:t>Outlet</a:t>
            </a:r>
            <a:r>
              <a:rPr lang="ru-RU" sz="2200" dirty="0"/>
              <a:t>) по Тейлору;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снимки вертлужной впадины в задней косой проекции таза (по </a:t>
            </a:r>
            <a:r>
              <a:rPr lang="ru-RU" sz="2200" dirty="0" err="1"/>
              <a:t>Judet</a:t>
            </a:r>
            <a:r>
              <a:rPr lang="ru-RU" sz="2200" dirty="0"/>
              <a:t>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 err="1"/>
              <a:t>аксиолатеральная</a:t>
            </a:r>
            <a:r>
              <a:rPr lang="ru-RU" sz="2200" dirty="0"/>
              <a:t> </a:t>
            </a:r>
            <a:r>
              <a:rPr lang="ru-RU" sz="2200" dirty="0" err="1"/>
              <a:t>нижневерхняя</a:t>
            </a:r>
            <a:r>
              <a:rPr lang="ru-RU" sz="2200" dirty="0"/>
              <a:t> проекция тазобедренного сустава и проксимального отдела бедренной кости;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 модифицированная </a:t>
            </a:r>
            <a:r>
              <a:rPr lang="ru-RU" sz="2200" dirty="0" err="1"/>
              <a:t>аксиолатеральная</a:t>
            </a:r>
            <a:r>
              <a:rPr lang="ru-RU" sz="2200" dirty="0"/>
              <a:t> проекция тазобедренного сустава и проксимального отдела бедренной кости по </a:t>
            </a:r>
            <a:r>
              <a:rPr lang="ru-RU" sz="2200" dirty="0" err="1"/>
              <a:t>Клементсу</a:t>
            </a:r>
            <a:r>
              <a:rPr lang="ru-RU" sz="2200" dirty="0"/>
              <a:t> — Накаяме;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прицельные рентгенограммы крестцово-подвздошных сочленений в задней аксиальной проекции и задних косых проекциях.</a:t>
            </a:r>
          </a:p>
        </p:txBody>
      </p:sp>
    </p:spTree>
    <p:extLst>
      <p:ext uri="{BB962C8B-B14F-4D97-AF65-F5344CB8AC3E}">
        <p14:creationId xmlns:p14="http://schemas.microsoft.com/office/powerpoint/2010/main" val="69203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EB0FA-1748-4466-9552-AEE84D3D5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оценки рентгенограмм.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C65B46-27D4-4F34-AF28-527C90976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845734"/>
            <a:ext cx="5825489" cy="4023360"/>
          </a:xfrm>
        </p:spPr>
        <p:txBody>
          <a:bodyPr>
            <a:normAutofit/>
          </a:bodyPr>
          <a:lstStyle/>
          <a:p>
            <a:r>
              <a:rPr lang="ru-RU" sz="2200" dirty="0"/>
              <a:t>Видимые анатомические структуры: верхние и нижние ветви лобковой кости, тело и ветви седалищной кости с минимальным укорочением или наложением. Об отсутствии ротации свидетельствуют одинаковые по форме и размерам запирательные отверстия и обе седалищные кости. О правильности выбора угла центрального луча свидетельствует визуализация передних нижних частей лобковых костей с минимальным укорочением. Без переэкспонирования седалищных костей хорошо демонстрируются тело и верхние ветви лобковых костей.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FA9AC7E-199E-49B1-B11E-DFA749906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33952"/>
            <a:ext cx="6082350" cy="2390096"/>
          </a:xfrm>
        </p:spPr>
      </p:pic>
    </p:spTree>
    <p:extLst>
      <p:ext uri="{BB962C8B-B14F-4D97-AF65-F5344CB8AC3E}">
        <p14:creationId xmlns:p14="http://schemas.microsoft.com/office/powerpoint/2010/main" val="362784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6B316EA-70AD-4101-A52D-4E25AD25C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оценки травмы таза </a:t>
            </a:r>
            <a:r>
              <a:rPr lang="en-US" dirty="0"/>
              <a:t>WSES</a:t>
            </a: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7F8DCF0-4CDB-433A-9EE2-DF6E22E98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872" y="485956"/>
            <a:ext cx="7896894" cy="5819247"/>
          </a:xfr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E8115B98-121A-4F47-A74E-6FFD752B1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9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78C6E-1600-4AAE-A08E-A18410417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808"/>
            <a:ext cx="3200400" cy="2286000"/>
          </a:xfrm>
        </p:spPr>
        <p:txBody>
          <a:bodyPr>
            <a:normAutofit/>
          </a:bodyPr>
          <a:lstStyle/>
          <a:p>
            <a:r>
              <a:rPr lang="ru-RU" sz="4800" dirty="0"/>
              <a:t>Укладка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EE8588-A272-4D3F-8C55-EEE0CB911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49" y="1399808"/>
            <a:ext cx="6701051" cy="4058383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D1961A66-DF1D-46DD-BA10-2B8150393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Схема укладки для выполнения снимка таза в задней аксиальной проекции входа в таз</a:t>
            </a:r>
            <a:r>
              <a:rPr lang="en-US" sz="2400" dirty="0"/>
              <a:t>. (Outlet)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48705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26CCFB-605C-4BA0-B697-D0069B4CA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3727"/>
            <a:ext cx="4021584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Рентгенограмма и соответствующая ей компьютерная модель в задней аксиальной проекции входного отверстия таза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0DF958F-3B15-46D8-83BD-41A6CECFE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44" y="0"/>
            <a:ext cx="4475747" cy="3421226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E148177D-A856-49CD-8DFC-E172C9762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125149"/>
            <a:ext cx="4021584" cy="3379124"/>
          </a:xfrm>
        </p:spPr>
        <p:txBody>
          <a:bodyPr>
            <a:noAutofit/>
          </a:bodyPr>
          <a:lstStyle/>
          <a:p>
            <a:r>
              <a:rPr lang="ru-RU" sz="2200" dirty="0"/>
              <a:t>Полученное при ориентации луча на 30–60 ° каудально через таз пациенту лежащему на спине. Эти изображения помогают обнаружить переднее или заднее смещение костных структур таза, ротационные деформации, переломы крестцовой дуги и переломы крестца.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33B9AD-FF3D-4DA6-B056-5134F6D22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43" y="3421226"/>
            <a:ext cx="4475747" cy="34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0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60E8E-E7EA-4C0E-83B1-7B298109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4775"/>
            <a:ext cx="3200400" cy="1118234"/>
          </a:xfrm>
        </p:spPr>
        <p:txBody>
          <a:bodyPr/>
          <a:lstStyle/>
          <a:p>
            <a:r>
              <a:rPr lang="ru-RU" dirty="0"/>
              <a:t>Травмы тазового кольца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1F2C31-96FB-4899-AD72-2DF62EC3E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223" y="5678849"/>
            <a:ext cx="5719440" cy="918839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Компьютерное изображение показывает отрывные повреждения прикрепления седалищно-поясничной связки в L5.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FC7D7A-43A5-4165-862C-B6C4D8796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39438"/>
            <a:ext cx="3200400" cy="3379124"/>
          </a:xfrm>
        </p:spPr>
        <p:txBody>
          <a:bodyPr>
            <a:noAutofit/>
          </a:bodyPr>
          <a:lstStyle/>
          <a:p>
            <a:r>
              <a:rPr lang="ru-RU" sz="2200" dirty="0"/>
              <a:t>Переломы или вывихи тазового кольца, которые включают значительное смещение кзади, гораздо более нестабильны. При этих травмах </a:t>
            </a:r>
            <a:r>
              <a:rPr lang="ru-RU" sz="2200" dirty="0" err="1"/>
              <a:t>гемипельвис</a:t>
            </a:r>
            <a:r>
              <a:rPr lang="ru-RU" sz="2200" dirty="0"/>
              <a:t> может свободно вращаться </a:t>
            </a:r>
            <a:r>
              <a:rPr lang="ru-RU" sz="2200" dirty="0" err="1"/>
              <a:t>кнутри</a:t>
            </a:r>
            <a:r>
              <a:rPr lang="ru-RU" sz="2200" dirty="0"/>
              <a:t> или кнаружи и перемещаться в проксимальном направлении.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0A4925-F78A-4587-932D-74F1E779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24" y="464499"/>
            <a:ext cx="6793636" cy="49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C80E7-5921-4B08-B9F3-23D9205C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299"/>
            <a:ext cx="3200400" cy="1089659"/>
          </a:xfrm>
        </p:spPr>
        <p:txBody>
          <a:bodyPr/>
          <a:lstStyle/>
          <a:p>
            <a:r>
              <a:rPr lang="ru-RU" dirty="0"/>
              <a:t>Травмы тазового кольца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F9B4B-0E27-4A53-86EC-423CB21A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370" y="5743025"/>
            <a:ext cx="5870359" cy="858027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Компьютерное изображение показывает отрывные повреждения дистального прикрепления крестцово-остистых связок.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3B5753-3B65-4BC8-8D2E-476F965CC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25880"/>
            <a:ext cx="3990974" cy="3379124"/>
          </a:xfrm>
        </p:spPr>
        <p:txBody>
          <a:bodyPr>
            <a:noAutofit/>
          </a:bodyPr>
          <a:lstStyle/>
          <a:p>
            <a:r>
              <a:rPr lang="ru-RU" sz="2200" dirty="0"/>
              <a:t>Эти повреждения называются глобально или вертикально нестабильными и связаны с сосудисто-нервным повреждением и более высокой скоростью дальнейшего смещения, если их не лечить. Другими вторичными признаками нестабильности являются отрывные переломы крестцово-остистых или подвздошно-поясничных связок и отрывные переломы поперечного отростка L5, которые указывают на более значительное смещение таза во время травмы.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E2A5F7-6EDD-4627-801D-B1FB986B2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0" y="361404"/>
            <a:ext cx="7166500" cy="50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36EE8C-1182-4C95-B4F0-56EA009D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</a:t>
            </a:r>
            <a:r>
              <a:rPr lang="en-US" dirty="0"/>
              <a:t>Young and Burgess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9EBD63-4007-4B06-978F-16991DBE4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Целью классификации переломов костей таза является предоставление общего языка, который облегчает общение между специалистами, осуществляющими уход за пациентом, и средство связи клинических данных с лечением и прогнозом.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Классификация Янга и </a:t>
            </a:r>
            <a:r>
              <a:rPr lang="ru-RU" sz="2200" dirty="0" err="1"/>
              <a:t>Берджесса</a:t>
            </a:r>
            <a:r>
              <a:rPr lang="ru-RU" sz="2200" dirty="0"/>
              <a:t> в первую очередь основана на механизме травмы и в настоящее время является наиболее широко используемой системой, описанной в ортопедической литературе.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Поскольку он основан на векторах силы, он предоставляет информацию, необходимую для применения корректирующих сил для восстановления нормальных анатомических соотношений таза.</a:t>
            </a:r>
          </a:p>
        </p:txBody>
      </p:sp>
    </p:spTree>
    <p:extLst>
      <p:ext uri="{BB962C8B-B14F-4D97-AF65-F5344CB8AC3E}">
        <p14:creationId xmlns:p14="http://schemas.microsoft.com/office/powerpoint/2010/main" val="221806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4540D2-58EA-4856-AAC7-D880A4E9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38" y="0"/>
            <a:ext cx="3200400" cy="862596"/>
          </a:xfrm>
        </p:spPr>
        <p:txBody>
          <a:bodyPr>
            <a:normAutofit/>
          </a:bodyPr>
          <a:lstStyle/>
          <a:p>
            <a:r>
              <a:rPr lang="ru-RU" sz="2800" dirty="0"/>
              <a:t>Классификация </a:t>
            </a:r>
            <a:r>
              <a:rPr lang="en-US" sz="2800" dirty="0"/>
              <a:t>Young and Burgess</a:t>
            </a:r>
            <a:endParaRPr lang="ru-RU" sz="28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B23D373-09DE-4F5D-A47D-DF99D74BF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6" y="1212024"/>
            <a:ext cx="4001624" cy="5357229"/>
          </a:xfrm>
        </p:spPr>
        <p:txBody>
          <a:bodyPr>
            <a:noAutofit/>
          </a:bodyPr>
          <a:lstStyle/>
          <a:p>
            <a:r>
              <a:rPr lang="ru-RU" sz="2000" dirty="0"/>
              <a:t>Типы переломов в этой системе классификации основаны на преобладающем направлении вектора силы во время травмы и включают: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Боковое сдавление (</a:t>
            </a:r>
            <a:r>
              <a:rPr lang="en-US" sz="2000" dirty="0"/>
              <a:t>LC) </a:t>
            </a:r>
            <a:r>
              <a:rPr lang="ru-RU" sz="2000" dirty="0"/>
              <a:t>(50–70% случаев),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Сдавление в переднезаднем направлении </a:t>
            </a:r>
            <a:r>
              <a:rPr lang="en-US" sz="2000" dirty="0"/>
              <a:t>(APC) </a:t>
            </a:r>
            <a:r>
              <a:rPr lang="ru-RU" sz="2000" dirty="0"/>
              <a:t>(20–30% случаев),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Вертикальный сдвиг</a:t>
            </a:r>
            <a:r>
              <a:rPr lang="en-US" sz="2000" dirty="0"/>
              <a:t> (VS)</a:t>
            </a:r>
            <a:r>
              <a:rPr lang="ru-RU" sz="2000" dirty="0"/>
              <a:t> (14% случаев)</a:t>
            </a:r>
          </a:p>
          <a:p>
            <a:pPr marL="285750" indent="-28575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Комбинированный механизм сдавления</a:t>
            </a:r>
            <a:r>
              <a:rPr lang="en-US" sz="2000" dirty="0"/>
              <a:t> (CM)</a:t>
            </a:r>
            <a:r>
              <a:rPr lang="ru-RU" sz="2000" dirty="0"/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1B3D5-5673-4F58-82B9-8F47A005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4" y="-1"/>
            <a:ext cx="8074810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5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6DFE9-0CC7-4338-8023-839D2BA8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A4527-DCEC-4A94-913F-FF5437BD3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Лечение пациентов с травмами со смещенными переломами таза требует мультидисциплинарного подхода в специализированном травматологическом центре для снижения заболеваемости и смертности. Быстрое распознавание разрыва тазового кольца и определение его целостности является критическим признаком при обследовании. Рентгенологи должны быть знакомы с анатомией и биомеханикой связок, имеющими отношение к разрывам тазового кольца, а также с системой классификации Янга и </a:t>
            </a:r>
            <a:r>
              <a:rPr lang="ru-RU" sz="2200" dirty="0" err="1"/>
              <a:t>Берджесса</a:t>
            </a:r>
            <a:r>
              <a:rPr lang="ru-RU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666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4540D2-58EA-4856-AAC7-D880A4E9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32" y="-1"/>
            <a:ext cx="3200400" cy="925092"/>
          </a:xfrm>
        </p:spPr>
        <p:txBody>
          <a:bodyPr>
            <a:normAutofit/>
          </a:bodyPr>
          <a:lstStyle/>
          <a:p>
            <a:r>
              <a:rPr lang="ru-RU" sz="3000" dirty="0"/>
              <a:t>Классификация </a:t>
            </a:r>
            <a:r>
              <a:rPr lang="en-US" sz="3000" dirty="0"/>
              <a:t>Young and Burgess</a:t>
            </a:r>
            <a:endParaRPr lang="ru-RU" sz="3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B23D373-09DE-4F5D-A47D-DF99D74BF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926" y="2380305"/>
            <a:ext cx="4099264" cy="1302835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ru-RU" sz="2200" i="1" dirty="0"/>
              <a:t>WSES I степени </a:t>
            </a:r>
            <a:r>
              <a:rPr lang="ru-RU" sz="2200" dirty="0"/>
              <a:t>включает APC-I, LC-I, </a:t>
            </a:r>
            <a:r>
              <a:rPr lang="ru-RU" sz="2200" dirty="0" err="1"/>
              <a:t>гемодинамически</a:t>
            </a:r>
            <a:r>
              <a:rPr lang="ru-RU" sz="2200" dirty="0"/>
              <a:t> стабильные переломы тазового кольца.</a:t>
            </a:r>
            <a:br>
              <a:rPr lang="ru-RU" sz="2200" i="1" dirty="0"/>
            </a:br>
            <a:br>
              <a:rPr lang="ru-RU" sz="2200" i="1" dirty="0"/>
            </a:br>
            <a:endParaRPr lang="ru-RU" sz="2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1B3D5-5673-4F58-82B9-8F47A005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4" y="-1"/>
            <a:ext cx="8074810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01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64540D2-58EA-4856-AAC7-D880A4E9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32" y="-1"/>
            <a:ext cx="3200400" cy="925092"/>
          </a:xfrm>
        </p:spPr>
        <p:txBody>
          <a:bodyPr>
            <a:normAutofit/>
          </a:bodyPr>
          <a:lstStyle/>
          <a:p>
            <a:r>
              <a:rPr lang="ru-RU" sz="3000" dirty="0"/>
              <a:t>Классификация </a:t>
            </a:r>
            <a:r>
              <a:rPr lang="en-US" sz="3000" dirty="0"/>
              <a:t>Young and Burgess</a:t>
            </a:r>
            <a:endParaRPr lang="ru-RU" sz="3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B23D373-09DE-4F5D-A47D-DF99D74BF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095375"/>
            <a:ext cx="4099264" cy="5186945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br>
              <a:rPr lang="ru-RU" sz="2200" i="1" dirty="0"/>
            </a:br>
            <a:br>
              <a:rPr lang="ru-RU" sz="2200" i="1" dirty="0"/>
            </a:br>
            <a:r>
              <a:rPr lang="ru-RU" sz="2200" i="1" dirty="0"/>
              <a:t>Травмы таза средней степени тяжести:</a:t>
            </a:r>
            <a:br>
              <a:rPr lang="ru-RU" sz="2200" i="1" dirty="0"/>
            </a:br>
            <a:r>
              <a:rPr lang="ru-RU" sz="2200" i="1" dirty="0"/>
              <a:t>WSES II степени</a:t>
            </a:r>
            <a:r>
              <a:rPr lang="ru-RU" sz="2200" dirty="0"/>
              <a:t> включает APC II-III и LC II-III </a:t>
            </a:r>
            <a:r>
              <a:rPr lang="ru-RU" sz="2200" dirty="0" err="1"/>
              <a:t>гемодинамически</a:t>
            </a:r>
            <a:r>
              <a:rPr lang="ru-RU" sz="2200" dirty="0"/>
              <a:t> стабильные переломы тазового кольца.</a:t>
            </a:r>
            <a:br>
              <a:rPr lang="ru-RU" sz="2200" i="1" dirty="0"/>
            </a:br>
            <a:r>
              <a:rPr lang="ru-RU" sz="2200" i="1" dirty="0"/>
              <a:t>WSES III степени</a:t>
            </a:r>
            <a:r>
              <a:rPr lang="ru-RU" sz="2200" dirty="0"/>
              <a:t> включает VS и CM </a:t>
            </a:r>
            <a:r>
              <a:rPr lang="ru-RU" sz="2200" dirty="0" err="1"/>
              <a:t>гемодинамически</a:t>
            </a:r>
            <a:r>
              <a:rPr lang="ru-RU" sz="2200" dirty="0"/>
              <a:t> стабильные переломы тазового кольца.</a:t>
            </a:r>
            <a:br>
              <a:rPr lang="ru-RU" sz="2200" i="1" dirty="0"/>
            </a:br>
            <a:br>
              <a:rPr lang="ru-RU" sz="2200" i="1" dirty="0"/>
            </a:br>
            <a:r>
              <a:rPr lang="ru-RU" sz="2200" i="1" dirty="0"/>
              <a:t>Тяжелые травмы таза:</a:t>
            </a:r>
            <a:br>
              <a:rPr lang="ru-RU" sz="2200" i="1" dirty="0"/>
            </a:br>
            <a:r>
              <a:rPr lang="ru-RU" sz="2200" i="1" dirty="0"/>
              <a:t>WSES IV степени </a:t>
            </a:r>
            <a:r>
              <a:rPr lang="ru-RU" sz="2200" dirty="0"/>
              <a:t>включает любые </a:t>
            </a:r>
            <a:r>
              <a:rPr lang="ru-RU" sz="2200" dirty="0" err="1"/>
              <a:t>гемодинамически</a:t>
            </a:r>
            <a:r>
              <a:rPr lang="ru-RU" sz="2200" dirty="0"/>
              <a:t> нестабильные повреждения тазового кольца.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91B3D5-5673-4F58-82B9-8F47A005E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264" y="-1"/>
            <a:ext cx="8074810" cy="60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8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6994-E6E0-4A92-8FC6-CB3AC4B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1"/>
            <a:ext cx="3200400" cy="572165"/>
          </a:xfrm>
        </p:spPr>
        <p:txBody>
          <a:bodyPr/>
          <a:lstStyle/>
          <a:p>
            <a:r>
              <a:rPr lang="ru-RU" dirty="0"/>
              <a:t>Примеры.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24A2A22-0376-445E-912F-70040952A7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0" y="663606"/>
            <a:ext cx="8067600" cy="55307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6D3B612-C8A9-419B-829F-926F1F979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521702"/>
            <a:ext cx="3200400" cy="1814596"/>
          </a:xfrm>
        </p:spPr>
        <p:txBody>
          <a:bodyPr>
            <a:normAutofit/>
          </a:bodyPr>
          <a:lstStyle/>
          <a:p>
            <a:r>
              <a:rPr lang="ru-RU" sz="2200" dirty="0"/>
              <a:t>Сгенерированные компьютером изображения показывают тип бокового сдавления </a:t>
            </a:r>
            <a:r>
              <a:rPr lang="en-US" sz="2200" dirty="0"/>
              <a:t>LC</a:t>
            </a:r>
            <a:r>
              <a:rPr lang="ru-RU" sz="22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8084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6D0FC-B87F-463D-95D4-A247351F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318"/>
            <a:ext cx="3200400" cy="625431"/>
          </a:xfrm>
        </p:spPr>
        <p:txBody>
          <a:bodyPr/>
          <a:lstStyle/>
          <a:p>
            <a:r>
              <a:rPr lang="ru-RU" dirty="0"/>
              <a:t>Примеры.	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1E56507-25F6-4095-A2F0-F3AA6F26B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61" y="663749"/>
            <a:ext cx="8081639" cy="553050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2E9AD2F-4B8B-4C10-9FA9-7E48A24E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14916"/>
            <a:ext cx="3200400" cy="1628165"/>
          </a:xfrm>
        </p:spPr>
        <p:txBody>
          <a:bodyPr/>
          <a:lstStyle/>
          <a:p>
            <a:r>
              <a:rPr lang="ru-RU" sz="2200" dirty="0"/>
              <a:t>Сгенерированные компьютером изображения показывают тип бокового сдавления </a:t>
            </a:r>
            <a:r>
              <a:rPr lang="en-US" sz="2200" dirty="0"/>
              <a:t>LC</a:t>
            </a:r>
            <a:r>
              <a:rPr lang="ru-RU" sz="2200" dirty="0"/>
              <a:t>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75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A6EBA-D302-4EE0-ABD0-EE80D9D9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280"/>
            <a:ext cx="3200400" cy="625431"/>
          </a:xfrm>
        </p:spPr>
        <p:txBody>
          <a:bodyPr/>
          <a:lstStyle/>
          <a:p>
            <a:r>
              <a:rPr lang="ru-RU" dirty="0"/>
              <a:t>Примеры.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C18CB9-623A-44CB-8CF9-81BD30BBE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660711"/>
            <a:ext cx="8090517" cy="55365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7B4E332-1F99-49A5-9480-79023B627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619355"/>
            <a:ext cx="3200400" cy="1619287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Сгенерированные компьютером изображения показывают тип бокового сдавления </a:t>
            </a:r>
            <a:r>
              <a:rPr lang="en-US" sz="2200" dirty="0"/>
              <a:t>LC</a:t>
            </a:r>
            <a:r>
              <a:rPr lang="ru-RU" sz="2200" dirty="0"/>
              <a:t>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793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D091E-BD4C-4260-942A-9F67EB9C6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1" y="51938"/>
            <a:ext cx="3200400" cy="589920"/>
          </a:xfrm>
        </p:spPr>
        <p:txBody>
          <a:bodyPr/>
          <a:lstStyle/>
          <a:p>
            <a:r>
              <a:rPr lang="ru-RU" dirty="0"/>
              <a:t>Примеры.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3E3669D-7552-48E4-83EC-4123CC4FD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641858"/>
            <a:ext cx="8090517" cy="557428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C68DBEE-B68A-4DC8-9DE1-5B2A171C5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8" y="2463997"/>
            <a:ext cx="3333565" cy="1930005"/>
          </a:xfrm>
        </p:spPr>
        <p:txBody>
          <a:bodyPr/>
          <a:lstStyle/>
          <a:p>
            <a:r>
              <a:rPr lang="ru-RU" sz="2200" dirty="0"/>
              <a:t>Сгенерированные компьютером изображения показывают тип сдавления в переднезаднем направлении АР</a:t>
            </a:r>
            <a:r>
              <a:rPr lang="en-US" sz="2200" dirty="0"/>
              <a:t>C</a:t>
            </a:r>
            <a:r>
              <a:rPr lang="ru-RU" sz="2200" dirty="0"/>
              <a:t>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51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52BD-1FAE-47E9-9A2A-26D7E52B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4" y="27247"/>
            <a:ext cx="3200400" cy="652064"/>
          </a:xfrm>
        </p:spPr>
        <p:txBody>
          <a:bodyPr/>
          <a:lstStyle/>
          <a:p>
            <a:r>
              <a:rPr lang="ru-RU" dirty="0"/>
              <a:t>Примеры.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74D8D3-F38E-4B56-B931-4459F5219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679311"/>
            <a:ext cx="8090517" cy="549937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B56479F-43B5-481D-928F-3FA0A7402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54" y="2330831"/>
            <a:ext cx="3200400" cy="2196336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Сгенерированные компьютером изображения показывают тип сдавления в переднезаднем направлении АР</a:t>
            </a:r>
            <a:r>
              <a:rPr lang="en-US" sz="2200" dirty="0"/>
              <a:t>C</a:t>
            </a:r>
            <a:r>
              <a:rPr lang="ru-RU" sz="2200" dirty="0"/>
              <a:t>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62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AA88A-8CF0-4BD3-9EF6-1CBAABE1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930"/>
            <a:ext cx="3200400" cy="625431"/>
          </a:xfrm>
        </p:spPr>
        <p:txBody>
          <a:bodyPr/>
          <a:lstStyle/>
          <a:p>
            <a:r>
              <a:rPr lang="ru-RU" dirty="0"/>
              <a:t>Примеры.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6114E27-EBFB-472D-A4D5-CC9652016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2" y="681361"/>
            <a:ext cx="8088758" cy="549527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12E5DA6-09B8-4820-8133-B30F78D9D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21954"/>
            <a:ext cx="3200400" cy="2214091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Сгенерированные компьютером изображения показывают тип сдавления в переднезаднем направлении АР</a:t>
            </a:r>
            <a:r>
              <a:rPr lang="en-US" sz="2200" dirty="0"/>
              <a:t>C</a:t>
            </a:r>
            <a:r>
              <a:rPr lang="ru-RU" sz="2200" dirty="0"/>
              <a:t>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199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D6985-4881-49A1-AFE1-0ADA58D9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607676"/>
          </a:xfrm>
        </p:spPr>
        <p:txBody>
          <a:bodyPr/>
          <a:lstStyle/>
          <a:p>
            <a:r>
              <a:rPr lang="ru-RU" dirty="0"/>
              <a:t>Примеры.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B634BE0-20EA-4407-8955-715133897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643288"/>
            <a:ext cx="8090517" cy="557142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8A6DCE-C921-4FD3-899D-BDC7DFFC8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30832"/>
            <a:ext cx="3200400" cy="2196336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Сгенерированные компьютером изображения показывают тип сдавления с вертикальным смещением </a:t>
            </a:r>
            <a:r>
              <a:rPr lang="en-US" sz="2200" dirty="0"/>
              <a:t>VS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23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A8226-212C-45EA-8000-200F6959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1566464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LC1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4C3F1CD-8B50-4071-97B8-A84AC286F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6" y="405226"/>
            <a:ext cx="8099394" cy="604754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632C6D6-5C8B-4FE0-85A4-0E7F1353A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92452"/>
            <a:ext cx="3200400" cy="4572585"/>
          </a:xfrm>
        </p:spPr>
        <p:txBody>
          <a:bodyPr>
            <a:noAutofit/>
          </a:bodyPr>
          <a:lstStyle/>
          <a:p>
            <a:r>
              <a:rPr lang="ru-RU" sz="2200" dirty="0"/>
              <a:t>Рентгенограмма таза, полученная у 16-летнего пациента при ДТП, который был пассажиром на заднем сиденье, показывает двусторонние переломы верхней и правой нижней лонной ветви (черные стрелки) и незначительное разрушение правого крестцового отдела дугообразная линия (белая стрелка).</a:t>
            </a:r>
          </a:p>
        </p:txBody>
      </p:sp>
    </p:spTree>
    <p:extLst>
      <p:ext uri="{BB962C8B-B14F-4D97-AF65-F5344CB8AC3E}">
        <p14:creationId xmlns:p14="http://schemas.microsoft.com/office/powerpoint/2010/main" val="18912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85D9C-AD33-4ED2-90E7-1D275A785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5092"/>
            <a:ext cx="10058400" cy="1450757"/>
          </a:xfrm>
        </p:spPr>
        <p:txBody>
          <a:bodyPr/>
          <a:lstStyle/>
          <a:p>
            <a:r>
              <a:rPr lang="ru-RU" dirty="0"/>
              <a:t>Классификация Янга и </a:t>
            </a:r>
            <a:r>
              <a:rPr lang="ru-RU" dirty="0" err="1"/>
              <a:t>Берджесса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FAB45-D1C9-40B8-83AF-87EEDC1DB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9504"/>
            <a:ext cx="10896452" cy="4023360"/>
          </a:xfrm>
        </p:spPr>
        <p:txBody>
          <a:bodyPr>
            <a:noAutofit/>
          </a:bodyPr>
          <a:lstStyle/>
          <a:p>
            <a:r>
              <a:rPr lang="ru-RU" sz="2200" dirty="0"/>
              <a:t>Эта система обеспечивает алгоритмический подход к интерпретации изображений и классифицирует травмы как: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Переднезаднее (AP - </a:t>
            </a:r>
            <a:r>
              <a:rPr lang="en-US" sz="2200" dirty="0" err="1"/>
              <a:t>anterioposterior</a:t>
            </a:r>
            <a:r>
              <a:rPr lang="en-US" sz="2200" dirty="0"/>
              <a:t> compression</a:t>
            </a:r>
            <a:r>
              <a:rPr lang="ru-RU" sz="2200" dirty="0"/>
              <a:t>) сдавление,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Латеральное сдавление,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/>
              <a:t>Вертикальный сдвиг или комбинированные сдавления. </a:t>
            </a:r>
          </a:p>
          <a:p>
            <a:pPr marL="0" indent="0">
              <a:buNone/>
            </a:pPr>
            <a:r>
              <a:rPr lang="ru-RU" sz="2200" dirty="0"/>
              <a:t>Действия сил вращения приводит к травмам переднего и бокового сдавления соответственно, тогда как травмы вертикального сдвига возникают в результате смещения </a:t>
            </a:r>
            <a:r>
              <a:rPr lang="ru-RU" sz="2200" dirty="0" err="1"/>
              <a:t>гемипельвиса</a:t>
            </a:r>
            <a:r>
              <a:rPr lang="ru-RU" sz="2200" dirty="0"/>
              <a:t> в сторону головки. Переломы AP и латеральные компрессионные переломы делятся на типы 1, 2 и 3 с возрастающей степенью тяжести. Знание этих паттернов травм позволяет быстро идентифицировать и диагностировать другие незаметные повреждения и связанные с ними осложнения при рентгенографии таза и КТ таза, что позволяет хирургу-ортопеду применять корректирующие усилия для быстрой стабилизации таза. </a:t>
            </a:r>
          </a:p>
        </p:txBody>
      </p:sp>
    </p:spTree>
    <p:extLst>
      <p:ext uri="{BB962C8B-B14F-4D97-AF65-F5344CB8AC3E}">
        <p14:creationId xmlns:p14="http://schemas.microsoft.com/office/powerpoint/2010/main" val="261932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BBC66-73F5-480D-87DB-898CAFE5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663" y="0"/>
            <a:ext cx="3200400" cy="1593097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LC1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63A716-DBA3-4944-803E-AED53B841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96" y="162017"/>
            <a:ext cx="8077704" cy="653396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AA0DF34-F551-4AA2-84A9-F8C4A156A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286" y="2511210"/>
            <a:ext cx="3835153" cy="3379124"/>
          </a:xfrm>
        </p:spPr>
        <p:txBody>
          <a:bodyPr>
            <a:noAutofit/>
          </a:bodyPr>
          <a:lstStyle/>
          <a:p>
            <a:r>
              <a:rPr lang="ru-RU" sz="2200" dirty="0"/>
              <a:t>Трехмерное КТ-изображение с объемной визуализацией, полученное у того же пациента, что и на предыдущем изображении, показывает перелом зоны II, неполное разрушение </a:t>
            </a:r>
            <a:r>
              <a:rPr lang="ru-RU" sz="2200" dirty="0" err="1"/>
              <a:t>нейрофорамен</a:t>
            </a:r>
            <a:r>
              <a:rPr lang="ru-RU" sz="2200" dirty="0"/>
              <a:t> (стрелка), без расширения подвздошно-поясничного 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1283583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73137-C382-478F-B88D-7F635046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52"/>
            <a:ext cx="3200400" cy="1510979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LC1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547BBA1-49CD-4DEC-B1A3-97821AFA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08" y="1369380"/>
            <a:ext cx="8094092" cy="411923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475EF28-118A-4A09-8BB8-09D2911F8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КТ-изображение, полученное у 77-летней женщины, у которой возникла боль в левом бедре после падения на левый бок при выходе из машины, показывает перекрывающийся горизонтальный перелом нижней ветви лонной кости.</a:t>
            </a:r>
          </a:p>
        </p:txBody>
      </p:sp>
    </p:spTree>
    <p:extLst>
      <p:ext uri="{BB962C8B-B14F-4D97-AF65-F5344CB8AC3E}">
        <p14:creationId xmlns:p14="http://schemas.microsoft.com/office/powerpoint/2010/main" val="2971829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3E678F-9BCE-4B4C-8D4A-46F39575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730"/>
            <a:ext cx="3200400" cy="1582000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LC1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1333A9-1CC3-4A69-A264-E5C30123A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71" y="1298359"/>
            <a:ext cx="8100829" cy="426128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3EB2219-A042-4D39-8994-4012557A1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80517"/>
            <a:ext cx="3200400" cy="3379124"/>
          </a:xfrm>
        </p:spPr>
        <p:txBody>
          <a:bodyPr>
            <a:normAutofit/>
          </a:bodyPr>
          <a:lstStyle/>
          <a:p>
            <a:r>
              <a:rPr lang="ru-RU" sz="2200" dirty="0"/>
              <a:t>КТ-изображение, полученное у того же пациента, показывает перелом крестца (стрелка) вследствие компрессии.</a:t>
            </a:r>
          </a:p>
          <a:p>
            <a:r>
              <a:rPr lang="ru-RU" sz="2200" dirty="0"/>
              <a:t> Оба пациента лечились консервативно из-за стабильности картины перелома.</a:t>
            </a:r>
          </a:p>
        </p:txBody>
      </p:sp>
    </p:spTree>
    <p:extLst>
      <p:ext uri="{BB962C8B-B14F-4D97-AF65-F5344CB8AC3E}">
        <p14:creationId xmlns:p14="http://schemas.microsoft.com/office/powerpoint/2010/main" val="906154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B4BB0-4B7A-4477-985A-A3E55F5E5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1539831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</a:t>
            </a:r>
            <a:r>
              <a:rPr lang="ru-RU" dirty="0"/>
              <a:t>2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0139989-3D64-46A1-B1EF-1CA88FE5C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-1"/>
            <a:ext cx="8090517" cy="692548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4994291-65A1-47A6-A022-BF0BA3A94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1967" y="2170145"/>
            <a:ext cx="3710865" cy="3379124"/>
          </a:xfrm>
        </p:spPr>
        <p:txBody>
          <a:bodyPr>
            <a:noAutofit/>
          </a:bodyPr>
          <a:lstStyle/>
          <a:p>
            <a:r>
              <a:rPr lang="ru-RU" sz="2200" dirty="0"/>
              <a:t>Боковая компрессионная травма 2-го типа у 18-летней женщины, после ДТП, не была пристегнута. </a:t>
            </a:r>
          </a:p>
          <a:p>
            <a:r>
              <a:rPr lang="ru-RU" sz="2200" dirty="0"/>
              <a:t>Рентгенограмма таза показывает левосторонние перекрывающиеся переломы верхней и нижней лонных ветвей (белые стрелки) и расширение левого крестцово-подвздошного сочленения (черная стрелка).</a:t>
            </a:r>
          </a:p>
        </p:txBody>
      </p:sp>
    </p:spTree>
    <p:extLst>
      <p:ext uri="{BB962C8B-B14F-4D97-AF65-F5344CB8AC3E}">
        <p14:creationId xmlns:p14="http://schemas.microsoft.com/office/powerpoint/2010/main" val="1243001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4E77F-F3C8-42E5-B999-C1922263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91"/>
            <a:ext cx="3200400" cy="1506540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</a:t>
            </a:r>
            <a:r>
              <a:rPr lang="ru-RU" dirty="0"/>
              <a:t>2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90EC53-FFE3-4DED-8765-CF59AAFF6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71" y="1373819"/>
            <a:ext cx="8077129" cy="411036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2AABDF7-6796-4C33-A4AE-9A98A28AB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71479"/>
            <a:ext cx="3200400" cy="3379124"/>
          </a:xfrm>
        </p:spPr>
        <p:txBody>
          <a:bodyPr>
            <a:noAutofit/>
          </a:bodyPr>
          <a:lstStyle/>
          <a:p>
            <a:r>
              <a:rPr lang="ru-RU" sz="2200" dirty="0"/>
              <a:t>Осевое КТ-изображение показывает перелом переднего края крестца в месте прикрепления передней крестцово-подвздошной связки (черная стрелка) и расширение крестцово-подвздошного сустава. Также виден серповидный перелом (белая стрелка) левой подвздошной кости. </a:t>
            </a:r>
          </a:p>
        </p:txBody>
      </p:sp>
    </p:spTree>
    <p:extLst>
      <p:ext uri="{BB962C8B-B14F-4D97-AF65-F5344CB8AC3E}">
        <p14:creationId xmlns:p14="http://schemas.microsoft.com/office/powerpoint/2010/main" val="4006552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F3B0A-AD9A-47B9-871B-DE204EC70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1522076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</a:t>
            </a:r>
            <a:r>
              <a:rPr lang="ru-RU" dirty="0"/>
              <a:t>2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4AC537-EE88-45C0-A582-75210E207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62446"/>
            <a:ext cx="8090517" cy="67331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E76E9CA-1154-40F9-A060-BE6648B4A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54" y="1739438"/>
            <a:ext cx="3701987" cy="3379124"/>
          </a:xfrm>
        </p:spPr>
        <p:txBody>
          <a:bodyPr>
            <a:noAutofit/>
          </a:bodyPr>
          <a:lstStyle/>
          <a:p>
            <a:r>
              <a:rPr lang="ru-RU" sz="2200" dirty="0"/>
              <a:t>КТ-изображение, полученное на уровне крестцово-подвздошного сустава, показывает серповидный перелом (черная стрелка). Не наблюдается </a:t>
            </a:r>
            <a:r>
              <a:rPr lang="ru-RU" sz="2200" dirty="0" err="1"/>
              <a:t>краниокаудального</a:t>
            </a:r>
            <a:r>
              <a:rPr lang="ru-RU" sz="2200" dirty="0"/>
              <a:t> смещения подвздошной кости (белая стрелка), что исключает вертикальное смещение. Пациенту выполнена открытая репозиция и внутренняя фиксация левого крестцово-подвздошного сустава.</a:t>
            </a:r>
          </a:p>
        </p:txBody>
      </p:sp>
    </p:spTree>
    <p:extLst>
      <p:ext uri="{BB962C8B-B14F-4D97-AF65-F5344CB8AC3E}">
        <p14:creationId xmlns:p14="http://schemas.microsoft.com/office/powerpoint/2010/main" val="1405002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656FB-0E33-4B03-A709-91876FC3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5" y="0"/>
            <a:ext cx="3200400" cy="1530953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</a:t>
            </a:r>
            <a:r>
              <a:rPr lang="ru-RU" dirty="0"/>
              <a:t>3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BCF8118-6283-4C1C-AEAC-FC42B306B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14" y="0"/>
            <a:ext cx="7735410" cy="68575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0D953FE-A70A-4F68-A27A-43A47833B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287" y="1841671"/>
            <a:ext cx="3897297" cy="3379124"/>
          </a:xfrm>
        </p:spPr>
        <p:txBody>
          <a:bodyPr>
            <a:noAutofit/>
          </a:bodyPr>
          <a:lstStyle/>
          <a:p>
            <a:r>
              <a:rPr lang="ru-RU" sz="2200" dirty="0"/>
              <a:t>Боковая компрессионная травма 3-го типа у 28-летнего пешехода-мужчины, которого сбил грузовик, двигавшийся на высокой скорости.</a:t>
            </a:r>
          </a:p>
          <a:p>
            <a:r>
              <a:rPr lang="ru-RU" sz="2200" dirty="0"/>
              <a:t>Рентгенограмма таза показывает левый </a:t>
            </a:r>
            <a:r>
              <a:rPr lang="ru-RU" sz="2200" dirty="0" err="1"/>
              <a:t>гемипельвис</a:t>
            </a:r>
            <a:r>
              <a:rPr lang="ru-RU" sz="2200" dirty="0"/>
              <a:t>, двусторонние переломы верхней и нижней лобковых ветвей (белые стрелки) и компрессионный перелом через левый крестец (черная стрелка), что соответствует латеральной компрессионной травме. </a:t>
            </a:r>
          </a:p>
        </p:txBody>
      </p:sp>
    </p:spTree>
    <p:extLst>
      <p:ext uri="{BB962C8B-B14F-4D97-AF65-F5344CB8AC3E}">
        <p14:creationId xmlns:p14="http://schemas.microsoft.com/office/powerpoint/2010/main" val="3794929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B42F0-3B38-45C4-B160-8F9A68A6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1522076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</a:t>
            </a:r>
            <a:r>
              <a:rPr lang="ru-RU" dirty="0"/>
              <a:t>3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F29BD5-6ADB-4828-85AA-18DD0A705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708" y="2255485"/>
            <a:ext cx="4024544" cy="29260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815FE06-F55D-4BA7-ADF2-9E0514038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16" y="1522076"/>
            <a:ext cx="3949768" cy="3379124"/>
          </a:xfrm>
        </p:spPr>
        <p:txBody>
          <a:bodyPr>
            <a:noAutofit/>
          </a:bodyPr>
          <a:lstStyle/>
          <a:p>
            <a:r>
              <a:rPr lang="ru-RU" sz="2200" dirty="0"/>
              <a:t>Осевое и фронтальное изображение КТ показывают ударный перелом левого крестца (острие стрелки), вторичный по отношению к силе сжатия и внешней ротации справа (черная стрелка), с диссоциацией правого крестцово-подвздошного сустава (белая стрелка) и относительное смещение правой подвздошной кости кпереди, данные указывают на компрессионную травму 3-го типа.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997181-5B28-4E34-A4F1-615AD3A5E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233" y="1676435"/>
            <a:ext cx="3949767" cy="396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89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F41D5-9A2B-477E-BC74-49B62900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1530953"/>
          </a:xfrm>
        </p:spPr>
        <p:txBody>
          <a:bodyPr/>
          <a:lstStyle/>
          <a:p>
            <a:r>
              <a:rPr lang="ru-RU" dirty="0"/>
              <a:t>Травма бокового сдавления </a:t>
            </a:r>
            <a:r>
              <a:rPr lang="en-US" dirty="0"/>
              <a:t>LC</a:t>
            </a:r>
            <a:r>
              <a:rPr lang="ru-RU" dirty="0"/>
              <a:t>3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FDB4C9-F5B8-47A8-ADC9-A37611794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632946"/>
            <a:ext cx="8090517" cy="55921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0379962-BB39-41F9-83B7-46C91C491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739438"/>
            <a:ext cx="3994950" cy="3379124"/>
          </a:xfrm>
        </p:spPr>
        <p:txBody>
          <a:bodyPr>
            <a:noAutofit/>
          </a:bodyPr>
          <a:lstStyle/>
          <a:p>
            <a:r>
              <a:rPr lang="ru-RU" sz="2200" dirty="0"/>
              <a:t>КТ-изображение, полученное с усилением </a:t>
            </a:r>
            <a:r>
              <a:rPr lang="ru-RU" sz="2200" dirty="0" err="1"/>
              <a:t>мягкотканного</a:t>
            </a:r>
            <a:r>
              <a:rPr lang="ru-RU" sz="2200" dirty="0"/>
              <a:t> компонента, показывает большую правостороннюю </a:t>
            </a:r>
            <a:r>
              <a:rPr lang="ru-RU" sz="2200" dirty="0" err="1"/>
              <a:t>экстраперитонеальную</a:t>
            </a:r>
            <a:r>
              <a:rPr lang="ru-RU" sz="2200" dirty="0"/>
              <a:t> гематому (черная стрелка) и отсутствие помутнения в правой внутренней и внешней подвздошных артериях (белая стрелка). У пациента был обнаружен отрыв обоих сосудов, ему была сделана экстренная лапаротомия для остановки кровотечения и правосторонняя </a:t>
            </a:r>
            <a:r>
              <a:rPr lang="ru-RU" sz="2200" dirty="0" err="1"/>
              <a:t>гемипельвэктомия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992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0109A-85C4-461C-A0F5-4BAC0D3E8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2"/>
            <a:ext cx="3200400" cy="572165"/>
          </a:xfrm>
        </p:spPr>
        <p:txBody>
          <a:bodyPr/>
          <a:lstStyle/>
          <a:p>
            <a:r>
              <a:rPr lang="ru-RU" dirty="0"/>
              <a:t>Осложнения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5F80AB5-C218-466B-8F61-6C4302283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324185"/>
            <a:ext cx="8090517" cy="620962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F65C1D8-8425-42D5-80F4-5539B802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027518"/>
            <a:ext cx="3994951" cy="3278152"/>
          </a:xfrm>
        </p:spPr>
        <p:txBody>
          <a:bodyPr>
            <a:noAutofit/>
          </a:bodyPr>
          <a:lstStyle/>
          <a:p>
            <a:r>
              <a:rPr lang="ru-RU" sz="2200" dirty="0"/>
              <a:t>Осложнения боковых компрессионных повреждений у трех пациентов.</a:t>
            </a:r>
          </a:p>
          <a:p>
            <a:r>
              <a:rPr lang="ru-RU" sz="2200" dirty="0"/>
              <a:t>КТ-изображение коронарной артерии, полученное на уровне таза у 33-летней женщины, показывает активную </a:t>
            </a:r>
            <a:r>
              <a:rPr lang="ru-RU" sz="2200" dirty="0" err="1"/>
              <a:t>экстравазацию</a:t>
            </a:r>
            <a:r>
              <a:rPr lang="ru-RU" sz="2200" dirty="0"/>
              <a:t> контрастного вещества из ветви внутренней подвздошной артерии (черная стрелка) в результате прямого повреждения кости. Обратите внимание на перекрывающийся перелом ветви лобковой кости (белая стрелка), обнаруженный в результате латеральной компрессионной травмы.</a:t>
            </a:r>
          </a:p>
        </p:txBody>
      </p:sp>
    </p:spTree>
    <p:extLst>
      <p:ext uri="{BB962C8B-B14F-4D97-AF65-F5344CB8AC3E}">
        <p14:creationId xmlns:p14="http://schemas.microsoft.com/office/powerpoint/2010/main" val="396744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2B6BE-398B-4EAF-9469-AE0BC92F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 завершения мы сможем: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A3A13-8B0D-4BA7-B0E0-A832DDD03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200" dirty="0"/>
          </a:p>
          <a:p>
            <a:r>
              <a:rPr lang="ru-RU" sz="2200" dirty="0"/>
              <a:t>■ Описать исследование по системе классификации Янга и </a:t>
            </a:r>
            <a:r>
              <a:rPr lang="ru-RU" sz="2200" dirty="0" err="1"/>
              <a:t>Берджесса</a:t>
            </a:r>
            <a:r>
              <a:rPr lang="ru-RU" sz="2200" dirty="0"/>
              <a:t>.</a:t>
            </a:r>
          </a:p>
          <a:p>
            <a:endParaRPr lang="ru-RU" sz="2200" dirty="0"/>
          </a:p>
          <a:p>
            <a:r>
              <a:rPr lang="ru-RU" sz="2200" dirty="0"/>
              <a:t>■ Обозначить для себя ключевые факторы, влияющие на стабильность таза.</a:t>
            </a:r>
          </a:p>
          <a:p>
            <a:endParaRPr lang="ru-RU" sz="2200" dirty="0"/>
          </a:p>
          <a:p>
            <a:r>
              <a:rPr lang="ru-RU" sz="2200" dirty="0"/>
              <a:t>■ Описать характер повреждений костей и мягких тканей при переломах костей таза.</a:t>
            </a:r>
          </a:p>
        </p:txBody>
      </p:sp>
    </p:spTree>
    <p:extLst>
      <p:ext uri="{BB962C8B-B14F-4D97-AF65-F5344CB8AC3E}">
        <p14:creationId xmlns:p14="http://schemas.microsoft.com/office/powerpoint/2010/main" val="1878755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FA50A-2717-42B2-BCB4-1FA3B4D1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616553"/>
          </a:xfrm>
        </p:spPr>
        <p:txBody>
          <a:bodyPr/>
          <a:lstStyle/>
          <a:p>
            <a:r>
              <a:rPr lang="ru-RU" dirty="0"/>
              <a:t>Осложнения.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A79322-8B1B-429A-ACB1-023A5BC13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61" y="144721"/>
            <a:ext cx="8081639" cy="656855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48CE9B4-9ABB-49FC-99EA-F84DBB8F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312" y="1131458"/>
            <a:ext cx="3906175" cy="3379124"/>
          </a:xfrm>
        </p:spPr>
        <p:txBody>
          <a:bodyPr>
            <a:noAutofit/>
          </a:bodyPr>
          <a:lstStyle/>
          <a:p>
            <a:r>
              <a:rPr lang="ru-RU" sz="2200" dirty="0" err="1"/>
              <a:t>Цистограмма</a:t>
            </a:r>
            <a:r>
              <a:rPr lang="ru-RU" sz="2200" dirty="0"/>
              <a:t> коронарной КТ, полученная у 22-летнего мужчины, показывает утечку контрастного вещества в брюшную полость (черная стрелка), что соответствует внутрибрюшинному разрыву мочевого пузыря в результате повышенного давления в результате латеральной компрессии. Обратите внимание на переломы верхней ветви лобковой кости (белая стрелка) и медиальной стенки вертлужной впадины (наконечник стрелки), признаки тяжелой травмы.</a:t>
            </a:r>
          </a:p>
        </p:txBody>
      </p:sp>
    </p:spTree>
    <p:extLst>
      <p:ext uri="{BB962C8B-B14F-4D97-AF65-F5344CB8AC3E}">
        <p14:creationId xmlns:p14="http://schemas.microsoft.com/office/powerpoint/2010/main" val="2087893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64073-A8C4-4814-9403-E8152D9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3200400" cy="643186"/>
          </a:xfrm>
        </p:spPr>
        <p:txBody>
          <a:bodyPr/>
          <a:lstStyle/>
          <a:p>
            <a:r>
              <a:rPr lang="ru-RU" dirty="0"/>
              <a:t>Осложнения.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B81BCFA-382E-4930-9F33-75D49D761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83" y="0"/>
            <a:ext cx="8090517" cy="685651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049D992-0AC7-4D0D-BAC9-779539134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38693"/>
            <a:ext cx="3200400" cy="3379124"/>
          </a:xfrm>
        </p:spPr>
        <p:txBody>
          <a:bodyPr>
            <a:noAutofit/>
          </a:bodyPr>
          <a:lstStyle/>
          <a:p>
            <a:r>
              <a:rPr lang="ru-RU" sz="2200" dirty="0"/>
              <a:t>КТ-изображение, полученное на уровне крестца у 40-летней женщины с латеральной компрессионной травмой 1-го типа (</a:t>
            </a:r>
            <a:r>
              <a:rPr lang="en-US" sz="2200" dirty="0"/>
              <a:t>LC1)</a:t>
            </a:r>
            <a:r>
              <a:rPr lang="ru-RU" sz="2200" dirty="0"/>
              <a:t>, показывает крестцовый костный фрагмент, сдавливающий корешки крестцового нерва (стрелка).</a:t>
            </a:r>
          </a:p>
        </p:txBody>
      </p:sp>
    </p:spTree>
    <p:extLst>
      <p:ext uri="{BB962C8B-B14F-4D97-AF65-F5344CB8AC3E}">
        <p14:creationId xmlns:p14="http://schemas.microsoft.com/office/powerpoint/2010/main" val="3989880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AE70B70-E9EA-40D3-9990-E941D4A6A9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 продолжении примеры снимков травм переднезаднего, вертикального и комбинированного сдавления и заключение.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BA636089-8775-46E3-A432-4F78217D0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5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59DF3-1CAA-418A-85FE-BC6F0EA4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травм у молодых людей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F2886481-14F8-43B5-B01F-76C90CAE8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5383"/>
              </p:ext>
            </p:extLst>
          </p:nvPr>
        </p:nvGraphicFramePr>
        <p:xfrm>
          <a:off x="1066800" y="1910432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01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FF95D-8237-4C87-AA0A-014082F9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Классификация травм у молодых людей.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E6F83-CF93-4652-945B-579A5AC6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1094720" cy="450744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У молодых пациентов переломы тазового кольца со смещением являются результатом передачи телу значительной кинетической энергии.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После перелома таза со смещением смертность чаще всего связана с острым кровотечением, которое увеличивает объем таза, например, переднезаднее сдавление и вертикальное смещение, но это также может быть результатом сопутствующих травм, таких как латеральное сдавление, которое снижает объем таза.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Системный подход с быстрой и точной диагностикой травм, и своевременным вмешательством имеет решающее значение при начальном лечении пациентов с переломами таза.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200" dirty="0"/>
              <a:t> У пожилых пациентов травмы тазового кольца без смещения или с минимальным смещением могут также возникать в результате низкоэнергетической травмы или падений,  отличаются от переломов со смещением, вызванных высокоэнергетической травмой.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27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28EAD-FEEF-4DAC-A05F-A41C404A4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Анатомия и биомеханика таза.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7FC912-8BB6-43FF-BB36-26D13FA1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5896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Таз представляет собой сложную кольцевидную структуру, состоящую из трех основных костей: парных подвздошных костей и крестца.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Подвздошные кости соединяются спереди у лобкового симфиза, а крестец соединяется с подвздошными костями в крестцово-подвздошном сочленении.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Каждая подвздошная кость образована слиянием подвздошной, седалищной и лобковой кости.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92141-4D01-4D1F-B112-EEA8683B9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057570"/>
            <a:ext cx="2438400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01EB-344C-4CD7-B6D5-9EF1B55D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Тазовое кольцо.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BCCE4F8-ADC0-4E10-A030-DF2751240E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53" y="2142705"/>
            <a:ext cx="4770627" cy="3726390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7EE78842-9CBB-4DA4-859B-509F37E4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8720" y="1845735"/>
            <a:ext cx="4937760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/>
              <a:t>Компьютерное изображение показывает стабилизирующие структуры тазового кольца.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Костное тазовое кольцо (синий круг) состоит из крестца и двух подвздошных костей (1),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</a:t>
            </a:r>
            <a:r>
              <a:rPr lang="ru-RU" sz="2200" dirty="0" err="1"/>
              <a:t>Передне</a:t>
            </a:r>
            <a:r>
              <a:rPr lang="ru-RU" sz="2200" dirty="0"/>
              <a:t>-верхней подвздошной ости (2)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</a:t>
            </a:r>
            <a:r>
              <a:rPr lang="ru-RU" sz="2200" dirty="0" err="1"/>
              <a:t>Передне</a:t>
            </a:r>
            <a:r>
              <a:rPr lang="ru-RU" sz="2200" dirty="0"/>
              <a:t>-нижняя подвздошная ость (3)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Вторичную стабилизацию обеспечивают подвздошно-поясничные связки (*). </a:t>
            </a:r>
          </a:p>
        </p:txBody>
      </p:sp>
    </p:spTree>
    <p:extLst>
      <p:ext uri="{BB962C8B-B14F-4D97-AF65-F5344CB8AC3E}">
        <p14:creationId xmlns:p14="http://schemas.microsoft.com/office/powerpoint/2010/main" val="188028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679278B-0F63-47B5-B24F-7A880F6D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181510"/>
            <a:ext cx="10058400" cy="1450757"/>
          </a:xfrm>
        </p:spPr>
        <p:txBody>
          <a:bodyPr/>
          <a:lstStyle/>
          <a:p>
            <a:r>
              <a:rPr lang="ru-RU" dirty="0"/>
              <a:t>Важно!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80EC12-5650-4F58-B950-89EB17C3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1792545"/>
            <a:ext cx="8896984" cy="44502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Задняя связка является ключевым стабилизатором, поддерживающим крестец в его нормальном положении в тазовом кольце. Седалищно-лобковая ветвь и крестец являются ключевыми элементами таза, поскольку они обеспечивают структурную поддержку и стабилизацию всего тазового кольца.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Стабилизирующие структуры заднего тазового кольца можно сравнить с функциональной структурой «подвесного моста» с сильными задними связками, поддерживающими натяжение заднего края крестцово-подвздошного сустава для поддержания открытой конфигурации таза.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/>
              <a:t> Лобковый симфиз стабилизируется рядом связок и, в первую очередь, служит опорой для улучшения стабильности переднего кольца во время ходьбы. Однако лобковый симфиз является самым слабым звеном в тазовом кольце, обеспечивая только 15% внутренней стабильности таза.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BD541A-2162-497A-A9C2-25EB7DE95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59" y="2838450"/>
            <a:ext cx="3228341" cy="235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886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632</TotalTime>
  <Words>1959</Words>
  <Application>Microsoft Office PowerPoint</Application>
  <PresentationFormat>Широкоэкранный</PresentationFormat>
  <Paragraphs>131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Ретро</vt:lpstr>
      <vt:lpstr>Переломы тазового кольца. Что необходимо знать ортопедам-хирургам?  Часть I</vt:lpstr>
      <vt:lpstr>Введение</vt:lpstr>
      <vt:lpstr>Классификация Янга и Берджесса</vt:lpstr>
      <vt:lpstr>После завершения мы сможем:</vt:lpstr>
      <vt:lpstr>Классификация травм у молодых людей</vt:lpstr>
      <vt:lpstr>Классификация травм у молодых людей.</vt:lpstr>
      <vt:lpstr>Анатомия и биомеханика таза.</vt:lpstr>
      <vt:lpstr>Тазовое кольцо.</vt:lpstr>
      <vt:lpstr>Важно!</vt:lpstr>
      <vt:lpstr>Схематическое представление рентгенологических ориентиров по Le tournel</vt:lpstr>
      <vt:lpstr>Какие проекции выбрать?</vt:lpstr>
      <vt:lpstr>Критерии оценки рентгенограмм.</vt:lpstr>
      <vt:lpstr>Алгоритм оценки травмы таза WSES</vt:lpstr>
      <vt:lpstr>Укладка</vt:lpstr>
      <vt:lpstr>Рентгенограмма и соответствующая ей компьютерная модель в задней аксиальной проекции входного отверстия таза</vt:lpstr>
      <vt:lpstr>Травмы тазового кольца</vt:lpstr>
      <vt:lpstr>Травмы тазового кольца</vt:lpstr>
      <vt:lpstr>Классификация Young and Burgess</vt:lpstr>
      <vt:lpstr>Классификация Young and Burgess</vt:lpstr>
      <vt:lpstr>Классификация Young and Burgess</vt:lpstr>
      <vt:lpstr>Классификация Young and Burgess</vt:lpstr>
      <vt:lpstr>Примеры.</vt:lpstr>
      <vt:lpstr>Примеры. </vt:lpstr>
      <vt:lpstr>Примеры.</vt:lpstr>
      <vt:lpstr>Примеры.</vt:lpstr>
      <vt:lpstr>Примеры.</vt:lpstr>
      <vt:lpstr>Примеры.</vt:lpstr>
      <vt:lpstr>Примеры.</vt:lpstr>
      <vt:lpstr>Травма бокового сдавления LC1 </vt:lpstr>
      <vt:lpstr>Травма бокового сдавления LC1 </vt:lpstr>
      <vt:lpstr>Травма бокового сдавления LC1 </vt:lpstr>
      <vt:lpstr>Травма бокового сдавления LC1 </vt:lpstr>
      <vt:lpstr>Травма бокового сдавления LC2 </vt:lpstr>
      <vt:lpstr>Травма бокового сдавления LC2 </vt:lpstr>
      <vt:lpstr>Травма бокового сдавления LC2 </vt:lpstr>
      <vt:lpstr>Травма бокового сдавления LC3 </vt:lpstr>
      <vt:lpstr>Травма бокового сдавления LC3 </vt:lpstr>
      <vt:lpstr>Травма бокового сдавления LC3 </vt:lpstr>
      <vt:lpstr>Осложнения</vt:lpstr>
      <vt:lpstr>Осложнения.</vt:lpstr>
      <vt:lpstr>Осложнения.</vt:lpstr>
      <vt:lpstr>В продолжении примеры снимков травм переднезаднего, вертикального и комбинированного сдавления и заключение.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 Sergeev</dc:creator>
  <cp:lastModifiedBy>Dmitriy Sergeev</cp:lastModifiedBy>
  <cp:revision>50</cp:revision>
  <dcterms:created xsi:type="dcterms:W3CDTF">2021-01-04T07:44:46Z</dcterms:created>
  <dcterms:modified xsi:type="dcterms:W3CDTF">2021-01-27T09:31:05Z</dcterms:modified>
</cp:coreProperties>
</file>