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handoutMasterIdLst>
    <p:handoutMasterId r:id="rId15"/>
  </p:handoutMasterIdLst>
  <p:sldIdLst>
    <p:sldId id="260" r:id="rId2"/>
    <p:sldId id="263" r:id="rId3"/>
    <p:sldId id="291" r:id="rId4"/>
    <p:sldId id="272" r:id="rId5"/>
    <p:sldId id="308" r:id="rId6"/>
    <p:sldId id="309" r:id="rId7"/>
    <p:sldId id="310" r:id="rId8"/>
    <p:sldId id="311" r:id="rId9"/>
    <p:sldId id="312" r:id="rId10"/>
    <p:sldId id="269" r:id="rId11"/>
    <p:sldId id="270" r:id="rId12"/>
    <p:sldId id="266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CC0000">
                      <a:shade val="30000"/>
                      <a:satMod val="115000"/>
                    </a:srgbClr>
                  </a:gs>
                  <a:gs pos="50000">
                    <a:srgbClr val="CC0000">
                      <a:shade val="67500"/>
                      <a:satMod val="115000"/>
                    </a:srgbClr>
                  </a:gs>
                  <a:gs pos="100000">
                    <a:srgbClr val="CC00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766-4972-B923-58E4E9EE3D6F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66-4972-B923-58E4E9EE3D6F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766-4972-B923-58E4E9EE3D6F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66-4972-B923-58E4E9EE3D6F}"/>
              </c:ext>
            </c:extLst>
          </c:dPt>
          <c:dLbls>
            <c:dLbl>
              <c:idx val="0"/>
              <c:layout>
                <c:manualLayout>
                  <c:x val="0.6306537003772098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600" dirty="0"/>
                      <a:t>9</a:t>
                    </a:r>
                  </a:p>
                  <a:p>
                    <a:pPr>
                      <a:defRPr/>
                    </a:pPr>
                    <a:r>
                      <a:rPr lang="ru-RU" sz="1600" dirty="0" smtClean="0"/>
                      <a:t>15,0 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3153268501886049"/>
                  <c:y val="-7.558683955750948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600" dirty="0"/>
                      <a:t>9</a:t>
                    </a:r>
                  </a:p>
                  <a:p>
                    <a:pPr>
                      <a:defRPr/>
                    </a:pPr>
                    <a:r>
                      <a:rPr lang="en-US" sz="1600" dirty="0" smtClean="0"/>
                      <a:t>13,4</a:t>
                    </a: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30998232730405223"/>
                  <c:y val="7.838635213371353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600" dirty="0"/>
                      <a:t>8</a:t>
                    </a:r>
                  </a:p>
                  <a:p>
                    <a:pPr>
                      <a:defRPr/>
                    </a:pPr>
                    <a:r>
                      <a:rPr lang="en-US" sz="1600" dirty="0" smtClean="0"/>
                      <a:t>9,4</a:t>
                    </a: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62359282815507E-3"/>
                  <c:y val="-1.2597645937585555E-2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dirty="0"/>
                      <a:t>9</a:t>
                    </a:r>
                  </a:p>
                  <a:p>
                    <a:pPr>
                      <a:defRPr sz="1600"/>
                    </a:pPr>
                    <a:r>
                      <a:rPr lang="en-US" sz="1600" dirty="0"/>
                      <a:t>15%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757751504514751"/>
                      <c:h val="0.1269005824749631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C766-4972-B923-58E4E9EE3D6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@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8</c:v>
                </c:pt>
                <c:pt idx="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766-4972-B923-58E4E9EE3D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607808"/>
        <c:axId val="144772480"/>
      </c:barChart>
      <c:catAx>
        <c:axId val="14360780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144772480"/>
        <c:crosses val="autoZero"/>
        <c:auto val="1"/>
        <c:lblAlgn val="ctr"/>
        <c:lblOffset val="100"/>
        <c:noMultiLvlLbl val="0"/>
      </c:catAx>
      <c:valAx>
        <c:axId val="144772480"/>
        <c:scaling>
          <c:orientation val="minMax"/>
          <c:min val="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43607808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E4972-2FAB-43AA-9804-9E09417544A7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7074E-141D-48D1-AA28-87D36581D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88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C8267-D932-464B-921F-22CA13BDD9D0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C6419-C66F-42D0-91C0-BA34B891C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25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>
            <a:extLst>
              <a:ext uri="{FF2B5EF4-FFF2-40B4-BE49-F238E27FC236}">
                <a16:creationId xmlns="" xmlns:a16="http://schemas.microsoft.com/office/drawing/2014/main" id="{522B112D-AEE8-2A5D-D940-29C5177880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>
            <a:extLst>
              <a:ext uri="{FF2B5EF4-FFF2-40B4-BE49-F238E27FC236}">
                <a16:creationId xmlns="" xmlns:a16="http://schemas.microsoft.com/office/drawing/2014/main" id="{DD5B7CBA-1A12-1F49-3CB0-E3D0D7120D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17412" name="Номер слайда 3">
            <a:extLst>
              <a:ext uri="{FF2B5EF4-FFF2-40B4-BE49-F238E27FC236}">
                <a16:creationId xmlns="" xmlns:a16="http://schemas.microsoft.com/office/drawing/2014/main" id="{0CF9D3C9-A34A-4A7B-5D1B-60FF087BDE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FCA9622-2C49-4C98-8593-EA6247112F3C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>
            <a:extLst>
              <a:ext uri="{FF2B5EF4-FFF2-40B4-BE49-F238E27FC236}">
                <a16:creationId xmlns="" xmlns:a16="http://schemas.microsoft.com/office/drawing/2014/main" id="{BAAB85C6-76FE-2563-B3BF-28B1CDB82F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>
            <a:extLst>
              <a:ext uri="{FF2B5EF4-FFF2-40B4-BE49-F238E27FC236}">
                <a16:creationId xmlns="" xmlns:a16="http://schemas.microsoft.com/office/drawing/2014/main" id="{9CF21370-3AFB-34CC-7DE2-2277FBD4A5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18436" name="Номер слайда 3">
            <a:extLst>
              <a:ext uri="{FF2B5EF4-FFF2-40B4-BE49-F238E27FC236}">
                <a16:creationId xmlns="" xmlns:a16="http://schemas.microsoft.com/office/drawing/2014/main" id="{01BC4487-5556-7F0A-532C-FB620FAA09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780B4CE-C283-4936-AF3C-57B839803900}" type="slidenum">
              <a:rPr lang="ru-RU" altLang="ru-RU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>
            <a:extLst>
              <a:ext uri="{FF2B5EF4-FFF2-40B4-BE49-F238E27FC236}">
                <a16:creationId xmlns="" xmlns:a16="http://schemas.microsoft.com/office/drawing/2014/main" id="{BAAB85C6-76FE-2563-B3BF-28B1CDB82F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>
            <a:extLst>
              <a:ext uri="{FF2B5EF4-FFF2-40B4-BE49-F238E27FC236}">
                <a16:creationId xmlns="" xmlns:a16="http://schemas.microsoft.com/office/drawing/2014/main" id="{9CF21370-3AFB-34CC-7DE2-2277FBD4A5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18436" name="Номер слайда 3">
            <a:extLst>
              <a:ext uri="{FF2B5EF4-FFF2-40B4-BE49-F238E27FC236}">
                <a16:creationId xmlns="" xmlns:a16="http://schemas.microsoft.com/office/drawing/2014/main" id="{01BC4487-5556-7F0A-532C-FB620FAA09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780B4CE-C283-4936-AF3C-57B839803900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8551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="" xmlns:a16="http://schemas.microsoft.com/office/drawing/2014/main" id="{F879108C-3F92-050C-4402-A3C302BF36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="" xmlns:a16="http://schemas.microsoft.com/office/drawing/2014/main" id="{71B03CF7-8D75-BB56-6003-7E2987C28C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21508" name="Номер слайда 3">
            <a:extLst>
              <a:ext uri="{FF2B5EF4-FFF2-40B4-BE49-F238E27FC236}">
                <a16:creationId xmlns="" xmlns:a16="http://schemas.microsoft.com/office/drawing/2014/main" id="{6CD6832C-1966-42D1-4E12-ECAD6EB60C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4B32962-12DB-4F9B-B3A9-E1CECA6B1193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="" xmlns:a16="http://schemas.microsoft.com/office/drawing/2014/main" id="{6ADF9BC7-53E0-694E-E9FF-9CEB564184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>
            <a:extLst>
              <a:ext uri="{FF2B5EF4-FFF2-40B4-BE49-F238E27FC236}">
                <a16:creationId xmlns="" xmlns:a16="http://schemas.microsoft.com/office/drawing/2014/main" id="{26C8D4CB-38B3-27AD-58A4-3F50810794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22532" name="Номер слайда 3">
            <a:extLst>
              <a:ext uri="{FF2B5EF4-FFF2-40B4-BE49-F238E27FC236}">
                <a16:creationId xmlns="" xmlns:a16="http://schemas.microsoft.com/office/drawing/2014/main" id="{839A4BCA-5E57-B62D-2F1F-15973A3320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E5C9A20-20BA-4815-9B99-F8ED18CA03C7}" type="slidenum">
              <a:rPr lang="ru-RU" altLang="ru-RU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E40B6E-AAEA-4937-8FD6-E978385C5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6BF2250-F9E1-492E-9B27-CF856F06C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11BFF3A-A24C-4486-9BE2-EDD9EF4F0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06A1CFC-06B0-46EB-B547-4844E4298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9ACB4EB-14A9-4F42-AEEB-344A62B2E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900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62FDE6-AF81-4318-A612-79AC80991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D4B4479-E76E-4228-9C40-2DEE18DB4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5DE2B4A-DE06-4AB4-806B-AC1033788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32C54B1-5BF1-4BCA-9CE8-7B8F601AF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93E1E77-2FF0-4371-A664-E4A4ECAC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49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A839C78-CFE1-4DAC-9A04-478A1E2C78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5AE4FB7-E6C5-40A9-BFC1-5D8C02056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E54AE2C-CB05-49C8-8BA3-E4372CDE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4E8CBD-FE8F-49D8-97E8-571AC4369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1124E2B-8EA4-4934-83AE-25EB2211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1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858937-54A4-4AE5-A9B4-843DFC217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949ABEF-A90C-4166-A341-E06835964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DD5C54D-8681-403A-BC69-75AB2D610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46FAA81-5683-472B-8223-74AEBB23E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015DDA9-05CF-4183-BB18-92315F29F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72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0D1F27-567E-4CE5-9701-393D25D8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DFF44BE-1210-425A-9B25-911513236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4A5C106-5869-482E-AF7F-FEDBDBFA2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A402EF-E947-4B8A-A5A1-579E151D2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4C1F25-E485-47E7-B334-65BEB5BB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79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82C7E2-88B6-4774-BD91-FE661CFC4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472D421-D63F-4954-AC38-F3B55D879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B6197A2-5345-41F5-93D2-13095D725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4C6E66D-EC9C-4AD8-BEBD-63FF101CC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AD5DCAF-D844-462D-800B-9984B2E06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D249EAA-4CF5-42BC-808C-E651B5EC4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85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0134F6-5D75-42A2-9555-EBD187B3F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3834316-1C86-40FA-9FBC-7F51511C7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196575A-6913-4C95-850F-F52CEB29B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E9BF94B-1F4F-44E6-B7F0-603E6C4EF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4A0B429-C1DB-41F3-A7FF-13671FA047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D2030A4-B7BC-4D9C-AECB-65FC9A87C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12573D4-8189-4E0B-A589-73FDB189A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9F8D5C0-AEA5-4B68-8EC9-413B724C8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56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A13DAE-4608-4591-9789-8676CE1B7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6501685-EF46-43BF-ABA7-379068153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07D8CF0-6713-4CD2-B8D3-798F63855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383E879-3E61-4C8B-B3AF-40667D30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5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F998E05-2F59-44FE-B104-7B648C8D8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BF26B21-9B90-456F-B5D6-88268F261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EFCAFD4-26B6-42B1-BB30-64B2A6A3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97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BF2711-39D8-4A82-A243-C768CABEE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9F53736-0813-4D16-8DE4-66D7E7D67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A754875-9B38-4188-AF8B-6BA7E7FA3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39AE014-9D67-4929-85DA-6BDC88437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3001D25-1AE8-4EEC-A2A0-CBA20890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7344611-69DA-48EB-802E-B553B014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30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C66D17-3652-45D3-974C-96774573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02E5BAD-2215-47BB-8B00-FC3193728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60B46D7-B68D-49B6-AB02-49C4394D5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DA8CBF4-48EB-48C2-8EF5-8D8CB64CF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0DFCF32-1FFF-4CA9-B606-E5A4A6B1A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37993D2-F53D-402C-AD88-414F16AAC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7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79523A-60F4-48FF-96A3-DD1BDABE1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E5AF09C-B91B-4CCF-8004-90AD4C272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87A3F9E-9690-4F32-B261-519E98C48E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0739CC-704C-4795-8C10-CD12CCA5B4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6B9A002-07C6-4C9C-A076-131EE1FCF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7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5.jpe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066" y="1772816"/>
            <a:ext cx="896448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РЕЗУЛЬТАТЫ </a:t>
            </a:r>
          </a:p>
          <a:p>
            <a:pPr algn="ctr"/>
            <a:r>
              <a:rPr lang="ru-RU" altLang="ru-RU" sz="2800" b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ГОСУДАРСТВЕННОЙ ИТОГОВОЙ АТТЕСТАЦИИ ВЫПУСКНИКОВ ПО СПЕЦИАЛЬНОСТИ </a:t>
            </a:r>
            <a:br>
              <a:rPr lang="ru-RU" altLang="ru-RU" sz="2800" b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800" b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31.05.03 СТОМАТОЛОГИЯ </a:t>
            </a:r>
          </a:p>
          <a:p>
            <a:pPr algn="ctr"/>
            <a:r>
              <a:rPr lang="ru-RU" altLang="ru-RU" sz="2800" b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В 2022 ГОДУ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/>
            </a:r>
            <a:b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</a:br>
            <a:endParaRPr lang="ru-RU" altLang="ru-RU" sz="24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/>
            <a:endParaRPr lang="ru-RU" altLang="ru-RU" sz="24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/>
            <a:r>
              <a:rPr lang="ru-RU" altLang="ru-RU" sz="2000" b="1" dirty="0">
                <a:latin typeface="Times New Roman" pitchFamily="18" charset="0"/>
                <a:cs typeface="Arial" charset="0"/>
              </a:rPr>
              <a:t>Моисеенко</a:t>
            </a:r>
            <a:r>
              <a:rPr lang="en-US" altLang="ru-RU" sz="2000" b="1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sz="2000" b="1" dirty="0">
                <a:latin typeface="Times New Roman" pitchFamily="18" charset="0"/>
                <a:cs typeface="Arial" charset="0"/>
              </a:rPr>
              <a:t>Сергей Андреевич</a:t>
            </a:r>
          </a:p>
          <a:p>
            <a:pPr algn="ctr"/>
            <a:r>
              <a:rPr lang="ru-RU" altLang="ru-RU" sz="2000" dirty="0">
                <a:latin typeface="Times New Roman" pitchFamily="18" charset="0"/>
                <a:cs typeface="Arial" charset="0"/>
              </a:rPr>
              <a:t>Председатель государственной экзаменационной комиссии</a:t>
            </a:r>
            <a:endParaRPr lang="en-US" altLang="ru-RU" sz="2000" dirty="0">
              <a:latin typeface="Times New Roman" pitchFamily="18" charset="0"/>
              <a:cs typeface="Arial" charset="0"/>
            </a:endParaRPr>
          </a:p>
          <a:p>
            <a:pPr algn="ctr"/>
            <a:r>
              <a:rPr lang="ru-RU" altLang="ru-RU" sz="2000" dirty="0">
                <a:latin typeface="Times New Roman" pitchFamily="18" charset="0"/>
                <a:cs typeface="Arial" charset="0"/>
              </a:rPr>
              <a:t>по специальности 31.05.03 Стоматология </a:t>
            </a:r>
          </a:p>
          <a:p>
            <a:pPr algn="ctr"/>
            <a:r>
              <a:rPr lang="ru-RU" altLang="ru-RU" sz="2000" dirty="0">
                <a:latin typeface="Times New Roman" pitchFamily="18" charset="0"/>
                <a:cs typeface="Arial" charset="0"/>
              </a:rPr>
              <a:t>к.м.н., заведующий стоматологической поликлиникой </a:t>
            </a:r>
            <a:r>
              <a:rPr lang="ru-RU" sz="2000" dirty="0">
                <a:latin typeface="Times New Roman" pitchFamily="18" charset="0"/>
                <a:cs typeface="Arial" charset="0"/>
              </a:rPr>
              <a:t>КГБУЗ «КМБ №2»</a:t>
            </a:r>
          </a:p>
          <a:p>
            <a:pPr algn="ctr"/>
            <a:endParaRPr lang="ru-RU" sz="2000" dirty="0">
              <a:latin typeface="Times New Roman" pitchFamily="18" charset="0"/>
              <a:cs typeface="Arial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Arial" charset="0"/>
              </a:rPr>
              <a:t>30 июня 2022 года</a:t>
            </a:r>
          </a:p>
          <a:p>
            <a:pPr algn="ctr"/>
            <a:endParaRPr lang="ru-RU" sz="2000" dirty="0"/>
          </a:p>
        </p:txBody>
      </p:sp>
      <p:pic>
        <p:nvPicPr>
          <p:cNvPr id="5" name="Picture 6" descr="E:\логотип КрасГМУ_20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87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9" y="152400"/>
            <a:ext cx="80063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 Войно-Ясенецкого»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Рекомендации государственной экзаменационной комиссии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13971" y="2060848"/>
            <a:ext cx="81369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Переработать и актуализировать в соответствии с базой оценочных средств первичной аккредитации специалистов сборник тестовых заданий для ГИА и перечень практических навыков, добавив навык «Консультирование» 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Пересмотреть и актуализировать перечень заданий по неотложной помощи для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этапа ГИА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ЗАКЛЮЧЕНИЕ ГОСУДАРСТВЕННОЙ ЭКЗАМЕНАЦИОННОЙ КОМИССИИ</a:t>
            </a: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807305"/>
            <a:ext cx="7632848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Качество подготовки выпускников соответствует требованиям, предъявляемым регламентирующими документами, подготовка и проведение Государственной итоговой аттестации стоматологического факультета в 2022 году осуществлялась на высоком уровне.</a:t>
            </a:r>
          </a:p>
          <a:p>
            <a:pPr algn="just">
              <a:lnSpc>
                <a:spcPct val="80000"/>
              </a:lnSpc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Государственная экзаменационная комиссия высоко оценивает работу, проведенную коллективом университета, руководством стоматологического факультета  и выпускающими кафедрами по подготовке и проведению Государственной итоговой аттестации.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420888"/>
            <a:ext cx="7895368" cy="923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52400"/>
            <a:ext cx="7738900" cy="118836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РЕГЛАМЕНТИРУЮЩИЕ ДОКУМЕНТЫ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696" y="1503040"/>
            <a:ext cx="8517632" cy="5526360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высшего образования по направлению подготовки 31.05.03 Стоматология (уровень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специалитета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) утвержденный приказом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России №96 от 9 февраля 2016 г.</a:t>
            </a:r>
          </a:p>
          <a:p>
            <a:pPr marL="0" indent="0" algn="just">
              <a:buNone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x-none" sz="2100" dirty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№636 от 29 июня 2015 г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x-none" sz="2100" dirty="0">
                <a:latin typeface="Times New Roman" pitchFamily="18" charset="0"/>
                <a:cs typeface="Times New Roman" pitchFamily="18" charset="0"/>
              </a:rPr>
              <a:t> «Об утверждении порядка проведения государственной итоговой аттестации по образовательным программам высшего образования, программам бакалавриата, программам специалитета и программам магистратуры»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Положение о порядке проведения государственной итоговой аттестации по образовательным программам высшего образования – программам бакалавриата, программам специалитета и программам магистратуры от 17 ноября 2021 г.    </a:t>
            </a:r>
          </a:p>
          <a:p>
            <a:pPr marL="0" indent="0" algn="just">
              <a:buNone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Программа государственной итоговой аттестации выпускников по специальности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31.05.03 Стоматология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Приказ ректора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«Об организации государственной итоговой аттестации выпускников стоматологического факультета по специальности 31.05.03 Стоматология в 2022 году» от 16 мая 2022 г. № 371 ст. </a:t>
            </a:r>
          </a:p>
          <a:p>
            <a:endParaRPr lang="ru-RU" dirty="0"/>
          </a:p>
        </p:txBody>
      </p:sp>
      <p:pic>
        <p:nvPicPr>
          <p:cNvPr id="4" name="Picture 6" descr="E:\логотип КрасГМУ_2022.png">
            <a:extLst>
              <a:ext uri="{FF2B5EF4-FFF2-40B4-BE49-F238E27FC236}">
                <a16:creationId xmlns="" xmlns:a16="http://schemas.microsoft.com/office/drawing/2014/main" id="{7651ABFA-CC0E-18D8-9BAB-DBD8C6BA4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2400"/>
            <a:ext cx="1187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2">
            <a:extLst>
              <a:ext uri="{FF2B5EF4-FFF2-40B4-BE49-F238E27FC236}">
                <a16:creationId xmlns="" xmlns:a16="http://schemas.microsoft.com/office/drawing/2014/main" id="{41D3684F-8E81-DF7E-AC62-A0683E6AF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2552699"/>
            <a:ext cx="7704087" cy="3457575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члена государственной экзаменационной комиссии, </a:t>
            </a:r>
          </a:p>
          <a:p>
            <a:pPr marL="0" indent="0" algn="just" eaLnBrk="1" hangingPunct="1"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  <a:p>
            <a:pPr marL="0" indent="0" algn="just" eaLnBrk="1" hangingPunct="1"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доктора медицинских наук</a:t>
            </a:r>
          </a:p>
          <a:p>
            <a:pPr lvl="1" algn="just"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кандидатов медицинских наук</a:t>
            </a:r>
          </a:p>
          <a:p>
            <a:pPr lvl="1" algn="just"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представителей практического здравоохранения</a:t>
            </a:r>
          </a:p>
        </p:txBody>
      </p:sp>
      <p:sp>
        <p:nvSpPr>
          <p:cNvPr id="5123" name="Заголовок 1">
            <a:extLst>
              <a:ext uri="{FF2B5EF4-FFF2-40B4-BE49-F238E27FC236}">
                <a16:creationId xmlns="" xmlns:a16="http://schemas.microsoft.com/office/drawing/2014/main" id="{FD00983A-026D-C093-1913-B141FB9881B6}"/>
              </a:ext>
            </a:extLst>
          </p:cNvPr>
          <p:cNvSpPr txBox="1">
            <a:spLocks/>
          </p:cNvSpPr>
          <p:nvPr/>
        </p:nvSpPr>
        <p:spPr bwMode="auto">
          <a:xfrm>
            <a:off x="844550" y="760412"/>
            <a:ext cx="756153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Arial" charset="0"/>
              </a:rPr>
              <a:t>СОСТАВ ГОСУДАРСТВЕННОЙ ЭКЗАМЕНАЦИОННОЙ КОМИССИИ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Arial" charset="0"/>
              </a:rPr>
              <a:t>ПО СПЕЦИАЛЬНОСТИ 31.05.03 СТОМАТОЛОГИЯ</a:t>
            </a:r>
          </a:p>
        </p:txBody>
      </p:sp>
      <p:pic>
        <p:nvPicPr>
          <p:cNvPr id="5124" name="Picture 6" descr="E:\логотип КрасГМУ_2022.png">
            <a:extLst>
              <a:ext uri="{FF2B5EF4-FFF2-40B4-BE49-F238E27FC236}">
                <a16:creationId xmlns="" xmlns:a16="http://schemas.microsoft.com/office/drawing/2014/main" id="{8EA4BD92-1D73-760A-47F3-08657AB6B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2400"/>
            <a:ext cx="1187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229" y="476672"/>
            <a:ext cx="8229600" cy="1426170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ЭТАПЫ ГОСУДАРСТВЕННОЙ ИТОГОВОЙ АТТЕСТАЦИИ ПО СПЕЦИАЛЬНОСТИ </a:t>
            </a:r>
            <a:b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31.05.03 </a:t>
            </a: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СТОМАТОЛОГИЯ </a:t>
            </a:r>
            <a:b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 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" y="2200952"/>
            <a:ext cx="8445624" cy="42379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alt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этап. Тестирование</a:t>
            </a:r>
            <a:r>
              <a:rPr lang="ru-RU" alt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17.06.2022 </a:t>
            </a:r>
          </a:p>
          <a:p>
            <a:pPr algn="ctr"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alt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этап. Практические навыки</a:t>
            </a:r>
            <a:endParaRPr lang="ru-RU" alt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20.06.2022 </a:t>
            </a:r>
          </a:p>
          <a:p>
            <a:pPr algn="ctr"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21.06.2022 </a:t>
            </a:r>
          </a:p>
          <a:p>
            <a:pPr algn="ctr">
              <a:buNone/>
            </a:pP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alt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alt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этап. Собеседование </a:t>
            </a:r>
          </a:p>
          <a:p>
            <a:pPr algn="ctr"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23.06.2022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4" name="Picture 6" descr="E:\логотип КрасГМУ_2022.png">
            <a:extLst>
              <a:ext uri="{FF2B5EF4-FFF2-40B4-BE49-F238E27FC236}">
                <a16:creationId xmlns="" xmlns:a16="http://schemas.microsoft.com/office/drawing/2014/main" id="{FC15E7E7-A3DE-7138-49A8-5EC18EDEB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71" y="439438"/>
            <a:ext cx="1187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="" xmlns:a16="http://schemas.microsoft.com/office/drawing/2014/main" id="{3AF1FB9C-DAE5-F2A0-FA86-6FF51EEAF6D5}"/>
              </a:ext>
            </a:extLst>
          </p:cNvPr>
          <p:cNvSpPr txBox="1">
            <a:spLocks/>
          </p:cNvSpPr>
          <p:nvPr/>
        </p:nvSpPr>
        <p:spPr bwMode="auto">
          <a:xfrm>
            <a:off x="1259632" y="184150"/>
            <a:ext cx="705068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Arial" charset="0"/>
              </a:rPr>
              <a:t>Результаты </a:t>
            </a:r>
            <a:r>
              <a:rPr lang="en-US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Arial" charset="0"/>
              </a:rPr>
              <a:t>I</a:t>
            </a: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Arial" charset="0"/>
              </a:rPr>
              <a:t> этапа государственного экзамена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Arial" charset="0"/>
              </a:rPr>
              <a:t>(тестирование)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2ADC0A18-69E6-DFF3-ACB7-E32B77753A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287215"/>
              </p:ext>
            </p:extLst>
          </p:nvPr>
        </p:nvGraphicFramePr>
        <p:xfrm>
          <a:off x="487363" y="1844675"/>
          <a:ext cx="8229600" cy="33829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57108">
                <a:tc>
                  <a:txBody>
                    <a:bodyPr/>
                    <a:lstStyle/>
                    <a:p>
                      <a:pPr algn="l"/>
                      <a:r>
                        <a:rPr lang="ru-RU" sz="2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T="45650" marB="456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T="45650" marB="456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2021*</a:t>
                      </a:r>
                    </a:p>
                  </a:txBody>
                  <a:tcPr marT="45650" marB="456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T="45650" marB="4565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2916">
                <a:tc>
                  <a:txBody>
                    <a:bodyPr/>
                    <a:lstStyle/>
                    <a:p>
                      <a:pPr algn="l"/>
                      <a:r>
                        <a:rPr lang="ru-RU" sz="2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выпускников</a:t>
                      </a:r>
                    </a:p>
                  </a:txBody>
                  <a:tcPr marT="45650" marB="456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T="45650" marB="456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T="45650" marB="456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T="45650" marB="4565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108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4,81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0" marB="456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4,96</a:t>
                      </a:r>
                    </a:p>
                  </a:txBody>
                  <a:tcPr marT="45650" marB="456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4,58</a:t>
                      </a:r>
                    </a:p>
                  </a:txBody>
                  <a:tcPr marT="45650" marB="4565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2916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Качественный</a:t>
                      </a:r>
                      <a:r>
                        <a:rPr lang="ru-RU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показатель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98,8%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0" marB="4565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98,8%</a:t>
                      </a:r>
                    </a:p>
                  </a:txBody>
                  <a:tcPr marT="45650" marB="4565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96,7%</a:t>
                      </a:r>
                    </a:p>
                  </a:txBody>
                  <a:tcPr marT="45650" marB="4565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2916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успеваемость</a:t>
                      </a:r>
                    </a:p>
                  </a:txBody>
                  <a:tcPr marT="45650" marB="456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T="45650" marB="4565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T="45650" marB="4565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T="45650" marB="4565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203" name="Picture 6" descr="E:\логотип КрасГМУ_2022.png">
            <a:extLst>
              <a:ext uri="{FF2B5EF4-FFF2-40B4-BE49-F238E27FC236}">
                <a16:creationId xmlns="" xmlns:a16="http://schemas.microsoft.com/office/drawing/2014/main" id="{286174C9-341C-E4F3-02DD-5A89F6C04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2400"/>
            <a:ext cx="1187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4" name="Прямоугольник 1">
            <a:extLst>
              <a:ext uri="{FF2B5EF4-FFF2-40B4-BE49-F238E27FC236}">
                <a16:creationId xmlns="" xmlns:a16="http://schemas.microsoft.com/office/drawing/2014/main" id="{3D303A39-96BA-DCE9-FCA8-DCFE58271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5817458"/>
            <a:ext cx="828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тестирование не проводилось,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тестирование проводилось в дистанционном формате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="" xmlns:a16="http://schemas.microsoft.com/office/drawing/2014/main" id="{D6644030-18E1-FA50-DAFB-6744179E8664}"/>
              </a:ext>
            </a:extLst>
          </p:cNvPr>
          <p:cNvSpPr txBox="1">
            <a:spLocks/>
          </p:cNvSpPr>
          <p:nvPr/>
        </p:nvSpPr>
        <p:spPr bwMode="auto">
          <a:xfrm>
            <a:off x="1259632" y="44624"/>
            <a:ext cx="737076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Arial" charset="0"/>
              </a:rPr>
              <a:t>Результаты </a:t>
            </a:r>
            <a:r>
              <a:rPr lang="en-US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Arial" charset="0"/>
              </a:rPr>
              <a:t>II</a:t>
            </a: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Arial" charset="0"/>
              </a:rPr>
              <a:t> этапа</a:t>
            </a:r>
            <a:r>
              <a:rPr lang="en-US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Arial" charset="0"/>
              </a:rPr>
              <a:t> </a:t>
            </a: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Arial" charset="0"/>
              </a:rPr>
              <a:t>государственного экзамена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Arial" charset="0"/>
              </a:rPr>
              <a:t>(оценка практических навыков)</a:t>
            </a:r>
          </a:p>
        </p:txBody>
      </p:sp>
      <p:pic>
        <p:nvPicPr>
          <p:cNvPr id="8195" name="Picture 6" descr="E:\логотип КрасГМУ_2022.png">
            <a:extLst>
              <a:ext uri="{FF2B5EF4-FFF2-40B4-BE49-F238E27FC236}">
                <a16:creationId xmlns="" xmlns:a16="http://schemas.microsoft.com/office/drawing/2014/main" id="{C250916C-5AED-1483-B42C-D49D631BB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187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5">
            <a:extLst>
              <a:ext uri="{FF2B5EF4-FFF2-40B4-BE49-F238E27FC236}">
                <a16:creationId xmlns="" xmlns:a16="http://schemas.microsoft.com/office/drawing/2014/main" id="{C5EE611A-DB8B-6A05-C629-CA7D1D6D08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643946"/>
              </p:ext>
            </p:extLst>
          </p:nvPr>
        </p:nvGraphicFramePr>
        <p:xfrm>
          <a:off x="1399157" y="1352550"/>
          <a:ext cx="6485211" cy="1905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1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37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T="45644" marB="4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T="45644" marB="4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2021*</a:t>
                      </a:r>
                    </a:p>
                  </a:txBody>
                  <a:tcPr marT="45644" marB="4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T="45644" marB="4564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выпускников</a:t>
                      </a:r>
                    </a:p>
                  </a:txBody>
                  <a:tcPr marT="45644" marB="4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T="45650" marB="456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T="45650" marB="456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T="45650" marB="4565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Средний балл</a:t>
                      </a:r>
                    </a:p>
                  </a:txBody>
                  <a:tcPr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4,84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644" marB="4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4,67</a:t>
                      </a:r>
                    </a:p>
                  </a:txBody>
                  <a:tcPr marT="45644" marB="4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4,68</a:t>
                      </a:r>
                    </a:p>
                  </a:txBody>
                  <a:tcPr marT="45644" marB="45644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Качественный показатель</a:t>
                      </a:r>
                    </a:p>
                  </a:txBody>
                  <a:tcPr marT="45644" marB="4564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98,8%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644" marB="4564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T="45644" marB="4564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98,3%</a:t>
                      </a:r>
                    </a:p>
                  </a:txBody>
                  <a:tcPr marT="45644" marB="45644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Общая успеваемость</a:t>
                      </a:r>
                    </a:p>
                  </a:txBody>
                  <a:tcPr marT="45644" marB="4564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T="45644" marB="4564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T="45644" marB="4564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T="45644" marB="45644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228" name="Прямоугольник 8">
            <a:extLst>
              <a:ext uri="{FF2B5EF4-FFF2-40B4-BE49-F238E27FC236}">
                <a16:creationId xmlns="" xmlns:a16="http://schemas.microsoft.com/office/drawing/2014/main" id="{DE1092F2-74AD-F6A1-1E14-A5B1331ED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3316922"/>
            <a:ext cx="55456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kumimoji="0"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оценка практических навыков не проводилась</a:t>
            </a:r>
          </a:p>
        </p:txBody>
      </p:sp>
      <p:pic>
        <p:nvPicPr>
          <p:cNvPr id="10" name="Picture 2" descr="C:\Users\Оксана\Downloads\20210618_100937.jpg">
            <a:extLst>
              <a:ext uri="{FF2B5EF4-FFF2-40B4-BE49-F238E27FC236}">
                <a16:creationId xmlns="" xmlns:a16="http://schemas.microsoft.com/office/drawing/2014/main" id="{98983C2A-1C6D-1CF9-FA00-328C79455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2271" y="3822570"/>
            <a:ext cx="2734225" cy="2910520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</p:pic>
      <p:pic>
        <p:nvPicPr>
          <p:cNvPr id="11" name="Picture 2" descr="C:\Users\Матвей\Desktop\20220620_101037.jpg">
            <a:extLst>
              <a:ext uri="{FF2B5EF4-FFF2-40B4-BE49-F238E27FC236}">
                <a16:creationId xmlns="" xmlns:a16="http://schemas.microsoft.com/office/drawing/2014/main" id="{1468530E-AB90-3E09-2989-53B79244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59412" y="4228803"/>
            <a:ext cx="2915915" cy="2103450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Матвей\Desktop\20220620_102254.jpg">
            <a:extLst>
              <a:ext uri="{FF2B5EF4-FFF2-40B4-BE49-F238E27FC236}">
                <a16:creationId xmlns="" xmlns:a16="http://schemas.microsoft.com/office/drawing/2014/main" id="{E4FE618E-24C4-4688-3752-8DEDB9B7E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24241" y="4276364"/>
            <a:ext cx="2907253" cy="2016224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Матвей\Desktop\20220620_100834.jpg">
            <a:extLst>
              <a:ext uri="{FF2B5EF4-FFF2-40B4-BE49-F238E27FC236}">
                <a16:creationId xmlns="" xmlns:a16="http://schemas.microsoft.com/office/drawing/2014/main" id="{BDC8BB01-5DA2-417D-9F33-B889BE99E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-472814" y="4411166"/>
            <a:ext cx="2910520" cy="1749884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="" xmlns:a16="http://schemas.microsoft.com/office/drawing/2014/main" id="{D6644030-18E1-FA50-DAFB-6744179E8664}"/>
              </a:ext>
            </a:extLst>
          </p:cNvPr>
          <p:cNvSpPr txBox="1">
            <a:spLocks/>
          </p:cNvSpPr>
          <p:nvPr/>
        </p:nvSpPr>
        <p:spPr bwMode="auto">
          <a:xfrm>
            <a:off x="1259632" y="44624"/>
            <a:ext cx="737076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Arial" charset="0"/>
              </a:rPr>
              <a:t>Результаты </a:t>
            </a:r>
            <a:r>
              <a:rPr lang="en-US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Arial" charset="0"/>
              </a:rPr>
              <a:t>III</a:t>
            </a: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Arial" charset="0"/>
              </a:rPr>
              <a:t> этапа</a:t>
            </a:r>
            <a:r>
              <a:rPr lang="en-US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Arial" charset="0"/>
              </a:rPr>
              <a:t> </a:t>
            </a: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Arial" charset="0"/>
              </a:rPr>
              <a:t>государственного экзамена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Arial" charset="0"/>
              </a:rPr>
              <a:t>(собеседование)</a:t>
            </a:r>
          </a:p>
        </p:txBody>
      </p:sp>
      <p:pic>
        <p:nvPicPr>
          <p:cNvPr id="8195" name="Picture 6" descr="E:\логотип КрасГМУ_2022.png">
            <a:extLst>
              <a:ext uri="{FF2B5EF4-FFF2-40B4-BE49-F238E27FC236}">
                <a16:creationId xmlns="" xmlns:a16="http://schemas.microsoft.com/office/drawing/2014/main" id="{C250916C-5AED-1483-B42C-D49D631BB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187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5">
            <a:extLst>
              <a:ext uri="{FF2B5EF4-FFF2-40B4-BE49-F238E27FC236}">
                <a16:creationId xmlns="" xmlns:a16="http://schemas.microsoft.com/office/drawing/2014/main" id="{C5EE611A-DB8B-6A05-C629-CA7D1D6D08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513587"/>
              </p:ext>
            </p:extLst>
          </p:nvPr>
        </p:nvGraphicFramePr>
        <p:xfrm>
          <a:off x="1399157" y="1268760"/>
          <a:ext cx="6485211" cy="1905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1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37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T="45644" marB="4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T="45644" marB="4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T="45644" marB="4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T="45644" marB="4564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выпускников</a:t>
                      </a:r>
                    </a:p>
                  </a:txBody>
                  <a:tcPr marT="45644" marB="4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T="45650" marB="456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T="45650" marB="456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T="45650" marB="4565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Средний балл</a:t>
                      </a:r>
                    </a:p>
                  </a:txBody>
                  <a:tcPr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4,42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644" marB="4564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Качественный показатель</a:t>
                      </a:r>
                    </a:p>
                  </a:txBody>
                  <a:tcPr marT="45644" marB="4564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88,0%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644" marB="4564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95,0%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94,1%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Общая успеваемость</a:t>
                      </a:r>
                    </a:p>
                  </a:txBody>
                  <a:tcPr marT="45644" marB="4564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T="45644" marB="4564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T="45644" marB="4564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T="45644" marB="45644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" name="Picture 2" descr="C:\Users\maigurov\Downloads\1656486122855.jpg">
            <a:extLst>
              <a:ext uri="{FF2B5EF4-FFF2-40B4-BE49-F238E27FC236}">
                <a16:creationId xmlns="" xmlns:a16="http://schemas.microsoft.com/office/drawing/2014/main" id="{89566123-8061-D3AE-2E47-81E7C2153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97410"/>
            <a:ext cx="2794457" cy="324395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maigurov\Downloads\1656486147771.jpg">
            <a:extLst>
              <a:ext uri="{FF2B5EF4-FFF2-40B4-BE49-F238E27FC236}">
                <a16:creationId xmlns="" xmlns:a16="http://schemas.microsoft.com/office/drawing/2014/main" id="{79FD3BDB-DA7F-6988-435C-719E92D3D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11822" y="3497410"/>
            <a:ext cx="2209571" cy="3243958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maigurov\Downloads\1656486167672.jpg">
            <a:extLst>
              <a:ext uri="{FF2B5EF4-FFF2-40B4-BE49-F238E27FC236}">
                <a16:creationId xmlns="" xmlns:a16="http://schemas.microsoft.com/office/drawing/2014/main" id="{4BCA22D0-EE62-2A1D-790B-0A144BA0D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3729" y="3497410"/>
            <a:ext cx="2680729" cy="324395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095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="" xmlns:a16="http://schemas.microsoft.com/office/drawing/2014/main" id="{0EE439F7-D30E-9E72-9921-B52B86675D05}"/>
              </a:ext>
            </a:extLst>
          </p:cNvPr>
          <p:cNvSpPr txBox="1">
            <a:spLocks/>
          </p:cNvSpPr>
          <p:nvPr/>
        </p:nvSpPr>
        <p:spPr bwMode="auto">
          <a:xfrm>
            <a:off x="1403648" y="300509"/>
            <a:ext cx="737076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Arial" charset="0"/>
              </a:rPr>
              <a:t>РЕЗУЛЬТАТЫ ГОСУДАРСТВЕННОЙ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Arial" charset="0"/>
              </a:rPr>
              <a:t>ИТОГОВОЙ АТТЕСТАЦИИ ВЫПУСКНИКОВ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Arial" charset="0"/>
              </a:rPr>
              <a:t>ПО СПЕЦИАЛЬНОСТИ 31.05.03 СТОМАТОЛОГИЯ</a:t>
            </a:r>
          </a:p>
        </p:txBody>
      </p:sp>
      <p:pic>
        <p:nvPicPr>
          <p:cNvPr id="11267" name="Picture 6" descr="E:\логотип КрасГМУ_2022.png">
            <a:extLst>
              <a:ext uri="{FF2B5EF4-FFF2-40B4-BE49-F238E27FC236}">
                <a16:creationId xmlns="" xmlns:a16="http://schemas.microsoft.com/office/drawing/2014/main" id="{DFD8DF80-9C10-15C6-71CF-FD455E128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4634"/>
            <a:ext cx="1187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Объект 5">
            <a:extLst>
              <a:ext uri="{FF2B5EF4-FFF2-40B4-BE49-F238E27FC236}">
                <a16:creationId xmlns="" xmlns:a16="http://schemas.microsoft.com/office/drawing/2014/main" id="{158C2CFF-E44B-9636-4039-1490DE9431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485906"/>
              </p:ext>
            </p:extLst>
          </p:nvPr>
        </p:nvGraphicFramePr>
        <p:xfrm>
          <a:off x="611561" y="2056989"/>
          <a:ext cx="7992888" cy="3820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075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853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7140">
                <a:tc>
                  <a:txBody>
                    <a:bodyPr/>
                    <a:lstStyle/>
                    <a:p>
                      <a:pPr algn="l"/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Общее число выпускников</a:t>
                      </a:r>
                    </a:p>
                  </a:txBody>
                  <a:tcPr marL="91444" marR="91444" marT="45653" marB="456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91444" marR="91444" marT="45653" marB="4565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выпускников, допущенных к ГИА</a:t>
                      </a:r>
                    </a:p>
                  </a:txBody>
                  <a:tcPr marL="91444" marR="91444" marT="45653" marB="456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91444" marR="91444" marT="45653" marB="45653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Оценены на «отлично»</a:t>
                      </a:r>
                    </a:p>
                  </a:txBody>
                  <a:tcPr marL="91444" marR="91444" marT="45653" marB="456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 (70%)</a:t>
                      </a:r>
                    </a:p>
                  </a:txBody>
                  <a:tcPr marL="91444" marR="91444" marT="45653" marB="45653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13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Оценены на «хорошо»</a:t>
                      </a:r>
                    </a:p>
                  </a:txBody>
                  <a:tcPr marL="91444" marR="91444" marT="45653" marB="4565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(26,7%)</a:t>
                      </a:r>
                    </a:p>
                  </a:txBody>
                  <a:tcPr marL="91444" marR="91444" marT="45653" marB="45653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Оценены на «удовлетворительно»</a:t>
                      </a:r>
                    </a:p>
                  </a:txBody>
                  <a:tcPr marL="91444" marR="91444" marT="45653" marB="4565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(3,3%)</a:t>
                      </a:r>
                    </a:p>
                  </a:txBody>
                  <a:tcPr marL="91444" marR="91444" marT="45653" marB="45653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Средний балл</a:t>
                      </a:r>
                    </a:p>
                  </a:txBody>
                  <a:tcPr marL="91444" marR="91444" marT="45653" marB="4565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7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Качественный показатель</a:t>
                      </a:r>
                    </a:p>
                  </a:txBody>
                  <a:tcPr marL="91444" marR="91444" marT="45653" marB="4565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96,6%</a:t>
                      </a:r>
                      <a:endParaRPr lang="ru-RU" sz="24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7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Общая успеваемость</a:t>
                      </a:r>
                    </a:p>
                  </a:txBody>
                  <a:tcPr marL="91444" marR="91444" marT="45653" marB="4565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1444" marR="91444" marT="45653" marB="45653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="" xmlns:a16="http://schemas.microsoft.com/office/drawing/2014/main" id="{AFEB9690-EC78-B958-69C8-458BA6B70B5D}"/>
              </a:ext>
            </a:extLst>
          </p:cNvPr>
          <p:cNvSpPr txBox="1">
            <a:spLocks/>
          </p:cNvSpPr>
          <p:nvPr/>
        </p:nvSpPr>
        <p:spPr bwMode="auto">
          <a:xfrm>
            <a:off x="1043608" y="260648"/>
            <a:ext cx="737076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Arial" charset="0"/>
              </a:rPr>
              <a:t>Дипломы с отличием выпускников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Arial" charset="0"/>
              </a:rPr>
              <a:t>по специальности 31.05.03 Стоматология</a:t>
            </a:r>
          </a:p>
        </p:txBody>
      </p:sp>
      <p:pic>
        <p:nvPicPr>
          <p:cNvPr id="12291" name="Picture 6" descr="E:\логотип КрасГМУ_2022.png">
            <a:extLst>
              <a:ext uri="{FF2B5EF4-FFF2-40B4-BE49-F238E27FC236}">
                <a16:creationId xmlns="" xmlns:a16="http://schemas.microsoft.com/office/drawing/2014/main" id="{17A9E53B-C65E-4114-F377-9B29E84DE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2400"/>
            <a:ext cx="1187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2">
            <a:extLst>
              <a:ext uri="{FF2B5EF4-FFF2-40B4-BE49-F238E27FC236}">
                <a16:creationId xmlns="" xmlns:a16="http://schemas.microsoft.com/office/drawing/2014/main" id="{831ABBF4-F257-C73C-FD88-5FC9D6DB57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672563"/>
              </p:ext>
            </p:extLst>
          </p:nvPr>
        </p:nvGraphicFramePr>
        <p:xfrm>
          <a:off x="2195735" y="1772816"/>
          <a:ext cx="4752529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</TotalTime>
  <Words>529</Words>
  <Application>Microsoft Office PowerPoint</Application>
  <PresentationFormat>Экран (4:3)</PresentationFormat>
  <Paragraphs>150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РЕГЛАМЕНТИРУЮЩИЕ ДОКУМЕНТЫ</vt:lpstr>
      <vt:lpstr>Презентация PowerPoint</vt:lpstr>
      <vt:lpstr>ЭТАПЫ ГОСУДАРСТВЕННОЙ ИТОГОВОЙ АТТЕСТАЦИИ ПО СПЕЦИАЛЬНОСТИ  31.05.03 СТОМАТОЛОГИЯ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Рекомендации государственной экзаменационной комиссии</vt:lpstr>
      <vt:lpstr>ЗАКЛЮЧЕНИЕ ГОСУДАРСТВЕННОЙ ЭКЗАМЕНАЦИОННОЙ КОМИССИИ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МайгуровАА</cp:lastModifiedBy>
  <cp:revision>110</cp:revision>
  <cp:lastPrinted>2022-06-29T07:09:31Z</cp:lastPrinted>
  <dcterms:created xsi:type="dcterms:W3CDTF">2020-06-20T14:29:19Z</dcterms:created>
  <dcterms:modified xsi:type="dcterms:W3CDTF">2022-06-30T00:59:15Z</dcterms:modified>
</cp:coreProperties>
</file>