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66FF66"/>
    <a:srgbClr val="FF99FF"/>
    <a:srgbClr val="FFCCCC"/>
    <a:srgbClr val="FFCC99"/>
    <a:srgbClr val="FFCCFF"/>
    <a:srgbClr val="99FF99"/>
    <a:srgbClr val="CCFF99"/>
    <a:srgbClr val="FF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961DE-0E35-41A1-A2AC-7ABF8ACA9B49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F97FB-3390-45AE-8BF4-7EFDD04F7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2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0F97FB-3390-45AE-8BF4-7EFDD04F71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92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2C7E6-5378-4730-9440-C41EA25CAAD9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2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D0B2-E76B-4088-B91C-16AC1CD49963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13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1D4C-FBDF-4561-959A-B5395CD84759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96F45-3408-492A-A5A5-0CE955A6237F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75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882426F-0B1F-4FFF-BC30-342E67E54C48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6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5FF70-456F-45DF-B74D-5DD847C7EB28}" type="datetime1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175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7EABF-5BF1-4D97-BFD7-7FF43CC8C80C}" type="datetime1">
              <a:rPr lang="ru-RU" smtClean="0"/>
              <a:t>23.05.2023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70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1886-929A-41FE-B399-B06189B89EC6}" type="datetime1">
              <a:rPr lang="ru-RU" smtClean="0"/>
              <a:t>23.05.2023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56C1-0B00-41A3-A8CD-53943D4A2E92}" type="datetime1">
              <a:rPr lang="ru-RU" smtClean="0"/>
              <a:t>23.05.2023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35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B3218-CB31-4ACA-A79D-C403B8ACB54C}" type="datetime1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03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7FD39-1D99-404E-B513-17E6547570BD}" type="datetime1">
              <a:rPr lang="ru-RU" smtClean="0"/>
              <a:t>23.05.2023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3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AF88546-D809-440B-B37D-79E83A4FF79B}" type="datetime1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E01873AA-11AB-4A19-BA8C-B2D3945D7A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08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894" y="268941"/>
            <a:ext cx="10721788" cy="3209366"/>
          </a:xfrm>
        </p:spPr>
        <p:txBody>
          <a:bodyPr/>
          <a:lstStyle/>
          <a:p>
            <a:pPr algn="ctr"/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</a:t>
            </a:r>
            <a:r>
              <a:rPr lang="ru-RU" altLang="ru-RU" sz="2200" b="0" dirty="0" err="1" smtClean="0">
                <a:solidFill>
                  <a:srgbClr val="002060"/>
                </a:solidFill>
                <a:latin typeface="Trebuchet MS" panose="020B0603020202020204"/>
              </a:rPr>
              <a:t>Войно-Ясенецкого</a:t>
            </a: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» </a:t>
            </a:r>
            <a:b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200" b="0" dirty="0" smtClean="0">
                <a:solidFill>
                  <a:srgbClr val="002060"/>
                </a:solidFill>
                <a:latin typeface="Trebuchet MS" panose="020B0603020202020204"/>
              </a:rPr>
              <a:t>Кафедра лучевой диагностики ИПО </a:t>
            </a:r>
            <a:r>
              <a:rPr lang="ru-RU" altLang="ru-RU" sz="2000" b="0" dirty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2000" b="0" dirty="0" smtClean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4800" b="0" dirty="0">
                <a:solidFill>
                  <a:srgbClr val="002060"/>
                </a:solidFill>
                <a:latin typeface="Trebuchet MS" panose="020B0603020202020204"/>
              </a:rPr>
              <a:t/>
            </a:r>
            <a:br>
              <a:rPr lang="ru-RU" altLang="ru-RU" sz="4800" b="0" dirty="0">
                <a:solidFill>
                  <a:srgbClr val="002060"/>
                </a:solidFill>
                <a:latin typeface="Trebuchet MS" panose="020B0603020202020204"/>
              </a:rPr>
            </a:br>
            <a:r>
              <a:rPr lang="ru-RU" altLang="ru-RU" sz="4600" b="0" dirty="0" smtClean="0">
                <a:solidFill>
                  <a:srgbClr val="002060"/>
                </a:solidFill>
                <a:latin typeface="Trebuchet MS" panose="020B0603020202020204"/>
              </a:rPr>
              <a:t>Образования шеи у детей. </a:t>
            </a:r>
            <a:r>
              <a:rPr lang="ru-RU" altLang="ru-RU" sz="4600" b="0" dirty="0">
                <a:solidFill>
                  <a:srgbClr val="002060"/>
                </a:solidFill>
                <a:latin typeface="Trebuchet MS" panose="020B0603020202020204"/>
              </a:rPr>
              <a:t>Часть </a:t>
            </a:r>
            <a:r>
              <a:rPr lang="ru-RU" altLang="ru-RU" sz="4600" b="0" dirty="0" smtClean="0">
                <a:solidFill>
                  <a:srgbClr val="002060"/>
                </a:solidFill>
                <a:latin typeface="Trebuchet MS" panose="020B0603020202020204"/>
              </a:rPr>
              <a:t>3</a:t>
            </a:r>
            <a:endParaRPr lang="ru-RU" sz="4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1" y="4679576"/>
            <a:ext cx="11654117" cy="2178424"/>
          </a:xfrm>
        </p:spPr>
        <p:txBody>
          <a:bodyPr>
            <a:normAutofit/>
          </a:bodyPr>
          <a:lstStyle/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sz="2000" b="1" dirty="0">
                <a:solidFill>
                  <a:prstClr val="black"/>
                </a:solidFill>
              </a:rPr>
              <a:t>Выполнила: </a:t>
            </a:r>
            <a:r>
              <a:rPr lang="ru-RU" sz="2000" b="1" dirty="0" smtClean="0">
                <a:solidFill>
                  <a:prstClr val="black"/>
                </a:solidFill>
              </a:rPr>
              <a:t>о</a:t>
            </a:r>
            <a:r>
              <a:rPr lang="ru-RU" altLang="ru-RU" sz="2000" b="1" dirty="0" smtClean="0">
                <a:solidFill>
                  <a:prstClr val="black"/>
                </a:solidFill>
              </a:rPr>
              <a:t>рдинатор </a:t>
            </a:r>
            <a:r>
              <a:rPr lang="ru-RU" altLang="ru-RU" sz="2000" b="1" dirty="0">
                <a:solidFill>
                  <a:prstClr val="black"/>
                </a:solidFill>
              </a:rPr>
              <a:t>1 года обучения </a:t>
            </a:r>
          </a:p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altLang="ru-RU" sz="2000" b="1" dirty="0">
                <a:solidFill>
                  <a:prstClr val="black"/>
                </a:solidFill>
              </a:rPr>
              <a:t>специальности УЗД</a:t>
            </a:r>
          </a:p>
          <a:p>
            <a:pPr lvl="0" algn="r" defTabSz="457200">
              <a:lnSpc>
                <a:spcPct val="100000"/>
              </a:lnSpc>
              <a:spcBef>
                <a:spcPts val="1000"/>
              </a:spcBef>
              <a:buClr>
                <a:srgbClr val="0F6FC6"/>
              </a:buClr>
              <a:buSzPct val="80000"/>
              <a:defRPr/>
            </a:pPr>
            <a:r>
              <a:rPr lang="ru-RU" altLang="ru-RU" sz="2000" b="1" dirty="0" err="1">
                <a:solidFill>
                  <a:prstClr val="black"/>
                </a:solidFill>
              </a:rPr>
              <a:t>Слепенко</a:t>
            </a:r>
            <a:r>
              <a:rPr lang="ru-RU" altLang="ru-RU" sz="2000" b="1" dirty="0">
                <a:solidFill>
                  <a:prstClr val="black"/>
                </a:solidFill>
              </a:rPr>
              <a:t> Мария Николаевна</a:t>
            </a:r>
          </a:p>
          <a:p>
            <a:pPr algn="ctr"/>
            <a:endParaRPr lang="ru-RU" dirty="0" smtClean="0"/>
          </a:p>
          <a:p>
            <a:pPr algn="ctr"/>
            <a:r>
              <a:rPr lang="ru-RU" b="1" dirty="0" smtClean="0"/>
              <a:t>г. Красноярск, 2023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4679576"/>
            <a:ext cx="5611906" cy="157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" y="133350"/>
            <a:ext cx="10831068" cy="12573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Эктопическая вилочковая железа. УЗИ в В-режиме. Поперечное сканирование</a:t>
            </a:r>
            <a:endParaRPr lang="ru-RU" sz="3600" dirty="0"/>
          </a:p>
        </p:txBody>
      </p:sp>
      <p:pic>
        <p:nvPicPr>
          <p:cNvPr id="6" name="a57c8181fec096_8 Ectopic thymus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1581250"/>
            <a:ext cx="5162550" cy="3871481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77000" y="1581249"/>
            <a:ext cx="5020818" cy="3871481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300" dirty="0" smtClean="0"/>
              <a:t>Может развиться в любом месте по ходу </a:t>
            </a:r>
            <a:r>
              <a:rPr lang="ru-RU" sz="2300" dirty="0" err="1" smtClean="0"/>
              <a:t>тимофарингеального</a:t>
            </a:r>
            <a:r>
              <a:rPr lang="ru-RU" sz="2300" dirty="0" smtClean="0"/>
              <a:t> протока.</a:t>
            </a:r>
          </a:p>
          <a:p>
            <a:r>
              <a:rPr lang="ru-RU" sz="2300" dirty="0" smtClean="0"/>
              <a:t>Возможна визуализация объемного образования </a:t>
            </a:r>
            <a:r>
              <a:rPr lang="ru-RU" sz="2300" dirty="0" smtClean="0"/>
              <a:t>шейной области, </a:t>
            </a:r>
            <a:r>
              <a:rPr lang="ru-RU" sz="2300" dirty="0" smtClean="0"/>
              <a:t>требующего </a:t>
            </a:r>
            <a:r>
              <a:rPr lang="ru-RU" sz="2300" dirty="0" smtClean="0"/>
              <a:t>дифференциальной диагностики.</a:t>
            </a:r>
          </a:p>
          <a:p>
            <a:r>
              <a:rPr lang="ru-RU" sz="2300" dirty="0" smtClean="0"/>
              <a:t>Структура эктопической вилочковой железы не отличается от структуры неизмененного тимуса</a:t>
            </a:r>
          </a:p>
          <a:p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976312" y="5590611"/>
            <a:ext cx="4543425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2 года.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Нормальная </a:t>
            </a:r>
            <a:r>
              <a:rPr lang="ru-RU" sz="2200" i="1" dirty="0" err="1" smtClean="0"/>
              <a:t>эхоструктура</a:t>
            </a:r>
            <a:r>
              <a:rPr lang="ru-RU" sz="2200" i="1" dirty="0" smtClean="0"/>
              <a:t> эктопического тимуса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128804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52400"/>
            <a:ext cx="11144250" cy="15049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Эктопическая вилочковая железа. УЗИ в В-режиме. Поперечное сканирование. МРТ. Фронтальная плоскость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11</a:t>
            </a:fld>
            <a:endParaRPr lang="ru-RU"/>
          </a:p>
        </p:txBody>
      </p:sp>
      <p:pic>
        <p:nvPicPr>
          <p:cNvPr id="1026" name="Picture 2" descr="https://radiologyassistant.nl/img/containers/main/neck-masses-in-children/a57c81adfa9a3e_60-ectopic-thymus.jpg/b97a5741c0c00d8ce10ba385f67d8dc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774123"/>
            <a:ext cx="5867400" cy="399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5888063"/>
            <a:ext cx="53721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6 </a:t>
            </a:r>
            <a:r>
              <a:rPr lang="ru-RU" sz="2200" i="1" u="sng" dirty="0" err="1" smtClean="0"/>
              <a:t>мес</a:t>
            </a:r>
            <a:r>
              <a:rPr lang="ru-RU" sz="2200" i="1" dirty="0" smtClean="0"/>
              <a:t>, паралич голосовых связок</a:t>
            </a:r>
            <a:endParaRPr lang="ru-RU" sz="2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986778" y="3810806"/>
            <a:ext cx="4324350" cy="178510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Структура эктопического тимуса соответствует структуре вилочковой железы в нормальном анатомическом положении</a:t>
            </a:r>
            <a:endParaRPr lang="ru-RU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6986778" y="2002306"/>
            <a:ext cx="4324350" cy="14465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dirty="0" smtClean="0"/>
              <a:t>Эктопическая </a:t>
            </a:r>
            <a:r>
              <a:rPr lang="ru-RU" sz="2200" dirty="0"/>
              <a:t>вилочковая железа между околоушной и поднижнечелюстной железами</a:t>
            </a:r>
          </a:p>
        </p:txBody>
      </p:sp>
    </p:spTree>
    <p:extLst>
      <p:ext uri="{BB962C8B-B14F-4D97-AF65-F5344CB8AC3E}">
        <p14:creationId xmlns:p14="http://schemas.microsoft.com/office/powerpoint/2010/main" val="3469074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10839450" cy="11239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Фиброматоз</a:t>
            </a:r>
            <a:r>
              <a:rPr lang="ru-RU" sz="3600" dirty="0" smtClean="0"/>
              <a:t> мышц шеи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2000" y="1714500"/>
            <a:ext cx="10839450" cy="42291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Доброкачественная пролиферация фиброзной ткани, поражающая грудино-ключично-сосцевидную мышцу.</a:t>
            </a:r>
          </a:p>
          <a:p>
            <a:r>
              <a:rPr lang="ru-RU" sz="2400" dirty="0" smtClean="0"/>
              <a:t>Этиология: родовая травма, тазовое </a:t>
            </a:r>
            <a:r>
              <a:rPr lang="ru-RU" sz="2400" dirty="0" err="1" smtClean="0"/>
              <a:t>предлежание</a:t>
            </a:r>
            <a:r>
              <a:rPr lang="ru-RU" sz="2400" dirty="0" smtClean="0"/>
              <a:t> плода.</a:t>
            </a:r>
          </a:p>
          <a:p>
            <a:r>
              <a:rPr lang="ru-RU" sz="2400" dirty="0" smtClean="0"/>
              <a:t>Образование проявляется у новорожденного 1–3 недель. Может отмечаться кривошея.</a:t>
            </a:r>
          </a:p>
          <a:p>
            <a:r>
              <a:rPr lang="ru-RU" sz="2400" dirty="0" smtClean="0"/>
              <a:t>Возможно</a:t>
            </a:r>
            <a:r>
              <a:rPr lang="ru-RU" sz="2400" dirty="0" smtClean="0"/>
              <a:t> поражение всей мышцы </a:t>
            </a:r>
            <a:r>
              <a:rPr lang="ru-RU" sz="2400" dirty="0" smtClean="0"/>
              <a:t>или её </a:t>
            </a:r>
            <a:r>
              <a:rPr lang="ru-RU" sz="2400" dirty="0" smtClean="0"/>
              <a:t>части. </a:t>
            </a:r>
            <a:r>
              <a:rPr lang="ru-RU" sz="2400" dirty="0" smtClean="0"/>
              <a:t>Часто поражаются обе головки грудино-ключично-сосцевидной мышцы.</a:t>
            </a:r>
          </a:p>
          <a:p>
            <a:r>
              <a:rPr lang="ru-RU" sz="2400" dirty="0" smtClean="0"/>
              <a:t>Возможен спонтанный регресс образования в течение нескольких месяцев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59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57c81e98a382e_6 fibromatosis coll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1440042"/>
            <a:ext cx="4652905" cy="3489291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13</a:t>
            </a:fld>
            <a:endParaRPr lang="ru-RU"/>
          </a:p>
        </p:txBody>
      </p:sp>
      <p:pic>
        <p:nvPicPr>
          <p:cNvPr id="3074" name="Picture 2" descr="СЛЕВА: нормальная грудино-ключично-сосцевидная мышца. СПРАВА: Гиперэхогенное образование в грудино-ключично-сосцевидной мышце.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807" y="1561987"/>
            <a:ext cx="5981700" cy="25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590550" y="160339"/>
            <a:ext cx="11106150" cy="109696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Фиброматоз</a:t>
            </a:r>
            <a:r>
              <a:rPr lang="ru-RU" sz="3600" dirty="0" smtClean="0"/>
              <a:t> мышц шеи. УЗИ в В-режиме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08832" y="5011129"/>
            <a:ext cx="5216339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2 </a:t>
            </a:r>
            <a:r>
              <a:rPr lang="ru-RU" sz="2200" i="1" u="sng" dirty="0" err="1" smtClean="0"/>
              <a:t>мес</a:t>
            </a:r>
            <a:r>
              <a:rPr lang="ru-RU" sz="2200" i="1" dirty="0" smtClean="0"/>
              <a:t>, врожденная мышечная кривошея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Образование </a:t>
            </a:r>
            <a:r>
              <a:rPr lang="ru-RU" sz="2200" b="1" i="1" dirty="0" smtClean="0"/>
              <a:t>овальной</a:t>
            </a:r>
            <a:r>
              <a:rPr lang="ru-RU" sz="2200" i="1" dirty="0" smtClean="0"/>
              <a:t> формы, </a:t>
            </a:r>
            <a:r>
              <a:rPr lang="ru-RU" sz="2200" b="1" i="1" dirty="0" smtClean="0"/>
              <a:t>однородной</a:t>
            </a:r>
            <a:r>
              <a:rPr lang="ru-RU" sz="2200" i="1" dirty="0" smtClean="0"/>
              <a:t> структуры, </a:t>
            </a:r>
            <a:r>
              <a:rPr lang="ru-RU" sz="2200" b="1" i="1" dirty="0" smtClean="0"/>
              <a:t>средней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endParaRPr lang="ru-RU" sz="2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076950" y="4672575"/>
            <a:ext cx="5234178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2200" i="1" dirty="0" smtClean="0"/>
              <a:t>А) Грудино-ключично-сосцевидная мышца, норма</a:t>
            </a:r>
          </a:p>
          <a:p>
            <a:r>
              <a:rPr lang="ru-RU" sz="2200" i="1" dirty="0" smtClean="0"/>
              <a:t>В) Образование </a:t>
            </a:r>
            <a:r>
              <a:rPr lang="ru-RU" sz="2200" b="1" i="1" dirty="0" smtClean="0"/>
              <a:t>округлой</a:t>
            </a:r>
            <a:r>
              <a:rPr lang="ru-RU" sz="2200" i="1" dirty="0" smtClean="0"/>
              <a:t> формы, </a:t>
            </a:r>
            <a:r>
              <a:rPr lang="ru-RU" sz="2200" b="1" i="1" dirty="0" smtClean="0"/>
              <a:t>гетерогенной</a:t>
            </a:r>
            <a:r>
              <a:rPr lang="ru-RU" sz="2200" i="1" dirty="0" smtClean="0"/>
              <a:t> структуры, преимущественно </a:t>
            </a:r>
            <a:r>
              <a:rPr lang="ru-RU" sz="2200" b="1" i="1" dirty="0" smtClean="0"/>
              <a:t>повышенной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endParaRPr lang="ru-RU" sz="22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974851" y="4171221"/>
            <a:ext cx="6315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А)</a:t>
            </a:r>
            <a:endParaRPr lang="ru-RU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8915401" y="4169104"/>
            <a:ext cx="7048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В)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0775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60782"/>
            <a:ext cx="10972800" cy="1115568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Сосудистые поражения шейной области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69848" y="2044446"/>
            <a:ext cx="4754880" cy="755904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</a:rPr>
              <a:t>Опухоли сосудистого генеза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1069848" y="2999994"/>
            <a:ext cx="4754880" cy="2600706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Выражен пролиферативный </a:t>
            </a:r>
            <a:r>
              <a:rPr lang="ru-RU" sz="2400" dirty="0" smtClean="0"/>
              <a:t>процесс.</a:t>
            </a:r>
            <a:endParaRPr lang="ru-RU" sz="2400" dirty="0" smtClean="0"/>
          </a:p>
          <a:p>
            <a:r>
              <a:rPr lang="ru-RU" sz="2400" dirty="0" smtClean="0"/>
              <a:t>Возможно лечение введением </a:t>
            </a:r>
            <a:r>
              <a:rPr lang="ru-RU" sz="2400" dirty="0" smtClean="0"/>
              <a:t>бета-блокаторов.</a:t>
            </a:r>
            <a:endParaRPr lang="ru-RU" sz="2400" dirty="0" smtClean="0"/>
          </a:p>
          <a:p>
            <a:r>
              <a:rPr lang="ru-RU" sz="2400" dirty="0" smtClean="0"/>
              <a:t>Возможен спонтанный регресс образования</a:t>
            </a:r>
            <a:endParaRPr lang="ru-RU" sz="2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6364224" y="2023872"/>
            <a:ext cx="4754880" cy="776478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600" dirty="0" smtClean="0">
                <a:solidFill>
                  <a:srgbClr val="002060"/>
                </a:solidFill>
              </a:rPr>
              <a:t>Сосудистые </a:t>
            </a:r>
            <a:r>
              <a:rPr lang="ru-RU" sz="2600" dirty="0" err="1" smtClean="0">
                <a:solidFill>
                  <a:srgbClr val="002060"/>
                </a:solidFill>
              </a:rPr>
              <a:t>мальформации</a:t>
            </a: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6364224" y="2999994"/>
            <a:ext cx="4754880" cy="2600706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Пролиферативная активность отсутствует (пороки развития сосудов).</a:t>
            </a:r>
          </a:p>
          <a:p>
            <a:r>
              <a:rPr lang="ru-RU" sz="2400" dirty="0" smtClean="0"/>
              <a:t>Лечение: иссечение патологического сосуда или его участка, </a:t>
            </a:r>
            <a:r>
              <a:rPr lang="ru-RU" sz="2400" dirty="0" err="1" smtClean="0"/>
              <a:t>эндоваскулярная</a:t>
            </a:r>
            <a:r>
              <a:rPr lang="ru-RU" sz="2400" dirty="0" smtClean="0"/>
              <a:t> </a:t>
            </a:r>
            <a:r>
              <a:rPr lang="ru-RU" sz="2400" dirty="0" err="1" smtClean="0"/>
              <a:t>эмболизация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14</a:t>
            </a:fld>
            <a:endParaRPr lang="ru-RU"/>
          </a:p>
        </p:txBody>
      </p:sp>
      <p:cxnSp>
        <p:nvCxnSpPr>
          <p:cNvPr id="12" name="Прямая со стрелкой 11"/>
          <p:cNvCxnSpPr>
            <a:endCxn id="9" idx="0"/>
          </p:cNvCxnSpPr>
          <p:nvPr/>
        </p:nvCxnSpPr>
        <p:spPr>
          <a:xfrm>
            <a:off x="6364224" y="1276350"/>
            <a:ext cx="2377440" cy="7475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7" idx="0"/>
          </p:cNvCxnSpPr>
          <p:nvPr/>
        </p:nvCxnSpPr>
        <p:spPr>
          <a:xfrm flipH="1">
            <a:off x="3447288" y="1276350"/>
            <a:ext cx="2210562" cy="76809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96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90550" y="133350"/>
            <a:ext cx="11087100" cy="898616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Гемангиома</a:t>
            </a:r>
            <a:r>
              <a:rPr lang="ru-RU" sz="3600" dirty="0" smtClean="0"/>
              <a:t>. УЗИ в В-режиме, режиме ЦДК</a:t>
            </a:r>
            <a:endParaRPr lang="ru-RU" sz="36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590550" y="1120237"/>
            <a:ext cx="11087100" cy="1361706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200" b="1" dirty="0" smtClean="0"/>
              <a:t>Доброкачественное</a:t>
            </a:r>
            <a:r>
              <a:rPr lang="ru-RU" sz="2200" dirty="0" smtClean="0"/>
              <a:t> сосудистое новообразование.</a:t>
            </a:r>
            <a:endParaRPr lang="ru-RU" sz="2200" dirty="0" smtClean="0"/>
          </a:p>
          <a:p>
            <a:pPr>
              <a:lnSpc>
                <a:spcPct val="100000"/>
              </a:lnSpc>
            </a:pPr>
            <a:r>
              <a:rPr lang="ru-RU" sz="2200" dirty="0" smtClean="0"/>
              <a:t>Визуализация</a:t>
            </a:r>
            <a:r>
              <a:rPr lang="ru-RU" sz="2200" dirty="0" smtClean="0"/>
              <a:t> </a:t>
            </a:r>
            <a:r>
              <a:rPr lang="ru-RU" sz="2200" dirty="0" smtClean="0"/>
              <a:t>в первые недели после рождения.</a:t>
            </a:r>
          </a:p>
          <a:p>
            <a:pPr>
              <a:lnSpc>
                <a:spcPct val="100000"/>
              </a:lnSpc>
            </a:pPr>
            <a:r>
              <a:rPr lang="ru-RU" sz="2200" b="1" dirty="0" smtClean="0"/>
              <a:t>Быстрый рост.</a:t>
            </a:r>
            <a:r>
              <a:rPr lang="ru-RU" sz="2200" dirty="0" smtClean="0"/>
              <a:t> Возможен спонтанный регресс образования</a:t>
            </a:r>
            <a:endParaRPr lang="ru-RU" sz="2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15</a:t>
            </a:fld>
            <a:endParaRPr lang="ru-RU"/>
          </a:p>
        </p:txBody>
      </p:sp>
      <p:pic>
        <p:nvPicPr>
          <p:cNvPr id="4098" name="Picture 2" descr="Гемангиом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2570214"/>
            <a:ext cx="5219700" cy="24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Детская гемангио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70214"/>
            <a:ext cx="5200650" cy="246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0550" y="5091331"/>
            <a:ext cx="5219701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dirty="0" smtClean="0"/>
              <a:t>Образование поднижнечелюстной области </a:t>
            </a:r>
            <a:r>
              <a:rPr lang="ru-RU" sz="2100" i="1" dirty="0" smtClean="0"/>
              <a:t>слева.</a:t>
            </a:r>
            <a:endParaRPr lang="ru-RU" sz="21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dirty="0"/>
              <a:t>У</a:t>
            </a:r>
            <a:r>
              <a:rPr lang="ru-RU" sz="2100" i="1" dirty="0" smtClean="0"/>
              <a:t>силение </a:t>
            </a:r>
            <a:r>
              <a:rPr lang="ru-RU" sz="2100" i="1" dirty="0" err="1" smtClean="0"/>
              <a:t>васкуляризации</a:t>
            </a:r>
            <a:r>
              <a:rPr lang="ru-RU" sz="2100" i="1" dirty="0" smtClean="0"/>
              <a:t> в режиме ЦДК</a:t>
            </a:r>
            <a:endParaRPr lang="ru-RU" sz="21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5091331"/>
            <a:ext cx="5200650" cy="1708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u="sng" dirty="0" smtClean="0"/>
              <a:t>Мальчик, 6 </a:t>
            </a:r>
            <a:r>
              <a:rPr lang="ru-RU" sz="2100" i="1" u="sng" dirty="0" smtClean="0"/>
              <a:t>недель.</a:t>
            </a:r>
            <a:endParaRPr lang="ru-RU" sz="2100" i="1" u="sng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dirty="0" smtClean="0"/>
              <a:t>Образование овальной формы, однородной структуры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dirty="0" smtClean="0"/>
              <a:t>усиленный </a:t>
            </a:r>
            <a:r>
              <a:rPr lang="ru-RU" sz="2100" i="1" dirty="0" smtClean="0"/>
              <a:t>кровоток по </a:t>
            </a:r>
            <a:r>
              <a:rPr lang="ru-RU" sz="2100" i="1" dirty="0" smtClean="0"/>
              <a:t>периферии в режиме ЦДК</a:t>
            </a:r>
            <a:endParaRPr lang="ru-RU" sz="2100" i="1" dirty="0"/>
          </a:p>
        </p:txBody>
      </p:sp>
    </p:spTree>
    <p:extLst>
      <p:ext uri="{BB962C8B-B14F-4D97-AF65-F5344CB8AC3E}">
        <p14:creationId xmlns:p14="http://schemas.microsoft.com/office/powerpoint/2010/main" val="1542927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33350"/>
            <a:ext cx="10915650" cy="12763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Венозная </a:t>
            </a:r>
            <a:r>
              <a:rPr lang="ru-RU" sz="3600" dirty="0" err="1" smtClean="0"/>
              <a:t>мальформация</a:t>
            </a:r>
            <a:r>
              <a:rPr lang="ru-RU" sz="3600" dirty="0" smtClean="0"/>
              <a:t>. УЗИ в В-режиме, режиме ЦДК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16</a:t>
            </a:fld>
            <a:endParaRPr lang="ru-RU"/>
          </a:p>
        </p:txBody>
      </p:sp>
      <p:pic>
        <p:nvPicPr>
          <p:cNvPr id="5122" name="Picture 2" descr="Венозная мальформация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05879"/>
            <a:ext cx="6518411" cy="307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96150" y="1962150"/>
            <a:ext cx="4248150" cy="3558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6 месяцев</a:t>
            </a:r>
            <a:r>
              <a:rPr lang="ru-RU" sz="2200" i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/>
              <a:t>О</a:t>
            </a:r>
            <a:r>
              <a:rPr lang="ru-RU" sz="2200" i="1" dirty="0" smtClean="0"/>
              <a:t>бразование шейной области слева, увеличивающееся во время </a:t>
            </a:r>
            <a:r>
              <a:rPr lang="ru-RU" sz="2200" i="1" dirty="0" smtClean="0"/>
              <a:t>напряжения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smtClean="0"/>
              <a:t>овальная </a:t>
            </a:r>
            <a:r>
              <a:rPr lang="ru-RU" sz="2200" i="1" dirty="0" smtClean="0"/>
              <a:t>форма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smtClean="0"/>
              <a:t>гетерогенная</a:t>
            </a:r>
            <a:r>
              <a:rPr lang="ru-RU" sz="2200" i="1" dirty="0" smtClean="0"/>
              <a:t> структура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усиление </a:t>
            </a:r>
            <a:r>
              <a:rPr lang="ru-RU" sz="2200" i="1" dirty="0" err="1" smtClean="0"/>
              <a:t>васкуляризации</a:t>
            </a:r>
            <a:r>
              <a:rPr lang="ru-RU" sz="2200" i="1" dirty="0" smtClean="0"/>
              <a:t> во время </a:t>
            </a:r>
            <a:r>
              <a:rPr lang="ru-RU" sz="2200" i="1" dirty="0" smtClean="0"/>
              <a:t>напряжения в режиме ЦДК</a:t>
            </a:r>
            <a:endParaRPr lang="ru-RU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115851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50" y="152400"/>
            <a:ext cx="10896600" cy="10858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Пиломатриксома</a:t>
            </a:r>
            <a:r>
              <a:rPr lang="ru-RU" sz="3600" dirty="0" smtClean="0"/>
              <a:t> (</a:t>
            </a:r>
            <a:r>
              <a:rPr lang="ru-RU" sz="3600" dirty="0" err="1" smtClean="0"/>
              <a:t>эпителиома</a:t>
            </a:r>
            <a:r>
              <a:rPr lang="ru-RU" sz="3600" dirty="0" smtClean="0"/>
              <a:t> </a:t>
            </a:r>
            <a:r>
              <a:rPr lang="ru-RU" sz="3600" dirty="0" err="1" smtClean="0"/>
              <a:t>Малерба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29400" y="1386988"/>
            <a:ext cx="4681728" cy="5152009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200" dirty="0" smtClean="0"/>
              <a:t>Доброкачественное новообразование матрикса волосяных фолликул.</a:t>
            </a:r>
          </a:p>
          <a:p>
            <a:r>
              <a:rPr lang="ru-RU" sz="2200" b="1" dirty="0" smtClean="0"/>
              <a:t>Подвижное</a:t>
            </a:r>
            <a:r>
              <a:rPr lang="ru-RU" sz="2200" dirty="0" smtClean="0"/>
              <a:t> образование, </a:t>
            </a:r>
            <a:r>
              <a:rPr lang="ru-RU" sz="2200" b="1" dirty="0" smtClean="0"/>
              <a:t>плотной</a:t>
            </a:r>
            <a:r>
              <a:rPr lang="ru-RU" sz="2200" dirty="0" smtClean="0"/>
              <a:t> консистенции</a:t>
            </a:r>
          </a:p>
          <a:p>
            <a:r>
              <a:rPr lang="ru-RU" sz="2200" b="1" dirty="0" smtClean="0"/>
              <a:t>Безболезненно</a:t>
            </a:r>
            <a:r>
              <a:rPr lang="ru-RU" sz="2200" dirty="0" smtClean="0"/>
              <a:t> при пальпации</a:t>
            </a:r>
          </a:p>
          <a:p>
            <a:r>
              <a:rPr lang="ru-RU" sz="2200" dirty="0" smtClean="0"/>
              <a:t>Синюшный оттенок кожи</a:t>
            </a:r>
          </a:p>
          <a:p>
            <a:r>
              <a:rPr lang="ru-RU" sz="2200" b="1" dirty="0" smtClean="0"/>
              <a:t>УЗИ: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о</a:t>
            </a:r>
            <a:r>
              <a:rPr lang="ru-RU" sz="2200" dirty="0" smtClean="0"/>
              <a:t>вальная форма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п</a:t>
            </a:r>
            <a:r>
              <a:rPr lang="ru-RU" sz="2200" dirty="0" smtClean="0"/>
              <a:t>овышенная </a:t>
            </a:r>
            <a:r>
              <a:rPr lang="ru-RU" sz="2200" dirty="0" err="1" smtClean="0"/>
              <a:t>эхогенность</a:t>
            </a:r>
            <a:endParaRPr lang="ru-RU" sz="22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/>
              <a:t>наличие </a:t>
            </a:r>
            <a:r>
              <a:rPr lang="ru-RU" sz="2200" dirty="0" err="1" smtClean="0"/>
              <a:t>кальцинатов</a:t>
            </a:r>
            <a:r>
              <a:rPr lang="ru-RU" sz="2200" dirty="0" smtClean="0"/>
              <a:t> с акустическими тенями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/>
              <a:t>единичные </a:t>
            </a:r>
            <a:r>
              <a:rPr lang="ru-RU" sz="2200" dirty="0" smtClean="0"/>
              <a:t>локусы кровотока по </a:t>
            </a:r>
            <a:r>
              <a:rPr lang="ru-RU" sz="2200" dirty="0" smtClean="0"/>
              <a:t>периферии в режиме ЦДК</a:t>
            </a:r>
            <a:endParaRPr lang="ru-RU" sz="2200" dirty="0" smtClean="0"/>
          </a:p>
          <a:p>
            <a:endParaRPr lang="ru-RU" sz="2300" dirty="0" smtClean="0"/>
          </a:p>
          <a:p>
            <a:endParaRPr lang="ru-RU" sz="2300" dirty="0" smtClean="0"/>
          </a:p>
          <a:p>
            <a:endParaRPr lang="ru-RU" sz="2300" dirty="0"/>
          </a:p>
          <a:p>
            <a:endParaRPr lang="ru-RU" sz="2300" dirty="0" smtClean="0"/>
          </a:p>
          <a:p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17</a:t>
            </a:fld>
            <a:endParaRPr lang="ru-RU"/>
          </a:p>
        </p:txBody>
      </p:sp>
      <p:pic>
        <p:nvPicPr>
          <p:cNvPr id="6146" name="Picture 2" descr="Плотная опухоль в правой височной области у 2-летнего мальчика. УЗИ показывает эхогенное поражение с четко очерченной стенкой и небольшим затенением сзади, характерным для пиломатриксомы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29" y="1386988"/>
            <a:ext cx="5043893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4701" y="4382810"/>
            <a:ext cx="5924550" cy="237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50" i="1" u="sng" dirty="0" smtClean="0"/>
              <a:t>Мальчик, 2 </a:t>
            </a:r>
            <a:r>
              <a:rPr lang="ru-RU" sz="2150" i="1" u="sng" dirty="0" smtClean="0"/>
              <a:t>года</a:t>
            </a:r>
            <a:r>
              <a:rPr lang="ru-RU" sz="2150" i="1" dirty="0" smtClean="0"/>
              <a:t>, образование височной области справа.</a:t>
            </a:r>
            <a:endParaRPr lang="ru-RU" sz="215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50" i="1" dirty="0" smtClean="0"/>
              <a:t>Округлая форма</a:t>
            </a:r>
            <a:endParaRPr lang="ru-RU" sz="215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50" i="1" dirty="0" smtClean="0"/>
              <a:t>неоднородная структура </a:t>
            </a:r>
            <a:r>
              <a:rPr lang="ru-RU" sz="2150" i="1" dirty="0" smtClean="0"/>
              <a:t>с мелкими </a:t>
            </a:r>
            <a:r>
              <a:rPr lang="ru-RU" sz="2150" i="1" dirty="0" err="1" smtClean="0"/>
              <a:t>кальцинатами</a:t>
            </a:r>
            <a:endParaRPr lang="ru-RU" sz="215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50" i="1" dirty="0" err="1"/>
              <a:t>г</a:t>
            </a:r>
            <a:r>
              <a:rPr lang="ru-RU" sz="2150" i="1" dirty="0" err="1" smtClean="0"/>
              <a:t>ипоэхогенный</a:t>
            </a:r>
            <a:r>
              <a:rPr lang="ru-RU" sz="2150" i="1" dirty="0" smtClean="0"/>
              <a:t> ободок по периферии образования</a:t>
            </a:r>
            <a:endParaRPr lang="ru-RU" sz="2150" i="1" dirty="0"/>
          </a:p>
        </p:txBody>
      </p:sp>
    </p:spTree>
    <p:extLst>
      <p:ext uri="{BB962C8B-B14F-4D97-AF65-F5344CB8AC3E}">
        <p14:creationId xmlns:p14="http://schemas.microsoft.com/office/powerpoint/2010/main" val="3896520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1450"/>
            <a:ext cx="11010900" cy="12001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Пиломатриксома</a:t>
            </a:r>
            <a:r>
              <a:rPr lang="ru-RU" sz="3600" dirty="0" smtClean="0"/>
              <a:t>. УЗИ в В-режиме, режиме ЭДК 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18</a:t>
            </a:fld>
            <a:endParaRPr lang="ru-RU"/>
          </a:p>
        </p:txBody>
      </p:sp>
      <p:pic>
        <p:nvPicPr>
          <p:cNvPr id="7170" name="Picture 2" descr="https://radiologyassistant.nl/img/containers/main/neck-masses-in-children/a57c90b5295512_50b-pilomatrixoma.jpg/5436502ed47de8fe1cd3d7090f6e36b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9" y="1602643"/>
            <a:ext cx="6019946" cy="234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radiologyassistant.nl/img/containers/main/neck-masses-in-children/a57c90bdfdbccd_50c-pilomatrixoma.jpg/41ebc6c1d771e9721518a5897c0260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347" y="1571626"/>
            <a:ext cx="5220461" cy="278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4949" y="4119410"/>
            <a:ext cx="6019946" cy="24622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Девушка, 17 </a:t>
            </a:r>
            <a:r>
              <a:rPr lang="ru-RU" sz="2200" i="1" u="sng" dirty="0" smtClean="0"/>
              <a:t>лет.</a:t>
            </a:r>
            <a:endParaRPr lang="ru-RU" sz="2200" i="1" u="sng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Образование </a:t>
            </a:r>
            <a:r>
              <a:rPr lang="ru-RU" sz="2200" b="1" i="1" dirty="0" smtClean="0"/>
              <a:t>гетерогенной</a:t>
            </a:r>
            <a:r>
              <a:rPr lang="ru-RU" sz="2200" i="1" dirty="0" smtClean="0"/>
              <a:t> </a:t>
            </a:r>
            <a:r>
              <a:rPr lang="ru-RU" sz="2200" i="1" dirty="0" smtClean="0"/>
              <a:t>структуры, преимущественно </a:t>
            </a:r>
            <a:r>
              <a:rPr lang="ru-RU" sz="2200" b="1" i="1" dirty="0" smtClean="0"/>
              <a:t>повышенной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err="1" smtClean="0"/>
              <a:t>гипоэхогенный</a:t>
            </a:r>
            <a:r>
              <a:rPr lang="ru-RU" sz="2200" i="1" dirty="0" smtClean="0"/>
              <a:t> ободок </a:t>
            </a:r>
            <a:r>
              <a:rPr lang="ru-RU" sz="2200" i="1" dirty="0" smtClean="0"/>
              <a:t>по периферии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единичные </a:t>
            </a:r>
            <a:r>
              <a:rPr lang="ru-RU" sz="2200" i="1" dirty="0" smtClean="0"/>
              <a:t>локусы кровотока по </a:t>
            </a:r>
            <a:r>
              <a:rPr lang="ru-RU" sz="2200" i="1" dirty="0" smtClean="0"/>
              <a:t>периферии в режиме ЭДК</a:t>
            </a:r>
            <a:endParaRPr lang="ru-RU" sz="22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578346" y="4457965"/>
            <a:ext cx="5220461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Девочка, 12 </a:t>
            </a:r>
            <a:r>
              <a:rPr lang="ru-RU" sz="2200" i="1" u="sng" dirty="0" smtClean="0"/>
              <a:t>лет.</a:t>
            </a:r>
            <a:endParaRPr lang="ru-RU" sz="2200" i="1" u="sng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Образование </a:t>
            </a:r>
            <a:r>
              <a:rPr lang="ru-RU" sz="2200" b="1" i="1" dirty="0" smtClean="0"/>
              <a:t>овальной</a:t>
            </a:r>
            <a:r>
              <a:rPr lang="ru-RU" sz="2200" i="1" dirty="0" smtClean="0"/>
              <a:t> формы</a:t>
            </a:r>
            <a:r>
              <a:rPr lang="ru-RU" sz="2200" i="1" dirty="0" smtClean="0"/>
              <a:t>, </a:t>
            </a:r>
            <a:r>
              <a:rPr lang="ru-RU" sz="2200" b="1" i="1" dirty="0" smtClean="0"/>
              <a:t>г</a:t>
            </a:r>
            <a:r>
              <a:rPr lang="ru-RU" sz="2200" b="1" i="1" dirty="0" smtClean="0"/>
              <a:t>етерогенной</a:t>
            </a:r>
            <a:r>
              <a:rPr lang="ru-RU" sz="2200" i="1" dirty="0" smtClean="0"/>
              <a:t> структуры </a:t>
            </a:r>
            <a:r>
              <a:rPr lang="ru-RU" sz="2200" i="1" dirty="0" smtClean="0"/>
              <a:t>с мелкими </a:t>
            </a:r>
            <a:r>
              <a:rPr lang="ru-RU" sz="2200" i="1" dirty="0" err="1" smtClean="0"/>
              <a:t>кальцинатами</a:t>
            </a:r>
            <a:r>
              <a:rPr lang="ru-RU" sz="2200" i="1" dirty="0" smtClean="0"/>
              <a:t>, </a:t>
            </a:r>
            <a:r>
              <a:rPr lang="ru-RU" sz="2200" b="1" i="1" dirty="0" smtClean="0"/>
              <a:t>повышенной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r>
              <a:rPr lang="ru-RU" sz="2200" i="1" dirty="0" smtClean="0"/>
              <a:t> </a:t>
            </a:r>
            <a:r>
              <a:rPr lang="ru-RU" sz="2200" i="1" dirty="0" smtClean="0"/>
              <a:t>с </a:t>
            </a:r>
            <a:r>
              <a:rPr lang="ru-RU" sz="2200" i="1" dirty="0" smtClean="0"/>
              <a:t>акустической тенью</a:t>
            </a:r>
          </a:p>
        </p:txBody>
      </p:sp>
    </p:spTree>
    <p:extLst>
      <p:ext uri="{BB962C8B-B14F-4D97-AF65-F5344CB8AC3E}">
        <p14:creationId xmlns:p14="http://schemas.microsoft.com/office/powerpoint/2010/main" val="383307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10744200" cy="1108696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Поражения слюнных желез. УЗИ в В-режиме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0" y="1519040"/>
            <a:ext cx="5105400" cy="455791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300" dirty="0" smtClean="0"/>
              <a:t>Околоушные слюнные железы – частая локализация поражений диффузного характера.</a:t>
            </a:r>
          </a:p>
          <a:p>
            <a:r>
              <a:rPr lang="ru-RU" sz="2300" b="1" dirty="0" smtClean="0"/>
              <a:t>Двустороннее поражение</a:t>
            </a:r>
            <a:r>
              <a:rPr lang="ru-RU" sz="23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err="1"/>
              <a:t>а</a:t>
            </a:r>
            <a:r>
              <a:rPr lang="ru-RU" sz="2300" dirty="0" err="1" smtClean="0"/>
              <a:t>утоимунные</a:t>
            </a:r>
            <a:r>
              <a:rPr lang="ru-RU" sz="2300" dirty="0" smtClean="0"/>
              <a:t> заболевания (синдром </a:t>
            </a:r>
            <a:r>
              <a:rPr lang="ru-RU" sz="2300" dirty="0" err="1" smtClean="0"/>
              <a:t>Шегрена</a:t>
            </a:r>
            <a:r>
              <a:rPr lang="ru-RU" sz="2300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и</a:t>
            </a:r>
            <a:r>
              <a:rPr lang="ru-RU" sz="2300" dirty="0" smtClean="0"/>
              <a:t>нфекционные (ВИЧ)</a:t>
            </a:r>
          </a:p>
          <a:p>
            <a:r>
              <a:rPr lang="ru-RU" sz="2300" b="1" dirty="0" smtClean="0"/>
              <a:t>Одностороннее поражение</a:t>
            </a:r>
            <a:r>
              <a:rPr lang="ru-RU" sz="23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б</a:t>
            </a:r>
            <a:r>
              <a:rPr lang="ru-RU" sz="2300" dirty="0" smtClean="0"/>
              <a:t>актериальный паротит</a:t>
            </a:r>
          </a:p>
          <a:p>
            <a:r>
              <a:rPr lang="ru-RU" sz="2300" dirty="0" err="1" smtClean="0"/>
              <a:t>Гемангиома</a:t>
            </a:r>
            <a:r>
              <a:rPr lang="ru-RU" sz="2300" dirty="0" smtClean="0"/>
              <a:t> – наиболее частое образование околоушных желез</a:t>
            </a:r>
          </a:p>
          <a:p>
            <a:endParaRPr lang="ru-RU" sz="2300" dirty="0" smtClean="0"/>
          </a:p>
          <a:p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19</a:t>
            </a:fld>
            <a:endParaRPr lang="ru-RU"/>
          </a:p>
        </p:txBody>
      </p:sp>
      <p:pic>
        <p:nvPicPr>
          <p:cNvPr id="8194" name="Picture 2" descr="https://radiologyassistant.nl/img/containers/main/neck-masses-in-children/a57c90d795ad88_61-parotid.jpg/1f3603a825d16ffe0f6a8973043ec6a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1" y="1519040"/>
            <a:ext cx="5086350" cy="329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7141" y="4852805"/>
            <a:ext cx="508635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Структура околоушной железы </a:t>
            </a:r>
            <a:r>
              <a:rPr lang="ru-RU" sz="2200" b="1" i="1" dirty="0" smtClean="0"/>
              <a:t>неоднородная</a:t>
            </a:r>
            <a:r>
              <a:rPr lang="ru-RU" sz="2200" i="1" dirty="0" smtClean="0"/>
              <a:t> за счет солидно-кистозных </a:t>
            </a:r>
            <a:r>
              <a:rPr lang="ru-RU" sz="2200" i="1" dirty="0" smtClean="0"/>
              <a:t>образований, </a:t>
            </a:r>
            <a:r>
              <a:rPr lang="ru-RU" sz="2200" b="1" i="1" dirty="0" smtClean="0"/>
              <a:t>пониженной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r>
              <a:rPr lang="ru-RU" sz="2200" i="1" dirty="0" smtClean="0"/>
              <a:t>, </a:t>
            </a:r>
            <a:r>
              <a:rPr lang="ru-RU" sz="2200" i="1" dirty="0" smtClean="0"/>
              <a:t>с </a:t>
            </a:r>
            <a:r>
              <a:rPr lang="ru-RU" sz="2200" b="1" i="1" dirty="0" smtClean="0"/>
              <a:t>нечеткими </a:t>
            </a:r>
            <a:r>
              <a:rPr lang="ru-RU" sz="2200" i="1" dirty="0" smtClean="0"/>
              <a:t>контурами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799507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61365"/>
            <a:ext cx="11182349" cy="147746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400" dirty="0" smtClean="0"/>
              <a:t>Распространенность</a:t>
            </a:r>
            <a:r>
              <a:rPr lang="ru-RU" sz="3400" dirty="0" smtClean="0"/>
              <a:t> </a:t>
            </a:r>
            <a:r>
              <a:rPr lang="ru-RU" sz="3400" dirty="0" smtClean="0"/>
              <a:t>солидных образований шеи у </a:t>
            </a:r>
            <a:r>
              <a:rPr lang="ru-RU" sz="3400" dirty="0" smtClean="0"/>
              <a:t>детей (</a:t>
            </a:r>
            <a:r>
              <a:rPr lang="ru-RU" sz="3400" dirty="0" err="1" smtClean="0"/>
              <a:t>органопринадлежность</a:t>
            </a:r>
            <a:r>
              <a:rPr lang="ru-RU" sz="3400" dirty="0" smtClean="0"/>
              <a:t> и нозологические формы)</a:t>
            </a:r>
            <a:endParaRPr lang="ru-RU" sz="3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2219932"/>
              </p:ext>
            </p:extLst>
          </p:nvPr>
        </p:nvGraphicFramePr>
        <p:xfrm>
          <a:off x="3668244" y="1957182"/>
          <a:ext cx="4912659" cy="12565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12659">
                  <a:extLst>
                    <a:ext uri="{9D8B030D-6E8A-4147-A177-3AD203B41FA5}">
                      <a16:colId xmlns:a16="http://schemas.microsoft.com/office/drawing/2014/main" val="3384517494"/>
                    </a:ext>
                  </a:extLst>
                </a:gridCol>
              </a:tblGrid>
              <a:tr h="6282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Наиболее распространены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553054"/>
                  </a:ext>
                </a:extLst>
              </a:tr>
              <a:tr h="628268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smtClean="0"/>
                        <a:t>поражения лимфоузлов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00763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49968"/>
              </p:ext>
            </p:extLst>
          </p:nvPr>
        </p:nvGraphicFramePr>
        <p:xfrm>
          <a:off x="755275" y="3532074"/>
          <a:ext cx="5016875" cy="274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6875">
                  <a:extLst>
                    <a:ext uri="{9D8B030D-6E8A-4147-A177-3AD203B41FA5}">
                      <a16:colId xmlns:a16="http://schemas.microsoft.com/office/drawing/2014/main" val="607256197"/>
                    </a:ext>
                  </a:extLst>
                </a:gridCol>
              </a:tblGrid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Менее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распространены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924185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smtClean="0"/>
                        <a:t>поражения щитовидной железы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983776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err="1" smtClean="0"/>
                        <a:t>фиброматоз</a:t>
                      </a:r>
                      <a:r>
                        <a:rPr lang="ru-RU" sz="2200" i="1" baseline="0" dirty="0" smtClean="0"/>
                        <a:t> шеи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107567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smtClean="0"/>
                        <a:t>эктопия вилочковой железы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898738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err="1" smtClean="0"/>
                        <a:t>пиломатриксома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993813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352922"/>
              </p:ext>
            </p:extLst>
          </p:nvPr>
        </p:nvGraphicFramePr>
        <p:xfrm>
          <a:off x="6581798" y="3520848"/>
          <a:ext cx="5049370" cy="274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9370">
                  <a:extLst>
                    <a:ext uri="{9D8B030D-6E8A-4147-A177-3AD203B41FA5}">
                      <a16:colId xmlns:a16="http://schemas.microsoft.com/office/drawing/2014/main" val="657009995"/>
                    </a:ext>
                  </a:extLst>
                </a:gridCol>
              </a:tblGrid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Редкие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329269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smtClean="0"/>
                        <a:t>тератома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57167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err="1" smtClean="0"/>
                        <a:t>рабдомиосаркома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801330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err="1" smtClean="0"/>
                        <a:t>нейрофиброма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182806"/>
                  </a:ext>
                </a:extLst>
              </a:tr>
              <a:tr h="548142">
                <a:tc>
                  <a:txBody>
                    <a:bodyPr/>
                    <a:lstStyle/>
                    <a:p>
                      <a:pPr algn="ctr"/>
                      <a:r>
                        <a:rPr lang="ru-RU" sz="2200" i="1" dirty="0" err="1" smtClean="0"/>
                        <a:t>нейробластома</a:t>
                      </a:r>
                      <a:endParaRPr lang="ru-RU" sz="2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356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9143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850" y="171450"/>
            <a:ext cx="10858500" cy="11239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Тератома. УЗИ в В-режиме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62750" y="1443320"/>
            <a:ext cx="4800600" cy="3928780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300" dirty="0" smtClean="0"/>
              <a:t>Состоит из элементов трех зародышевых листков.</a:t>
            </a:r>
          </a:p>
          <a:p>
            <a:r>
              <a:rPr lang="ru-RU" sz="2300" dirty="0" smtClean="0"/>
              <a:t>Выявляются в раннем возрасте.</a:t>
            </a:r>
          </a:p>
          <a:p>
            <a:r>
              <a:rPr lang="ru-RU" sz="2300" dirty="0" smtClean="0"/>
              <a:t>Возможно близкое прилежание к щитовидной железе.</a:t>
            </a:r>
          </a:p>
          <a:p>
            <a:r>
              <a:rPr lang="ru-RU" sz="2300" dirty="0" smtClean="0"/>
              <a:t>МРТ – для визуализации распространения поражения.</a:t>
            </a:r>
          </a:p>
          <a:p>
            <a:r>
              <a:rPr lang="ru-RU" sz="2300" b="1" dirty="0" smtClean="0"/>
              <a:t>УЗИ</a:t>
            </a:r>
            <a:r>
              <a:rPr lang="ru-RU" sz="23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с</a:t>
            </a:r>
            <a:r>
              <a:rPr lang="ru-RU" sz="2300" dirty="0" smtClean="0"/>
              <a:t>олидно-кистозная структура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в</a:t>
            </a:r>
            <a:r>
              <a:rPr lang="ru-RU" sz="2300" dirty="0" smtClean="0"/>
              <a:t>озможно наличие </a:t>
            </a:r>
            <a:r>
              <a:rPr lang="ru-RU" sz="2300" dirty="0" err="1" smtClean="0"/>
              <a:t>кальцинатов</a:t>
            </a:r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20</a:t>
            </a:fld>
            <a:endParaRPr lang="ru-RU"/>
          </a:p>
        </p:txBody>
      </p:sp>
      <p:pic>
        <p:nvPicPr>
          <p:cNvPr id="9218" name="Picture 2" descr="https://radiologyassistant.nl/img/containers/main/neck-masses-in-children/a57c90e195febe_62-teratoma.jpg/c818fbb976e60d55600e2efab18aa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43320"/>
            <a:ext cx="5162550" cy="334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550" y="4893703"/>
            <a:ext cx="516255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Новорожденный, образование шейной области по средней линии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</a:t>
            </a:r>
            <a:r>
              <a:rPr lang="ru-RU" sz="2200" i="1" dirty="0" smtClean="0"/>
              <a:t>круглая форма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солидно-кистозная структура </a:t>
            </a:r>
            <a:r>
              <a:rPr lang="ru-RU" sz="2200" i="1" dirty="0" smtClean="0"/>
              <a:t>с мелкими </a:t>
            </a:r>
            <a:r>
              <a:rPr lang="ru-RU" sz="2200" i="1" dirty="0" err="1" smtClean="0"/>
              <a:t>кальцинатами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602909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500" y="152400"/>
            <a:ext cx="11049000" cy="1143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Параганглиома</a:t>
            </a:r>
            <a:r>
              <a:rPr lang="ru-RU" sz="3600" dirty="0" smtClean="0"/>
              <a:t>. УЗИ в В-режиме, режиме ЦДК</a:t>
            </a:r>
            <a:endParaRPr lang="ru-RU" sz="36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21</a:t>
            </a:fld>
            <a:endParaRPr lang="ru-RU"/>
          </a:p>
        </p:txBody>
      </p:sp>
      <p:pic>
        <p:nvPicPr>
          <p:cNvPr id="11266" name="Picture 2" descr="https://radiologyassistant.nl/img/containers/main/neck-masses-in-children/a57c90f3fbb0c8_65-paraganglioma.jpg/208f0cf28731ccf1712d4d726e2e717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547" y="1524702"/>
            <a:ext cx="7996903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43023" y="4770956"/>
            <a:ext cx="950595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17 лет</a:t>
            </a:r>
            <a:r>
              <a:rPr lang="ru-RU" sz="2200" i="1" dirty="0" smtClean="0"/>
              <a:t>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Предположительный диагноз – боковая </a:t>
            </a:r>
            <a:r>
              <a:rPr lang="ru-RU" sz="2200" i="1" dirty="0" err="1" smtClean="0"/>
              <a:t>бранхиогенная</a:t>
            </a:r>
            <a:r>
              <a:rPr lang="ru-RU" sz="2200" i="1" dirty="0" smtClean="0"/>
              <a:t> киста.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Образование </a:t>
            </a:r>
            <a:r>
              <a:rPr lang="ru-RU" sz="2200" b="1" i="1" dirty="0" smtClean="0"/>
              <a:t>овальной</a:t>
            </a:r>
            <a:r>
              <a:rPr lang="ru-RU" sz="2200" i="1" dirty="0" smtClean="0"/>
              <a:t> формы, </a:t>
            </a:r>
            <a:r>
              <a:rPr lang="ru-RU" sz="2200" b="1" i="1" dirty="0" smtClean="0"/>
              <a:t>солидно-кистозной</a:t>
            </a:r>
            <a:r>
              <a:rPr lang="ru-RU" sz="2200" i="1" dirty="0" smtClean="0"/>
              <a:t> структуры, </a:t>
            </a:r>
            <a:r>
              <a:rPr lang="ru-RU" sz="2200" b="1" i="1" dirty="0" smtClean="0"/>
              <a:t>пониженной</a:t>
            </a:r>
            <a:r>
              <a:rPr lang="ru-RU" sz="2200" i="1" dirty="0" smtClean="0"/>
              <a:t> </a:t>
            </a:r>
            <a:r>
              <a:rPr lang="ru-RU" sz="2200" i="1" dirty="0" err="1" smtClean="0"/>
              <a:t>эхогенности</a:t>
            </a:r>
            <a:r>
              <a:rPr lang="ru-RU" sz="2200" i="1" dirty="0" smtClean="0"/>
              <a:t> </a:t>
            </a:r>
            <a:r>
              <a:rPr lang="ru-RU" sz="2200" i="1" dirty="0" smtClean="0"/>
              <a:t>с четкими контурами.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умеренная </a:t>
            </a:r>
            <a:r>
              <a:rPr lang="ru-RU" sz="2200" i="1" dirty="0" err="1" smtClean="0"/>
              <a:t>васкуляризация</a:t>
            </a:r>
            <a:r>
              <a:rPr lang="ru-RU" sz="2200" i="1" dirty="0" smtClean="0"/>
              <a:t> в режиме ЦДК</a:t>
            </a:r>
            <a:endParaRPr lang="ru-RU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3982685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09550"/>
            <a:ext cx="10991850" cy="12001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Нейрофиброма</a:t>
            </a:r>
            <a:r>
              <a:rPr lang="ru-RU" sz="3600" dirty="0" smtClean="0"/>
              <a:t>. УЗИ в В-режиме. Продольное сканирование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22</a:t>
            </a:fld>
            <a:endParaRPr lang="ru-RU"/>
          </a:p>
        </p:txBody>
      </p:sp>
      <p:pic>
        <p:nvPicPr>
          <p:cNvPr id="10242" name="Picture 2" descr="https://radiologyassistant.nl/img/containers/main/neck-masses-in-children/a57c90fd14f3b5_66-neurofibroma.jpg/61193b9b9b332ed6a33d47027365f07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65" y="1533525"/>
            <a:ext cx="7293317" cy="35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1623" y="5212842"/>
            <a:ext cx="899160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10 лет</a:t>
            </a:r>
            <a:r>
              <a:rPr lang="ru-RU" sz="2200" i="1" dirty="0" smtClean="0"/>
              <a:t>, </a:t>
            </a:r>
            <a:r>
              <a:rPr lang="ru-RU" sz="2200" i="1" dirty="0" err="1" smtClean="0"/>
              <a:t>нейрофиброматоз</a:t>
            </a:r>
            <a:r>
              <a:rPr lang="ru-RU" sz="2200" i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В подкожной жировой клетчатке линейная структура, </a:t>
            </a:r>
            <a:r>
              <a:rPr lang="ru-RU" sz="2200" b="1" i="1" dirty="0" smtClean="0"/>
              <a:t>неоднородная</a:t>
            </a:r>
            <a:r>
              <a:rPr lang="ru-RU" sz="2200" i="1" dirty="0" smtClean="0"/>
              <a:t> за счет множества очагов пониженной и повышенной </a:t>
            </a:r>
            <a:r>
              <a:rPr lang="ru-RU" sz="2200" i="1" dirty="0" err="1" smtClean="0"/>
              <a:t>эхогенности</a:t>
            </a:r>
            <a:r>
              <a:rPr lang="ru-RU" sz="2200" i="1" dirty="0" smtClean="0"/>
              <a:t>, с </a:t>
            </a:r>
            <a:r>
              <a:rPr lang="ru-RU" sz="2200" b="1" i="1" dirty="0" smtClean="0"/>
              <a:t>нечеткими ровными </a:t>
            </a:r>
            <a:r>
              <a:rPr lang="ru-RU" sz="2200" i="1" dirty="0" smtClean="0"/>
              <a:t>контурами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587383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3900" y="55174"/>
            <a:ext cx="10725150" cy="11239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Нейробластома</a:t>
            </a:r>
            <a:r>
              <a:rPr lang="ru-RU" sz="3600" dirty="0" smtClean="0"/>
              <a:t>. УЗИ в В-режиме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23900" y="1352548"/>
            <a:ext cx="10725150" cy="927709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300" dirty="0" smtClean="0"/>
              <a:t>Наиболее частая локализация – брюшная полость.</a:t>
            </a:r>
          </a:p>
          <a:p>
            <a:r>
              <a:rPr lang="ru-RU" sz="2300" b="1" dirty="0" smtClean="0"/>
              <a:t>УЗИ: </a:t>
            </a:r>
            <a:r>
              <a:rPr lang="ru-RU" sz="2300" dirty="0" smtClean="0"/>
              <a:t>гетерогенная структура с </a:t>
            </a:r>
            <a:r>
              <a:rPr lang="ru-RU" sz="2300" dirty="0" err="1" smtClean="0"/>
              <a:t>кальцинатами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23</a:t>
            </a:fld>
            <a:endParaRPr lang="ru-RU"/>
          </a:p>
        </p:txBody>
      </p:sp>
      <p:pic>
        <p:nvPicPr>
          <p:cNvPr id="12290" name="Picture 2" descr="https://radiologyassistant.nl/img/containers/main/neck-masses-in-children/a57c9108795ce9_70-neuroblastoma.jpg/6652b44485e257a9bc4d1e4dd5ea717d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3" y="2451613"/>
            <a:ext cx="4608467" cy="30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57c912de54975_9 Neuroblasto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75439" y="2448524"/>
            <a:ext cx="4033759" cy="3025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0333" y="5576080"/>
            <a:ext cx="10078865" cy="1061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u="sng" dirty="0" smtClean="0"/>
              <a:t>Девочка, 10 мес</a:t>
            </a:r>
            <a:r>
              <a:rPr lang="ru-RU" sz="2100" i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100" i="1" dirty="0" smtClean="0"/>
              <a:t>Образование округлой формы</a:t>
            </a:r>
            <a:r>
              <a:rPr lang="ru-RU" sz="2100" i="1" dirty="0"/>
              <a:t>,</a:t>
            </a:r>
            <a:r>
              <a:rPr lang="ru-RU" sz="2100" i="1" dirty="0" smtClean="0"/>
              <a:t> неоднородной структуры за счет участков пониженной </a:t>
            </a:r>
            <a:r>
              <a:rPr lang="ru-RU" sz="2100" i="1" dirty="0" err="1" smtClean="0"/>
              <a:t>эхогенности</a:t>
            </a:r>
            <a:r>
              <a:rPr lang="ru-RU" sz="2100" i="1" dirty="0" smtClean="0"/>
              <a:t>, </a:t>
            </a:r>
            <a:r>
              <a:rPr lang="ru-RU" sz="2100" i="1" dirty="0" err="1" smtClean="0"/>
              <a:t>кальцинатов</a:t>
            </a:r>
            <a:r>
              <a:rPr lang="ru-RU" sz="2100" i="1" dirty="0" smtClean="0"/>
              <a:t>, с четкими контурами</a:t>
            </a:r>
            <a:endParaRPr lang="ru-RU" sz="2100" i="1" dirty="0"/>
          </a:p>
        </p:txBody>
      </p:sp>
    </p:spTree>
    <p:extLst>
      <p:ext uri="{BB962C8B-B14F-4D97-AF65-F5344CB8AC3E}">
        <p14:creationId xmlns:p14="http://schemas.microsoft.com/office/powerpoint/2010/main" val="21592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50" y="152400"/>
            <a:ext cx="10453878" cy="11049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Заключение</a:t>
            </a:r>
            <a:endParaRPr lang="ru-RU" sz="36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57250" y="1681734"/>
            <a:ext cx="10453878" cy="4223766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400" dirty="0" smtClean="0"/>
              <a:t>УЗИ - первый метод </a:t>
            </a:r>
            <a:r>
              <a:rPr lang="ru-RU" sz="2400" dirty="0"/>
              <a:t>визуализации образований шеи у детей, характеризующийся высокой точностью диагностики, особенно, если образование имеет кистозную </a:t>
            </a:r>
            <a:r>
              <a:rPr lang="ru-RU" sz="2400" dirty="0" smtClean="0"/>
              <a:t>структуру.</a:t>
            </a:r>
          </a:p>
          <a:p>
            <a:r>
              <a:rPr lang="ru-RU" sz="2400" dirty="0" smtClean="0"/>
              <a:t>МРТ, ПЭТ</a:t>
            </a:r>
            <a:r>
              <a:rPr lang="en-US" sz="2400" dirty="0" smtClean="0"/>
              <a:t>/</a:t>
            </a:r>
            <a:r>
              <a:rPr lang="ru-RU" sz="2400" dirty="0" smtClean="0"/>
              <a:t>КТ применяются для визуализации распространения поражения.</a:t>
            </a:r>
          </a:p>
          <a:p>
            <a:r>
              <a:rPr lang="ru-RU" sz="2400" dirty="0" smtClean="0"/>
              <a:t>Если образование имеет </a:t>
            </a:r>
            <a:r>
              <a:rPr lang="ru-RU" sz="2400" dirty="0"/>
              <a:t>кистозную структуру, </a:t>
            </a:r>
            <a:r>
              <a:rPr lang="ru-RU" sz="2400" dirty="0" smtClean="0"/>
              <a:t>диагноз </a:t>
            </a:r>
            <a:r>
              <a:rPr lang="ru-RU" sz="2400" dirty="0"/>
              <a:t>может быть поставлен на основании </a:t>
            </a:r>
            <a:r>
              <a:rPr lang="ru-RU" sz="2400" dirty="0" smtClean="0"/>
              <a:t>типичной локализации поражения.</a:t>
            </a:r>
          </a:p>
          <a:p>
            <a:r>
              <a:rPr lang="ru-RU" sz="2400" dirty="0" smtClean="0"/>
              <a:t>Часто образования солидной структуры не имеют специфичных диагностических признаков. </a:t>
            </a:r>
            <a:r>
              <a:rPr lang="ru-RU" sz="2400" dirty="0"/>
              <a:t>Окончательный диагноз ставится по результатам </a:t>
            </a:r>
            <a:r>
              <a:rPr lang="ru-RU" sz="2400" dirty="0" smtClean="0"/>
              <a:t>пункционной биопсии</a:t>
            </a:r>
          </a:p>
          <a:p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89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190500"/>
            <a:ext cx="10453878" cy="11239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Список литературы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7250" y="1866900"/>
            <a:ext cx="10453878" cy="4305300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en-US" sz="2400" dirty="0" err="1"/>
              <a:t>Annemieke</a:t>
            </a:r>
            <a:r>
              <a:rPr lang="en-US" sz="2400" dirty="0"/>
              <a:t> </a:t>
            </a:r>
            <a:r>
              <a:rPr lang="en-US" sz="2400" dirty="0" err="1"/>
              <a:t>Littooij</a:t>
            </a:r>
            <a:r>
              <a:rPr lang="en-US" sz="2400" dirty="0"/>
              <a:t>, Cécile </a:t>
            </a:r>
            <a:r>
              <a:rPr lang="en-US" sz="2400" dirty="0" err="1" smtClean="0"/>
              <a:t>Ravesloot</a:t>
            </a:r>
            <a:r>
              <a:rPr lang="ru-RU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/>
              <a:t>Erik </a:t>
            </a:r>
            <a:r>
              <a:rPr lang="en-US" sz="2400" dirty="0" err="1" smtClean="0"/>
              <a:t>Beek</a:t>
            </a:r>
            <a:r>
              <a:rPr lang="ru-RU" sz="2400" dirty="0" smtClean="0"/>
              <a:t> </a:t>
            </a:r>
            <a:r>
              <a:rPr lang="en-US" sz="2400" dirty="0"/>
              <a:t>Neck Masses in </a:t>
            </a:r>
            <a:r>
              <a:rPr lang="en-US" sz="2400" dirty="0" smtClean="0"/>
              <a:t>Children</a:t>
            </a:r>
            <a:r>
              <a:rPr lang="ru-RU" sz="2400" dirty="0" smtClean="0"/>
              <a:t>. </a:t>
            </a:r>
            <a:r>
              <a:rPr lang="en-US" sz="2400" dirty="0" smtClean="0"/>
              <a:t>Radiology Assistant</a:t>
            </a:r>
            <a:r>
              <a:rPr lang="ru-RU" sz="2400" dirty="0" smtClean="0"/>
              <a:t>, 2016.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16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00328" y="2095500"/>
            <a:ext cx="10058400" cy="2055876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Благодарю за внимание !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88894" y="143435"/>
            <a:ext cx="10739718" cy="1484208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Врожденные аномалии щитовидной железы. УЗИ в В-режиме. Поперечное сканирование</a:t>
            </a:r>
            <a:endParaRPr lang="ru-RU" sz="36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788894" y="1861204"/>
            <a:ext cx="4840941" cy="4543145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r>
              <a:rPr lang="ru-RU" sz="2300" b="1" dirty="0" smtClean="0"/>
              <a:t>Часто встречаемые</a:t>
            </a:r>
            <a:r>
              <a:rPr lang="ru-RU" sz="23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п</a:t>
            </a:r>
            <a:r>
              <a:rPr lang="ru-RU" sz="2300" dirty="0" smtClean="0"/>
              <a:t>олная</a:t>
            </a:r>
            <a:r>
              <a:rPr lang="en-US" sz="2300" dirty="0" smtClean="0"/>
              <a:t>/</a:t>
            </a:r>
            <a:r>
              <a:rPr lang="ru-RU" sz="2300" dirty="0" smtClean="0"/>
              <a:t>частичная агенезия</a:t>
            </a:r>
          </a:p>
          <a:p>
            <a:r>
              <a:rPr lang="ru-RU" sz="2300" b="1" dirty="0" smtClean="0"/>
              <a:t>Эктопия щитовидной железы </a:t>
            </a:r>
            <a:r>
              <a:rPr lang="ru-RU" sz="2300" dirty="0" smtClean="0"/>
              <a:t>– наличие её ткани в месте, не характерном для нормальной локализации.</a:t>
            </a:r>
          </a:p>
          <a:p>
            <a:r>
              <a:rPr lang="ru-RU" sz="2300" b="1" dirty="0" smtClean="0"/>
              <a:t>Типичная локализация </a:t>
            </a:r>
            <a:r>
              <a:rPr lang="ru-RU" sz="2300" dirty="0" err="1" smtClean="0"/>
              <a:t>эктопированной</a:t>
            </a:r>
            <a:r>
              <a:rPr lang="ru-RU" sz="2300" dirty="0" smtClean="0"/>
              <a:t> щитовидной железы: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корень языка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н</a:t>
            </a:r>
            <a:r>
              <a:rPr lang="ru-RU" sz="2300" dirty="0" smtClean="0"/>
              <a:t>а уровне подъязычной кости</a:t>
            </a:r>
            <a:endParaRPr lang="ru-RU" sz="23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3</a:t>
            </a:fld>
            <a:endParaRPr lang="ru-RU"/>
          </a:p>
        </p:txBody>
      </p:sp>
      <p:pic>
        <p:nvPicPr>
          <p:cNvPr id="1026" name="Picture 2" descr="https://radiologyassistant.nl/img/containers/main/neck-masses-in-children/a57c6ae9bd8d70_31-Agenesis-thyroid.jpg/3942a279317da2b79d6f275c98c122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497" y="1861203"/>
            <a:ext cx="5638115" cy="330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38071" y="5296353"/>
            <a:ext cx="5342965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Новорожденный с аномальным уровнем </a:t>
            </a:r>
            <a:r>
              <a:rPr lang="ru-RU" sz="2200" i="1" dirty="0" err="1" smtClean="0"/>
              <a:t>тиреоидных</a:t>
            </a:r>
            <a:r>
              <a:rPr lang="ru-RU" sz="2200" i="1" dirty="0" smtClean="0"/>
              <a:t> гормонов.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Аплазия щитовидной железы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658142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812" y="125506"/>
            <a:ext cx="11098306" cy="111162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Узловые образования щитовидной железы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5812" y="1434353"/>
            <a:ext cx="11098306" cy="2032747"/>
          </a:xfrm>
          <a:ln>
            <a:solidFill>
              <a:srgbClr val="002060"/>
            </a:solidFill>
          </a:ln>
        </p:spPr>
        <p:txBody>
          <a:bodyPr>
            <a:normAutofit lnSpcReduction="10000"/>
          </a:bodyPr>
          <a:lstStyle/>
          <a:p>
            <a:r>
              <a:rPr lang="ru-RU" sz="2300" b="1" dirty="0" smtClean="0"/>
              <a:t>Структура</a:t>
            </a:r>
            <a:r>
              <a:rPr lang="ru-RU" sz="2300" dirty="0" smtClean="0"/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кистозная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 smtClean="0"/>
              <a:t>солидная</a:t>
            </a:r>
          </a:p>
          <a:p>
            <a:r>
              <a:rPr lang="ru-RU" sz="2300" dirty="0" smtClean="0"/>
              <a:t>При подозрении на наличие злокачественного образования необходима пункционная биопсия</a:t>
            </a:r>
            <a:endParaRPr lang="ru-RU" sz="2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4</a:t>
            </a:fld>
            <a:endParaRPr lang="ru-RU"/>
          </a:p>
        </p:txBody>
      </p:sp>
      <p:pic>
        <p:nvPicPr>
          <p:cNvPr id="2050" name="Picture 2" descr="https://radiologyassistant.nl/img/containers/main/neck-masses-in-children/a57c6afb20f1ac_32-Thyroid-nodule.jpg/fadec3fa3602c3bda3fc45b9e55ac8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61" y="3627153"/>
            <a:ext cx="5197289" cy="306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85604" y="3761594"/>
            <a:ext cx="4540669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smtClean="0"/>
              <a:t>УЗИ в В-режиме</a:t>
            </a:r>
            <a:r>
              <a:rPr lang="ru-RU" sz="2200" i="1" dirty="0" smtClean="0"/>
              <a:t>, поперечное сканирование.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Образование </a:t>
            </a:r>
            <a:r>
              <a:rPr lang="ru-RU" sz="2200" b="1" i="1" dirty="0" smtClean="0"/>
              <a:t>неоднородной структуры</a:t>
            </a:r>
            <a:r>
              <a:rPr lang="ru-RU" sz="2200" i="1" dirty="0" smtClean="0"/>
              <a:t> за счет мелких кистозных полостей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err="1"/>
              <a:t>и</a:t>
            </a:r>
            <a:r>
              <a:rPr lang="ru-RU" sz="2200" b="1" i="1" dirty="0" err="1" smtClean="0"/>
              <a:t>зоэхогенное</a:t>
            </a:r>
            <a:endParaRPr lang="ru-RU" sz="2200" b="1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с четкими ровными контурами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405781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5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09600" y="161924"/>
            <a:ext cx="10972800" cy="1537343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Узловые образования щитовидной железы. УЗИ в В-режиме. Поперечное сканирование</a:t>
            </a:r>
            <a:endParaRPr lang="ru-RU" sz="3600" dirty="0"/>
          </a:p>
        </p:txBody>
      </p:sp>
      <p:pic>
        <p:nvPicPr>
          <p:cNvPr id="3074" name="Picture 2" descr="https://radiologyassistant.nl/img/containers/main/neck-masses-in-children/a57c6b0664b8b3_32b-Thyroid-nodule.jpg/a5e5ada6425c035f7669c22a008070f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33097"/>
            <a:ext cx="6724650" cy="392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581899" y="2428294"/>
            <a:ext cx="4000501" cy="31393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Девочка, 6 лет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Контур щитовидной железы деформирован за счет образования </a:t>
            </a:r>
            <a:r>
              <a:rPr lang="ru-RU" sz="2200" b="1" i="1" dirty="0" smtClean="0"/>
              <a:t>неправильной</a:t>
            </a:r>
            <a:r>
              <a:rPr lang="ru-RU" sz="2200" i="1" dirty="0" smtClean="0"/>
              <a:t> </a:t>
            </a:r>
            <a:r>
              <a:rPr lang="ru-RU" sz="2200" i="1" dirty="0" smtClean="0"/>
              <a:t>формы, </a:t>
            </a:r>
            <a:r>
              <a:rPr lang="ru-RU" sz="2200" b="1" i="1" dirty="0" err="1" smtClean="0"/>
              <a:t>а</a:t>
            </a:r>
            <a:r>
              <a:rPr lang="ru-RU" sz="2200" b="1" i="1" dirty="0" err="1" smtClean="0"/>
              <a:t>нэхогенной</a:t>
            </a:r>
            <a:r>
              <a:rPr lang="ru-RU" sz="2200" b="1" i="1" dirty="0" smtClean="0"/>
              <a:t> однородной структуры </a:t>
            </a:r>
            <a:r>
              <a:rPr lang="ru-RU" sz="2200" i="1" dirty="0" smtClean="0"/>
              <a:t>с </a:t>
            </a:r>
            <a:r>
              <a:rPr lang="ru-RU" sz="2200" i="1" dirty="0" smtClean="0"/>
              <a:t>перегородкой, с </a:t>
            </a:r>
            <a:r>
              <a:rPr lang="ru-RU" sz="2200" b="1" i="1" dirty="0" smtClean="0"/>
              <a:t>четкими</a:t>
            </a:r>
            <a:r>
              <a:rPr lang="ru-RU" sz="2200" i="1" dirty="0" smtClean="0"/>
              <a:t> неровными </a:t>
            </a:r>
            <a:r>
              <a:rPr lang="ru-RU" sz="2200" i="1" dirty="0" smtClean="0"/>
              <a:t>контурами</a:t>
            </a:r>
            <a:endParaRPr lang="ru-RU" sz="2200" i="1" dirty="0" smtClean="0"/>
          </a:p>
        </p:txBody>
      </p:sp>
    </p:spTree>
    <p:extLst>
      <p:ext uri="{BB962C8B-B14F-4D97-AF65-F5344CB8AC3E}">
        <p14:creationId xmlns:p14="http://schemas.microsoft.com/office/powerpoint/2010/main" val="10938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106" y="159091"/>
            <a:ext cx="10739718" cy="116541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err="1" smtClean="0"/>
              <a:t>Тиреоидит</a:t>
            </a:r>
            <a:r>
              <a:rPr lang="ru-RU" sz="3600" dirty="0" smtClean="0"/>
              <a:t> </a:t>
            </a:r>
            <a:r>
              <a:rPr lang="ru-RU" sz="3600" dirty="0" err="1" smtClean="0"/>
              <a:t>Хашимото</a:t>
            </a:r>
            <a:r>
              <a:rPr lang="ru-RU" sz="3600" dirty="0" smtClean="0"/>
              <a:t> (хронический </a:t>
            </a:r>
            <a:r>
              <a:rPr lang="ru-RU" sz="3600" dirty="0" err="1" smtClean="0"/>
              <a:t>лимфоцитарный</a:t>
            </a:r>
            <a:r>
              <a:rPr lang="ru-RU" sz="3600" dirty="0" smtClean="0"/>
              <a:t> </a:t>
            </a:r>
            <a:r>
              <a:rPr lang="ru-RU" sz="3600" dirty="0" err="1" smtClean="0"/>
              <a:t>тиреоидит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8950" y="1456657"/>
            <a:ext cx="4800600" cy="4658393"/>
          </a:xfrm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r>
              <a:rPr lang="ru-RU" sz="2200" b="1" dirty="0" smtClean="0"/>
              <a:t>Аутоиммунное заболевание</a:t>
            </a:r>
          </a:p>
          <a:p>
            <a:r>
              <a:rPr lang="ru-RU" sz="2200" b="1" dirty="0" smtClean="0"/>
              <a:t>Стойкий гипотиреоз</a:t>
            </a:r>
          </a:p>
          <a:p>
            <a:r>
              <a:rPr lang="ru-RU" sz="2200" b="1" dirty="0" smtClean="0"/>
              <a:t>УЗИ: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д</a:t>
            </a:r>
            <a:r>
              <a:rPr lang="ru-RU" sz="2200" dirty="0" smtClean="0"/>
              <a:t>иффузное увеличение щитовидной железы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/>
              <a:t>н</a:t>
            </a:r>
            <a:r>
              <a:rPr lang="ru-RU" sz="2200" dirty="0" smtClean="0"/>
              <a:t>еоднородная структура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200" dirty="0" smtClean="0"/>
              <a:t>сохранение </a:t>
            </a:r>
            <a:r>
              <a:rPr lang="ru-RU" sz="2200" dirty="0" smtClean="0"/>
              <a:t>нормального кровотока</a:t>
            </a:r>
            <a:r>
              <a:rPr lang="en-US" sz="2200" dirty="0" smtClean="0"/>
              <a:t>/</a:t>
            </a:r>
            <a:r>
              <a:rPr lang="ru-RU" sz="2200" dirty="0" smtClean="0"/>
              <a:t> </a:t>
            </a:r>
            <a:r>
              <a:rPr lang="ru-RU" sz="2200" dirty="0" err="1" smtClean="0"/>
              <a:t>гиперваскуляризация</a:t>
            </a:r>
            <a:r>
              <a:rPr lang="ru-RU" sz="2200" dirty="0" smtClean="0"/>
              <a:t> в режиме ЦДК</a:t>
            </a:r>
            <a:endParaRPr lang="ru-RU" sz="2200" dirty="0" smtClean="0"/>
          </a:p>
          <a:p>
            <a:r>
              <a:rPr lang="ru-RU" sz="2200" dirty="0"/>
              <a:t>У</a:t>
            </a:r>
            <a:r>
              <a:rPr lang="ru-RU" sz="2200" dirty="0" smtClean="0"/>
              <a:t>меньшение </a:t>
            </a:r>
            <a:r>
              <a:rPr lang="ru-RU" sz="2200" dirty="0" smtClean="0"/>
              <a:t>щитовидной </a:t>
            </a:r>
            <a:r>
              <a:rPr lang="ru-RU" sz="2200" dirty="0" smtClean="0"/>
              <a:t>железы при прогрессировании заболевания</a:t>
            </a:r>
            <a:endParaRPr lang="ru-RU" sz="2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 descr="Тиреоидит Хашимото: Увеличенная щитовидная железа с диффузной неоднородной структурой и гиперемией наблюдается у десятилетней девоч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7" y="1456657"/>
            <a:ext cx="5788025" cy="33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607" y="4955798"/>
            <a:ext cx="6423864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b="1" i="1" dirty="0" err="1" smtClean="0"/>
              <a:t>Узи</a:t>
            </a:r>
            <a:r>
              <a:rPr lang="ru-RU" sz="2200" b="1" i="1" dirty="0" smtClean="0"/>
              <a:t> в В-режиме</a:t>
            </a:r>
            <a:r>
              <a:rPr lang="ru-RU" sz="2200" i="1" dirty="0" smtClean="0"/>
              <a:t>, поперечное </a:t>
            </a:r>
            <a:r>
              <a:rPr lang="ru-RU" sz="2200" i="1" dirty="0" smtClean="0"/>
              <a:t>сканирование.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/>
              <a:t>Щ</a:t>
            </a:r>
            <a:r>
              <a:rPr lang="ru-RU" sz="2200" i="1" dirty="0" smtClean="0"/>
              <a:t>итовидная железа</a:t>
            </a:r>
            <a:r>
              <a:rPr lang="ru-RU" sz="2200" b="1" i="1" dirty="0" smtClean="0"/>
              <a:t> гетерогенной структуры</a:t>
            </a:r>
            <a:r>
              <a:rPr lang="ru-RU" sz="2200" i="1" dirty="0" smtClean="0"/>
              <a:t> за счет участков пониженной </a:t>
            </a:r>
            <a:r>
              <a:rPr lang="ru-RU" sz="2200" i="1" dirty="0" err="1" smtClean="0"/>
              <a:t>эхогенности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усиление </a:t>
            </a:r>
            <a:r>
              <a:rPr lang="ru-RU" sz="2200" i="1" dirty="0" err="1" smtClean="0"/>
              <a:t>васкуляризации</a:t>
            </a:r>
            <a:r>
              <a:rPr lang="ru-RU" sz="2200" i="1" dirty="0" smtClean="0"/>
              <a:t> в режиме ЦДК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1652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11296650" cy="15430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Болезнь </a:t>
            </a:r>
            <a:r>
              <a:rPr lang="ru-RU" sz="3600" dirty="0" err="1" smtClean="0"/>
              <a:t>Грейвса</a:t>
            </a:r>
            <a:r>
              <a:rPr lang="ru-RU" sz="3600" dirty="0"/>
              <a:t> </a:t>
            </a:r>
            <a:r>
              <a:rPr lang="ru-RU" sz="3600" dirty="0" smtClean="0"/>
              <a:t>(диффузный токсический зоб). УЗИ в В-режиме. Поперечное сканирование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7</a:t>
            </a:fld>
            <a:endParaRPr lang="ru-RU"/>
          </a:p>
        </p:txBody>
      </p:sp>
      <p:pic>
        <p:nvPicPr>
          <p:cNvPr id="2050" name="Picture 2" descr="Базедова болезн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36269"/>
            <a:ext cx="6952904" cy="409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34300" y="2414456"/>
            <a:ext cx="3981450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Девочка, 16 лет</a:t>
            </a:r>
            <a:r>
              <a:rPr lang="ru-RU" sz="2200" i="1" dirty="0" smtClean="0"/>
              <a:t>, гипертиреоз.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Ассиметрично увеличенная щитовидная железа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гетерогенная структура</a:t>
            </a:r>
            <a:endParaRPr lang="ru-RU" sz="2200" i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усиление </a:t>
            </a:r>
            <a:r>
              <a:rPr lang="ru-RU" sz="2200" i="1" dirty="0" err="1" smtClean="0"/>
              <a:t>васкуляризации</a:t>
            </a:r>
            <a:r>
              <a:rPr lang="ru-RU" sz="2200" i="1" dirty="0" smtClean="0"/>
              <a:t> в режиме ЦДК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066050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6750" y="152400"/>
            <a:ext cx="10877550" cy="125730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УЗИ вилочковой железы в В-режиме. Поперечное сканирование. Норма</a:t>
            </a:r>
            <a:endParaRPr lang="ru-RU" sz="3600" dirty="0"/>
          </a:p>
        </p:txBody>
      </p:sp>
      <p:pic>
        <p:nvPicPr>
          <p:cNvPr id="8" name="a56a8f7b5322f0_2016-1 RAD PED NECKC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2162175"/>
            <a:ext cx="6230310" cy="3505200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067550" y="1657350"/>
            <a:ext cx="4476750" cy="4514850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ru-RU" sz="2300" dirty="0" smtClean="0"/>
              <a:t>Рекомендуется для оценки размеров и структуры тимуса при рентгенологически доказанном расширении средостения у детей.</a:t>
            </a:r>
          </a:p>
          <a:p>
            <a:r>
              <a:rPr lang="ru-RU" sz="2300" dirty="0"/>
              <a:t>Визуализация -</a:t>
            </a:r>
            <a:r>
              <a:rPr lang="ru-RU" sz="2300" dirty="0" smtClean="0"/>
              <a:t> </a:t>
            </a:r>
            <a:r>
              <a:rPr lang="ru-RU" sz="2300" dirty="0" err="1" smtClean="0"/>
              <a:t>супрастернальный</a:t>
            </a:r>
            <a:r>
              <a:rPr lang="ru-RU" sz="2300" dirty="0" smtClean="0"/>
              <a:t> доступ </a:t>
            </a:r>
            <a:r>
              <a:rPr lang="ru-RU" sz="2300" dirty="0"/>
              <a:t>сканирования</a:t>
            </a:r>
            <a:r>
              <a:rPr lang="ru-RU" sz="2300" dirty="0" smtClean="0"/>
              <a:t>.</a:t>
            </a:r>
          </a:p>
          <a:p>
            <a:r>
              <a:rPr lang="ru-RU" sz="2300" dirty="0" smtClean="0"/>
              <a:t>УЗИ у детей старшего возраста: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н</a:t>
            </a:r>
            <a:r>
              <a:rPr lang="ru-RU" sz="2300" dirty="0" smtClean="0"/>
              <a:t>еоднородная структура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300" dirty="0"/>
              <a:t>п</a:t>
            </a:r>
            <a:r>
              <a:rPr lang="ru-RU" sz="2300" dirty="0" smtClean="0"/>
              <a:t>овышенная </a:t>
            </a:r>
            <a:r>
              <a:rPr lang="ru-RU" sz="2300" dirty="0" err="1" smtClean="0"/>
              <a:t>эхогенность</a:t>
            </a:r>
            <a:endParaRPr lang="ru-RU" sz="2300" dirty="0" smtClean="0"/>
          </a:p>
          <a:p>
            <a:endParaRPr lang="ru-RU" sz="2300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6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873AA-11AB-4A19-BA8C-B2D3945D7A3F}" type="slidenum">
              <a:rPr lang="ru-RU" smtClean="0"/>
              <a:t>9</a:t>
            </a:fld>
            <a:endParaRPr lang="ru-RU"/>
          </a:p>
        </p:txBody>
      </p:sp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410718" y="152400"/>
            <a:ext cx="11220450" cy="1200150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УЗИ вилочковой железы у детей разного возраста в В-режиме. Норма</a:t>
            </a:r>
            <a:endParaRPr lang="ru-RU" sz="3600" dirty="0"/>
          </a:p>
        </p:txBody>
      </p:sp>
      <p:pic>
        <p:nvPicPr>
          <p:cNvPr id="3074" name="Picture 2" descr="Ультразвуковое изображение вилочковой железы у двухмесячного мальчика.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78" y="1607181"/>
            <a:ext cx="5419863" cy="317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adiologyassistant.nl/img/containers/main/neck-masses-in-children/a57c6b4c5eb1c9_40b-Thymus.jpg/8265ff1e5df20493e74f1bc15f8cf6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70" y="1610895"/>
            <a:ext cx="5427998" cy="317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5978" y="4861117"/>
            <a:ext cx="5407152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2 месяца</a:t>
            </a:r>
            <a:r>
              <a:rPr lang="ru-RU" sz="2200" i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Структура преимущественно пониженной </a:t>
            </a:r>
            <a:r>
              <a:rPr lang="ru-RU" sz="2200" i="1" dirty="0" err="1" smtClean="0"/>
              <a:t>эхогенности</a:t>
            </a:r>
            <a:r>
              <a:rPr lang="ru-RU" sz="2200" i="1" dirty="0"/>
              <a:t> </a:t>
            </a:r>
            <a:r>
              <a:rPr lang="ru-RU" sz="2200" i="1" dirty="0" smtClean="0"/>
              <a:t>с единичными </a:t>
            </a:r>
            <a:r>
              <a:rPr lang="ru-RU" sz="2200" i="1" dirty="0" err="1" smtClean="0"/>
              <a:t>гиперэхогенными</a:t>
            </a:r>
            <a:r>
              <a:rPr lang="ru-RU" sz="2200" i="1" dirty="0" smtClean="0"/>
              <a:t> линейными включениями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3170" y="4861117"/>
            <a:ext cx="5427998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u="sng" dirty="0" smtClean="0"/>
              <a:t>Мальчик, 8 лет</a:t>
            </a:r>
            <a:r>
              <a:rPr lang="ru-RU" sz="2200" i="1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200" i="1" dirty="0" smtClean="0"/>
              <a:t>Вилочковая железа гетерогенной структуры за счет участков пониженной и повышенной </a:t>
            </a:r>
            <a:r>
              <a:rPr lang="ru-RU" sz="2200" i="1" dirty="0" err="1" smtClean="0"/>
              <a:t>эхогенности</a:t>
            </a:r>
            <a:endParaRPr lang="ru-RU" sz="2200" i="1" dirty="0"/>
          </a:p>
        </p:txBody>
      </p:sp>
    </p:spTree>
    <p:extLst>
      <p:ext uri="{BB962C8B-B14F-4D97-AF65-F5344CB8AC3E}">
        <p14:creationId xmlns:p14="http://schemas.microsoft.com/office/powerpoint/2010/main" val="25026719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Дерево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4028</TotalTime>
  <Words>1158</Words>
  <Application>Microsoft Office PowerPoint</Application>
  <PresentationFormat>Широкоэкранный</PresentationFormat>
  <Paragraphs>205</Paragraphs>
  <Slides>26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Georgia</vt:lpstr>
      <vt:lpstr>Trebuchet MS</vt:lpstr>
      <vt:lpstr>Wingdings</vt:lpstr>
      <vt:lpstr>Дерево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 Кафедра лучевой диагностики ИПО     Образования шеи у детей. Часть 3</vt:lpstr>
      <vt:lpstr>Распространенность солидных образований шеи у детей (органопринадлежность и нозологические формы)</vt:lpstr>
      <vt:lpstr>Врожденные аномалии щитовидной железы. УЗИ в В-режиме. Поперечное сканирование</vt:lpstr>
      <vt:lpstr>Узловые образования щитовидной железы</vt:lpstr>
      <vt:lpstr>Узловые образования щитовидной железы. УЗИ в В-режиме. Поперечное сканирование</vt:lpstr>
      <vt:lpstr>Тиреоидит Хашимото (хронический лимфоцитарный тиреоидит)</vt:lpstr>
      <vt:lpstr>Болезнь Грейвса (диффузный токсический зоб). УЗИ в В-режиме. Поперечное сканирование</vt:lpstr>
      <vt:lpstr>УЗИ вилочковой железы в В-режиме. Поперечное сканирование. Норма</vt:lpstr>
      <vt:lpstr>УЗИ вилочковой железы у детей разного возраста в В-режиме. Норма</vt:lpstr>
      <vt:lpstr>Эктопическая вилочковая железа. УЗИ в В-режиме. Поперечное сканирование</vt:lpstr>
      <vt:lpstr>Эктопическая вилочковая железа. УЗИ в В-режиме. Поперечное сканирование. МРТ. Фронтальная плоскость</vt:lpstr>
      <vt:lpstr>Фиброматоз мышц шеи</vt:lpstr>
      <vt:lpstr>Фиброматоз мышц шеи. УЗИ в В-режиме</vt:lpstr>
      <vt:lpstr>Сосудистые поражения шейной области</vt:lpstr>
      <vt:lpstr>Гемангиома. УЗИ в В-режиме, режиме ЦДК</vt:lpstr>
      <vt:lpstr>Венозная мальформация. УЗИ в В-режиме, режиме ЦДК</vt:lpstr>
      <vt:lpstr>Пиломатриксома (эпителиома Малерба)</vt:lpstr>
      <vt:lpstr>Пиломатриксома. УЗИ в В-режиме, режиме ЭДК </vt:lpstr>
      <vt:lpstr>Поражения слюнных желез. УЗИ в В-режиме</vt:lpstr>
      <vt:lpstr>Тератома. УЗИ в В-режиме</vt:lpstr>
      <vt:lpstr>Параганглиома. УЗИ в В-режиме, режиме ЦДК</vt:lpstr>
      <vt:lpstr>Нейрофиброма. УЗИ в В-режиме. Продольное сканирование</vt:lpstr>
      <vt:lpstr>Нейробластома. УЗИ в В-режиме</vt:lpstr>
      <vt:lpstr>Заключение</vt:lpstr>
      <vt:lpstr>Список литературы</vt:lpstr>
      <vt:lpstr>Благодарю за внимание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имени профессора В.Ф. Войно-Ясенецкого»   Кафедра лучевой диагностики ИПО     Образования шеи у детей. Часть 3</dc:title>
  <dc:creator>User</dc:creator>
  <cp:lastModifiedBy>User</cp:lastModifiedBy>
  <cp:revision>243</cp:revision>
  <dcterms:created xsi:type="dcterms:W3CDTF">2023-04-29T17:53:36Z</dcterms:created>
  <dcterms:modified xsi:type="dcterms:W3CDTF">2023-05-23T19:04:47Z</dcterms:modified>
</cp:coreProperties>
</file>