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72421B7-1576-4BB5-A5E6-90378CF169E5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6696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C1EFBFF-4820-4D9B-B533-6790FB7AC5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9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EA8278-DB2A-4526-A9C9-D2D8730C3F23}" type="slidenum">
              <a:t>1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3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23BBDF6-FA62-4531-A8A8-04A21D905F1A}" type="slidenum">
              <a:t>10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6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D08F73-DE19-42E0-A626-5F2C10F5DBEA}" type="slidenum">
              <a:t>11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92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D510510-A59C-4A01-A2F4-97FDFA0BACE8}" type="slidenum">
              <a:t>12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8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876504-1D32-463D-9D7F-E4CF174B1699}" type="slidenum">
              <a:t>2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9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6FBA243-D975-41BD-B6CB-0F7744BF0251}" type="slidenum">
              <a:t>3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0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A026FFC-C849-4368-9D5A-F75BCEEEDC41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7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723496-F9D2-430E-919F-BE0C152A8F32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7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055FED3-4B57-4024-8D1D-A1D764C70977}" type="slidenum"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77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D663AD-0FC6-45DA-A5C3-20787BC2A9CE}" type="slidenum"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068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6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2E4834-E192-490A-AC11-F9F1F25E092A}" type="slidenum">
              <a:t>8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7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1D7F4F3-9B7F-4E47-ACCB-B18665F94107}" type="slidenum">
              <a:t>9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3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4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0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3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0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1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3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3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6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0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3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9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619125"/>
            <a:ext cx="2743200" cy="5511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19125"/>
            <a:ext cx="8077200" cy="5511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2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5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9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7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7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6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7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1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2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0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6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6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0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0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0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ru-RU" smtClean="0"/>
              <a:t>19.1.20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2191400" cy="685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laceholder 3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2191400" cy="68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Для правки текста заголовка щелкните мышьюClick to edit Master title style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678800" y="58831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ru-RU"/>
              <a:t>19.1.20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13679" y="5883120"/>
            <a:ext cx="667224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514160" y="5883120"/>
            <a:ext cx="76356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ru-RU"/>
              <a:t>‹#›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buNone/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w Cen MT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120000"/>
        </a:lnSpc>
        <a:spcBef>
          <a:spcPts val="0"/>
        </a:spcBef>
        <a:spcAft>
          <a:spcPts val="1417"/>
        </a:spcAft>
        <a:tabLst/>
        <a:defRPr lang="en-US" sz="2000" b="0" i="0" u="none" strike="noStrike" kern="1200" spc="0">
          <a:ln>
            <a:noFill/>
          </a:ln>
          <a:solidFill>
            <a:srgbClr val="000000"/>
          </a:solidFill>
          <a:latin typeface="Tw Cen MT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2191400" cy="685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laceholder 3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2191400" cy="68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13679" y="618480"/>
            <a:ext cx="10363679" cy="1595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Для правки текста заголовка щелкните мышьюClick to edit Master title style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7678800" y="58831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ru-RU"/>
              <a:t>19.1.20</a:t>
            </a:r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913679" y="5883120"/>
            <a:ext cx="667224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10514160" y="5883120"/>
            <a:ext cx="76356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ru-RU"/>
              <a:t>‹#›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buNone/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w Cen MT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120000"/>
        </a:lnSpc>
        <a:spcBef>
          <a:spcPts val="0"/>
        </a:spcBef>
        <a:spcAft>
          <a:spcPts val="1417"/>
        </a:spcAft>
        <a:tabLst/>
        <a:defRPr lang="en-US" sz="2000" b="0" i="0" u="none" strike="noStrike" kern="1200" spc="0">
          <a:ln>
            <a:noFill/>
          </a:ln>
          <a:solidFill>
            <a:srgbClr val="000000"/>
          </a:solidFill>
          <a:latin typeface="Tw Cen MT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2191400" cy="685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laceholder 3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2191400" cy="68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7678800" y="588312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ru-RU"/>
              <a:t>19.1.20</a:t>
            </a:r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913679" y="5883120"/>
            <a:ext cx="667224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10514160" y="5883120"/>
            <a:ext cx="76356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ru-RU"/>
              <a:t>‹#›</a:t>
            </a: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8" name="Текст 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lnSpc>
          <a:spcPct val="90000"/>
        </a:lnSpc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120000"/>
        </a:lnSpc>
        <a:spcBef>
          <a:spcPts val="0"/>
        </a:spcBef>
        <a:spcAft>
          <a:spcPts val="1417"/>
        </a:spcAft>
        <a:tabLst/>
        <a:defRPr lang="en-US" sz="2000" b="0" i="0" u="none" strike="noStrike" kern="1200" spc="0">
          <a:ln>
            <a:noFill/>
          </a:ln>
          <a:solidFill>
            <a:srgbClr val="000000"/>
          </a:solidFill>
          <a:latin typeface="Tw Cen MT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685799"/>
            <a:ext cx="10820160" cy="3014280"/>
          </a:xfrm>
        </p:spPr>
        <p:txBody>
          <a:bodyPr wrap="none"/>
          <a:lstStyle/>
          <a:p>
            <a:pPr lvl="0" algn="ctr"/>
            <a:r>
              <a:rPr lang="en-US" sz="3600" b="1" dirty="0" err="1">
                <a:latin typeface="Times New Roman" pitchFamily="18"/>
                <a:cs typeface="Times New Roman" pitchFamily="18"/>
              </a:rPr>
              <a:t>Опыт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применения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ультразвуковой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эластографии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/>
            </a:r>
            <a:br>
              <a:rPr lang="en-US" sz="3600" b="1" dirty="0">
                <a:latin typeface="Times New Roman" pitchFamily="18"/>
                <a:cs typeface="Times New Roman" pitchFamily="18"/>
              </a:rPr>
            </a:br>
            <a:r>
              <a:rPr lang="en-US" sz="3600" b="1" dirty="0">
                <a:latin typeface="Times New Roman" pitchFamily="18"/>
                <a:cs typeface="Times New Roman" pitchFamily="18"/>
              </a:rPr>
              <a:t> в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подходе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к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предварительной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промежуточной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/>
            </a:r>
            <a:br>
              <a:rPr lang="en-US" sz="3600" b="1" dirty="0">
                <a:latin typeface="Times New Roman" pitchFamily="18"/>
                <a:cs typeface="Times New Roman" pitchFamily="18"/>
              </a:rPr>
            </a:b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оценке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эффективности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лечения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/>
            </a:r>
            <a:br>
              <a:rPr lang="en-US" sz="3600" b="1" dirty="0">
                <a:latin typeface="Times New Roman" pitchFamily="18"/>
                <a:cs typeface="Times New Roman" pitchFamily="18"/>
              </a:rPr>
            </a:b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больных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лимфомой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err="1">
                <a:latin typeface="Times New Roman" pitchFamily="18"/>
                <a:cs typeface="Times New Roman" pitchFamily="18"/>
              </a:rPr>
              <a:t>Ходжкина</a:t>
            </a:r>
            <a:r>
              <a:rPr lang="en-US" sz="3600" b="1" dirty="0">
                <a:latin typeface="Times New Roman" pitchFamily="18"/>
                <a:cs typeface="Times New Roman" pitchFamily="18"/>
              </a:rPr>
              <a:t/>
            </a:r>
            <a:br>
              <a:rPr lang="en-US" sz="3600" b="1" dirty="0">
                <a:latin typeface="Times New Roman" pitchFamily="18"/>
                <a:cs typeface="Times New Roman" pitchFamily="18"/>
              </a:rPr>
            </a:br>
            <a:r>
              <a:rPr lang="en-US" sz="1600" b="1" dirty="0">
                <a:latin typeface="Times New Roman" pitchFamily="18"/>
                <a:cs typeface="Times New Roman" pitchFamily="18"/>
              </a:rPr>
              <a:t/>
            </a:r>
            <a:br>
              <a:rPr lang="en-US" sz="1600" b="1" dirty="0">
                <a:latin typeface="Times New Roman" pitchFamily="18"/>
                <a:cs typeface="Times New Roman" pitchFamily="18"/>
              </a:rPr>
            </a:br>
            <a:r>
              <a:rPr lang="en-US" sz="1600" b="1" dirty="0">
                <a:latin typeface="Times New Roman" pitchFamily="18"/>
                <a:cs typeface="Times New Roman" pitchFamily="18"/>
              </a:rPr>
              <a:t/>
            </a:r>
            <a:br>
              <a:rPr lang="en-US" sz="1600" b="1" dirty="0">
                <a:latin typeface="Times New Roman" pitchFamily="18"/>
                <a:cs typeface="Times New Roman" pitchFamily="18"/>
              </a:rPr>
            </a:br>
            <a:endParaRPr lang="en-US" sz="16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6696000" y="4176000"/>
            <a:ext cx="5077080" cy="2285640"/>
          </a:xfrm>
        </p:spPr>
        <p:txBody>
          <a:bodyPr wrap="none" lIns="90000" tIns="45000" rIns="90000" bIns="45000" anchor="t">
            <a:no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2400">
                <a:latin typeface="Times New Roman" pitchFamily="18"/>
              </a:rPr>
              <a:t>                                         Выполнила:</a:t>
            </a:r>
          </a:p>
          <a:p>
            <a:pPr lvl="0" algn="r">
              <a:lnSpc>
                <a:spcPct val="90000"/>
              </a:lnSpc>
              <a:spcAft>
                <a:spcPts val="0"/>
              </a:spcAft>
            </a:pPr>
            <a:r>
              <a:rPr lang="ru-RU" sz="2400">
                <a:latin typeface="Times New Roman" pitchFamily="18"/>
              </a:rPr>
              <a:t>Алексеева М.О.</a:t>
            </a:r>
          </a:p>
          <a:p>
            <a:pPr lvl="0" algn="r">
              <a:lnSpc>
                <a:spcPct val="90000"/>
              </a:lnSpc>
              <a:spcAft>
                <a:spcPts val="0"/>
              </a:spcAft>
            </a:pPr>
            <a:r>
              <a:rPr lang="ru-RU" sz="2400">
                <a:latin typeface="Times New Roman" pitchFamily="18"/>
              </a:rPr>
              <a:t>Ординатор 1 года.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959" y="3727729"/>
            <a:ext cx="5209920" cy="2653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Successful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use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ultrasound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elastography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preliminary</a:t>
            </a: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intermediate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evaluation</a:t>
            </a:r>
            <a:r>
              <a:rPr lang="ru-RU" dirty="0" smtClean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</a:t>
            </a:r>
            <a:r>
              <a:rPr lang="ru-RU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therapeutic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response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endParaRPr lang="ru-RU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</a:t>
            </a:r>
            <a:r>
              <a:rPr lang="ru-RU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patients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with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Hodgkin’s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lymphoma</a:t>
            </a: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E.V.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Kovaleva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T.Yu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Danzanova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G.T.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Sinyukova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E.A.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Gudilina</a:t>
            </a:r>
            <a:r>
              <a:rPr lang="ru-RU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P.I.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Lepedatu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G.F.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Allahverdieva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P.A.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Zeynalova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A.A.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Semenova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F.M.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Abbasbeyli</a:t>
            </a: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N.N.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Blokhin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National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Medical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Research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Center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Oncology</a:t>
            </a:r>
            <a:r>
              <a:rPr lang="ru-RU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Ministry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Health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Russia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24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Kashirskoe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Shosse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Moscow</a:t>
            </a: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115478, </a:t>
            </a:r>
            <a:r>
              <a:rPr lang="ru-RU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Russia</a:t>
            </a: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Custom 3"/>
          <p:cNvSpPr/>
          <p:nvPr/>
        </p:nvSpPr>
        <p:spPr>
          <a:xfrm>
            <a:off x="0" y="228600"/>
            <a:ext cx="12191760" cy="1568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Эластография</a:t>
            </a:r>
            <a:r>
              <a:rPr lang="ru-RU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сдвиговой волной пораженного лимфатического узла при </a:t>
            </a:r>
            <a:r>
              <a:rPr lang="ru-RU" sz="36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лимфоме</a:t>
            </a:r>
            <a:r>
              <a:rPr lang="ru-RU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Ходжкина</a:t>
            </a:r>
            <a:endParaRPr lang="ru-RU" sz="36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5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2873" y="1797119"/>
            <a:ext cx="10797480" cy="369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55320" y="5472000"/>
            <a:ext cx="7672680" cy="1224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а – до лечения;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 – после 2 циклов химиотерапии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81182" y="1170226"/>
            <a:ext cx="11880000" cy="3930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Таким образом, при проведении компрессионной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эластографии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не выявлено достоверных различий между частотой встречаемости различных типов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эластограмм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до лечения и после 2 циклов химиотерапии (p = 0,5). После 2 циклов химиотерапии отмечается статистически достоверное снижение скорости сдвиговой волны в пораженных ЛУ (p = 0,000003</a:t>
            </a: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)</a:t>
            </a:r>
            <a:endParaRPr lang="ru-RU" sz="36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66680"/>
            <a:ext cx="10514880" cy="2137320"/>
          </a:xfrm>
        </p:spPr>
        <p:txBody>
          <a:bodyPr wrap="none"/>
          <a:lstStyle/>
          <a:p>
            <a:pPr lvl="0" algn="ctr"/>
            <a:r>
              <a:rPr lang="en-US" sz="3600" b="1" dirty="0" err="1">
                <a:latin typeface="Times New Roman" pitchFamily="18"/>
              </a:rPr>
              <a:t>Выводы</a:t>
            </a:r>
            <a:r>
              <a:rPr lang="en-US" sz="3600" b="1" dirty="0">
                <a:latin typeface="Times New Roman" pitchFamily="18"/>
              </a:rPr>
              <a:t>:</a:t>
            </a:r>
          </a:p>
        </p:txBody>
      </p:sp>
      <p:sp>
        <p:nvSpPr>
          <p:cNvPr id="3" name="Rectangle Custom 2"/>
          <p:cNvSpPr/>
          <p:nvPr/>
        </p:nvSpPr>
        <p:spPr>
          <a:xfrm rot="1800">
            <a:off x="142826" y="1277510"/>
            <a:ext cx="11880000" cy="447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Метод ультразвуковой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эластографии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представляется перспективным на любом этапе лечения, так как позволяет диагностировать структурные изменения пораженных ЛУ. Ультразвуковая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эластография</a:t>
            </a: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сдвиговой волной может использоваться в целях промежуточной оценки эффективности лечения между циклами химиотерапии в качестве легкодоступного, недорогого и информативного метода лучевой диагностики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4960" y="300240"/>
            <a:ext cx="10514880" cy="1324800"/>
          </a:xfrm>
        </p:spPr>
        <p:txBody>
          <a:bodyPr wrap="none"/>
          <a:lstStyle/>
          <a:p>
            <a:pPr lvl="0" algn="ctr"/>
            <a:r>
              <a:rPr lang="en-US" sz="3600" b="1" dirty="0" err="1">
                <a:latin typeface="Times New Roman" pitchFamily="18"/>
              </a:rPr>
              <a:t>Актуальность</a:t>
            </a:r>
            <a:r>
              <a:rPr lang="en-US" sz="3600" b="1" dirty="0">
                <a:latin typeface="Times New Roman" pitchFamily="18"/>
              </a:rPr>
              <a:t>:</a:t>
            </a:r>
          </a:p>
        </p:txBody>
      </p:sp>
      <p:sp>
        <p:nvSpPr>
          <p:cNvPr id="3" name="Rectangle Custom 2"/>
          <p:cNvSpPr/>
          <p:nvPr/>
        </p:nvSpPr>
        <p:spPr>
          <a:xfrm>
            <a:off x="1100520" y="1127160"/>
            <a:ext cx="10134360" cy="3930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 данным российских клинических рекомендаций по диагностике и лечению лимфопролиферативных заболеваний от 2018 г., УЗИ периферических, внутрибрюшных и забрюшинных ЛУ и органов брюшной полости может использоваться для промежуточного контроля за лечением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8080" y="536760"/>
            <a:ext cx="10514880" cy="1324800"/>
          </a:xfrm>
        </p:spPr>
        <p:txBody>
          <a:bodyPr wrap="none"/>
          <a:lstStyle/>
          <a:p>
            <a:pPr lvl="0" algn="ctr"/>
            <a:r>
              <a:rPr lang="en-US" sz="3600" b="1" dirty="0" err="1">
                <a:latin typeface="Times New Roman" pitchFamily="18"/>
              </a:rPr>
              <a:t>Цель</a:t>
            </a:r>
            <a:r>
              <a:rPr lang="en-US" sz="3600" b="1" dirty="0">
                <a:latin typeface="Times New Roman" pitchFamily="18"/>
              </a:rPr>
              <a:t> и </a:t>
            </a:r>
            <a:r>
              <a:rPr lang="en-US" sz="3600" b="1" dirty="0" err="1">
                <a:latin typeface="Times New Roman" pitchFamily="18"/>
              </a:rPr>
              <a:t>задачи</a:t>
            </a:r>
            <a:r>
              <a:rPr lang="en-US" sz="3600" b="1" dirty="0"/>
              <a:t>:</a:t>
            </a:r>
          </a:p>
        </p:txBody>
      </p:sp>
      <p:sp>
        <p:nvSpPr>
          <p:cNvPr id="3" name="Rectangle Custom 2"/>
          <p:cNvSpPr/>
          <p:nvPr/>
        </p:nvSpPr>
        <p:spPr>
          <a:xfrm>
            <a:off x="1233866" y="2161016"/>
            <a:ext cx="10405440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Определить возможности метода ультразвуковой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эластографии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лимфатических узлов в качестве дополнительного промежуточного контроля эффективности лечения больных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лимфомой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Ходжкина</a:t>
            </a:r>
            <a:endParaRPr lang="ru-RU" sz="36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080" y="612720"/>
            <a:ext cx="10972440" cy="48685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5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			</a:t>
            </a:r>
            <a:r>
              <a:rPr lang="ru-RU" sz="36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Материалы </a:t>
            </a:r>
            <a:r>
              <a:rPr lang="ru-RU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 методы</a:t>
            </a:r>
            <a:r>
              <a:rPr lang="ru-RU" sz="36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/>
            </a:r>
            <a:b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 исследование включены пациенты с диагнозом классической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лимфомы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Ходжкина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 поражением периферических лимфатических узлов. Пациентам выполняли ультразвуковую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эластографию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(компрессионную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эластографию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и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эластографию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сдвиговой волной) измененных лимфатических узлов до лечения и после 2 циклов </a:t>
            </a: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химиотерапии</a:t>
            </a:r>
            <a:endParaRPr lang="ru-RU" sz="36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0" y="176040"/>
            <a:ext cx="12127320" cy="615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5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Основаниями для проведения ультразвукового исследования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периферических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лимфатических узлов после 2-го цикла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химиотерапии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были ранее проведенное ультразвуковое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исследование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 выявленными изменениями периферических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лимфатических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узлов (100%), сохранение пальпируемого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образования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 проекции поверхностных лимфатических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узлов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(56,9%)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00" y="904680"/>
            <a:ext cx="11837879" cy="3631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До ультразвуковой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эластографии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у исследуемой группы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пациентов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положительная динамика после 2 циклов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химиотерапии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была подтверждена </a:t>
            </a: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данными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позитронно-эмиссионной томографии, совмещенной с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рентгеновской 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компьютерной томографией (2-3 балла по </a:t>
            </a:r>
            <a:endParaRPr lang="ru-RU" sz="36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шкале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Deauville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922840" y="1027079"/>
            <a:ext cx="6005160" cy="3148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4967" y="4175998"/>
            <a:ext cx="12014639" cy="252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После 2 циклов химиотерапии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CN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□ </a:t>
            </a:r>
            <a:r>
              <a:rPr lang="ru-RU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До лечения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Рис. 1. Распределение частоты встречаемости различных типов </a:t>
            </a:r>
            <a:r>
              <a:rPr lang="ru-RU" sz="3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эластограмм</a:t>
            </a:r>
            <a:r>
              <a:rPr lang="ru-RU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пораженных периферических лимфатических узлов у пациентов до лечения и после 2 циклов химиотерапии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2320" y="277226"/>
            <a:ext cx="929592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Компрессионная </a:t>
            </a:r>
            <a:r>
              <a:rPr lang="ru-RU" sz="36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эластография</a:t>
            </a:r>
            <a:endParaRPr lang="ru-RU" sz="36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143000" y="0"/>
            <a:ext cx="10286640" cy="173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Компрессионная </a:t>
            </a:r>
            <a:r>
              <a:rPr lang="ru-RU" sz="36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эластография</a:t>
            </a:r>
            <a:r>
              <a:rPr lang="ru-RU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пораженных лимфатических узлов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при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лимфоме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Ходжкина</a:t>
            </a: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091880" y="1951093"/>
            <a:ext cx="10140120" cy="3836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4"/>
          <p:cNvSpPr/>
          <p:nvPr/>
        </p:nvSpPr>
        <p:spPr>
          <a:xfrm>
            <a:off x="30960" y="5153040"/>
            <a:ext cx="11201040" cy="161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/>
          <p:nvPr/>
        </p:nvSpPr>
        <p:spPr>
          <a:xfrm>
            <a:off x="4680" y="135000"/>
            <a:ext cx="12091319" cy="173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Распределение скоростей сдвиговой волны в измененных лимфатических узлах в группе пациентов до лечения и после 2 циклов химиотерапии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88000" y="1908000"/>
            <a:ext cx="49194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7"/>
          <p:cNvSpPr/>
          <p:nvPr/>
        </p:nvSpPr>
        <p:spPr>
          <a:xfrm>
            <a:off x="4752000" y="4187879"/>
            <a:ext cx="7467119" cy="85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		</a:t>
            </a:r>
            <a:r>
              <a:rPr lang="ru-RU" sz="2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До лечения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После 2 циклов химиотерапии</a:t>
            </a:r>
          </a:p>
        </p:txBody>
      </p:sp>
      <p:sp>
        <p:nvSpPr>
          <p:cNvPr id="5" name="Прямая соединительная линия 9"/>
          <p:cNvSpPr/>
          <p:nvPr/>
        </p:nvSpPr>
        <p:spPr>
          <a:xfrm>
            <a:off x="9000360" y="4392000"/>
            <a:ext cx="1295640" cy="1800"/>
          </a:xfrm>
          <a:prstGeom prst="line">
            <a:avLst/>
          </a:prstGeom>
          <a:noFill/>
          <a:ln w="255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рямая соединительная линия 11"/>
          <p:cNvSpPr/>
          <p:nvPr/>
        </p:nvSpPr>
        <p:spPr>
          <a:xfrm>
            <a:off x="6624360" y="4822560"/>
            <a:ext cx="1295640" cy="1440"/>
          </a:xfrm>
          <a:prstGeom prst="line">
            <a:avLst/>
          </a:prstGeom>
          <a:noFill/>
          <a:ln w="2556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409</Words>
  <Application>Microsoft Office PowerPoint</Application>
  <PresentationFormat>Широкоэкранный</PresentationFormat>
  <Paragraphs>59</Paragraphs>
  <Slides>12</Slides>
  <Notes>12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 Unicode MS</vt:lpstr>
      <vt:lpstr>Microsoft YaHei</vt:lpstr>
      <vt:lpstr>Arial</vt:lpstr>
      <vt:lpstr>Calibri</vt:lpstr>
      <vt:lpstr>Mangal</vt:lpstr>
      <vt:lpstr>Tahoma</vt:lpstr>
      <vt:lpstr>Times New Roman</vt:lpstr>
      <vt:lpstr>Tw Cen MT</vt:lpstr>
      <vt:lpstr>Обычный</vt:lpstr>
      <vt:lpstr>Обычный 1</vt:lpstr>
      <vt:lpstr>Обычный 2</vt:lpstr>
      <vt:lpstr>Опыт применения ультразвуковой эластографии  в подходе к предварительной промежуточной  оценке эффективности лечения  больных лимфомой Ходжкина   </vt:lpstr>
      <vt:lpstr>Актуальность:</vt:lpstr>
      <vt:lpstr>Цель и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применения ультразвуковой эластографии  в подходе к предварительной промежуточной  оценке эффективности лечения  больных лимфомой Ходжкина   </dc:title>
  <dc:creator>юрмала</dc:creator>
  <cp:lastModifiedBy>юрмала</cp:lastModifiedBy>
  <cp:revision>3</cp:revision>
  <dcterms:modified xsi:type="dcterms:W3CDTF">2020-04-12T12:50:02Z</dcterms:modified>
</cp:coreProperties>
</file>