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60"/>
  </p:notesMasterIdLst>
  <p:sldIdLst>
    <p:sldId id="260" r:id="rId3"/>
    <p:sldId id="297" r:id="rId4"/>
    <p:sldId id="365" r:id="rId5"/>
    <p:sldId id="258" r:id="rId6"/>
    <p:sldId id="269" r:id="rId7"/>
    <p:sldId id="366" r:id="rId8"/>
    <p:sldId id="367" r:id="rId9"/>
    <p:sldId id="259" r:id="rId10"/>
    <p:sldId id="265" r:id="rId11"/>
    <p:sldId id="262" r:id="rId12"/>
    <p:sldId id="263" r:id="rId13"/>
    <p:sldId id="368" r:id="rId14"/>
    <p:sldId id="369" r:id="rId15"/>
    <p:sldId id="266" r:id="rId16"/>
    <p:sldId id="267" r:id="rId17"/>
    <p:sldId id="370" r:id="rId18"/>
    <p:sldId id="371" r:id="rId19"/>
    <p:sldId id="372" r:id="rId20"/>
    <p:sldId id="373" r:id="rId21"/>
    <p:sldId id="295" r:id="rId22"/>
    <p:sldId id="264" r:id="rId23"/>
    <p:sldId id="374" r:id="rId24"/>
    <p:sldId id="375" r:id="rId25"/>
    <p:sldId id="294" r:id="rId26"/>
    <p:sldId id="305" r:id="rId27"/>
    <p:sldId id="377" r:id="rId28"/>
    <p:sldId id="378" r:id="rId29"/>
    <p:sldId id="379" r:id="rId30"/>
    <p:sldId id="296" r:id="rId31"/>
    <p:sldId id="380" r:id="rId32"/>
    <p:sldId id="381" r:id="rId33"/>
    <p:sldId id="382" r:id="rId34"/>
    <p:sldId id="383" r:id="rId35"/>
    <p:sldId id="384" r:id="rId36"/>
    <p:sldId id="386" r:id="rId37"/>
    <p:sldId id="387" r:id="rId38"/>
    <p:sldId id="388" r:id="rId39"/>
    <p:sldId id="389" r:id="rId40"/>
    <p:sldId id="319" r:id="rId41"/>
    <p:sldId id="391" r:id="rId42"/>
    <p:sldId id="270" r:id="rId43"/>
    <p:sldId id="271" r:id="rId44"/>
    <p:sldId id="272" r:id="rId45"/>
    <p:sldId id="273" r:id="rId46"/>
    <p:sldId id="274" r:id="rId47"/>
    <p:sldId id="467" r:id="rId48"/>
    <p:sldId id="283" r:id="rId49"/>
    <p:sldId id="284" r:id="rId50"/>
    <p:sldId id="287" r:id="rId51"/>
    <p:sldId id="289" r:id="rId52"/>
    <p:sldId id="298" r:id="rId53"/>
    <p:sldId id="325" r:id="rId54"/>
    <p:sldId id="328" r:id="rId55"/>
    <p:sldId id="329" r:id="rId56"/>
    <p:sldId id="362" r:id="rId57"/>
    <p:sldId id="443" r:id="rId58"/>
    <p:sldId id="363" r:id="rId5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4" autoAdjust="0"/>
    <p:restoredTop sz="94624" autoAdjust="0"/>
  </p:normalViewPr>
  <p:slideViewPr>
    <p:cSldViewPr snapToGrid="0">
      <p:cViewPr varScale="1">
        <p:scale>
          <a:sx n="74" d="100"/>
          <a:sy n="74" d="100"/>
        </p:scale>
        <p:origin x="1104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F67C7A3-B1DA-4E5A-B914-5FAB975BA15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">
            <a:extLst>
              <a:ext uri="{FF2B5EF4-FFF2-40B4-BE49-F238E27FC236}">
                <a16:creationId xmlns:a16="http://schemas.microsoft.com/office/drawing/2014/main" id="{6E4E4C7D-7D0A-47BD-9CED-EB5E49BEA03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F2B61B34-8032-4698-97A9-7AD2D623E2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">
            <a:extLst>
              <a:ext uri="{FF2B5EF4-FFF2-40B4-BE49-F238E27FC236}">
                <a16:creationId xmlns:a16="http://schemas.microsoft.com/office/drawing/2014/main" id="{C39703B9-5D04-4A0C-9329-3D9BD8FB32D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Rectangle 2">
            <a:extLst>
              <a:ext uri="{FF2B5EF4-FFF2-40B4-BE49-F238E27FC236}">
                <a16:creationId xmlns:a16="http://schemas.microsoft.com/office/drawing/2014/main" id="{93F7AD8A-A6BF-45D1-9301-6B9AF13341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1">
            <a:extLst>
              <a:ext uri="{FF2B5EF4-FFF2-40B4-BE49-F238E27FC236}">
                <a16:creationId xmlns:a16="http://schemas.microsoft.com/office/drawing/2014/main" id="{A42D4A85-C744-4277-9403-4AED2187BB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0050" y="10966450"/>
            <a:ext cx="321945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lnSpc>
                <a:spcPct val="100000"/>
              </a:lnSpc>
              <a:buClrTx/>
              <a:buFontTx/>
              <a:buNone/>
            </a:pPr>
            <a:fld id="{4785D373-8370-4715-A062-7FBEC1C0E864}" type="slidenum">
              <a:rPr lang="ru-RU" altLang="ru-RU" sz="1200">
                <a:solidFill>
                  <a:srgbClr val="000000"/>
                </a:solidFill>
              </a:rPr>
              <a:pPr algn="r" eaLnBrk="1" hangingPunct="1">
                <a:lnSpc>
                  <a:spcPct val="100000"/>
                </a:lnSpc>
                <a:buClrTx/>
                <a:buFontTx/>
                <a:buNone/>
              </a:pPr>
              <a:t>16</a:t>
            </a:fld>
            <a:endParaRPr lang="ru-RU" altLang="ru-RU" sz="1200">
              <a:solidFill>
                <a:srgbClr val="000000"/>
              </a:solidFill>
            </a:endParaRPr>
          </a:p>
        </p:txBody>
      </p:sp>
      <p:sp>
        <p:nvSpPr>
          <p:cNvPr id="61443" name="Rectangle 2">
            <a:extLst>
              <a:ext uri="{FF2B5EF4-FFF2-40B4-BE49-F238E27FC236}">
                <a16:creationId xmlns:a16="http://schemas.microsoft.com/office/drawing/2014/main" id="{14968D9D-FD17-4783-8403-C5F05583DCB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30263" y="866775"/>
            <a:ext cx="5770562" cy="43291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4" name="Rectangle 3">
            <a:extLst>
              <a:ext uri="{FF2B5EF4-FFF2-40B4-BE49-F238E27FC236}">
                <a16:creationId xmlns:a16="http://schemas.microsoft.com/office/drawing/2014/main" id="{B01CEB5D-F18A-4541-882B-3CFEBC6010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">
            <a:extLst>
              <a:ext uri="{FF2B5EF4-FFF2-40B4-BE49-F238E27FC236}">
                <a16:creationId xmlns:a16="http://schemas.microsoft.com/office/drawing/2014/main" id="{32ADD9AA-9F7B-4440-BE7E-707A0174FC7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Rectangle 2">
            <a:extLst>
              <a:ext uri="{FF2B5EF4-FFF2-40B4-BE49-F238E27FC236}">
                <a16:creationId xmlns:a16="http://schemas.microsoft.com/office/drawing/2014/main" id="{E19B43D8-D8E1-45F3-833B-7E3B7981F9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">
            <a:extLst>
              <a:ext uri="{FF2B5EF4-FFF2-40B4-BE49-F238E27FC236}">
                <a16:creationId xmlns:a16="http://schemas.microsoft.com/office/drawing/2014/main" id="{FA38C5D6-1F09-462A-9A50-30F22BDA04D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Rectangle 2">
            <a:extLst>
              <a:ext uri="{FF2B5EF4-FFF2-40B4-BE49-F238E27FC236}">
                <a16:creationId xmlns:a16="http://schemas.microsoft.com/office/drawing/2014/main" id="{7E1EA2F3-29FC-4D22-935A-A5E887058F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">
            <a:extLst>
              <a:ext uri="{FF2B5EF4-FFF2-40B4-BE49-F238E27FC236}">
                <a16:creationId xmlns:a16="http://schemas.microsoft.com/office/drawing/2014/main" id="{93B9AB44-70C0-474C-AE4A-18B43254D07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Rectangle 2">
            <a:extLst>
              <a:ext uri="{FF2B5EF4-FFF2-40B4-BE49-F238E27FC236}">
                <a16:creationId xmlns:a16="http://schemas.microsoft.com/office/drawing/2014/main" id="{BA78D5F7-148F-4B4A-A039-DFABFD397F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1">
            <a:extLst>
              <a:ext uri="{FF2B5EF4-FFF2-40B4-BE49-F238E27FC236}">
                <a16:creationId xmlns:a16="http://schemas.microsoft.com/office/drawing/2014/main" id="{9053C60D-6F75-4600-AAFF-669EB7691A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0050" y="10966450"/>
            <a:ext cx="321945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lnSpc>
                <a:spcPct val="100000"/>
              </a:lnSpc>
              <a:buClrTx/>
              <a:buFontTx/>
              <a:buNone/>
            </a:pPr>
            <a:fld id="{D26C223F-D1F8-4DC7-8781-B55EF03B0E80}" type="slidenum">
              <a:rPr lang="ru-RU" altLang="ru-RU" sz="1200">
                <a:solidFill>
                  <a:srgbClr val="000000"/>
                </a:solidFill>
              </a:rPr>
              <a:pPr algn="r" eaLnBrk="1" hangingPunct="1">
                <a:lnSpc>
                  <a:spcPct val="100000"/>
                </a:lnSpc>
                <a:buClrTx/>
                <a:buFontTx/>
                <a:buNone/>
              </a:pPr>
              <a:t>21</a:t>
            </a:fld>
            <a:endParaRPr lang="ru-RU" altLang="ru-RU" sz="1200">
              <a:solidFill>
                <a:srgbClr val="000000"/>
              </a:solidFill>
            </a:endParaRPr>
          </a:p>
        </p:txBody>
      </p:sp>
      <p:sp>
        <p:nvSpPr>
          <p:cNvPr id="57347" name="Rectangle 2">
            <a:extLst>
              <a:ext uri="{FF2B5EF4-FFF2-40B4-BE49-F238E27FC236}">
                <a16:creationId xmlns:a16="http://schemas.microsoft.com/office/drawing/2014/main" id="{4B7E7047-B569-4F21-906A-E2E947E6FC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30263" y="866775"/>
            <a:ext cx="5770562" cy="43291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8" name="Rectangle 3">
            <a:extLst>
              <a:ext uri="{FF2B5EF4-FFF2-40B4-BE49-F238E27FC236}">
                <a16:creationId xmlns:a16="http://schemas.microsoft.com/office/drawing/2014/main" id="{A3048014-F4B5-4F7B-9017-0FF52E10F5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">
            <a:extLst>
              <a:ext uri="{FF2B5EF4-FFF2-40B4-BE49-F238E27FC236}">
                <a16:creationId xmlns:a16="http://schemas.microsoft.com/office/drawing/2014/main" id="{275E6769-5A01-4947-AE5E-870A3586C2E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Rectangle 2">
            <a:extLst>
              <a:ext uri="{FF2B5EF4-FFF2-40B4-BE49-F238E27FC236}">
                <a16:creationId xmlns:a16="http://schemas.microsoft.com/office/drawing/2014/main" id="{F904F771-431A-44D3-AECB-E3FCA7FB67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>
            <a:extLst>
              <a:ext uri="{FF2B5EF4-FFF2-40B4-BE49-F238E27FC236}">
                <a16:creationId xmlns:a16="http://schemas.microsoft.com/office/drawing/2014/main" id="{C461DD6B-BCDF-4EBF-95F7-3E58BBD0A5A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Rectangle 2">
            <a:extLst>
              <a:ext uri="{FF2B5EF4-FFF2-40B4-BE49-F238E27FC236}">
                <a16:creationId xmlns:a16="http://schemas.microsoft.com/office/drawing/2014/main" id="{F96897A4-188E-4637-B972-DD4D480ED1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3C2A7A-8328-4CA0-BFDC-911BB19EB454}" type="slidenum">
              <a:rPr lang="ru-RU" smtClean="0">
                <a:latin typeface="Arial" pitchFamily="34" charset="0"/>
                <a:cs typeface="Arial" pitchFamily="34" charset="0"/>
              </a:rPr>
              <a:pPr/>
              <a:t>25</a:t>
            </a:fld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1">
            <a:extLst>
              <a:ext uri="{FF2B5EF4-FFF2-40B4-BE49-F238E27FC236}">
                <a16:creationId xmlns:a16="http://schemas.microsoft.com/office/drawing/2014/main" id="{8C9B54AE-CFD3-4385-AD23-9D90CB8B877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Rectangle 2">
            <a:extLst>
              <a:ext uri="{FF2B5EF4-FFF2-40B4-BE49-F238E27FC236}">
                <a16:creationId xmlns:a16="http://schemas.microsoft.com/office/drawing/2014/main" id="{6A796306-5C11-4073-AC12-576A0E4370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">
            <a:extLst>
              <a:ext uri="{FF2B5EF4-FFF2-40B4-BE49-F238E27FC236}">
                <a16:creationId xmlns:a16="http://schemas.microsoft.com/office/drawing/2014/main" id="{3E4553D5-9941-415C-92BB-9AE5766022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Rectangle 2">
            <a:extLst>
              <a:ext uri="{FF2B5EF4-FFF2-40B4-BE49-F238E27FC236}">
                <a16:creationId xmlns:a16="http://schemas.microsoft.com/office/drawing/2014/main" id="{D114E3BA-2446-4829-B708-252A904B14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1">
            <a:extLst>
              <a:ext uri="{FF2B5EF4-FFF2-40B4-BE49-F238E27FC236}">
                <a16:creationId xmlns:a16="http://schemas.microsoft.com/office/drawing/2014/main" id="{B164575F-BE3A-473F-B283-9A275128F75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Rectangle 2">
            <a:extLst>
              <a:ext uri="{FF2B5EF4-FFF2-40B4-BE49-F238E27FC236}">
                <a16:creationId xmlns:a16="http://schemas.microsoft.com/office/drawing/2014/main" id="{6185B486-C1EC-409D-BBD3-D8A363DDA5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1">
            <a:extLst>
              <a:ext uri="{FF2B5EF4-FFF2-40B4-BE49-F238E27FC236}">
                <a16:creationId xmlns:a16="http://schemas.microsoft.com/office/drawing/2014/main" id="{879A67FA-BEA9-4CA1-B575-22B4D7DC26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Rectangle 2">
            <a:extLst>
              <a:ext uri="{FF2B5EF4-FFF2-40B4-BE49-F238E27FC236}">
                <a16:creationId xmlns:a16="http://schemas.microsoft.com/office/drawing/2014/main" id="{80D5DF0C-E374-40F3-BED3-0ED6CAE89F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1">
            <a:extLst>
              <a:ext uri="{FF2B5EF4-FFF2-40B4-BE49-F238E27FC236}">
                <a16:creationId xmlns:a16="http://schemas.microsoft.com/office/drawing/2014/main" id="{AB11F120-88E4-4DF8-8084-0861D49AF35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Rectangle 2">
            <a:extLst>
              <a:ext uri="{FF2B5EF4-FFF2-40B4-BE49-F238E27FC236}">
                <a16:creationId xmlns:a16="http://schemas.microsoft.com/office/drawing/2014/main" id="{1987DFC2-47A4-4216-AC23-30E04D7616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1">
            <a:extLst>
              <a:ext uri="{FF2B5EF4-FFF2-40B4-BE49-F238E27FC236}">
                <a16:creationId xmlns:a16="http://schemas.microsoft.com/office/drawing/2014/main" id="{90EDFC36-0C32-4082-9B5F-79A6F8357B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Rectangle 2">
            <a:extLst>
              <a:ext uri="{FF2B5EF4-FFF2-40B4-BE49-F238E27FC236}">
                <a16:creationId xmlns:a16="http://schemas.microsoft.com/office/drawing/2014/main" id="{50268086-BC35-48D0-874C-56BBA7E628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1">
            <a:extLst>
              <a:ext uri="{FF2B5EF4-FFF2-40B4-BE49-F238E27FC236}">
                <a16:creationId xmlns:a16="http://schemas.microsoft.com/office/drawing/2014/main" id="{4168102A-DB3B-40F3-A95C-16392700990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Rectangle 2">
            <a:extLst>
              <a:ext uri="{FF2B5EF4-FFF2-40B4-BE49-F238E27FC236}">
                <a16:creationId xmlns:a16="http://schemas.microsoft.com/office/drawing/2014/main" id="{79AFE2DA-B381-4044-8378-DD4AA87524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1">
            <a:extLst>
              <a:ext uri="{FF2B5EF4-FFF2-40B4-BE49-F238E27FC236}">
                <a16:creationId xmlns:a16="http://schemas.microsoft.com/office/drawing/2014/main" id="{3A94F8D6-E32E-4F20-83FB-2282FC199AB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Rectangle 2">
            <a:extLst>
              <a:ext uri="{FF2B5EF4-FFF2-40B4-BE49-F238E27FC236}">
                <a16:creationId xmlns:a16="http://schemas.microsoft.com/office/drawing/2014/main" id="{B5FEE908-8DD0-427D-A2BA-A814110E3A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1">
            <a:extLst>
              <a:ext uri="{FF2B5EF4-FFF2-40B4-BE49-F238E27FC236}">
                <a16:creationId xmlns:a16="http://schemas.microsoft.com/office/drawing/2014/main" id="{03E6FD3E-A83A-4172-850A-EE3DB61B8A2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Rectangle 2">
            <a:extLst>
              <a:ext uri="{FF2B5EF4-FFF2-40B4-BE49-F238E27FC236}">
                <a16:creationId xmlns:a16="http://schemas.microsoft.com/office/drawing/2014/main" id="{440E1CA1-DFC8-40B3-9E48-4186F261CC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1">
            <a:extLst>
              <a:ext uri="{FF2B5EF4-FFF2-40B4-BE49-F238E27FC236}">
                <a16:creationId xmlns:a16="http://schemas.microsoft.com/office/drawing/2014/main" id="{D9AC7DA3-AB34-43F5-9BF9-4CF838A5C85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Rectangle 2">
            <a:extLst>
              <a:ext uri="{FF2B5EF4-FFF2-40B4-BE49-F238E27FC236}">
                <a16:creationId xmlns:a16="http://schemas.microsoft.com/office/drawing/2014/main" id="{6F6C074A-0E7B-4590-AD59-754AC834C3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1">
            <a:extLst>
              <a:ext uri="{FF2B5EF4-FFF2-40B4-BE49-F238E27FC236}">
                <a16:creationId xmlns:a16="http://schemas.microsoft.com/office/drawing/2014/main" id="{95B6DF98-99B9-42D4-BD7A-98CBE7A50D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Rectangle 2">
            <a:extLst>
              <a:ext uri="{FF2B5EF4-FFF2-40B4-BE49-F238E27FC236}">
                <a16:creationId xmlns:a16="http://schemas.microsoft.com/office/drawing/2014/main" id="{E2B05116-F8AC-4AAC-9E4A-0EE4EE3FA1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1">
            <a:extLst>
              <a:ext uri="{FF2B5EF4-FFF2-40B4-BE49-F238E27FC236}">
                <a16:creationId xmlns:a16="http://schemas.microsoft.com/office/drawing/2014/main" id="{77EA6E07-9B7D-47A5-9FB2-9B73525C79E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Rectangle 2">
            <a:extLst>
              <a:ext uri="{FF2B5EF4-FFF2-40B4-BE49-F238E27FC236}">
                <a16:creationId xmlns:a16="http://schemas.microsoft.com/office/drawing/2014/main" id="{2F6BADBA-7A83-4A82-9245-1081E7F747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">
            <a:extLst>
              <a:ext uri="{FF2B5EF4-FFF2-40B4-BE49-F238E27FC236}">
                <a16:creationId xmlns:a16="http://schemas.microsoft.com/office/drawing/2014/main" id="{300114CF-EE67-4711-883B-05049AF2A3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0B1A8E3C-437F-45B8-B1CC-24C278F5BF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1">
            <a:extLst>
              <a:ext uri="{FF2B5EF4-FFF2-40B4-BE49-F238E27FC236}">
                <a16:creationId xmlns:a16="http://schemas.microsoft.com/office/drawing/2014/main" id="{B49C45EF-7F5C-4AB9-891B-BAC5DDE3EB6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Rectangle 2">
            <a:extLst>
              <a:ext uri="{FF2B5EF4-FFF2-40B4-BE49-F238E27FC236}">
                <a16:creationId xmlns:a16="http://schemas.microsoft.com/office/drawing/2014/main" id="{C3089710-B643-49AF-B31B-9C1C33FAF9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1">
            <a:extLst>
              <a:ext uri="{FF2B5EF4-FFF2-40B4-BE49-F238E27FC236}">
                <a16:creationId xmlns:a16="http://schemas.microsoft.com/office/drawing/2014/main" id="{268D9F48-9F79-4F57-B9DA-04741C8F069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30263" y="866775"/>
            <a:ext cx="5770562" cy="43291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Rectangle 2">
            <a:extLst>
              <a:ext uri="{FF2B5EF4-FFF2-40B4-BE49-F238E27FC236}">
                <a16:creationId xmlns:a16="http://schemas.microsoft.com/office/drawing/2014/main" id="{7439C195-9FC8-4B55-9BAB-57AA9BBD45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1287" cy="4102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">
            <a:extLst>
              <a:ext uri="{FF2B5EF4-FFF2-40B4-BE49-F238E27FC236}">
                <a16:creationId xmlns:a16="http://schemas.microsoft.com/office/drawing/2014/main" id="{E43B2CA9-1B44-4CF0-97D8-29AE2BF5F3F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Rectangle 2">
            <a:extLst>
              <a:ext uri="{FF2B5EF4-FFF2-40B4-BE49-F238E27FC236}">
                <a16:creationId xmlns:a16="http://schemas.microsoft.com/office/drawing/2014/main" id="{0B3F66A1-014E-490F-920E-137A665626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">
            <a:extLst>
              <a:ext uri="{FF2B5EF4-FFF2-40B4-BE49-F238E27FC236}">
                <a16:creationId xmlns:a16="http://schemas.microsoft.com/office/drawing/2014/main" id="{22EF6551-CDEC-4A83-8057-26F1A74972E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id="{760BE71A-9E5C-4BED-B85B-9A9628AD82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1">
            <a:extLst>
              <a:ext uri="{FF2B5EF4-FFF2-40B4-BE49-F238E27FC236}">
                <a16:creationId xmlns:a16="http://schemas.microsoft.com/office/drawing/2014/main" id="{C7BDDAC5-BF4D-4402-A6C5-747B1EAE4C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0050" y="10966450"/>
            <a:ext cx="321945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lnSpc>
                <a:spcPct val="100000"/>
              </a:lnSpc>
              <a:buClrTx/>
              <a:buFontTx/>
              <a:buNone/>
            </a:pPr>
            <a:fld id="{644318CB-8440-4AC2-AE59-97D8E039C7FE}" type="slidenum">
              <a:rPr lang="ru-RU" altLang="ru-RU" sz="1200">
                <a:solidFill>
                  <a:srgbClr val="000000"/>
                </a:solidFill>
              </a:rPr>
              <a:pPr algn="r" eaLnBrk="1" hangingPunct="1">
                <a:lnSpc>
                  <a:spcPct val="100000"/>
                </a:lnSpc>
                <a:buClrTx/>
                <a:buFontTx/>
                <a:buNone/>
              </a:pPr>
              <a:t>8</a:t>
            </a:fld>
            <a:endParaRPr lang="ru-RU" altLang="ru-RU" sz="1200">
              <a:solidFill>
                <a:srgbClr val="000000"/>
              </a:solidFill>
            </a:endParaRPr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FF0C1A6D-D40B-4A0E-9C9D-CB9996007C2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30263" y="866775"/>
            <a:ext cx="5770562" cy="43291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4350AA9D-97AA-4491-B3F0-1E9A3BCA58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">
            <a:extLst>
              <a:ext uri="{FF2B5EF4-FFF2-40B4-BE49-F238E27FC236}">
                <a16:creationId xmlns:a16="http://schemas.microsoft.com/office/drawing/2014/main" id="{4BE36D1D-DBF3-45EF-A4F9-A6EA097BCC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Rectangle 2">
            <a:extLst>
              <a:ext uri="{FF2B5EF4-FFF2-40B4-BE49-F238E27FC236}">
                <a16:creationId xmlns:a16="http://schemas.microsoft.com/office/drawing/2014/main" id="{B485437A-C103-4B9F-86D9-D7E29B481C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">
            <a:extLst>
              <a:ext uri="{FF2B5EF4-FFF2-40B4-BE49-F238E27FC236}">
                <a16:creationId xmlns:a16="http://schemas.microsoft.com/office/drawing/2014/main" id="{582D9BC9-B46A-4F8C-A7E9-AA0E28DB540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62256A09-184D-4589-ACE8-9DD9181391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">
            <a:extLst>
              <a:ext uri="{FF2B5EF4-FFF2-40B4-BE49-F238E27FC236}">
                <a16:creationId xmlns:a16="http://schemas.microsoft.com/office/drawing/2014/main" id="{DF992C9F-2F0D-4D90-9C62-090C6CDF8F4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30263" y="866775"/>
            <a:ext cx="5770562" cy="43291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Rectangle 2">
            <a:extLst>
              <a:ext uri="{FF2B5EF4-FFF2-40B4-BE49-F238E27FC236}">
                <a16:creationId xmlns:a16="http://schemas.microsoft.com/office/drawing/2014/main" id="{A3525227-CA1F-435D-AE81-EC8FF0037A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">
            <a:extLst>
              <a:ext uri="{FF2B5EF4-FFF2-40B4-BE49-F238E27FC236}">
                <a16:creationId xmlns:a16="http://schemas.microsoft.com/office/drawing/2014/main" id="{ACD04066-D567-466E-96F4-B8314F67459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Rectangle 2">
            <a:extLst>
              <a:ext uri="{FF2B5EF4-FFF2-40B4-BE49-F238E27FC236}">
                <a16:creationId xmlns:a16="http://schemas.microsoft.com/office/drawing/2014/main" id="{77053795-FA3E-4F7D-B75D-057ECE2D87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6050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image" Target="../media/image2.jpe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F245EE8-98AD-4D3A-88E4-5B2E466A14B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1ED229-612E-4079-984C-AA63BC7E5E9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A3C884-C872-47D7-8F6D-260C1939067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FB5398-16C8-4CEB-BB94-F30515ED29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28600"/>
            <a:ext cx="8229600" cy="58674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815B57-2D8F-4C32-B137-A45336E2FF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6567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6C7563E-B437-428B-A258-22C4293FC37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8E2905-9F33-45D7-B903-6DDC0757D2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DD07B1-68B4-4ECF-B581-17896623376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FA0B02-C4ED-4D8B-AA05-5785E945205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7345BA-B1B7-445D-A790-F0A710053C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129527-C13E-472A-9CEF-AE6A567CC08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D4F831-AD75-4E9C-81BC-230766EC6B5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66CAFC-DFD3-4B2D-B5B5-8DAA3861170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0D422A-3A70-43B8-B426-345A2D45192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030B95-DC3D-4E93-8D9E-3077452209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8BFAC1-7D95-4916-A408-ACE31AA4C9B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89CC1C-E5B8-4ED3-935D-579C99FB999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4A3AF8-D5E5-4845-B0F1-CF9C295A2D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9886FE-17AE-4E9D-A135-37E46B4660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42B4F9-A9AE-45C5-ABDB-95F1C22973A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D48108-D045-4D89-9A28-D264A069344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4996FF-7BCD-45EB-87D8-98A4D122A2F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A6DE8A-803D-47DB-9CBD-D5C5C47C06E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6B8A0B-5FD8-4352-9EA6-0A6D23D240D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ags" Target="../tags/tag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5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6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2C01D9D-A63C-4A2F-B877-9AD35662F30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72" r:id="rId12"/>
    <p:sldLayoutId id="2147483673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69E8050-315F-46A7-9526-46B0461E545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571472" y="136215"/>
            <a:ext cx="7727500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lang="ru-RU" sz="1400" b="1" dirty="0">
              <a:solidFill>
                <a:schemeClr val="bg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Федеральное государственное бюджетное научное учреждение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«НАУЧНО-ИССЛЕДОВАТЕЛЬСКИЙ ИНСТИТУТ МЕДИЦИНСКИХ ПРОБЛЕМ СЕВЕРА»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«НИИ МПС» </a:t>
            </a:r>
          </a:p>
          <a:p>
            <a:pPr lvl="0" algn="ctr"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eaLnBrk="0" hangingPunct="0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800" b="1" i="1" dirty="0">
                <a:solidFill>
                  <a:srgbClr val="5723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Тема: </a:t>
            </a:r>
            <a:r>
              <a:rPr lang="ru-RU" altLang="ru-RU" sz="2800" b="1" i="1" dirty="0">
                <a:solidFill>
                  <a:srgbClr val="5723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Анатомия и ф</a:t>
            </a:r>
            <a:r>
              <a:rPr lang="ru-RU" sz="2800" b="1" i="1" dirty="0">
                <a:solidFill>
                  <a:srgbClr val="5723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изиология слухового и вестибулярного анализатора</a:t>
            </a:r>
            <a:r>
              <a:rPr lang="ru-RU" altLang="ru-RU" sz="2800" b="1" i="1" dirty="0">
                <a:solidFill>
                  <a:srgbClr val="5723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возрастные особенности</a:t>
            </a:r>
          </a:p>
          <a:p>
            <a:pPr algn="ctr" eaLnBrk="1" hangingPunct="1">
              <a:buFont typeface="Times New Roman" pitchFamily="16" charset="0"/>
              <a:buNone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Лекция №2</a:t>
            </a:r>
          </a:p>
          <a:p>
            <a:pPr algn="ctr" eaLnBrk="1" hangingPunct="1">
              <a:buFont typeface="Times New Roman" pitchFamily="16" charset="0"/>
              <a:buNone/>
              <a:defRPr/>
            </a:pPr>
            <a:r>
              <a:rPr lang="ru-RU" sz="140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hangingPunct="1">
              <a:buFont typeface="Times New Roman" pitchFamily="16" charset="0"/>
              <a:buNone/>
              <a:defRPr/>
            </a:pPr>
            <a:r>
              <a:rPr lang="ru-RU" sz="140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По специальности </a:t>
            </a:r>
            <a:r>
              <a:rPr lang="ru-RU" sz="120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14.00.04 - болезни уха, горла и носа</a:t>
            </a:r>
          </a:p>
          <a:p>
            <a:pPr algn="ctr" eaLnBrk="1" hangingPunct="1">
              <a:buFont typeface="Times New Roman" pitchFamily="16" charset="0"/>
              <a:buNone/>
              <a:defRPr/>
            </a:pPr>
            <a:endParaRPr lang="ru-RU" b="1" i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 typeface="Times New Roman" pitchFamily="16" charset="0"/>
              <a:buNone/>
              <a:defRPr/>
            </a:pPr>
            <a:endParaRPr lang="ru-RU" b="1" i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 typeface="Times New Roman" pitchFamily="16" charset="0"/>
              <a:buNone/>
              <a:defRPr/>
            </a:pPr>
            <a:endParaRPr lang="ru-RU" b="1" i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 typeface="Times New Roman" pitchFamily="18" charset="0"/>
              <a:buNone/>
            </a:pP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Лектор: к.м.н. Парилова О.В.</a:t>
            </a:r>
          </a:p>
          <a:p>
            <a:pPr algn="ctr" eaLnBrk="1" hangingPunct="1">
              <a:buFont typeface="Times New Roman" pitchFamily="18" charset="0"/>
              <a:buNone/>
            </a:pPr>
            <a:r>
              <a:rPr lang="ru-RU" b="1" i="1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Красноярск, Абакан</a:t>
            </a:r>
          </a:p>
          <a:p>
            <a:pPr algn="ctr"/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kumimoji="0" lang="ru-RU" sz="1400" b="1" i="0" u="none" strike="noStrike" cap="none" normalizeH="0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Box 1">
            <a:extLst>
              <a:ext uri="{FF2B5EF4-FFF2-40B4-BE49-F238E27FC236}">
                <a16:creationId xmlns:a16="http://schemas.microsoft.com/office/drawing/2014/main" id="{3037065A-BECB-4085-B067-4E399E909B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000" y="507241"/>
            <a:ext cx="8064000" cy="506016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81638" tIns="112007" rIns="81638" bIns="40819"/>
          <a:lstStyle/>
          <a:p>
            <a:pPr indent="414726" eaLnBrk="0">
              <a:spcBef>
                <a:spcPts val="0"/>
              </a:spcBef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ru-RU" sz="254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6" charset="0"/>
                <a:ea typeface="Microsoft YaHei" charset="-122"/>
              </a:rPr>
              <a:t>Барабанная перепонка</a:t>
            </a:r>
            <a:r>
              <a:rPr lang="ru-RU" sz="254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6" charset="0"/>
                <a:ea typeface="Microsoft YaHei" charset="-122"/>
              </a:rPr>
              <a:t> </a:t>
            </a:r>
            <a:r>
              <a:rPr lang="ru-RU" sz="254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6" charset="0"/>
                <a:ea typeface="Microsoft YaHei" charset="-122"/>
              </a:rPr>
              <a:t>имеет округло-овальную форму с наибольшим поперечником около 10 мм и наименьшим — 8,5 мм, толщину — около 0,1 мм. Она расположена под углом к оси наружного слухового прохода и втянута в сторону среднего уха, образуя подобие очень плоского конуса.</a:t>
            </a:r>
          </a:p>
          <a:p>
            <a:pPr eaLnBrk="0">
              <a:lnSpc>
                <a:spcPct val="76000"/>
              </a:lnSpc>
              <a:spcBef>
                <a:spcPts val="544"/>
              </a:spcBef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endParaRPr lang="ru-RU" sz="254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6" charset="0"/>
              <a:ea typeface="Microsoft YaHei" charset="-12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>
            <a:extLst>
              <a:ext uri="{FF2B5EF4-FFF2-40B4-BE49-F238E27FC236}">
                <a16:creationId xmlns:a16="http://schemas.microsoft.com/office/drawing/2014/main" id="{C569E187-129B-4408-A638-99EE94327A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481" y="1600201"/>
            <a:ext cx="8229600" cy="4495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5090DE84-72BC-4598-B171-6C138E6671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2001" y="6248521"/>
            <a:ext cx="2134080" cy="45648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81638" tIns="42452" rIns="81638" bIns="42452" anchor="b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lnSpc>
                <a:spcPct val="100000"/>
              </a:lnSpc>
              <a:buClrTx/>
              <a:buFontTx/>
              <a:buNone/>
            </a:pPr>
            <a:fld id="{21C68806-B6B3-4E17-8DF1-AD984B548A34}" type="slidenum">
              <a:rPr lang="ru-RU" altLang="ru-RU" sz="1089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pPr algn="r" eaLnBrk="1" hangingPunct="1">
                <a:lnSpc>
                  <a:spcPct val="100000"/>
                </a:lnSpc>
                <a:buClrTx/>
                <a:buFontTx/>
                <a:buNone/>
              </a:pPr>
              <a:t>11</a:t>
            </a:fld>
            <a:endParaRPr lang="ru-RU" altLang="ru-RU" sz="1089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4340" name="Text Box 3">
            <a:extLst>
              <a:ext uri="{FF2B5EF4-FFF2-40B4-BE49-F238E27FC236}">
                <a16:creationId xmlns:a16="http://schemas.microsoft.com/office/drawing/2014/main" id="{DA365F23-E4FA-4D8F-9B44-8D81CDBD82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3361" y="6248521"/>
            <a:ext cx="2895840" cy="4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289DF64B-8FE0-4827-848B-0422D35D39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8001" y="432360"/>
            <a:ext cx="3816000" cy="5904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81638" tIns="53554" rIns="81638" bIns="40819"/>
          <a:lstStyle/>
          <a:p>
            <a:pPr indent="83521" algn="just">
              <a:lnSpc>
                <a:spcPct val="95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ru-RU" sz="1996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6" charset="0"/>
                <a:ea typeface="Microsoft YaHei" charset="-122"/>
              </a:rPr>
              <a:t>Для обозначения изменений, возникающих на барабанной перепонке, ее делят условно на четыре части посредством двух мысленно проведенных линий: одна из них проходит вдоль рукоятки молоточка и доходит до края барабанной перепонки; другая пересекает первую под прямым углом на уровне пупка. Этими двумя линиями барабанная перепонка разделяется на четыре сектора, или квадранта: </a:t>
            </a:r>
            <a:r>
              <a:rPr lang="ru-RU" sz="1996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6" charset="0"/>
                <a:ea typeface="Microsoft YaHei" charset="-122"/>
              </a:rPr>
              <a:t>передневерхний</a:t>
            </a:r>
            <a:r>
              <a:rPr lang="ru-RU" sz="1996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6" charset="0"/>
                <a:ea typeface="Microsoft YaHei" charset="-122"/>
              </a:rPr>
              <a:t>, передненижний, </a:t>
            </a:r>
            <a:r>
              <a:rPr lang="ru-RU" sz="1996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6" charset="0"/>
                <a:ea typeface="Microsoft YaHei" charset="-122"/>
              </a:rPr>
              <a:t>задневерхний</a:t>
            </a:r>
            <a:r>
              <a:rPr lang="ru-RU" sz="1996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6" charset="0"/>
                <a:ea typeface="Microsoft YaHei" charset="-122"/>
              </a:rPr>
              <a:t> и задненижний</a:t>
            </a:r>
          </a:p>
        </p:txBody>
      </p:sp>
      <p:pic>
        <p:nvPicPr>
          <p:cNvPr id="14342" name="Picture 5">
            <a:extLst>
              <a:ext uri="{FF2B5EF4-FFF2-40B4-BE49-F238E27FC236}">
                <a16:creationId xmlns:a16="http://schemas.microsoft.com/office/drawing/2014/main" id="{B5267BB1-F385-4FD8-8FB1-A2DF53CB41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01" y="576361"/>
            <a:ext cx="3960000" cy="33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" name="Text Box 6">
            <a:extLst>
              <a:ext uri="{FF2B5EF4-FFF2-40B4-BE49-F238E27FC236}">
                <a16:creationId xmlns:a16="http://schemas.microsoft.com/office/drawing/2014/main" id="{D73228F4-8BD2-47C0-9823-A843EA86E5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000" y="4147561"/>
            <a:ext cx="3312000" cy="24048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81638" tIns="53554" rIns="81638" bIns="40819"/>
          <a:lstStyle/>
          <a:p>
            <a:pPr algn="ctr">
              <a:lnSpc>
                <a:spcPct val="95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ru-RU" sz="1996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6" charset="0"/>
                <a:ea typeface="Microsoft YaHei" charset="-122"/>
              </a:rPr>
              <a:t>Квадранты барабанной перепонки:</a:t>
            </a:r>
          </a:p>
          <a:p>
            <a:pPr algn="ctr">
              <a:lnSpc>
                <a:spcPct val="95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ru-RU" sz="1996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6" charset="0"/>
                <a:ea typeface="Microsoft YaHei" charset="-122"/>
              </a:rPr>
              <a:t>1— </a:t>
            </a:r>
            <a:r>
              <a:rPr lang="ru-RU" sz="1996" b="1" i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6" charset="0"/>
                <a:ea typeface="Microsoft YaHei" charset="-122"/>
              </a:rPr>
              <a:t>задневерхний</a:t>
            </a:r>
            <a:r>
              <a:rPr lang="ru-RU" sz="1996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6" charset="0"/>
                <a:ea typeface="Microsoft YaHei" charset="-122"/>
              </a:rPr>
              <a:t>;</a:t>
            </a:r>
          </a:p>
          <a:p>
            <a:pPr algn="ctr">
              <a:lnSpc>
                <a:spcPct val="95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ru-RU" sz="1996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6" charset="0"/>
                <a:ea typeface="Microsoft YaHei" charset="-122"/>
              </a:rPr>
              <a:t>2— задненижний;</a:t>
            </a:r>
          </a:p>
          <a:p>
            <a:pPr algn="ctr">
              <a:lnSpc>
                <a:spcPct val="95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ru-RU" sz="1996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6" charset="0"/>
                <a:ea typeface="Microsoft YaHei" charset="-122"/>
              </a:rPr>
              <a:t>3— </a:t>
            </a:r>
            <a:r>
              <a:rPr lang="ru-RU" sz="1996" b="1" i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6" charset="0"/>
                <a:ea typeface="Microsoft YaHei" charset="-122"/>
              </a:rPr>
              <a:t>передневерхний</a:t>
            </a:r>
            <a:r>
              <a:rPr lang="ru-RU" sz="1996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6" charset="0"/>
                <a:ea typeface="Microsoft YaHei" charset="-122"/>
              </a:rPr>
              <a:t>;</a:t>
            </a:r>
          </a:p>
          <a:p>
            <a:pPr algn="ctr">
              <a:lnSpc>
                <a:spcPct val="95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ru-RU" sz="1996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6" charset="0"/>
                <a:ea typeface="Microsoft YaHei" charset="-122"/>
              </a:rPr>
              <a:t>4— передненижний</a:t>
            </a:r>
          </a:p>
          <a:p>
            <a:pPr algn="ctr">
              <a:spcBef>
                <a:spcPts val="1089"/>
              </a:spcBef>
              <a:spcAft>
                <a:spcPts val="907"/>
              </a:spcAft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endParaRPr lang="ru-RU" sz="1996" b="1" i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6" charset="0"/>
              <a:ea typeface="Microsoft YaHei" charset="-12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DAAF2B5-9D0B-4A56-9098-972BB9994AB2}"/>
              </a:ext>
            </a:extLst>
          </p:cNvPr>
          <p:cNvSpPr/>
          <p:nvPr/>
        </p:nvSpPr>
        <p:spPr>
          <a:xfrm>
            <a:off x="748801" y="448201"/>
            <a:ext cx="7387200" cy="61290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>
              <a:lnSpc>
                <a:spcPct val="76000"/>
              </a:lnSpc>
              <a:spcBef>
                <a:spcPts val="544"/>
              </a:spcBef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endParaRPr lang="ru-RU" sz="254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6" charset="0"/>
              <a:ea typeface="Microsoft YaHei" charset="-122"/>
            </a:endParaRPr>
          </a:p>
          <a:p>
            <a:pPr algn="ctr" eaLnBrk="0">
              <a:lnSpc>
                <a:spcPct val="76000"/>
              </a:lnSpc>
              <a:spcBef>
                <a:spcPts val="544"/>
              </a:spcBef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ru-RU" sz="2540" b="1" i="1" dirty="0">
                <a:solidFill>
                  <a:srgbClr val="FF0000"/>
                </a:solidFill>
                <a:latin typeface="Times New Roman" pitchFamily="16" charset="0"/>
                <a:ea typeface="Microsoft YaHei" charset="-122"/>
              </a:rPr>
              <a:t>Особенности строения барабанной перепонки у детей </a:t>
            </a:r>
          </a:p>
          <a:p>
            <a:pPr indent="326556" eaLnBrk="0">
              <a:spcBef>
                <a:spcPts val="0"/>
              </a:spcBef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ru-RU" sz="2540" b="1" dirty="0">
                <a:solidFill>
                  <a:schemeClr val="accent1">
                    <a:lumMod val="50000"/>
                  </a:schemeClr>
                </a:solidFill>
                <a:latin typeface="Times New Roman" pitchFamily="16" charset="0"/>
                <a:ea typeface="Microsoft YaHei" charset="-122"/>
              </a:rPr>
              <a:t>Величина барабанной перепонки с возрастом изменяется очень незначительно: у новорожденного она имеет почти те же размеры, что и у взрослого. Положение барабанной перепонки по мере развития ребенка подвергается заметным изменениям. У ребенка в возрасте до двух месяцев она расположена почти горизонтально, являясь как бы продолжением верхней стенки наружного слухового прохода и образуя с горизонтальной плоскостью угол всего лишь в 10— 20°. У детей старшего возраста угол наклона к горизонтали достигает 40—45°.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Прямоугольник 1">
            <a:extLst>
              <a:ext uri="{FF2B5EF4-FFF2-40B4-BE49-F238E27FC236}">
                <a16:creationId xmlns:a16="http://schemas.microsoft.com/office/drawing/2014/main" id="{98511632-5E90-4E56-9723-9E774316C7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401" y="707401"/>
            <a:ext cx="7581600" cy="54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358775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ru-RU" altLang="ru-RU" sz="2177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Барабанная полость является центральной частью этой системы и представляет собой узкое пространство в толще височной кости объемом около 1 см3. </a:t>
            </a:r>
          </a:p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ru-RU" altLang="ru-RU" sz="2177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В барабанной полости различают шесть стенок. </a:t>
            </a:r>
          </a:p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ru-RU" altLang="ru-RU" sz="2177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Наружной стенкой на большей части ее протяжения является барабанная перепонка. Остальные стенки — костные. </a:t>
            </a:r>
          </a:p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ru-RU" altLang="ru-RU" sz="2177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Внутренняя стенка отделяет барабанную полость от внутреннего уха. В этой стенке есть два отверстия, называемые окнами: овальное, или окно преддверия (длинный диаметр 3—4 мм) и круглое, или окно улитки (диаметр 1—2 мм). В овальное окно вставлена, как в рамку, подножная пластинка стремени, прикрепленная к краям овального окна посредством кольцевидной связки. Круглое окно затянуто эластичной тонкой перепонкой, которая носит название вторичной барабанной перепонки</a:t>
            </a:r>
            <a:r>
              <a:rPr lang="ru-RU" altLang="ru-RU" sz="2177" b="1" dirty="0">
                <a:solidFill>
                  <a:srgbClr val="FFFFFF"/>
                </a:solidFill>
                <a:latin typeface="Times New Roman" panose="02020603050405020304" pitchFamily="18" charset="0"/>
              </a:rPr>
              <a:t>.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1">
            <a:extLst>
              <a:ext uri="{FF2B5EF4-FFF2-40B4-BE49-F238E27FC236}">
                <a16:creationId xmlns:a16="http://schemas.microsoft.com/office/drawing/2014/main" id="{3FEBD44D-97C1-488E-8C53-ED71E17C3B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000" y="216360"/>
            <a:ext cx="8352000" cy="664704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81638" tIns="54534" rIns="81638" bIns="40819"/>
          <a:lstStyle/>
          <a:p>
            <a:pPr indent="298085">
              <a:lnSpc>
                <a:spcPct val="95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ru-RU" sz="2177" b="1" dirty="0">
                <a:solidFill>
                  <a:schemeClr val="accent1">
                    <a:lumMod val="50000"/>
                  </a:schemeClr>
                </a:solidFill>
                <a:latin typeface="Times New Roman" pitchFamily="16" charset="0"/>
                <a:ea typeface="Microsoft YaHei" charset="-122"/>
              </a:rPr>
              <a:t>Верхняя стенка, или крыша барабанной полости, отделяет барабанную полость от полости черепа. Нижняя стенка граничит с крупным кровеносным сосудом — луковицей яремной вены. В задней стенке внизу имеется отверстие, соединяющее барабанную полость с пещерой сосцевидного отростка.</a:t>
            </a:r>
          </a:p>
          <a:p>
            <a:pPr indent="298085">
              <a:lnSpc>
                <a:spcPct val="95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ru-RU" sz="2177" b="1" dirty="0">
                <a:solidFill>
                  <a:schemeClr val="accent1">
                    <a:lumMod val="50000"/>
                  </a:schemeClr>
                </a:solidFill>
                <a:latin typeface="Times New Roman" pitchFamily="16" charset="0"/>
                <a:ea typeface="Microsoft YaHei" charset="-122"/>
              </a:rPr>
              <a:t>Верхняя и нижняя стенки барабанной полости часто бывают очень тонкими, а нередко, особенно в раннем детском возрасте, в этих стенках бывают отверстия. Тогда слизистая оболочка барабанной полости прилегает непосредственно к мозговой оболочке или к луковице яремной вены, что представляет значительную опасность в смысле возможного перехода воспалительного процесса из барабанной полости на мозговые оболочки или на стенки яремной вены. </a:t>
            </a:r>
          </a:p>
          <a:p>
            <a:pPr indent="298085">
              <a:lnSpc>
                <a:spcPct val="95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ru-RU" sz="2177" b="1" dirty="0">
                <a:solidFill>
                  <a:schemeClr val="accent1">
                    <a:lumMod val="50000"/>
                  </a:schemeClr>
                </a:solidFill>
                <a:latin typeface="Times New Roman" pitchFamily="16" charset="0"/>
                <a:ea typeface="Microsoft YaHei" charset="-122"/>
              </a:rPr>
              <a:t>В толще внутренней и задней стенок барабанной полости находится канал лицевого нерва. Благодаря тесной анатомической близости между этим каналом и барабанной полостью лицевой нерв может быть вовлечен в воспалительный процесс, развивающийся в среднем ухе, а при операциях на среднем ухе возникает опасность ранения лицевого </a:t>
            </a:r>
            <a:r>
              <a:rPr lang="ru-RU" sz="2177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6" charset="0"/>
                <a:ea typeface="Microsoft YaHei" charset="-122"/>
              </a:rPr>
              <a:t>нерва.</a:t>
            </a:r>
          </a:p>
          <a:p>
            <a:pPr indent="298085">
              <a:lnSpc>
                <a:spcPct val="95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endParaRPr lang="ru-RU" sz="2177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6" charset="0"/>
              <a:ea typeface="Microsoft YaHei" charset="-12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1">
            <a:extLst>
              <a:ext uri="{FF2B5EF4-FFF2-40B4-BE49-F238E27FC236}">
                <a16:creationId xmlns:a16="http://schemas.microsoft.com/office/drawing/2014/main" id="{CF06BDF6-949A-4AA8-9443-BA3597FC34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801" y="432360"/>
            <a:ext cx="8321760" cy="302976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81638" tIns="49636" rIns="81638" bIns="40819"/>
          <a:lstStyle/>
          <a:p>
            <a:pPr algn="ctr">
              <a:spcBef>
                <a:spcPts val="1089"/>
              </a:spcBef>
              <a:spcAft>
                <a:spcPts val="907"/>
              </a:spcAft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endParaRPr lang="ru-RU" sz="998" dirty="0">
              <a:solidFill>
                <a:srgbClr val="000000"/>
              </a:solidFill>
              <a:ea typeface="Microsoft YaHei" charset="-122"/>
            </a:endParaRPr>
          </a:p>
          <a:p>
            <a:pPr indent="132482">
              <a:lnSpc>
                <a:spcPct val="95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ru-RU" sz="1996" b="1" dirty="0">
                <a:solidFill>
                  <a:schemeClr val="accent1">
                    <a:lumMod val="50000"/>
                  </a:schemeClr>
                </a:solidFill>
                <a:latin typeface="Times New Roman" pitchFamily="16" charset="0"/>
                <a:ea typeface="Microsoft YaHei" charset="-122"/>
              </a:rPr>
              <a:t>В барабанной полости помещается цепь слуховых косточек, состоящая из молоточка, наковальни и стремени. Молоточек имеет головку, рукоятку и два отростка (короткий и длинный). </a:t>
            </a:r>
          </a:p>
          <a:p>
            <a:pPr indent="132482">
              <a:lnSpc>
                <a:spcPct val="95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ru-RU" sz="1996" b="1" dirty="0">
                <a:solidFill>
                  <a:schemeClr val="accent1">
                    <a:lumMod val="50000"/>
                  </a:schemeClr>
                </a:solidFill>
                <a:latin typeface="Times New Roman" pitchFamily="16" charset="0"/>
                <a:ea typeface="Microsoft YaHei" charset="-122"/>
              </a:rPr>
              <a:t>Наковальня состоит из тела, короткого и длинного отростков. Стремя состоит из двух дужек, головки и подножной пластинки. Рукоятка молоточка </a:t>
            </a:r>
            <a:r>
              <a:rPr lang="ru-RU" sz="1996" b="1" dirty="0" err="1">
                <a:solidFill>
                  <a:schemeClr val="accent1">
                    <a:lumMod val="50000"/>
                  </a:schemeClr>
                </a:solidFill>
                <a:latin typeface="Times New Roman" pitchFamily="16" charset="0"/>
                <a:ea typeface="Microsoft YaHei" charset="-122"/>
              </a:rPr>
              <a:t>вращена</a:t>
            </a:r>
            <a:r>
              <a:rPr lang="ru-RU" sz="1996" b="1" dirty="0">
                <a:solidFill>
                  <a:schemeClr val="accent1">
                    <a:lumMod val="50000"/>
                  </a:schemeClr>
                </a:solidFill>
                <a:latin typeface="Times New Roman" pitchFamily="16" charset="0"/>
                <a:ea typeface="Microsoft YaHei" charset="-122"/>
              </a:rPr>
              <a:t> в фиброзный слой барабанной перепонки, причем нижний конец рукоятки образует в центре барабанной перепонки выступ — пупок, а короткий отросток образует выпячивание в </a:t>
            </a:r>
            <a:r>
              <a:rPr lang="ru-RU" sz="1996" b="1" dirty="0" err="1">
                <a:solidFill>
                  <a:schemeClr val="accent1">
                    <a:lumMod val="50000"/>
                  </a:schemeClr>
                </a:solidFill>
                <a:latin typeface="Times New Roman" pitchFamily="16" charset="0"/>
                <a:ea typeface="Microsoft YaHei" charset="-122"/>
              </a:rPr>
              <a:t>передне</a:t>
            </a:r>
            <a:r>
              <a:rPr lang="ru-RU" sz="1996" b="1" dirty="0">
                <a:solidFill>
                  <a:schemeClr val="accent1">
                    <a:lumMod val="50000"/>
                  </a:schemeClr>
                </a:solidFill>
                <a:latin typeface="Times New Roman" pitchFamily="16" charset="0"/>
                <a:ea typeface="Microsoft YaHei" charset="-122"/>
              </a:rPr>
              <a:t>-верхней части. </a:t>
            </a:r>
          </a:p>
        </p:txBody>
      </p:sp>
      <p:pic>
        <p:nvPicPr>
          <p:cNvPr id="20483" name="Picture 2">
            <a:extLst>
              <a:ext uri="{FF2B5EF4-FFF2-40B4-BE49-F238E27FC236}">
                <a16:creationId xmlns:a16="http://schemas.microsoft.com/office/drawing/2014/main" id="{024D18BC-7E85-4A84-BAFE-84667728BD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01" y="3462120"/>
            <a:ext cx="7848000" cy="330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">
            <a:extLst>
              <a:ext uri="{FF2B5EF4-FFF2-40B4-BE49-F238E27FC236}">
                <a16:creationId xmlns:a16="http://schemas.microsoft.com/office/drawing/2014/main" id="{56E41AFB-A9C2-4B93-B6ED-83F73BE234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481" y="1600201"/>
            <a:ext cx="8229600" cy="4589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pic>
        <p:nvPicPr>
          <p:cNvPr id="21507" name="Picture 2">
            <a:extLst>
              <a:ext uri="{FF2B5EF4-FFF2-40B4-BE49-F238E27FC236}">
                <a16:creationId xmlns:a16="http://schemas.microsoft.com/office/drawing/2014/main" id="{E8050ED2-C631-423A-9344-C7D1033802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01" y="360361"/>
            <a:ext cx="7848000" cy="3558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9459" name="Text Box 3">
            <a:extLst>
              <a:ext uri="{FF2B5EF4-FFF2-40B4-BE49-F238E27FC236}">
                <a16:creationId xmlns:a16="http://schemas.microsoft.com/office/drawing/2014/main" id="{FF40D047-6234-4A9E-A0F1-FE215F95DD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2001" y="6248521"/>
            <a:ext cx="2134080" cy="45648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81638" tIns="42452" rIns="81638" bIns="42452" anchor="b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lnSpc>
                <a:spcPct val="100000"/>
              </a:lnSpc>
              <a:buClrTx/>
              <a:buFontTx/>
              <a:buNone/>
            </a:pPr>
            <a:fld id="{BFBF5F79-2EA8-45B9-9233-49CBBCFE6E18}" type="slidenum">
              <a:rPr lang="ru-RU" altLang="ru-RU" sz="1089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pPr algn="r" eaLnBrk="1" hangingPunct="1">
                <a:lnSpc>
                  <a:spcPct val="100000"/>
                </a:lnSpc>
                <a:buClrTx/>
                <a:buFontTx/>
                <a:buNone/>
              </a:pPr>
              <a:t>16</a:t>
            </a:fld>
            <a:endParaRPr lang="ru-RU" altLang="ru-RU" sz="1089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1509" name="Text Box 4">
            <a:extLst>
              <a:ext uri="{FF2B5EF4-FFF2-40B4-BE49-F238E27FC236}">
                <a16:creationId xmlns:a16="http://schemas.microsoft.com/office/drawing/2014/main" id="{60408489-EA42-4C0B-8DEC-8CDA97A650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3361" y="6248521"/>
            <a:ext cx="2895840" cy="4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9461" name="Text Box 5">
            <a:extLst>
              <a:ext uri="{FF2B5EF4-FFF2-40B4-BE49-F238E27FC236}">
                <a16:creationId xmlns:a16="http://schemas.microsoft.com/office/drawing/2014/main" id="{CC078FA3-4998-4E92-A9CA-83293282DD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160" y="4077001"/>
            <a:ext cx="8449920" cy="232992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81638" tIns="53554" rIns="81638" bIns="40819"/>
          <a:lstStyle/>
          <a:p>
            <a:pPr indent="132482">
              <a:lnSpc>
                <a:spcPct val="95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ru-RU" sz="1996" b="1" dirty="0">
                <a:solidFill>
                  <a:schemeClr val="accent1">
                    <a:lumMod val="50000"/>
                  </a:schemeClr>
                </a:solidFill>
                <a:latin typeface="Times New Roman" pitchFamily="16" charset="0"/>
                <a:ea typeface="Microsoft YaHei" charset="-122"/>
              </a:rPr>
              <a:t>Головка молоточка сочленяется с телом наковальни, а она своим длинным отростком сочленяется с головкой стремени. Подножная пластинка стремени, как было сказано, входит в овальное окно, соединяющее среднее ухо с внутренним. Определенное напряжение барабанной перепонки и цепи слуховых косточек обеспечивается двумя мышцами — натягивающей барабанную перепонку и стремянной. </a:t>
            </a:r>
          </a:p>
          <a:p>
            <a:pPr indent="132482">
              <a:lnSpc>
                <a:spcPct val="95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endParaRPr lang="ru-RU" sz="1996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6" charset="0"/>
              <a:ea typeface="Microsoft YaHei" charset="-12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1">
            <a:extLst>
              <a:ext uri="{FF2B5EF4-FFF2-40B4-BE49-F238E27FC236}">
                <a16:creationId xmlns:a16="http://schemas.microsoft.com/office/drawing/2014/main" id="{134062A7-4E26-4A40-9C2A-422BE1577C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801" y="327241"/>
            <a:ext cx="8229600" cy="5364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0" tIns="76740" rIns="0" bIns="0"/>
          <a:lstStyle/>
          <a:p>
            <a:pPr indent="326556">
              <a:buFont typeface="Wingdings" pitchFamily="2" charset="2"/>
              <a:buChar char="v"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ru-RU" sz="2540" b="1" dirty="0">
                <a:solidFill>
                  <a:schemeClr val="accent1">
                    <a:lumMod val="50000"/>
                  </a:schemeClr>
                </a:solidFill>
                <a:latin typeface="Times New Roman" pitchFamily="16" charset="0"/>
                <a:ea typeface="Microsoft YaHei" charset="-122"/>
              </a:rPr>
              <a:t>Первая мышца (</a:t>
            </a:r>
            <a:r>
              <a:rPr lang="ru-RU" sz="2540" b="1" dirty="0" err="1">
                <a:solidFill>
                  <a:schemeClr val="accent1">
                    <a:lumMod val="50000"/>
                  </a:schemeClr>
                </a:solidFill>
                <a:latin typeface="Times New Roman" pitchFamily="16" charset="0"/>
                <a:ea typeface="Microsoft YaHei" charset="-122"/>
              </a:rPr>
              <a:t>m</a:t>
            </a:r>
            <a:r>
              <a:rPr lang="ru-RU" sz="2540" b="1" dirty="0">
                <a:solidFill>
                  <a:schemeClr val="accent1">
                    <a:lumMod val="50000"/>
                  </a:schemeClr>
                </a:solidFill>
                <a:latin typeface="Times New Roman" pitchFamily="16" charset="0"/>
                <a:ea typeface="Microsoft YaHei" charset="-122"/>
              </a:rPr>
              <a:t>. </a:t>
            </a:r>
            <a:r>
              <a:rPr lang="ru-RU" sz="2540" b="1" dirty="0" err="1">
                <a:solidFill>
                  <a:schemeClr val="accent1">
                    <a:lumMod val="50000"/>
                  </a:schemeClr>
                </a:solidFill>
                <a:latin typeface="Times New Roman" pitchFamily="16" charset="0"/>
                <a:ea typeface="Microsoft YaHei" charset="-122"/>
              </a:rPr>
              <a:t>tensor</a:t>
            </a:r>
            <a:r>
              <a:rPr lang="ru-RU" sz="2540" b="1" dirty="0">
                <a:solidFill>
                  <a:schemeClr val="accent1">
                    <a:lumMod val="50000"/>
                  </a:schemeClr>
                </a:solidFill>
                <a:latin typeface="Times New Roman" pitchFamily="16" charset="0"/>
                <a:ea typeface="Microsoft YaHei" charset="-122"/>
              </a:rPr>
              <a:t> </a:t>
            </a:r>
            <a:r>
              <a:rPr lang="ru-RU" sz="2540" b="1" dirty="0" err="1">
                <a:solidFill>
                  <a:schemeClr val="accent1">
                    <a:lumMod val="50000"/>
                  </a:schemeClr>
                </a:solidFill>
                <a:latin typeface="Times New Roman" pitchFamily="16" charset="0"/>
                <a:ea typeface="Microsoft YaHei" charset="-122"/>
              </a:rPr>
              <a:t>tympani</a:t>
            </a:r>
            <a:r>
              <a:rPr lang="ru-RU" sz="2540" b="1" dirty="0">
                <a:solidFill>
                  <a:schemeClr val="accent1">
                    <a:lumMod val="50000"/>
                  </a:schemeClr>
                </a:solidFill>
                <a:latin typeface="Times New Roman" pitchFamily="16" charset="0"/>
                <a:ea typeface="Microsoft YaHei" charset="-122"/>
              </a:rPr>
              <a:t>) прикреплена к рукоятке молоточка и втягивает барабанную перепонку внутрь. </a:t>
            </a:r>
          </a:p>
          <a:p>
            <a:pPr indent="326556">
              <a:buFont typeface="Wingdings" pitchFamily="2" charset="2"/>
              <a:buChar char="v"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ru-RU" sz="2540" b="1" dirty="0">
                <a:solidFill>
                  <a:schemeClr val="accent1">
                    <a:lumMod val="50000"/>
                  </a:schemeClr>
                </a:solidFill>
                <a:latin typeface="Times New Roman" pitchFamily="16" charset="0"/>
                <a:ea typeface="Microsoft YaHei" charset="-122"/>
              </a:rPr>
              <a:t>Вторая, стременная мышца (</a:t>
            </a:r>
            <a:r>
              <a:rPr lang="ru-RU" sz="2540" b="1" dirty="0" err="1">
                <a:solidFill>
                  <a:schemeClr val="accent1">
                    <a:lumMod val="50000"/>
                  </a:schemeClr>
                </a:solidFill>
                <a:latin typeface="Times New Roman" pitchFamily="16" charset="0"/>
                <a:ea typeface="Microsoft YaHei" charset="-122"/>
              </a:rPr>
              <a:t>m</a:t>
            </a:r>
            <a:r>
              <a:rPr lang="ru-RU" sz="2540" b="1" dirty="0">
                <a:solidFill>
                  <a:schemeClr val="accent1">
                    <a:lumMod val="50000"/>
                  </a:schemeClr>
                </a:solidFill>
                <a:latin typeface="Times New Roman" pitchFamily="16" charset="0"/>
                <a:ea typeface="Microsoft YaHei" charset="-122"/>
              </a:rPr>
              <a:t>. </a:t>
            </a:r>
            <a:r>
              <a:rPr lang="ru-RU" sz="2540" b="1" dirty="0" err="1">
                <a:solidFill>
                  <a:schemeClr val="accent1">
                    <a:lumMod val="50000"/>
                  </a:schemeClr>
                </a:solidFill>
                <a:latin typeface="Times New Roman" pitchFamily="16" charset="0"/>
                <a:ea typeface="Microsoft YaHei" charset="-122"/>
              </a:rPr>
              <a:t>stapedius</a:t>
            </a:r>
            <a:r>
              <a:rPr lang="ru-RU" sz="2540" b="1" dirty="0">
                <a:solidFill>
                  <a:schemeClr val="accent1">
                    <a:lumMod val="50000"/>
                  </a:schemeClr>
                </a:solidFill>
                <a:latin typeface="Times New Roman" pitchFamily="16" charset="0"/>
                <a:ea typeface="Microsoft YaHei" charset="-122"/>
              </a:rPr>
              <a:t>), прикреплена к головке стремени и втягивает основание стремени (подножную пластинку) внутрь барабанной полости. Она является самой миниатюрной мышцей в теле. </a:t>
            </a:r>
          </a:p>
          <a:p>
            <a:pPr indent="326556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endParaRPr lang="ru-RU" sz="2540" b="1" dirty="0">
              <a:solidFill>
                <a:schemeClr val="accent1">
                  <a:lumMod val="50000"/>
                </a:schemeClr>
              </a:solidFill>
              <a:latin typeface="Times New Roman" pitchFamily="16" charset="0"/>
              <a:ea typeface="Microsoft YaHei" charset="-122"/>
            </a:endParaRPr>
          </a:p>
          <a:p>
            <a:pPr indent="326556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ru-RU" sz="2177" b="1" dirty="0">
                <a:solidFill>
                  <a:schemeClr val="accent1">
                    <a:lumMod val="50000"/>
                  </a:schemeClr>
                </a:solidFill>
                <a:latin typeface="Times New Roman" pitchFamily="16" charset="0"/>
                <a:ea typeface="Microsoft YaHei" charset="-122"/>
              </a:rPr>
              <a:t>Указанные мышцы настраивают барабанно-косточковый механизм среднего уха на оптимальное проведение звука и регулируют чувствительность уха к звуку, — при громких звуках они рефлекторно напрягаются и проводимость звука уменьшается. Они также уменьшают амплитуду отклонения барабанной перепонки и основания стремени при перепадах давления.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1">
            <a:extLst>
              <a:ext uri="{FF2B5EF4-FFF2-40B4-BE49-F238E27FC236}">
                <a16:creationId xmlns:a16="http://schemas.microsoft.com/office/drawing/2014/main" id="{871C764B-03A6-47F1-8237-1632F6D522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481" y="417961"/>
            <a:ext cx="8359200" cy="578592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81638" tIns="55840" rIns="81638" bIns="40819"/>
          <a:lstStyle/>
          <a:p>
            <a:pPr indent="216003" algn="ctr">
              <a:lnSpc>
                <a:spcPct val="95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ru-RU" sz="2358" b="1" i="1" dirty="0">
                <a:solidFill>
                  <a:srgbClr val="FF0000"/>
                </a:solidFill>
                <a:latin typeface="Times New Roman" pitchFamily="16" charset="0"/>
                <a:ea typeface="Microsoft YaHei" charset="-122"/>
              </a:rPr>
              <a:t>Слуховая, или евстахиева, труба</a:t>
            </a:r>
          </a:p>
          <a:p>
            <a:pPr indent="216003">
              <a:lnSpc>
                <a:spcPct val="95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ru-RU" sz="2358" b="1" dirty="0">
                <a:solidFill>
                  <a:schemeClr val="accent1">
                    <a:lumMod val="50000"/>
                  </a:schemeClr>
                </a:solidFill>
                <a:latin typeface="Times New Roman" pitchFamily="16" charset="0"/>
                <a:ea typeface="Microsoft YaHei" charset="-122"/>
              </a:rPr>
              <a:t>Слуховая, или евстахиева, труба представляет собой канал длиной (у взрослых) 3,5 см, соединяющий барабанную полость с носоглоткой. </a:t>
            </a:r>
          </a:p>
          <a:p>
            <a:pPr indent="216003">
              <a:lnSpc>
                <a:spcPct val="95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ru-RU" sz="2358" b="1" dirty="0">
                <a:solidFill>
                  <a:schemeClr val="accent1">
                    <a:lumMod val="50000"/>
                  </a:schemeClr>
                </a:solidFill>
                <a:latin typeface="Times New Roman" pitchFamily="16" charset="0"/>
                <a:ea typeface="Microsoft YaHei" charset="-122"/>
              </a:rPr>
              <a:t>Барабанное устье евстахиевой трубы расположено в передней стенке барабанной полости, а носоглоточное — в боковой стенке носоглотки. Та часть евстахиевой трубы, которая прилежит к барабанной полости, является костной, а часть, обращенная к носоглотке, имеет хрящевые стенки. </a:t>
            </a:r>
          </a:p>
          <a:p>
            <a:pPr indent="216003">
              <a:lnSpc>
                <a:spcPct val="95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ru-RU" sz="2358" b="1" dirty="0">
                <a:solidFill>
                  <a:schemeClr val="accent1">
                    <a:lumMod val="50000"/>
                  </a:schemeClr>
                </a:solidFill>
                <a:latin typeface="Times New Roman" pitchFamily="16" charset="0"/>
                <a:ea typeface="Microsoft YaHei" charset="-122"/>
              </a:rPr>
              <a:t>Вся евстахиева труба выстлана мерцательным эпителием: движение его волосков направлено в сторону носоглотки. </a:t>
            </a:r>
          </a:p>
          <a:p>
            <a:pPr indent="216003">
              <a:lnSpc>
                <a:spcPct val="95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ru-RU" sz="2358" b="1" dirty="0">
                <a:solidFill>
                  <a:schemeClr val="accent1">
                    <a:lumMod val="50000"/>
                  </a:schemeClr>
                </a:solidFill>
                <a:latin typeface="Times New Roman" pitchFamily="16" charset="0"/>
                <a:ea typeface="Microsoft YaHei" charset="-122"/>
              </a:rPr>
              <a:t>Стенки хрящевой части евстахиевой трубы, обычно соприкасающиеся между собой, в момент глотания (благодаря сокращению глоточных мышц) расходятся, пропуская воздух из носоглотки в барабанную полость. </a:t>
            </a:r>
          </a:p>
          <a:p>
            <a:pPr indent="116642">
              <a:lnSpc>
                <a:spcPct val="95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endParaRPr lang="ru-RU" sz="2358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6" charset="0"/>
              <a:ea typeface="Microsoft YaHei" charset="-12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1">
            <a:extLst>
              <a:ext uri="{FF2B5EF4-FFF2-40B4-BE49-F238E27FC236}">
                <a16:creationId xmlns:a16="http://schemas.microsoft.com/office/drawing/2014/main" id="{11C41CE6-9DAB-4871-8294-B491AB7C82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521" y="662761"/>
            <a:ext cx="7385760" cy="449712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81638" tIns="42452" rIns="81638" bIns="42452"/>
          <a:lstStyle/>
          <a:p>
            <a:pPr indent="165603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endParaRPr lang="ru-RU" sz="2358" b="1" dirty="0">
              <a:solidFill>
                <a:srgbClr val="E6E6E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6" charset="0"/>
              <a:ea typeface="Microsoft YaHei" charset="-122"/>
            </a:endParaRPr>
          </a:p>
          <a:p>
            <a:pPr indent="326556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ru-RU" sz="2358" b="1" dirty="0">
                <a:solidFill>
                  <a:schemeClr val="accent1">
                    <a:lumMod val="50000"/>
                  </a:schemeClr>
                </a:solidFill>
                <a:latin typeface="Times New Roman" pitchFamily="16" charset="0"/>
                <a:ea typeface="Microsoft YaHei" charset="-122"/>
              </a:rPr>
              <a:t>Слуховая труба взрослого человека имеет направление от среднего уха к подбородку (точнее вниз, вперёд и </a:t>
            </a:r>
            <a:r>
              <a:rPr lang="ru-RU" sz="2358" b="1" dirty="0" err="1">
                <a:solidFill>
                  <a:schemeClr val="accent1">
                    <a:lumMod val="50000"/>
                  </a:schemeClr>
                </a:solidFill>
                <a:latin typeface="Times New Roman" pitchFamily="16" charset="0"/>
                <a:ea typeface="Microsoft YaHei" charset="-122"/>
              </a:rPr>
              <a:t>медиально</a:t>
            </a:r>
            <a:r>
              <a:rPr lang="ru-RU" sz="2358" b="1" dirty="0">
                <a:solidFill>
                  <a:schemeClr val="accent1">
                    <a:lumMod val="50000"/>
                  </a:schemeClr>
                </a:solidFill>
                <a:latin typeface="Times New Roman" pitchFamily="16" charset="0"/>
                <a:ea typeface="Microsoft YaHei" charset="-122"/>
              </a:rPr>
              <a:t>, образуя угол 45° со срединной и 30° с горизонтальной плоскостью). </a:t>
            </a:r>
          </a:p>
          <a:p>
            <a:pPr indent="326556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ru-RU" sz="2358" b="1" dirty="0">
                <a:solidFill>
                  <a:schemeClr val="accent1">
                    <a:lumMod val="50000"/>
                  </a:schemeClr>
                </a:solidFill>
                <a:latin typeface="Times New Roman" pitchFamily="16" charset="0"/>
                <a:ea typeface="Microsoft YaHei" charset="-122"/>
              </a:rPr>
              <a:t>Направленность вниз способствует выведению секрета из барабанной полости и препятствует проникновению в неё содержимого носоглотки. </a:t>
            </a:r>
          </a:p>
          <a:p>
            <a:pPr indent="326556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ru-RU" sz="2358" b="1" dirty="0">
                <a:solidFill>
                  <a:schemeClr val="accent1">
                    <a:lumMod val="50000"/>
                  </a:schemeClr>
                </a:solidFill>
                <a:latin typeface="Times New Roman" pitchFamily="16" charset="0"/>
                <a:ea typeface="Microsoft YaHei" charset="-122"/>
              </a:rPr>
              <a:t>Ширина просвета слуховой трубы в перепончато-хрящевой части составляет 2–4 мм, в области перешейка — менее 2 мм, а в костной части — от 2 до 6 мм. Таким образом, объем слуховой трубы — 0,1–0,5 мл.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CA92500-52F1-40CA-A8E0-C0820C5B2CF9}"/>
              </a:ext>
            </a:extLst>
          </p:cNvPr>
          <p:cNvSpPr/>
          <p:nvPr/>
        </p:nvSpPr>
        <p:spPr>
          <a:xfrm>
            <a:off x="1267201" y="707401"/>
            <a:ext cx="6350400" cy="59490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Font typeface="Times New Roman" pitchFamily="16" charset="0"/>
              <a:buNone/>
              <a:defRPr/>
            </a:pPr>
            <a:r>
              <a:rPr lang="ru-RU" sz="3266" b="1" i="1" dirty="0">
                <a:solidFill>
                  <a:srgbClr val="FF0000"/>
                </a:solidFill>
                <a:latin typeface="+mn-lt"/>
                <a:ea typeface="Microsoft YaHei" charset="-122"/>
              </a:rPr>
              <a:t>План лекций:</a:t>
            </a:r>
            <a:endParaRPr lang="ru-RU" sz="3266" dirty="0">
              <a:latin typeface="+mn-lt"/>
              <a:ea typeface="Microsoft YaHei" charset="-122"/>
            </a:endParaRPr>
          </a:p>
        </p:txBody>
      </p:sp>
      <p:sp>
        <p:nvSpPr>
          <p:cNvPr id="144385" name="Rectangle 1">
            <a:extLst>
              <a:ext uri="{FF2B5EF4-FFF2-40B4-BE49-F238E27FC236}">
                <a16:creationId xmlns:a16="http://schemas.microsoft.com/office/drawing/2014/main" id="{56A55E84-D7A3-4683-B8DE-B8D1E31975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01" y="914011"/>
            <a:ext cx="7905600" cy="5070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414726" indent="-414726" algn="just" eaLnBrk="0">
              <a:buClr>
                <a:schemeClr val="bg1"/>
              </a:buClr>
              <a:buFont typeface="+mj-lt"/>
              <a:buAutoNum type="arabicPeriod"/>
              <a:defRPr/>
            </a:pPr>
            <a:r>
              <a:rPr lang="ru-RU" sz="2177" dirty="0">
                <a:latin typeface="+mn-lt"/>
              </a:rPr>
              <a:t>Развитие наружного, среднего и внутреннего уха. </a:t>
            </a:r>
          </a:p>
          <a:p>
            <a:pPr marL="414726" indent="-414726" algn="just" eaLnBrk="0">
              <a:buFont typeface="+mj-lt"/>
              <a:buAutoNum type="arabicPeriod"/>
              <a:defRPr/>
            </a:pPr>
            <a:r>
              <a:rPr lang="ru-RU" sz="2177" dirty="0">
                <a:latin typeface="+mn-lt"/>
              </a:rPr>
              <a:t>Строение наружного слухового прохода, барабанной перепонки у взрослых и детей различного возраста. </a:t>
            </a:r>
          </a:p>
          <a:p>
            <a:pPr marL="414726" indent="-414726" algn="just" eaLnBrk="0">
              <a:buFont typeface="+mj-lt"/>
              <a:buAutoNum type="arabicPeriod"/>
              <a:defRPr/>
            </a:pPr>
            <a:r>
              <a:rPr lang="ru-RU" sz="2177" dirty="0">
                <a:latin typeface="+mn-lt"/>
              </a:rPr>
              <a:t>Барабанная полость, топография, стенки. </a:t>
            </a:r>
          </a:p>
          <a:p>
            <a:pPr marL="414726" indent="-414726" algn="just" eaLnBrk="0">
              <a:buFont typeface="+mj-lt"/>
              <a:buAutoNum type="arabicPeriod"/>
              <a:defRPr/>
            </a:pPr>
            <a:r>
              <a:rPr lang="ru-RU" sz="2177" dirty="0">
                <a:latin typeface="+mn-lt"/>
              </a:rPr>
              <a:t>Особенности строения барабанной полости у новорожденных и грудных детей (</a:t>
            </a:r>
            <a:r>
              <a:rPr lang="ru-RU" sz="2177" dirty="0" err="1">
                <a:latin typeface="+mn-lt"/>
              </a:rPr>
              <a:t>дегисценции</a:t>
            </a:r>
            <a:r>
              <a:rPr lang="ru-RU" sz="2177" dirty="0">
                <a:latin typeface="+mn-lt"/>
              </a:rPr>
              <a:t> стенок канала лицевого нерва, наличие </a:t>
            </a:r>
            <a:r>
              <a:rPr lang="ru-RU" sz="2177" dirty="0" err="1">
                <a:latin typeface="+mn-lt"/>
              </a:rPr>
              <a:t>миксоидной</a:t>
            </a:r>
            <a:r>
              <a:rPr lang="ru-RU" sz="2177" dirty="0">
                <a:latin typeface="+mn-lt"/>
              </a:rPr>
              <a:t> ткани и т.д.), имеющие клиническое значение.</a:t>
            </a:r>
          </a:p>
          <a:p>
            <a:pPr marL="414726" indent="-414726" algn="just" eaLnBrk="0">
              <a:buFont typeface="+mj-lt"/>
              <a:buAutoNum type="arabicPeriod"/>
              <a:defRPr/>
            </a:pPr>
            <a:r>
              <a:rPr lang="ru-RU" sz="2177" dirty="0">
                <a:latin typeface="+mn-lt"/>
              </a:rPr>
              <a:t>Слуховая труба.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177" dirty="0">
                <a:latin typeface="+mn-lt"/>
              </a:rPr>
              <a:t>Проводящие пути слухового и вестибулярного анализаторов.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Характеристика звука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Клиническая анатомия анализатора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Теории слуха</a:t>
            </a:r>
          </a:p>
          <a:p>
            <a:pPr marL="414726" indent="-414726" algn="just" eaLnBrk="0">
              <a:buFont typeface="+mj-lt"/>
              <a:buAutoNum type="arabicPeriod"/>
              <a:defRPr/>
            </a:pPr>
            <a:endParaRPr lang="ru-RU" sz="2177" dirty="0">
              <a:latin typeface="+mn-l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B4F3F44-C35E-4EE5-B3FF-572E56ABECDA}"/>
              </a:ext>
            </a:extLst>
          </p:cNvPr>
          <p:cNvSpPr/>
          <p:nvPr/>
        </p:nvSpPr>
        <p:spPr>
          <a:xfrm>
            <a:off x="1072801" y="966601"/>
            <a:ext cx="6933600" cy="487550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>
              <a:lnSpc>
                <a:spcPct val="76000"/>
              </a:lnSpc>
              <a:spcBef>
                <a:spcPts val="544"/>
              </a:spcBef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ru-RU" sz="2903" b="1" i="1" dirty="0">
                <a:solidFill>
                  <a:srgbClr val="FF0000"/>
                </a:solidFill>
                <a:latin typeface="Times New Roman" pitchFamily="16" charset="0"/>
                <a:ea typeface="Microsoft YaHei" charset="-122"/>
              </a:rPr>
              <a:t>Особенности строения евстахиевой трубы у детей </a:t>
            </a:r>
          </a:p>
          <a:p>
            <a:pPr algn="ctr" eaLnBrk="0">
              <a:lnSpc>
                <a:spcPct val="76000"/>
              </a:lnSpc>
              <a:spcBef>
                <a:spcPts val="544"/>
              </a:spcBef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endParaRPr lang="ru-RU" sz="2903" b="1" i="1" dirty="0">
              <a:solidFill>
                <a:srgbClr val="FF0000"/>
              </a:solidFill>
              <a:latin typeface="Times New Roman" pitchFamily="16" charset="0"/>
              <a:ea typeface="Microsoft YaHei" charset="-122"/>
            </a:endParaRPr>
          </a:p>
          <a:p>
            <a:pPr indent="414726" eaLnBrk="0">
              <a:spcBef>
                <a:spcPts val="544"/>
              </a:spcBef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ru-RU" sz="2903" b="1" dirty="0">
                <a:solidFill>
                  <a:schemeClr val="accent1">
                    <a:lumMod val="50000"/>
                  </a:schemeClr>
                </a:solidFill>
                <a:latin typeface="Times New Roman" pitchFamily="16" charset="0"/>
                <a:ea typeface="Microsoft YaHei" charset="-122"/>
              </a:rPr>
              <a:t>В ходе развития в матке на стадии эмбриона слуховая труба образуется из эмбриональной жаберной щели. </a:t>
            </a:r>
          </a:p>
          <a:p>
            <a:pPr indent="414726" eaLnBrk="0">
              <a:spcBef>
                <a:spcPts val="544"/>
              </a:spcBef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ru-RU" sz="2903" b="1" dirty="0">
                <a:solidFill>
                  <a:schemeClr val="accent1">
                    <a:lumMod val="50000"/>
                  </a:schemeClr>
                </a:solidFill>
                <a:latin typeface="Times New Roman" pitchFamily="16" charset="0"/>
                <a:ea typeface="Microsoft YaHei" charset="-122"/>
              </a:rPr>
              <a:t>У маленьких детей евстахиева труба короче и просвет ее шире, чем у детей старшего возраста и у взрослых.</a:t>
            </a:r>
          </a:p>
          <a:p>
            <a:pPr indent="414726" eaLnBrk="0">
              <a:spcBef>
                <a:spcPts val="544"/>
              </a:spcBef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endParaRPr lang="ru-RU" b="1" i="1" dirty="0">
              <a:solidFill>
                <a:srgbClr val="FF0000"/>
              </a:solidFill>
              <a:latin typeface="Times New Roman" pitchFamily="16" charset="0"/>
              <a:ea typeface="Microsoft YaHei" charset="-122"/>
            </a:endParaRPr>
          </a:p>
          <a:p>
            <a:pPr algn="ctr" eaLnBrk="0">
              <a:lnSpc>
                <a:spcPct val="76000"/>
              </a:lnSpc>
              <a:spcBef>
                <a:spcPts val="544"/>
              </a:spcBef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endParaRPr lang="ru-RU" b="1" i="1" dirty="0">
              <a:solidFill>
                <a:srgbClr val="FF0000"/>
              </a:solidFill>
              <a:latin typeface="Times New Roman" pitchFamily="16" charset="0"/>
              <a:ea typeface="Microsoft YaHei" charset="-122"/>
            </a:endParaRPr>
          </a:p>
          <a:p>
            <a:pPr algn="ctr" eaLnBrk="0">
              <a:lnSpc>
                <a:spcPct val="76000"/>
              </a:lnSpc>
              <a:spcBef>
                <a:spcPts val="544"/>
              </a:spcBef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endParaRPr lang="ru-RU" b="1" i="1" dirty="0">
              <a:solidFill>
                <a:srgbClr val="FF0000"/>
              </a:solidFill>
              <a:latin typeface="Times New Roman" pitchFamily="16" charset="0"/>
              <a:ea typeface="Microsoft YaHei" charset="-122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1">
            <a:extLst>
              <a:ext uri="{FF2B5EF4-FFF2-40B4-BE49-F238E27FC236}">
                <a16:creationId xmlns:a16="http://schemas.microsoft.com/office/drawing/2014/main" id="{250608F4-007C-4589-8477-B6C8B4D560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481" y="229321"/>
            <a:ext cx="8229600" cy="114336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ru-RU" sz="3991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6" charset="0"/>
                <a:ea typeface="Microsoft YaHei" charset="-122"/>
              </a:rPr>
              <a:t>Среднее ухо</a:t>
            </a:r>
          </a:p>
        </p:txBody>
      </p:sp>
      <p:sp>
        <p:nvSpPr>
          <p:cNvPr id="15362" name="Text Box 2">
            <a:extLst>
              <a:ext uri="{FF2B5EF4-FFF2-40B4-BE49-F238E27FC236}">
                <a16:creationId xmlns:a16="http://schemas.microsoft.com/office/drawing/2014/main" id="{648AC51D-814D-475D-9721-CFBFBF4581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481" y="1600201"/>
            <a:ext cx="8229600" cy="449568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marL="311045" indent="-299524">
              <a:lnSpc>
                <a:spcPct val="90000"/>
              </a:lnSpc>
              <a:spcBef>
                <a:spcPts val="726"/>
              </a:spcBef>
              <a:tabLst>
                <a:tab pos="311045" algn="l"/>
                <a:tab pos="717131" algn="l"/>
                <a:tab pos="1124657" algn="l"/>
                <a:tab pos="1532183" algn="l"/>
                <a:tab pos="1939709" algn="l"/>
                <a:tab pos="2347235" algn="l"/>
                <a:tab pos="2754761" algn="l"/>
                <a:tab pos="3162287" algn="l"/>
                <a:tab pos="3569813" algn="l"/>
                <a:tab pos="3977339" algn="l"/>
                <a:tab pos="4384865" algn="l"/>
                <a:tab pos="4792391" algn="l"/>
                <a:tab pos="5199917" algn="l"/>
                <a:tab pos="5607443" algn="l"/>
                <a:tab pos="6014969" algn="l"/>
                <a:tab pos="6422495" algn="l"/>
                <a:tab pos="6830021" algn="l"/>
                <a:tab pos="7237547" algn="l"/>
                <a:tab pos="7645073" algn="l"/>
                <a:tab pos="8052599" algn="l"/>
                <a:tab pos="8460125" algn="l"/>
              </a:tabLst>
              <a:defRPr/>
            </a:pPr>
            <a:r>
              <a:rPr lang="ru-RU" sz="2177" b="1" dirty="0">
                <a:solidFill>
                  <a:schemeClr val="accent1">
                    <a:lumMod val="50000"/>
                  </a:schemeClr>
                </a:solidFill>
                <a:latin typeface="Times New Roman" pitchFamily="16" charset="0"/>
                <a:ea typeface="Microsoft YaHei" charset="-122"/>
              </a:rPr>
              <a:t>Функции слуховой трубы:</a:t>
            </a:r>
          </a:p>
          <a:p>
            <a:pPr marL="299524" indent="-288004">
              <a:lnSpc>
                <a:spcPct val="90000"/>
              </a:lnSpc>
              <a:spcBef>
                <a:spcPts val="726"/>
              </a:spcBef>
              <a:buClr>
                <a:srgbClr val="FFFFFF"/>
              </a:buClr>
              <a:buFont typeface="Wingdings" charset="2"/>
              <a:buChar char=""/>
              <a:tabLst>
                <a:tab pos="311045" algn="l"/>
                <a:tab pos="717131" algn="l"/>
                <a:tab pos="1124657" algn="l"/>
                <a:tab pos="1532183" algn="l"/>
                <a:tab pos="1939709" algn="l"/>
                <a:tab pos="2347235" algn="l"/>
                <a:tab pos="2754761" algn="l"/>
                <a:tab pos="3162287" algn="l"/>
                <a:tab pos="3569813" algn="l"/>
                <a:tab pos="3977339" algn="l"/>
                <a:tab pos="4384865" algn="l"/>
                <a:tab pos="4792391" algn="l"/>
                <a:tab pos="5199917" algn="l"/>
                <a:tab pos="5607443" algn="l"/>
                <a:tab pos="6014969" algn="l"/>
                <a:tab pos="6422495" algn="l"/>
                <a:tab pos="6830021" algn="l"/>
                <a:tab pos="7237547" algn="l"/>
                <a:tab pos="7645073" algn="l"/>
                <a:tab pos="8052599" algn="l"/>
                <a:tab pos="8460125" algn="l"/>
              </a:tabLst>
              <a:defRPr/>
            </a:pPr>
            <a:r>
              <a:rPr lang="ru-RU" sz="2177" b="1" dirty="0">
                <a:solidFill>
                  <a:schemeClr val="accent1">
                    <a:lumMod val="50000"/>
                  </a:schemeClr>
                </a:solidFill>
                <a:latin typeface="Times New Roman" pitchFamily="16" charset="0"/>
                <a:ea typeface="Microsoft YaHei" charset="-122"/>
              </a:rPr>
              <a:t> барометрическая</a:t>
            </a:r>
          </a:p>
          <a:p>
            <a:pPr marL="299524" indent="-288004">
              <a:lnSpc>
                <a:spcPct val="90000"/>
              </a:lnSpc>
              <a:spcBef>
                <a:spcPts val="726"/>
              </a:spcBef>
              <a:buClr>
                <a:srgbClr val="FFFFFF"/>
              </a:buClr>
              <a:buFont typeface="Wingdings" charset="2"/>
              <a:buChar char=""/>
              <a:tabLst>
                <a:tab pos="311045" algn="l"/>
                <a:tab pos="717131" algn="l"/>
                <a:tab pos="1124657" algn="l"/>
                <a:tab pos="1532183" algn="l"/>
                <a:tab pos="1939709" algn="l"/>
                <a:tab pos="2347235" algn="l"/>
                <a:tab pos="2754761" algn="l"/>
                <a:tab pos="3162287" algn="l"/>
                <a:tab pos="3569813" algn="l"/>
                <a:tab pos="3977339" algn="l"/>
                <a:tab pos="4384865" algn="l"/>
                <a:tab pos="4792391" algn="l"/>
                <a:tab pos="5199917" algn="l"/>
                <a:tab pos="5607443" algn="l"/>
                <a:tab pos="6014969" algn="l"/>
                <a:tab pos="6422495" algn="l"/>
                <a:tab pos="6830021" algn="l"/>
                <a:tab pos="7237547" algn="l"/>
                <a:tab pos="7645073" algn="l"/>
                <a:tab pos="8052599" algn="l"/>
                <a:tab pos="8460125" algn="l"/>
              </a:tabLst>
              <a:defRPr/>
            </a:pPr>
            <a:r>
              <a:rPr lang="ru-RU" sz="2177" b="1" dirty="0">
                <a:solidFill>
                  <a:schemeClr val="accent1">
                    <a:lumMod val="50000"/>
                  </a:schemeClr>
                </a:solidFill>
                <a:latin typeface="Times New Roman" pitchFamily="16" charset="0"/>
                <a:ea typeface="Microsoft YaHei" charset="-122"/>
              </a:rPr>
              <a:t> дренажная</a:t>
            </a:r>
          </a:p>
          <a:p>
            <a:pPr marL="309605" indent="-299524">
              <a:lnSpc>
                <a:spcPct val="90000"/>
              </a:lnSpc>
              <a:spcBef>
                <a:spcPts val="726"/>
              </a:spcBef>
              <a:tabLst>
                <a:tab pos="311045" algn="l"/>
                <a:tab pos="717131" algn="l"/>
                <a:tab pos="1124657" algn="l"/>
                <a:tab pos="1532183" algn="l"/>
                <a:tab pos="1939709" algn="l"/>
                <a:tab pos="2347235" algn="l"/>
                <a:tab pos="2754761" algn="l"/>
                <a:tab pos="3162287" algn="l"/>
                <a:tab pos="3569813" algn="l"/>
                <a:tab pos="3977339" algn="l"/>
                <a:tab pos="4384865" algn="l"/>
                <a:tab pos="4792391" algn="l"/>
                <a:tab pos="5199917" algn="l"/>
                <a:tab pos="5607443" algn="l"/>
                <a:tab pos="6014969" algn="l"/>
                <a:tab pos="6422495" algn="l"/>
                <a:tab pos="6830021" algn="l"/>
                <a:tab pos="7237547" algn="l"/>
                <a:tab pos="7645073" algn="l"/>
                <a:tab pos="8052599" algn="l"/>
                <a:tab pos="8460125" algn="l"/>
              </a:tabLst>
              <a:defRPr/>
            </a:pPr>
            <a:endParaRPr lang="ru-RU" sz="2177" b="1" dirty="0">
              <a:solidFill>
                <a:schemeClr val="accent1">
                  <a:lumMod val="50000"/>
                </a:schemeClr>
              </a:solidFill>
              <a:latin typeface="Times New Roman" pitchFamily="16" charset="0"/>
              <a:ea typeface="Microsoft YaHei" charset="-122"/>
            </a:endParaRPr>
          </a:p>
          <a:p>
            <a:pPr marL="311045" indent="-299524">
              <a:lnSpc>
                <a:spcPct val="90000"/>
              </a:lnSpc>
              <a:spcBef>
                <a:spcPts val="635"/>
              </a:spcBef>
              <a:tabLst>
                <a:tab pos="311045" algn="l"/>
                <a:tab pos="717131" algn="l"/>
                <a:tab pos="1124657" algn="l"/>
                <a:tab pos="1532183" algn="l"/>
                <a:tab pos="1939709" algn="l"/>
                <a:tab pos="2347235" algn="l"/>
                <a:tab pos="2754761" algn="l"/>
                <a:tab pos="3162287" algn="l"/>
                <a:tab pos="3569813" algn="l"/>
                <a:tab pos="3977339" algn="l"/>
                <a:tab pos="4384865" algn="l"/>
                <a:tab pos="4792391" algn="l"/>
                <a:tab pos="5199917" algn="l"/>
                <a:tab pos="5607443" algn="l"/>
                <a:tab pos="6014969" algn="l"/>
                <a:tab pos="6422495" algn="l"/>
                <a:tab pos="6830021" algn="l"/>
                <a:tab pos="7237547" algn="l"/>
                <a:tab pos="7645073" algn="l"/>
                <a:tab pos="8052599" algn="l"/>
                <a:tab pos="8460125" algn="l"/>
              </a:tabLst>
              <a:defRPr/>
            </a:pPr>
            <a:r>
              <a:rPr lang="ru-RU" sz="2177" b="1" dirty="0">
                <a:solidFill>
                  <a:schemeClr val="accent1">
                    <a:lumMod val="50000"/>
                  </a:schemeClr>
                </a:solidFill>
                <a:latin typeface="Times New Roman" pitchFamily="16" charset="0"/>
                <a:ea typeface="Microsoft YaHei" charset="-122"/>
              </a:rPr>
              <a:t>       Обязательным условием для оптимального звукопроведения должно быть одинаковое давление по обе стороны барабанной перепонки, т.е. нормальная функция слуховой трубы</a:t>
            </a:r>
          </a:p>
          <a:p>
            <a:pPr marL="311045" indent="-299524">
              <a:lnSpc>
                <a:spcPct val="90000"/>
              </a:lnSpc>
              <a:spcBef>
                <a:spcPts val="635"/>
              </a:spcBef>
              <a:tabLst>
                <a:tab pos="311045" algn="l"/>
                <a:tab pos="717131" algn="l"/>
                <a:tab pos="1124657" algn="l"/>
                <a:tab pos="1532183" algn="l"/>
                <a:tab pos="1939709" algn="l"/>
                <a:tab pos="2347235" algn="l"/>
                <a:tab pos="2754761" algn="l"/>
                <a:tab pos="3162287" algn="l"/>
                <a:tab pos="3569813" algn="l"/>
                <a:tab pos="3977339" algn="l"/>
                <a:tab pos="4384865" algn="l"/>
                <a:tab pos="4792391" algn="l"/>
                <a:tab pos="5199917" algn="l"/>
                <a:tab pos="5607443" algn="l"/>
                <a:tab pos="6014969" algn="l"/>
                <a:tab pos="6422495" algn="l"/>
                <a:tab pos="6830021" algn="l"/>
                <a:tab pos="7237547" algn="l"/>
                <a:tab pos="7645073" algn="l"/>
                <a:tab pos="8052599" algn="l"/>
                <a:tab pos="8460125" algn="l"/>
              </a:tabLst>
              <a:defRPr/>
            </a:pPr>
            <a:endParaRPr lang="ru-RU" sz="2177" b="1" dirty="0">
              <a:solidFill>
                <a:srgbClr val="FFFFFF"/>
              </a:solidFill>
              <a:latin typeface="Times New Roman" pitchFamily="16" charset="0"/>
              <a:ea typeface="Microsoft YaHei" charset="-122"/>
            </a:endParaRPr>
          </a:p>
        </p:txBody>
      </p:sp>
      <p:sp>
        <p:nvSpPr>
          <p:cNvPr id="15363" name="Text Box 3">
            <a:extLst>
              <a:ext uri="{FF2B5EF4-FFF2-40B4-BE49-F238E27FC236}">
                <a16:creationId xmlns:a16="http://schemas.microsoft.com/office/drawing/2014/main" id="{BF9EB867-7A77-49E9-AB5E-660AFE2F65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2001" y="6248521"/>
            <a:ext cx="2134080" cy="45648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81638" tIns="42452" rIns="81638" bIns="42452" anchor="b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lnSpc>
                <a:spcPct val="100000"/>
              </a:lnSpc>
              <a:buClrTx/>
              <a:buFontTx/>
              <a:buNone/>
            </a:pPr>
            <a:fld id="{87A120AF-A669-465F-8A1F-69A4063532E0}" type="slidenum">
              <a:rPr lang="ru-RU" altLang="ru-RU" sz="1089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pPr algn="r" eaLnBrk="1" hangingPunct="1">
                <a:lnSpc>
                  <a:spcPct val="100000"/>
                </a:lnSpc>
                <a:buClrTx/>
                <a:buFontTx/>
                <a:buNone/>
              </a:pPr>
              <a:t>21</a:t>
            </a:fld>
            <a:endParaRPr lang="ru-RU" altLang="ru-RU" sz="1089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6389" name="Text Box 4">
            <a:extLst>
              <a:ext uri="{FF2B5EF4-FFF2-40B4-BE49-F238E27FC236}">
                <a16:creationId xmlns:a16="http://schemas.microsoft.com/office/drawing/2014/main" id="{3B45EE92-2597-4114-940F-7B3EB1C486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3361" y="6248521"/>
            <a:ext cx="2895840" cy="4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>
            <a:extLst>
              <a:ext uri="{FF2B5EF4-FFF2-40B4-BE49-F238E27FC236}">
                <a16:creationId xmlns:a16="http://schemas.microsoft.com/office/drawing/2014/main" id="{36A7EAF1-9DC6-46D6-9F76-A5706DAC7F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041" y="338761"/>
            <a:ext cx="8817120" cy="61776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81638" tIns="55840" rIns="81638" bIns="40819"/>
          <a:lstStyle/>
          <a:p>
            <a:pPr indent="264964" algn="ctr">
              <a:lnSpc>
                <a:spcPct val="95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  <a:defRPr/>
            </a:pPr>
            <a:r>
              <a:rPr lang="ru-RU" sz="2358" b="1" i="1" dirty="0">
                <a:solidFill>
                  <a:srgbClr val="FF0000"/>
                </a:solidFill>
                <a:latin typeface="Times New Roman" pitchFamily="16" charset="0"/>
                <a:ea typeface="Microsoft YaHei" charset="-122"/>
              </a:rPr>
              <a:t>Сосцевидный отросток </a:t>
            </a:r>
          </a:p>
          <a:p>
            <a:pPr indent="264964">
              <a:lnSpc>
                <a:spcPct val="95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  <a:defRPr/>
            </a:pPr>
            <a:r>
              <a:rPr lang="ru-RU" sz="2358" b="1" dirty="0">
                <a:solidFill>
                  <a:schemeClr val="accent1">
                    <a:lumMod val="50000"/>
                  </a:schemeClr>
                </a:solidFill>
                <a:latin typeface="Times New Roman" pitchFamily="16" charset="0"/>
                <a:ea typeface="Microsoft YaHei" charset="-122"/>
              </a:rPr>
              <a:t>Сосцевидный отросток представляет собой костное образование, похожее по форме на сосок, откуда и произошло его название. Это отросток височной кости, расположенный позади ушной раковины. В толще сосцевидного отростка находятся ячейки, сообщающиеся друг с другом посредством узких щелей. Форма, величина и число этих ячеек очень изменчивы, но одна из них, самая крупная, носящая название пещеры (</a:t>
            </a:r>
            <a:r>
              <a:rPr lang="ru-RU" sz="2358" b="1" dirty="0" err="1">
                <a:solidFill>
                  <a:schemeClr val="accent1">
                    <a:lumMod val="50000"/>
                  </a:schemeClr>
                </a:solidFill>
                <a:latin typeface="Times New Roman" pitchFamily="16" charset="0"/>
                <a:ea typeface="Microsoft YaHei" charset="-122"/>
              </a:rPr>
              <a:t>антрум</a:t>
            </a:r>
            <a:r>
              <a:rPr lang="ru-RU" sz="2358" b="1" dirty="0">
                <a:solidFill>
                  <a:schemeClr val="accent1">
                    <a:lumMod val="50000"/>
                  </a:schemeClr>
                </a:solidFill>
                <a:latin typeface="Times New Roman" pitchFamily="16" charset="0"/>
                <a:ea typeface="Microsoft YaHei" charset="-122"/>
              </a:rPr>
              <a:t>), имеется постоянно. </a:t>
            </a:r>
          </a:p>
          <a:p>
            <a:pPr indent="264964">
              <a:lnSpc>
                <a:spcPct val="95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  <a:defRPr/>
            </a:pPr>
            <a:r>
              <a:rPr lang="ru-RU" sz="2358" b="1" dirty="0">
                <a:solidFill>
                  <a:schemeClr val="accent1">
                    <a:lumMod val="50000"/>
                  </a:schemeClr>
                </a:solidFill>
                <a:latin typeface="Times New Roman" pitchFamily="16" charset="0"/>
                <a:ea typeface="Microsoft YaHei" charset="-122"/>
              </a:rPr>
              <a:t>Пещера сообщается с барабанной полостью через отверстие в задней стенке последней. Пещера отделяется от полости черепа костной пластинкой, иногда очень тонкой. Ячейки сосцевидного отростка доходят иногда до большой венозной пазухи мозга (поперечного синуса) и отделяются от нее также лишь тонким слоем кости.</a:t>
            </a:r>
          </a:p>
          <a:p>
            <a:pPr indent="264964">
              <a:lnSpc>
                <a:spcPct val="95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  <a:defRPr/>
            </a:pPr>
            <a:endParaRPr lang="ru-RU" sz="2358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6" charset="0"/>
              <a:ea typeface="Microsoft YaHei" charset="-12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1">
            <a:extLst>
              <a:ext uri="{FF2B5EF4-FFF2-40B4-BE49-F238E27FC236}">
                <a16:creationId xmlns:a16="http://schemas.microsoft.com/office/drawing/2014/main" id="{B8ECB359-5F8A-4C8F-9BDF-B9F849856A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8241" y="327241"/>
            <a:ext cx="4963680" cy="5839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81638" tIns="55840" rIns="81638" bIns="40819"/>
          <a:lstStyle/>
          <a:p>
            <a:pPr marL="116642" indent="365765">
              <a:lnSpc>
                <a:spcPct val="95000"/>
              </a:lnSpc>
              <a:tabLst>
                <a:tab pos="116642" algn="l"/>
                <a:tab pos="522728" algn="l"/>
                <a:tab pos="930254" algn="l"/>
                <a:tab pos="1337780" algn="l"/>
                <a:tab pos="1745306" algn="l"/>
                <a:tab pos="2152832" algn="l"/>
                <a:tab pos="2560358" algn="l"/>
                <a:tab pos="2967884" algn="l"/>
                <a:tab pos="3375410" algn="l"/>
                <a:tab pos="3782936" algn="l"/>
                <a:tab pos="4190462" algn="l"/>
                <a:tab pos="4597988" algn="l"/>
                <a:tab pos="5005514" algn="l"/>
                <a:tab pos="5413040" algn="l"/>
                <a:tab pos="5820566" algn="l"/>
                <a:tab pos="6228092" algn="l"/>
                <a:tab pos="6635618" algn="l"/>
                <a:tab pos="7043144" algn="l"/>
                <a:tab pos="7450670" algn="l"/>
                <a:tab pos="7858196" algn="l"/>
                <a:tab pos="8265722" algn="l"/>
              </a:tabLst>
              <a:defRPr/>
            </a:pPr>
            <a:r>
              <a:rPr lang="ru-RU" sz="2358" b="1" dirty="0">
                <a:solidFill>
                  <a:schemeClr val="accent1">
                    <a:lumMod val="50000"/>
                  </a:schemeClr>
                </a:solidFill>
                <a:latin typeface="Times New Roman" pitchFamily="16" charset="0"/>
                <a:ea typeface="Microsoft YaHei" charset="-122"/>
              </a:rPr>
              <a:t>Все полости среднего уха (барабанная полость, евстахиева труба и ячейки сосцевидного отростка) наполнены воздухом, а стенки их выстланы тончайшей слизистой оболочкой, являющейся продолжением слизистой оболочки носоглотки.</a:t>
            </a:r>
          </a:p>
          <a:p>
            <a:pPr marL="116642" indent="365765">
              <a:lnSpc>
                <a:spcPct val="95000"/>
              </a:lnSpc>
              <a:tabLst>
                <a:tab pos="116642" algn="l"/>
                <a:tab pos="522728" algn="l"/>
                <a:tab pos="930254" algn="l"/>
                <a:tab pos="1337780" algn="l"/>
                <a:tab pos="1745306" algn="l"/>
                <a:tab pos="2152832" algn="l"/>
                <a:tab pos="2560358" algn="l"/>
                <a:tab pos="2967884" algn="l"/>
                <a:tab pos="3375410" algn="l"/>
                <a:tab pos="3782936" algn="l"/>
                <a:tab pos="4190462" algn="l"/>
                <a:tab pos="4597988" algn="l"/>
                <a:tab pos="5005514" algn="l"/>
                <a:tab pos="5413040" algn="l"/>
                <a:tab pos="5820566" algn="l"/>
                <a:tab pos="6228092" algn="l"/>
                <a:tab pos="6635618" algn="l"/>
                <a:tab pos="7043144" algn="l"/>
                <a:tab pos="7450670" algn="l"/>
                <a:tab pos="7858196" algn="l"/>
                <a:tab pos="8265722" algn="l"/>
              </a:tabLst>
              <a:defRPr/>
            </a:pPr>
            <a:r>
              <a:rPr lang="ru-RU" sz="2358" b="1" dirty="0">
                <a:solidFill>
                  <a:schemeClr val="accent1">
                    <a:lumMod val="50000"/>
                  </a:schemeClr>
                </a:solidFill>
                <a:latin typeface="Times New Roman" pitchFamily="16" charset="0"/>
                <a:ea typeface="Microsoft YaHei" charset="-122"/>
              </a:rPr>
              <a:t>Обмен воздуха в среднем ухе происходит через евстахиеву трубу: при глотательных движениях воздух из носоглотки поступает в евстахиеву трубу, а оттуда — в барабанную полость и отчасти в ячейки сосцевидного отростка. </a:t>
            </a:r>
          </a:p>
          <a:p>
            <a:pPr marL="116642" indent="365765">
              <a:lnSpc>
                <a:spcPct val="95000"/>
              </a:lnSpc>
              <a:tabLst>
                <a:tab pos="116642" algn="l"/>
                <a:tab pos="522728" algn="l"/>
                <a:tab pos="930254" algn="l"/>
                <a:tab pos="1337780" algn="l"/>
                <a:tab pos="1745306" algn="l"/>
                <a:tab pos="2152832" algn="l"/>
                <a:tab pos="2560358" algn="l"/>
                <a:tab pos="2967884" algn="l"/>
                <a:tab pos="3375410" algn="l"/>
                <a:tab pos="3782936" algn="l"/>
                <a:tab pos="4190462" algn="l"/>
                <a:tab pos="4597988" algn="l"/>
                <a:tab pos="5005514" algn="l"/>
                <a:tab pos="5413040" algn="l"/>
                <a:tab pos="5820566" algn="l"/>
                <a:tab pos="6228092" algn="l"/>
                <a:tab pos="6635618" algn="l"/>
                <a:tab pos="7043144" algn="l"/>
                <a:tab pos="7450670" algn="l"/>
                <a:tab pos="7858196" algn="l"/>
                <a:tab pos="8265722" algn="l"/>
              </a:tabLst>
              <a:defRPr/>
            </a:pPr>
            <a:endParaRPr lang="ru-RU" sz="2358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6" charset="0"/>
              <a:ea typeface="Microsoft YaHei" charset="-122"/>
            </a:endParaRPr>
          </a:p>
        </p:txBody>
      </p:sp>
      <p:pic>
        <p:nvPicPr>
          <p:cNvPr id="29699" name="Picture 2">
            <a:extLst>
              <a:ext uri="{FF2B5EF4-FFF2-40B4-BE49-F238E27FC236}">
                <a16:creationId xmlns:a16="http://schemas.microsoft.com/office/drawing/2014/main" id="{43D9F832-FDBA-449A-A4FA-553F2B5CAA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1" y="849961"/>
            <a:ext cx="3461760" cy="300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9700" name="Text Box 3">
            <a:extLst>
              <a:ext uri="{FF2B5EF4-FFF2-40B4-BE49-F238E27FC236}">
                <a16:creationId xmlns:a16="http://schemas.microsoft.com/office/drawing/2014/main" id="{E9A466EB-BE76-4AFC-B48A-C1021D8D40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481" y="4180681"/>
            <a:ext cx="3265920" cy="1910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8" tIns="52248" rIns="81638" bIns="40819"/>
          <a:lstStyle>
            <a:lvl1pPr indent="109538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just" eaLnBrk="1">
              <a:lnSpc>
                <a:spcPct val="95000"/>
              </a:lnSpc>
              <a:buClrTx/>
              <a:buFontTx/>
              <a:buNone/>
            </a:pPr>
            <a:r>
              <a:rPr lang="ru-RU" altLang="ru-RU" sz="1814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Полости среднего уха:</a:t>
            </a:r>
          </a:p>
          <a:p>
            <a:pPr algn="just" eaLnBrk="1">
              <a:lnSpc>
                <a:spcPct val="95000"/>
              </a:lnSpc>
              <a:buClrTx/>
              <a:buFontTx/>
              <a:buNone/>
            </a:pPr>
            <a:r>
              <a:rPr lang="ru-RU" altLang="ru-RU" sz="1814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1 — слуховая труба;</a:t>
            </a:r>
          </a:p>
          <a:p>
            <a:pPr algn="just" eaLnBrk="1">
              <a:lnSpc>
                <a:spcPct val="95000"/>
              </a:lnSpc>
              <a:buClrTx/>
              <a:buFontTx/>
              <a:buNone/>
            </a:pPr>
            <a:r>
              <a:rPr lang="ru-RU" altLang="ru-RU" sz="1814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2— барабанная полость;</a:t>
            </a:r>
          </a:p>
          <a:p>
            <a:pPr algn="just" eaLnBrk="1">
              <a:lnSpc>
                <a:spcPct val="95000"/>
              </a:lnSpc>
              <a:buClrTx/>
              <a:buFontTx/>
              <a:buNone/>
            </a:pPr>
            <a:r>
              <a:rPr lang="ru-RU" altLang="ru-RU" sz="1814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3— пещера; </a:t>
            </a:r>
          </a:p>
          <a:p>
            <a:pPr algn="just" eaLnBrk="1">
              <a:lnSpc>
                <a:spcPct val="95000"/>
              </a:lnSpc>
              <a:buClrTx/>
              <a:buFontTx/>
              <a:buNone/>
            </a:pPr>
            <a:r>
              <a:rPr lang="ru-RU" altLang="ru-RU" sz="1814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4 — ячейки</a:t>
            </a:r>
          </a:p>
          <a:p>
            <a:pPr algn="just" eaLnBrk="1">
              <a:lnSpc>
                <a:spcPct val="95000"/>
              </a:lnSpc>
              <a:buClrTx/>
              <a:buFontTx/>
              <a:buNone/>
            </a:pPr>
            <a:r>
              <a:rPr lang="ru-RU" altLang="ru-RU" sz="1814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сосцевидного отростка</a:t>
            </a:r>
          </a:p>
          <a:p>
            <a:pPr algn="just" eaLnBrk="1">
              <a:lnSpc>
                <a:spcPct val="95000"/>
              </a:lnSpc>
              <a:buClrTx/>
              <a:buFontTx/>
              <a:buNone/>
            </a:pPr>
            <a:endParaRPr lang="ru-RU" altLang="ru-RU" sz="1814" b="1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32B63A9-7C9B-4763-81AE-BC47FB1733AE}"/>
              </a:ext>
            </a:extLst>
          </p:cNvPr>
          <p:cNvSpPr/>
          <p:nvPr/>
        </p:nvSpPr>
        <p:spPr>
          <a:xfrm>
            <a:off x="878401" y="1161001"/>
            <a:ext cx="7322400" cy="2691571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64964">
              <a:lnSpc>
                <a:spcPct val="95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  <a:defRPr/>
            </a:pPr>
            <a:r>
              <a:rPr lang="ru-RU" sz="2540" b="1" i="1" dirty="0">
                <a:solidFill>
                  <a:srgbClr val="FF0000"/>
                </a:solidFill>
                <a:latin typeface="Times New Roman" pitchFamily="16" charset="0"/>
                <a:ea typeface="Microsoft YaHei" charset="-122"/>
              </a:rPr>
              <a:t>Особенности строения сосцевидного отростка у детей </a:t>
            </a:r>
          </a:p>
          <a:p>
            <a:pPr indent="264964">
              <a:lnSpc>
                <a:spcPct val="95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  <a:defRPr/>
            </a:pPr>
            <a:endParaRPr lang="ru-RU" sz="254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6" charset="0"/>
              <a:ea typeface="Microsoft YaHei" charset="-122"/>
            </a:endParaRPr>
          </a:p>
          <a:p>
            <a:pPr indent="264964">
              <a:lnSpc>
                <a:spcPct val="95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  <a:defRPr/>
            </a:pPr>
            <a:r>
              <a:rPr lang="ru-RU" sz="2540" b="1" dirty="0">
                <a:solidFill>
                  <a:schemeClr val="accent1">
                    <a:lumMod val="50000"/>
                  </a:schemeClr>
                </a:solidFill>
                <a:latin typeface="Times New Roman" pitchFamily="16" charset="0"/>
                <a:ea typeface="Microsoft YaHei" charset="-122"/>
              </a:rPr>
              <a:t>У детей приблизительно до двух лет сосцевидный отросток еще не развит и выглядит как костный бугорок. Однако пещера существует уже у новорожденного ребенка.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962025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Среднее ухо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484908" y="1125538"/>
            <a:ext cx="7716983" cy="526140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Проведение акустического стимула к внутреннему уху 3-мя путями:</a:t>
            </a:r>
          </a:p>
          <a:p>
            <a:pPr eaLnBrk="1" hangingPunct="1"/>
            <a:r>
              <a:rPr lang="ru-RU" dirty="0">
                <a:latin typeface="Times New Roman" pitchFamily="18" charset="0"/>
                <a:cs typeface="Times New Roman" pitchFamily="18" charset="0"/>
              </a:rPr>
              <a:t>путем костного звукопроведения</a:t>
            </a:r>
          </a:p>
          <a:p>
            <a:pPr eaLnBrk="1" hangingPunct="1"/>
            <a:r>
              <a:rPr lang="ru-RU" dirty="0">
                <a:latin typeface="Times New Roman" pitchFamily="18" charset="0"/>
                <a:cs typeface="Times New Roman" pitchFamily="18" charset="0"/>
              </a:rPr>
              <a:t>(инерционный и компрессионный тип)</a:t>
            </a:r>
          </a:p>
          <a:p>
            <a:pPr eaLnBrk="1" hangingPunct="1"/>
            <a:r>
              <a:rPr lang="ru-RU" dirty="0">
                <a:latin typeface="Times New Roman" pitchFamily="18" charset="0"/>
                <a:cs typeface="Times New Roman" pitchFamily="18" charset="0"/>
              </a:rPr>
              <a:t>через воздушное пространство среднего уха</a:t>
            </a:r>
          </a:p>
          <a:p>
            <a:pPr eaLnBrk="1" hangingPunct="1"/>
            <a:r>
              <a:rPr lang="ru-RU" dirty="0">
                <a:latin typeface="Times New Roman" pitchFamily="18" charset="0"/>
                <a:cs typeface="Times New Roman" pitchFamily="18" charset="0"/>
              </a:rPr>
              <a:t>через цепь  слуховых косточек</a:t>
            </a:r>
          </a:p>
          <a:p>
            <a:pPr eaLnBrk="1" hangingPunct="1">
              <a:buFontTx/>
              <a:buNone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A52D63-1E41-4C74-B9BD-1786A7A31A14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 Box 1">
            <a:extLst>
              <a:ext uri="{FF2B5EF4-FFF2-40B4-BE49-F238E27FC236}">
                <a16:creationId xmlns:a16="http://schemas.microsoft.com/office/drawing/2014/main" id="{3092DADF-65A3-4F36-AE81-2906D4E353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9761" y="1502281"/>
            <a:ext cx="6166080" cy="85392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81638" tIns="59106" rIns="81638" bIns="40819"/>
          <a:lstStyle/>
          <a:p>
            <a:pPr indent="326885">
              <a:lnSpc>
                <a:spcPct val="95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endParaRPr lang="ru-RU" sz="2177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6" charset="0"/>
              <a:ea typeface="Microsoft YaHei" charset="-122"/>
            </a:endParaRPr>
          </a:p>
          <a:p>
            <a:pPr indent="326885">
              <a:lnSpc>
                <a:spcPct val="95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endParaRPr lang="ru-RU" sz="2177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6" charset="0"/>
              <a:ea typeface="Microsoft YaHei" charset="-122"/>
            </a:endParaRPr>
          </a:p>
        </p:txBody>
      </p:sp>
      <p:pic>
        <p:nvPicPr>
          <p:cNvPr id="31747" name="Picture 2">
            <a:extLst>
              <a:ext uri="{FF2B5EF4-FFF2-40B4-BE49-F238E27FC236}">
                <a16:creationId xmlns:a16="http://schemas.microsoft.com/office/drawing/2014/main" id="{1C32137D-8F79-4245-8E96-C093C8E0D5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201" y="2327400"/>
            <a:ext cx="6868800" cy="4008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7651" name="Text Box 3">
            <a:extLst>
              <a:ext uri="{FF2B5EF4-FFF2-40B4-BE49-F238E27FC236}">
                <a16:creationId xmlns:a16="http://schemas.microsoft.com/office/drawing/2014/main" id="{470615C0-53A7-4814-B291-D1371DBD7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761" y="783721"/>
            <a:ext cx="8920800" cy="17136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81638" tIns="59106" rIns="81638" bIns="40819"/>
          <a:lstStyle/>
          <a:p>
            <a:pPr indent="326885">
              <a:lnSpc>
                <a:spcPct val="95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  <a:defRPr/>
            </a:pPr>
            <a:r>
              <a:rPr lang="ru-RU" sz="2177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6" charset="0"/>
                <a:ea typeface="Microsoft YaHei" charset="-122"/>
              </a:rPr>
              <a:t>Внутреннее ухо, или ушной лабиринт,</a:t>
            </a:r>
            <a:r>
              <a:rPr lang="ru-RU" sz="2177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6" charset="0"/>
                <a:ea typeface="Microsoft YaHei" charset="-122"/>
              </a:rPr>
              <a:t> </a:t>
            </a:r>
            <a:r>
              <a:rPr lang="ru-RU" sz="2177" b="1" dirty="0">
                <a:solidFill>
                  <a:schemeClr val="accent1">
                    <a:lumMod val="50000"/>
                  </a:schemeClr>
                </a:solidFill>
                <a:latin typeface="Times New Roman" pitchFamily="16" charset="0"/>
                <a:ea typeface="Microsoft YaHei" charset="-122"/>
              </a:rPr>
              <a:t>представляет собой систему каналов и полостей в толще височной кости. Эта система состоит из преддверия, полукружных каналов и улитки.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Box 1">
            <a:extLst>
              <a:ext uri="{FF2B5EF4-FFF2-40B4-BE49-F238E27FC236}">
                <a16:creationId xmlns:a16="http://schemas.microsoft.com/office/drawing/2014/main" id="{11379D78-C785-452F-ADDB-CACF6CAC76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4881" y="2795401"/>
            <a:ext cx="3782880" cy="84384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81638" tIns="54534" rIns="81638" bIns="40819"/>
          <a:lstStyle/>
          <a:p>
            <a:pPr>
              <a:lnSpc>
                <a:spcPct val="95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endParaRPr lang="ru-RU" sz="2177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6" charset="0"/>
              <a:ea typeface="Microsoft YaHei" charset="-122"/>
            </a:endParaRPr>
          </a:p>
          <a:p>
            <a:pPr>
              <a:lnSpc>
                <a:spcPct val="95000"/>
              </a:lnSpc>
              <a:spcBef>
                <a:spcPts val="1089"/>
              </a:spcBef>
              <a:spcAft>
                <a:spcPts val="907"/>
              </a:spcAft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endParaRPr lang="ru-RU" sz="2177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6" charset="0"/>
              <a:ea typeface="Microsoft YaHei" charset="-122"/>
            </a:endParaRPr>
          </a:p>
        </p:txBody>
      </p:sp>
      <p:sp>
        <p:nvSpPr>
          <p:cNvPr id="28674" name="Text Box 2">
            <a:extLst>
              <a:ext uri="{FF2B5EF4-FFF2-40B4-BE49-F238E27FC236}">
                <a16:creationId xmlns:a16="http://schemas.microsoft.com/office/drawing/2014/main" id="{43F3F135-F662-4C7B-87A8-90A110AE32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0961" y="196201"/>
            <a:ext cx="4376160" cy="633168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81638" tIns="54534" rIns="81638" bIns="40819"/>
          <a:lstStyle/>
          <a:p>
            <a:pPr indent="149762">
              <a:lnSpc>
                <a:spcPct val="95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ru-RU" sz="2177" b="1" dirty="0">
                <a:solidFill>
                  <a:schemeClr val="accent1">
                    <a:lumMod val="50000"/>
                  </a:schemeClr>
                </a:solidFill>
                <a:latin typeface="Times New Roman" pitchFamily="16" charset="0"/>
                <a:ea typeface="Microsoft YaHei" charset="-122"/>
              </a:rPr>
              <a:t>Различают костный и перепончатый лабиринты, причем костный лабиринт является как бы футляром для перепончатого. Перепончатый лабиринт наполнен особой жидкостью — </a:t>
            </a:r>
            <a:r>
              <a:rPr lang="ru-RU" sz="2177" b="1" dirty="0" err="1">
                <a:solidFill>
                  <a:schemeClr val="accent1">
                    <a:lumMod val="50000"/>
                  </a:schemeClr>
                </a:solidFill>
                <a:latin typeface="Times New Roman" pitchFamily="16" charset="0"/>
                <a:ea typeface="Microsoft YaHei" charset="-122"/>
              </a:rPr>
              <a:t>эндолимфой</a:t>
            </a:r>
            <a:r>
              <a:rPr lang="ru-RU" sz="2177" b="1" dirty="0">
                <a:solidFill>
                  <a:schemeClr val="accent1">
                    <a:lumMod val="50000"/>
                  </a:schemeClr>
                </a:solidFill>
                <a:latin typeface="Times New Roman" pitchFamily="16" charset="0"/>
                <a:ea typeface="Microsoft YaHei" charset="-122"/>
              </a:rPr>
              <a:t>, а пространство между перепончатым и костным лабиринтами также заполнено жидкостью — перилимфой.</a:t>
            </a:r>
          </a:p>
          <a:p>
            <a:pPr indent="149762">
              <a:lnSpc>
                <a:spcPct val="95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ru-RU" sz="2177" b="1" i="1" dirty="0">
                <a:solidFill>
                  <a:schemeClr val="accent1">
                    <a:lumMod val="50000"/>
                  </a:schemeClr>
                </a:solidFill>
                <a:latin typeface="Times New Roman" pitchFamily="16" charset="0"/>
                <a:ea typeface="Microsoft YaHei" charset="-122"/>
              </a:rPr>
              <a:t>Преддверие</a:t>
            </a:r>
            <a:r>
              <a:rPr lang="ru-RU" sz="2177" b="1" dirty="0">
                <a:solidFill>
                  <a:schemeClr val="accent1">
                    <a:lumMod val="50000"/>
                  </a:schemeClr>
                </a:solidFill>
                <a:latin typeface="Times New Roman" pitchFamily="16" charset="0"/>
                <a:ea typeface="Microsoft YaHei" charset="-122"/>
              </a:rPr>
              <a:t> составляет центральную часть лабиринта и состоит из двух перепончатых мешочков: переднего (круглого) и заднего (овального). Передний мешочек сообщается с улиткой, а задний — с полукружными каналами.</a:t>
            </a:r>
          </a:p>
          <a:p>
            <a:pPr indent="149762">
              <a:lnSpc>
                <a:spcPct val="95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endParaRPr lang="ru-RU" sz="2177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6" charset="0"/>
              <a:ea typeface="Microsoft YaHei" charset="-122"/>
            </a:endParaRPr>
          </a:p>
        </p:txBody>
      </p:sp>
      <p:pic>
        <p:nvPicPr>
          <p:cNvPr id="32772" name="Picture 3">
            <a:extLst>
              <a:ext uri="{FF2B5EF4-FFF2-40B4-BE49-F238E27FC236}">
                <a16:creationId xmlns:a16="http://schemas.microsoft.com/office/drawing/2014/main" id="{A0AF7868-5216-4A48-88FF-00591F5AEE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21" y="718921"/>
            <a:ext cx="3526560" cy="292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8676" name="Text Box 4">
            <a:extLst>
              <a:ext uri="{FF2B5EF4-FFF2-40B4-BE49-F238E27FC236}">
                <a16:creationId xmlns:a16="http://schemas.microsoft.com/office/drawing/2014/main" id="{C7818FE0-2C76-491A-BB90-A54B789527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721" y="3836520"/>
            <a:ext cx="3430080" cy="217152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81638" tIns="52248" rIns="81638" bIns="40819"/>
          <a:lstStyle/>
          <a:p>
            <a:pPr indent="33121" algn="ctr">
              <a:lnSpc>
                <a:spcPct val="95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ru-RU" sz="1814" b="1" dirty="0">
                <a:solidFill>
                  <a:schemeClr val="accent1">
                    <a:lumMod val="50000"/>
                  </a:schemeClr>
                </a:solidFill>
                <a:latin typeface="Times New Roman" pitchFamily="16" charset="0"/>
                <a:ea typeface="Microsoft YaHei" charset="-122"/>
              </a:rPr>
              <a:t>Вертикальный разрез</a:t>
            </a:r>
          </a:p>
          <a:p>
            <a:pPr indent="33121" algn="ctr">
              <a:lnSpc>
                <a:spcPct val="95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ru-RU" sz="1814" b="1" dirty="0">
                <a:solidFill>
                  <a:schemeClr val="accent1">
                    <a:lumMod val="50000"/>
                  </a:schemeClr>
                </a:solidFill>
                <a:latin typeface="Times New Roman" pitchFamily="16" charset="0"/>
                <a:ea typeface="Microsoft YaHei" charset="-122"/>
              </a:rPr>
              <a:t>через костную улитку:</a:t>
            </a:r>
          </a:p>
          <a:p>
            <a:pPr indent="33121" algn="ctr">
              <a:lnSpc>
                <a:spcPct val="95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ru-RU" sz="1814" b="1" dirty="0">
                <a:solidFill>
                  <a:schemeClr val="accent1">
                    <a:lumMod val="50000"/>
                  </a:schemeClr>
                </a:solidFill>
                <a:latin typeface="Times New Roman" pitchFamily="16" charset="0"/>
                <a:ea typeface="Microsoft YaHei" charset="-122"/>
              </a:rPr>
              <a:t>1 — костная колонка;</a:t>
            </a:r>
          </a:p>
          <a:p>
            <a:pPr indent="33121" algn="ctr">
              <a:lnSpc>
                <a:spcPct val="95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ru-RU" sz="1814" b="1" dirty="0">
                <a:solidFill>
                  <a:schemeClr val="accent1">
                    <a:lumMod val="50000"/>
                  </a:schemeClr>
                </a:solidFill>
                <a:latin typeface="Times New Roman" pitchFamily="16" charset="0"/>
                <a:ea typeface="Microsoft YaHei" charset="-122"/>
              </a:rPr>
              <a:t>2 — спиральный костный гребень; </a:t>
            </a:r>
          </a:p>
          <a:p>
            <a:pPr indent="33121" algn="ctr">
              <a:lnSpc>
                <a:spcPct val="95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ru-RU" sz="1814" b="1" dirty="0">
                <a:solidFill>
                  <a:schemeClr val="accent1">
                    <a:lumMod val="50000"/>
                  </a:schemeClr>
                </a:solidFill>
                <a:latin typeface="Times New Roman" pitchFamily="16" charset="0"/>
                <a:ea typeface="Microsoft YaHei" charset="-122"/>
              </a:rPr>
              <a:t>3 — </a:t>
            </a:r>
            <a:r>
              <a:rPr lang="ru-RU" sz="1814" b="1" dirty="0" err="1">
                <a:solidFill>
                  <a:schemeClr val="accent1">
                    <a:lumMod val="50000"/>
                  </a:schemeClr>
                </a:solidFill>
                <a:latin typeface="Times New Roman" pitchFamily="16" charset="0"/>
                <a:ea typeface="Microsoft YaHei" charset="-122"/>
              </a:rPr>
              <a:t>преддверная</a:t>
            </a:r>
            <a:r>
              <a:rPr lang="ru-RU" sz="1814" b="1" dirty="0">
                <a:solidFill>
                  <a:schemeClr val="accent1">
                    <a:lumMod val="50000"/>
                  </a:schemeClr>
                </a:solidFill>
                <a:latin typeface="Times New Roman" pitchFamily="16" charset="0"/>
                <a:ea typeface="Microsoft YaHei" charset="-122"/>
              </a:rPr>
              <a:t> лестница; </a:t>
            </a:r>
          </a:p>
          <a:p>
            <a:pPr indent="33121" algn="ctr">
              <a:lnSpc>
                <a:spcPct val="95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ru-RU" sz="1814" b="1" dirty="0">
                <a:solidFill>
                  <a:schemeClr val="accent1">
                    <a:lumMod val="50000"/>
                  </a:schemeClr>
                </a:solidFill>
                <a:latin typeface="Times New Roman" pitchFamily="16" charset="0"/>
                <a:ea typeface="Microsoft YaHei" charset="-122"/>
              </a:rPr>
              <a:t>4 — барабанная лестница</a:t>
            </a:r>
          </a:p>
          <a:p>
            <a:pPr indent="33121" algn="ctr">
              <a:lnSpc>
                <a:spcPct val="95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endParaRPr lang="ru-RU" sz="1814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6" charset="0"/>
              <a:ea typeface="Microsoft YaHei" charset="-12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1">
            <a:extLst>
              <a:ext uri="{FF2B5EF4-FFF2-40B4-BE49-F238E27FC236}">
                <a16:creationId xmlns:a16="http://schemas.microsoft.com/office/drawing/2014/main" id="{D1F1308C-01C0-4AD1-9193-94025BD7C0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721" y="557641"/>
            <a:ext cx="8098560" cy="539424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81638" tIns="54534" rIns="81638" bIns="40819"/>
          <a:lstStyle/>
          <a:p>
            <a:pPr indent="132482">
              <a:lnSpc>
                <a:spcPct val="95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ru-RU" sz="2177" b="1" i="1" dirty="0">
                <a:solidFill>
                  <a:schemeClr val="accent1">
                    <a:lumMod val="50000"/>
                  </a:schemeClr>
                </a:solidFill>
                <a:latin typeface="Times New Roman" pitchFamily="16" charset="0"/>
                <a:ea typeface="Microsoft YaHei" charset="-122"/>
              </a:rPr>
              <a:t>Полукружных каналов</a:t>
            </a:r>
            <a:r>
              <a:rPr lang="ru-RU" sz="2177" b="1" dirty="0">
                <a:solidFill>
                  <a:schemeClr val="accent1">
                    <a:lumMod val="50000"/>
                  </a:schemeClr>
                </a:solidFill>
                <a:latin typeface="Times New Roman" pitchFamily="16" charset="0"/>
                <a:ea typeface="Microsoft YaHei" charset="-122"/>
              </a:rPr>
              <a:t> три: </a:t>
            </a:r>
          </a:p>
          <a:p>
            <a:pPr indent="132482">
              <a:lnSpc>
                <a:spcPct val="95000"/>
              </a:lnSpc>
              <a:buFont typeface="Wingdings" pitchFamily="2" charset="2"/>
              <a:buChar char="v"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ru-RU" sz="2177" b="1" dirty="0">
                <a:solidFill>
                  <a:schemeClr val="accent1">
                    <a:lumMod val="50000"/>
                  </a:schemeClr>
                </a:solidFill>
                <a:latin typeface="Times New Roman" pitchFamily="16" charset="0"/>
                <a:ea typeface="Microsoft YaHei" charset="-122"/>
              </a:rPr>
              <a:t>верхний, </a:t>
            </a:r>
          </a:p>
          <a:p>
            <a:pPr indent="132482">
              <a:lnSpc>
                <a:spcPct val="95000"/>
              </a:lnSpc>
              <a:buFont typeface="Wingdings" pitchFamily="2" charset="2"/>
              <a:buChar char="v"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ru-RU" sz="2177" b="1" dirty="0">
                <a:solidFill>
                  <a:schemeClr val="accent1">
                    <a:lumMod val="50000"/>
                  </a:schemeClr>
                </a:solidFill>
                <a:latin typeface="Times New Roman" pitchFamily="16" charset="0"/>
                <a:ea typeface="Microsoft YaHei" charset="-122"/>
              </a:rPr>
              <a:t>задний  </a:t>
            </a:r>
          </a:p>
          <a:p>
            <a:pPr indent="132482">
              <a:lnSpc>
                <a:spcPct val="95000"/>
              </a:lnSpc>
              <a:buFont typeface="Wingdings" pitchFamily="2" charset="2"/>
              <a:buChar char="v"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ru-RU" sz="2177" b="1" dirty="0">
                <a:solidFill>
                  <a:schemeClr val="accent1">
                    <a:lumMod val="50000"/>
                  </a:schemeClr>
                </a:solidFill>
                <a:latin typeface="Times New Roman" pitchFamily="16" charset="0"/>
                <a:ea typeface="Microsoft YaHei" charset="-122"/>
              </a:rPr>
              <a:t>наружный. </a:t>
            </a:r>
          </a:p>
          <a:p>
            <a:pPr indent="132482">
              <a:lnSpc>
                <a:spcPct val="95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endParaRPr lang="ru-RU" sz="2177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6" charset="0"/>
              <a:ea typeface="Microsoft YaHei" charset="-122"/>
            </a:endParaRPr>
          </a:p>
        </p:txBody>
      </p:sp>
      <p:pic>
        <p:nvPicPr>
          <p:cNvPr id="33795" name="Picture 3" descr="C:\Users\w7\Pictures\phi0407l.jpg">
            <a:extLst>
              <a:ext uri="{FF2B5EF4-FFF2-40B4-BE49-F238E27FC236}">
                <a16:creationId xmlns:a16="http://schemas.microsoft.com/office/drawing/2014/main" id="{8DC68C8E-2F39-4DC7-A263-1063C5D04C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00" y="2003401"/>
            <a:ext cx="5184000" cy="42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68F7F84-B46C-4B85-95B3-349DFECE5B4B}"/>
              </a:ext>
            </a:extLst>
          </p:cNvPr>
          <p:cNvSpPr/>
          <p:nvPr/>
        </p:nvSpPr>
        <p:spPr>
          <a:xfrm>
            <a:off x="684001" y="642601"/>
            <a:ext cx="7128000" cy="5821594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32482">
              <a:lnSpc>
                <a:spcPct val="95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ru-RU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6" charset="0"/>
                <a:ea typeface="Microsoft YaHei" charset="-122"/>
              </a:rPr>
              <a:t> </a:t>
            </a:r>
            <a:r>
              <a:rPr lang="ru-RU" sz="2177" b="1" dirty="0">
                <a:solidFill>
                  <a:schemeClr val="accent1">
                    <a:lumMod val="50000"/>
                  </a:schemeClr>
                </a:solidFill>
                <a:latin typeface="Times New Roman" pitchFamily="16" charset="0"/>
                <a:ea typeface="Microsoft YaHei" charset="-122"/>
              </a:rPr>
              <a:t>Они расположены в трех взаимно перпендикулярных плоскостях. Один из концов каждого канала гладкий, а другой имеет расширение - ампулу. </a:t>
            </a:r>
          </a:p>
          <a:p>
            <a:pPr indent="132482">
              <a:lnSpc>
                <a:spcPct val="95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ru-RU" sz="2177" b="1" dirty="0">
                <a:solidFill>
                  <a:schemeClr val="accent1">
                    <a:lumMod val="50000"/>
                  </a:schemeClr>
                </a:solidFill>
                <a:latin typeface="Times New Roman" pitchFamily="16" charset="0"/>
                <a:ea typeface="Microsoft YaHei" charset="-122"/>
              </a:rPr>
              <a:t>Преддверие и полукружные каналы образуют так называемый вестибулярный аппарат и являются периферическим отделом пространственного анализатора, или органа равновесия.</a:t>
            </a:r>
          </a:p>
          <a:p>
            <a:pPr indent="132482">
              <a:lnSpc>
                <a:spcPct val="95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ru-RU" sz="2177" b="1" dirty="0">
                <a:solidFill>
                  <a:schemeClr val="accent1">
                    <a:lumMod val="50000"/>
                  </a:schemeClr>
                </a:solidFill>
                <a:latin typeface="Times New Roman" pitchFamily="16" charset="0"/>
                <a:ea typeface="Microsoft YaHei" charset="-122"/>
              </a:rPr>
              <a:t> В преддверии и полукружных каналах располагаются группы специфических нервных клеток, образующих концевой аппарат, или рецептор, вестибулярного нерва. В мешочках преддверия таким рецептором является </a:t>
            </a:r>
            <a:r>
              <a:rPr lang="ru-RU" sz="2177" b="1" dirty="0" err="1">
                <a:solidFill>
                  <a:schemeClr val="accent1">
                    <a:lumMod val="50000"/>
                  </a:schemeClr>
                </a:solidFill>
                <a:latin typeface="Times New Roman" pitchFamily="16" charset="0"/>
                <a:ea typeface="Microsoft YaHei" charset="-122"/>
              </a:rPr>
              <a:t>отолитовый</a:t>
            </a:r>
            <a:r>
              <a:rPr lang="ru-RU" sz="2177" b="1" dirty="0">
                <a:solidFill>
                  <a:schemeClr val="accent1">
                    <a:lumMod val="50000"/>
                  </a:schemeClr>
                </a:solidFill>
                <a:latin typeface="Times New Roman" pitchFamily="16" charset="0"/>
                <a:ea typeface="Microsoft YaHei" charset="-122"/>
              </a:rPr>
              <a:t> аппарат, т. е. концевые нервные клетки, прикрытые перепонкой, содержащей особые кристаллы — отолиты.</a:t>
            </a:r>
          </a:p>
          <a:p>
            <a:pPr indent="132482">
              <a:lnSpc>
                <a:spcPct val="95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ru-RU" sz="2177" b="1" dirty="0">
                <a:solidFill>
                  <a:schemeClr val="accent1">
                    <a:lumMod val="50000"/>
                  </a:schemeClr>
                </a:solidFill>
                <a:latin typeface="Times New Roman" pitchFamily="16" charset="0"/>
                <a:ea typeface="Microsoft YaHei" charset="-122"/>
              </a:rPr>
              <a:t> В полукружных каналах рецептор состоит из специфических волосковых нервных клеток, образующих в ампуле каждого из каналов особый гребешок. 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рямоугольник 1">
            <a:extLst>
              <a:ext uri="{FF2B5EF4-FFF2-40B4-BE49-F238E27FC236}">
                <a16:creationId xmlns:a16="http://schemas.microsoft.com/office/drawing/2014/main" id="{82EE7D34-AF24-48CD-99E6-4D06754704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4472" y="1031401"/>
            <a:ext cx="4518417" cy="594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altLang="ru-RU" sz="3266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и задачи лекции:</a:t>
            </a:r>
            <a:endParaRPr lang="ru-RU" altLang="ru-RU" sz="3266"/>
          </a:p>
        </p:txBody>
      </p:sp>
      <p:sp>
        <p:nvSpPr>
          <p:cNvPr id="8195" name="Прямоугольник 2">
            <a:extLst>
              <a:ext uri="{FF2B5EF4-FFF2-40B4-BE49-F238E27FC236}">
                <a16:creationId xmlns:a16="http://schemas.microsoft.com/office/drawing/2014/main" id="{D2893938-7057-4166-88C0-812552CB7C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00" y="1873801"/>
            <a:ext cx="7257600" cy="3776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 eaLnBrk="0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buClr>
                <a:schemeClr val="bg1"/>
              </a:buClr>
              <a:buFont typeface="Arial" panose="020B0604020202020204" pitchFamily="34" charset="0"/>
              <a:buAutoNum type="arabicPeriod"/>
            </a:pPr>
            <a:r>
              <a:rPr lang="ru-RU" altLang="ru-RU" b="1" dirty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Иметь представление о клинической и топографической анатомии уха.</a:t>
            </a:r>
          </a:p>
          <a:p>
            <a:pPr eaLnBrk="1">
              <a:buClr>
                <a:schemeClr val="bg1"/>
              </a:buClr>
              <a:buFont typeface="Arial" panose="020B0604020202020204" pitchFamily="34" charset="0"/>
              <a:buAutoNum type="arabicPeriod"/>
            </a:pPr>
            <a:r>
              <a:rPr lang="ru-RU" altLang="ru-RU" b="1" dirty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Знать  особенности строения уха у новорожденных и грудных детей. </a:t>
            </a:r>
          </a:p>
          <a:p>
            <a:pPr eaLnBrk="1">
              <a:buClr>
                <a:schemeClr val="bg1"/>
              </a:buClr>
              <a:buFont typeface="Arial" panose="020B0604020202020204" pitchFamily="34" charset="0"/>
              <a:buAutoNum type="arabicPeriod"/>
            </a:pPr>
            <a:r>
              <a:rPr lang="ru-RU" altLang="ru-RU" b="1" dirty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Иметь представление о развитии слухового анализатора.</a:t>
            </a:r>
          </a:p>
          <a:p>
            <a:pPr eaLnBrk="1">
              <a:buClr>
                <a:schemeClr val="bg1"/>
              </a:buClr>
              <a:buFont typeface="Arial" panose="020B0604020202020204" pitchFamily="34" charset="0"/>
              <a:buAutoNum type="arabicPeriod"/>
            </a:pPr>
            <a:r>
              <a:rPr lang="ru-RU" altLang="ru-RU" b="1" dirty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Знать строение и функции проводникового отдела слухового </a:t>
            </a:r>
            <a:r>
              <a:rPr lang="ru-RU" alt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анализатора. </a:t>
            </a:r>
          </a:p>
          <a:p>
            <a:pPr eaLnBrk="1" hangingPunct="1">
              <a:lnSpc>
                <a:spcPct val="90000"/>
              </a:lnSpc>
              <a:buClr>
                <a:schemeClr val="bg1"/>
              </a:buClr>
              <a:buFont typeface="Arial" panose="020B0604020202020204" pitchFamily="34" charset="0"/>
              <a:buAutoNum type="arabicPeriod"/>
            </a:pPr>
            <a:r>
              <a:rPr lang="ru-RU" b="1" dirty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Иметь представление об </a:t>
            </a:r>
            <a:r>
              <a:rPr lang="ru-RU" b="1" dirty="0" err="1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анатомо</a:t>
            </a:r>
            <a:r>
              <a:rPr lang="ru-RU" b="1" dirty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физиологических </a:t>
            </a:r>
          </a:p>
          <a:p>
            <a:pPr eaLnBrk="1" hangingPunct="1">
              <a:lnSpc>
                <a:spcPct val="90000"/>
              </a:lnSpc>
              <a:buClr>
                <a:schemeClr val="bg1"/>
              </a:buClr>
              <a:buFont typeface="Arial" panose="020B0604020202020204" pitchFamily="34" charset="0"/>
              <a:buAutoNum type="arabicPeriod"/>
            </a:pPr>
            <a:r>
              <a:rPr lang="ru-RU" b="1" dirty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взаимоотношениях уха с соседними органами</a:t>
            </a:r>
          </a:p>
          <a:p>
            <a:pPr eaLnBrk="1" hangingPunct="1">
              <a:lnSpc>
                <a:spcPct val="90000"/>
              </a:lnSpc>
              <a:buClr>
                <a:schemeClr val="bg1"/>
              </a:buClr>
              <a:buFont typeface="Arial" panose="020B0604020202020204" pitchFamily="34" charset="0"/>
              <a:buAutoNum type="arabicPeriod"/>
            </a:pPr>
            <a:r>
              <a:rPr lang="ru-RU" b="1" dirty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Знать клиническую анатомию и физиологию слухового </a:t>
            </a:r>
          </a:p>
          <a:p>
            <a:pPr eaLnBrk="1" hangingPunct="1">
              <a:lnSpc>
                <a:spcPct val="90000"/>
              </a:lnSpc>
              <a:buClr>
                <a:schemeClr val="bg1"/>
              </a:buClr>
              <a:buFont typeface="Arial" panose="020B0604020202020204" pitchFamily="34" charset="0"/>
              <a:buAutoNum type="arabicPeriod"/>
            </a:pPr>
            <a:r>
              <a:rPr lang="ru-RU" b="1" dirty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анализатора</a:t>
            </a:r>
          </a:p>
          <a:p>
            <a:pPr eaLnBrk="1" hangingPunct="1">
              <a:lnSpc>
                <a:spcPct val="90000"/>
              </a:lnSpc>
              <a:buClr>
                <a:schemeClr val="bg1"/>
              </a:buClr>
              <a:buFont typeface="Arial" panose="020B0604020202020204" pitchFamily="34" charset="0"/>
              <a:buAutoNum type="arabicPeriod"/>
            </a:pPr>
            <a:endParaRPr lang="ru-RU" b="1" dirty="0">
              <a:solidFill>
                <a:schemeClr val="bg1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Clr>
                <a:schemeClr val="bg1"/>
              </a:buClr>
              <a:buFont typeface="Arial" panose="020B0604020202020204" pitchFamily="34" charset="0"/>
              <a:buAutoNum type="arabicPeriod"/>
            </a:pPr>
            <a:r>
              <a:rPr lang="ru-RU" b="1" dirty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Иметь представление о методах исследования </a:t>
            </a:r>
          </a:p>
          <a:p>
            <a:pPr eaLnBrk="1" hangingPunct="1">
              <a:lnSpc>
                <a:spcPct val="90000"/>
              </a:lnSpc>
              <a:buClr>
                <a:schemeClr val="bg1"/>
              </a:buClr>
              <a:buFont typeface="Arial" panose="020B0604020202020204" pitchFamily="34" charset="0"/>
              <a:buAutoNum type="arabicPeriod"/>
            </a:pPr>
            <a:r>
              <a:rPr lang="ru-RU" b="1" dirty="0">
                <a:solidFill>
                  <a:schemeClr val="bg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анализатора</a:t>
            </a:r>
            <a:endParaRPr lang="ru-RU" altLang="ru-RU" b="1" dirty="0">
              <a:solidFill>
                <a:schemeClr val="bg1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 Box 1">
            <a:extLst>
              <a:ext uri="{FF2B5EF4-FFF2-40B4-BE49-F238E27FC236}">
                <a16:creationId xmlns:a16="http://schemas.microsoft.com/office/drawing/2014/main" id="{D20F3020-C5BD-4B78-B818-E2354DF5A9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641" y="783720"/>
            <a:ext cx="8686080" cy="476928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81638" tIns="54534" rIns="81638" bIns="40819"/>
          <a:lstStyle/>
          <a:p>
            <a:pPr indent="132482">
              <a:lnSpc>
                <a:spcPct val="95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  <a:defRPr/>
            </a:pPr>
            <a:r>
              <a:rPr lang="ru-RU" sz="2177" b="1" dirty="0">
                <a:solidFill>
                  <a:schemeClr val="accent1">
                    <a:lumMod val="50000"/>
                  </a:schemeClr>
                </a:solidFill>
                <a:latin typeface="Times New Roman" pitchFamily="16" charset="0"/>
                <a:ea typeface="Microsoft YaHei" charset="-122"/>
              </a:rPr>
              <a:t>Прямолинейные движения вызывают смещение отолитов в мешочках преддверия, а вращательные (угловые) движения сопровождаются перемещением </a:t>
            </a:r>
            <a:r>
              <a:rPr lang="ru-RU" sz="2177" b="1" dirty="0" err="1">
                <a:solidFill>
                  <a:schemeClr val="accent1">
                    <a:lumMod val="50000"/>
                  </a:schemeClr>
                </a:solidFill>
                <a:latin typeface="Times New Roman" pitchFamily="16" charset="0"/>
                <a:ea typeface="Microsoft YaHei" charset="-122"/>
              </a:rPr>
              <a:t>эндолимфы</a:t>
            </a:r>
            <a:r>
              <a:rPr lang="ru-RU" sz="2177" b="1" dirty="0">
                <a:solidFill>
                  <a:schemeClr val="accent1">
                    <a:lumMod val="50000"/>
                  </a:schemeClr>
                </a:solidFill>
                <a:latin typeface="Times New Roman" pitchFamily="16" charset="0"/>
                <a:ea typeface="Microsoft YaHei" charset="-122"/>
              </a:rPr>
              <a:t> в полукружных каналах и влекут за собой раздражение чувствительных волосковых клеток в </a:t>
            </a:r>
            <a:r>
              <a:rPr lang="ru-RU" sz="2177" b="1" dirty="0" err="1">
                <a:solidFill>
                  <a:schemeClr val="accent1">
                    <a:lumMod val="50000"/>
                  </a:schemeClr>
                </a:solidFill>
                <a:latin typeface="Times New Roman" pitchFamily="16" charset="0"/>
                <a:ea typeface="Microsoft YaHei" charset="-122"/>
              </a:rPr>
              <a:t>ампулярных</a:t>
            </a:r>
            <a:r>
              <a:rPr lang="ru-RU" sz="2177" b="1" dirty="0">
                <a:solidFill>
                  <a:schemeClr val="accent1">
                    <a:lumMod val="50000"/>
                  </a:schemeClr>
                </a:solidFill>
                <a:latin typeface="Times New Roman" pitchFamily="16" charset="0"/>
                <a:ea typeface="Microsoft YaHei" charset="-122"/>
              </a:rPr>
              <a:t> гребешках. Раздражения концевого аппарата передаются по волокнам вестибулярного нерва в центральную нервную систему.</a:t>
            </a:r>
          </a:p>
          <a:p>
            <a:pPr indent="132482">
              <a:lnSpc>
                <a:spcPct val="95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  <a:defRPr/>
            </a:pPr>
            <a:r>
              <a:rPr lang="ru-RU" sz="2177" b="1" dirty="0">
                <a:solidFill>
                  <a:schemeClr val="accent1">
                    <a:lumMod val="50000"/>
                  </a:schemeClr>
                </a:solidFill>
                <a:latin typeface="Times New Roman" pitchFamily="16" charset="0"/>
                <a:ea typeface="Microsoft YaHei" charset="-122"/>
              </a:rPr>
              <a:t>В ответ на них возникают рефлекторные реакции, которые способствуют сохранению равновесия. Одной из таких рефлекторных реакций является лабиринтный нистагм, т. е. ритмические движения глазных яблок, состоящие из двух компонентов — быстрого отведения и медленного возвращения в первоначальное положение. Направление нистагма определяется по его быстрому компоненту.</a:t>
            </a:r>
          </a:p>
          <a:p>
            <a:pPr indent="132482">
              <a:lnSpc>
                <a:spcPct val="95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  <a:defRPr/>
            </a:pPr>
            <a:endParaRPr lang="ru-RU" sz="2177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6" charset="0"/>
              <a:ea typeface="Microsoft YaHei" charset="-12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1">
            <a:extLst>
              <a:ext uri="{FF2B5EF4-FFF2-40B4-BE49-F238E27FC236}">
                <a16:creationId xmlns:a16="http://schemas.microsoft.com/office/drawing/2014/main" id="{062DD5F5-B930-40EA-92EF-CF19104860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4481" y="435241"/>
            <a:ext cx="4832640" cy="608976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81638" tIns="53554" rIns="81638" bIns="40819"/>
          <a:lstStyle/>
          <a:p>
            <a:pPr indent="165603">
              <a:lnSpc>
                <a:spcPct val="95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ru-RU" sz="1996" b="1" dirty="0">
                <a:solidFill>
                  <a:schemeClr val="accent1">
                    <a:lumMod val="50000"/>
                  </a:schemeClr>
                </a:solidFill>
                <a:latin typeface="Times New Roman" pitchFamily="16" charset="0"/>
                <a:ea typeface="Microsoft YaHei" charset="-122"/>
              </a:rPr>
              <a:t>Улитка представляет собой спиральный костный канал, идущий вокруг костной колонки и образующий 2*/2 завитка (основной, средний и верхний), причем каждый последующий завиток меньше предыдущего, так что улитка действительно напоминает по своей форме раковину садовой улитки. Канал улитки имеет длину около 22 мм.</a:t>
            </a:r>
          </a:p>
          <a:p>
            <a:pPr indent="165603">
              <a:lnSpc>
                <a:spcPct val="95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ru-RU" sz="1996" b="1" dirty="0">
                <a:solidFill>
                  <a:schemeClr val="accent1">
                    <a:lumMod val="50000"/>
                  </a:schemeClr>
                </a:solidFill>
                <a:latin typeface="Times New Roman" pitchFamily="16" charset="0"/>
                <a:ea typeface="Microsoft YaHei" charset="-122"/>
              </a:rPr>
              <a:t>По всей своей длине костный канал улитки разделен на два этажа, называемых лестницами. Границей между ними служит спиральный костный гребень и отходящая от края этого гребня эластичная перепонка — основная мембрана. Верхний этаж носит название </a:t>
            </a:r>
            <a:r>
              <a:rPr lang="ru-RU" sz="1996" b="1" dirty="0" err="1">
                <a:solidFill>
                  <a:schemeClr val="accent1">
                    <a:lumMod val="50000"/>
                  </a:schemeClr>
                </a:solidFill>
                <a:latin typeface="Times New Roman" pitchFamily="16" charset="0"/>
                <a:ea typeface="Microsoft YaHei" charset="-122"/>
              </a:rPr>
              <a:t>преддверной</a:t>
            </a:r>
            <a:r>
              <a:rPr lang="ru-RU" sz="1996" b="1" dirty="0">
                <a:solidFill>
                  <a:schemeClr val="accent1">
                    <a:lumMod val="50000"/>
                  </a:schemeClr>
                </a:solidFill>
                <a:latin typeface="Times New Roman" pitchFamily="16" charset="0"/>
                <a:ea typeface="Microsoft YaHei" charset="-122"/>
              </a:rPr>
              <a:t> лестницы (которая ведет в преддверие), а оно сообщается с барабанной полостью через овальное окно. </a:t>
            </a:r>
          </a:p>
          <a:p>
            <a:pPr indent="165603">
              <a:lnSpc>
                <a:spcPct val="95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endParaRPr lang="ru-RU" sz="1996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6" charset="0"/>
              <a:ea typeface="Microsoft YaHei" charset="-122"/>
            </a:endParaRPr>
          </a:p>
        </p:txBody>
      </p:sp>
      <p:pic>
        <p:nvPicPr>
          <p:cNvPr id="36867" name="Picture 2">
            <a:extLst>
              <a:ext uri="{FF2B5EF4-FFF2-40B4-BE49-F238E27FC236}">
                <a16:creationId xmlns:a16="http://schemas.microsoft.com/office/drawing/2014/main" id="{D307D532-9590-4E25-8E5B-89531EA72A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521" y="327241"/>
            <a:ext cx="2808000" cy="2612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6868" name="Text Box 3">
            <a:extLst>
              <a:ext uri="{FF2B5EF4-FFF2-40B4-BE49-F238E27FC236}">
                <a16:creationId xmlns:a16="http://schemas.microsoft.com/office/drawing/2014/main" id="{2D9A0FA8-AE96-4560-83D3-3C68203448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641" y="3266281"/>
            <a:ext cx="3104640" cy="3373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8" tIns="51269" rIns="81638" bIns="40819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5000"/>
              </a:lnSpc>
              <a:buClrTx/>
              <a:buFontTx/>
              <a:buNone/>
            </a:pPr>
            <a:r>
              <a:rPr lang="ru-RU" alt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Поперечный разрез через один из завитков улитки:</a:t>
            </a:r>
          </a:p>
          <a:p>
            <a:pPr eaLnBrk="1">
              <a:lnSpc>
                <a:spcPct val="95000"/>
              </a:lnSpc>
              <a:buClrTx/>
              <a:buFontTx/>
              <a:buNone/>
            </a:pPr>
            <a:r>
              <a:rPr lang="ru-RU" alt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1 — основная мембрана; </a:t>
            </a:r>
          </a:p>
          <a:p>
            <a:pPr eaLnBrk="1">
              <a:lnSpc>
                <a:spcPct val="95000"/>
              </a:lnSpc>
              <a:buClrTx/>
              <a:buFontTx/>
              <a:buNone/>
            </a:pPr>
            <a:r>
              <a:rPr lang="ru-RU" alt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2 - волокна слухового нерва;</a:t>
            </a:r>
          </a:p>
          <a:p>
            <a:pPr eaLnBrk="1">
              <a:lnSpc>
                <a:spcPct val="95000"/>
              </a:lnSpc>
              <a:buClrTx/>
              <a:buFontTx/>
              <a:buNone/>
            </a:pPr>
            <a:r>
              <a:rPr lang="ru-RU" alt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3— костная стенка улитки;</a:t>
            </a:r>
          </a:p>
          <a:p>
            <a:pPr eaLnBrk="1">
              <a:lnSpc>
                <a:spcPct val="95000"/>
              </a:lnSpc>
              <a:buClrTx/>
              <a:buFontTx/>
              <a:buNone/>
            </a:pPr>
            <a:r>
              <a:rPr lang="ru-RU" alt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4 — слуховые (волосковые)</a:t>
            </a:r>
          </a:p>
          <a:p>
            <a:pPr eaLnBrk="1">
              <a:lnSpc>
                <a:spcPct val="95000"/>
              </a:lnSpc>
              <a:buClrTx/>
              <a:buFontTx/>
              <a:buNone/>
            </a:pPr>
            <a:r>
              <a:rPr lang="ru-RU" alt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клетки; </a:t>
            </a:r>
          </a:p>
          <a:p>
            <a:pPr eaLnBrk="1">
              <a:lnSpc>
                <a:spcPct val="95000"/>
              </a:lnSpc>
              <a:buClrTx/>
              <a:buFontTx/>
              <a:buNone/>
            </a:pPr>
            <a:r>
              <a:rPr lang="ru-RU" alt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5 — поддерживающие клетки;</a:t>
            </a:r>
          </a:p>
          <a:p>
            <a:pPr eaLnBrk="1">
              <a:lnSpc>
                <a:spcPct val="95000"/>
              </a:lnSpc>
              <a:buClrTx/>
              <a:buFontTx/>
              <a:buNone/>
            </a:pPr>
            <a:r>
              <a:rPr lang="ru-RU" alt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6— покровная мембрана;</a:t>
            </a:r>
          </a:p>
          <a:p>
            <a:pPr eaLnBrk="1">
              <a:lnSpc>
                <a:spcPct val="95000"/>
              </a:lnSpc>
              <a:buClrTx/>
              <a:buFontTx/>
              <a:buNone/>
            </a:pPr>
            <a:r>
              <a:rPr lang="ru-RU" alt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7 — </a:t>
            </a:r>
            <a:r>
              <a:rPr lang="ru-RU" altLang="ru-RU" sz="1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рейснерова</a:t>
            </a:r>
            <a:r>
              <a:rPr lang="ru-RU" alt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мембрана;</a:t>
            </a:r>
          </a:p>
          <a:p>
            <a:pPr eaLnBrk="1">
              <a:lnSpc>
                <a:spcPct val="95000"/>
              </a:lnSpc>
              <a:buClrTx/>
              <a:buFontTx/>
              <a:buNone/>
            </a:pPr>
            <a:r>
              <a:rPr lang="ru-RU" alt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п — </a:t>
            </a:r>
            <a:r>
              <a:rPr lang="ru-RU" altLang="ru-RU" sz="1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преддверная</a:t>
            </a:r>
            <a:r>
              <a:rPr lang="ru-RU" alt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лестница;</a:t>
            </a:r>
          </a:p>
          <a:p>
            <a:pPr eaLnBrk="1">
              <a:lnSpc>
                <a:spcPct val="95000"/>
              </a:lnSpc>
              <a:buClrTx/>
              <a:buFontTx/>
              <a:buNone/>
            </a:pPr>
            <a:r>
              <a:rPr lang="ru-RU" alt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Б — барабанная лестница;</a:t>
            </a:r>
          </a:p>
          <a:p>
            <a:pPr eaLnBrk="1">
              <a:lnSpc>
                <a:spcPct val="95000"/>
              </a:lnSpc>
              <a:buClrTx/>
              <a:buFontTx/>
              <a:buNone/>
            </a:pPr>
            <a:r>
              <a:rPr lang="ru-RU" alt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У — улитковый ход</a:t>
            </a:r>
          </a:p>
          <a:p>
            <a:pPr eaLnBrk="1">
              <a:lnSpc>
                <a:spcPct val="95000"/>
              </a:lnSpc>
              <a:buClrTx/>
              <a:buFontTx/>
              <a:buNone/>
            </a:pPr>
            <a:endParaRPr lang="ru-RU" altLang="ru-RU" b="1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 Box 1">
            <a:extLst>
              <a:ext uri="{FF2B5EF4-FFF2-40B4-BE49-F238E27FC236}">
                <a16:creationId xmlns:a16="http://schemas.microsoft.com/office/drawing/2014/main" id="{7F229CDD-7A8F-459F-B5B9-EF5D95CF78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2641" y="189001"/>
            <a:ext cx="4243680" cy="664416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81638" tIns="54534" rIns="81638" bIns="40819"/>
          <a:lstStyle/>
          <a:p>
            <a:pPr indent="195843">
              <a:lnSpc>
                <a:spcPct val="95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ru-RU" sz="2177" b="1" dirty="0">
                <a:solidFill>
                  <a:schemeClr val="accent1">
                    <a:lumMod val="50000"/>
                  </a:schemeClr>
                </a:solidFill>
                <a:latin typeface="Times New Roman" pitchFamily="16" charset="0"/>
                <a:ea typeface="Microsoft YaHei" charset="-122"/>
              </a:rPr>
              <a:t>Нижний этаж — барабанная лестница, которая сообщается непосредственно с барабанной полостью через круглое окно. У верхушки улитки </a:t>
            </a:r>
            <a:r>
              <a:rPr lang="ru-RU" sz="2177" b="1" dirty="0" err="1">
                <a:solidFill>
                  <a:schemeClr val="accent1">
                    <a:lumMod val="50000"/>
                  </a:schemeClr>
                </a:solidFill>
                <a:latin typeface="Times New Roman" pitchFamily="16" charset="0"/>
                <a:ea typeface="Microsoft YaHei" charset="-122"/>
              </a:rPr>
              <a:t>преддверная</a:t>
            </a:r>
            <a:r>
              <a:rPr lang="ru-RU" sz="2177" b="1" dirty="0">
                <a:solidFill>
                  <a:schemeClr val="accent1">
                    <a:lumMod val="50000"/>
                  </a:schemeClr>
                </a:solidFill>
                <a:latin typeface="Times New Roman" pitchFamily="16" charset="0"/>
                <a:ea typeface="Microsoft YaHei" charset="-122"/>
              </a:rPr>
              <a:t> и барабанная лестницы соединяются между собой через узкое отверстие. </a:t>
            </a:r>
            <a:r>
              <a:rPr lang="ru-RU" sz="2177" b="1" dirty="0" err="1">
                <a:solidFill>
                  <a:schemeClr val="accent1">
                    <a:lumMod val="50000"/>
                  </a:schemeClr>
                </a:solidFill>
                <a:latin typeface="Times New Roman" pitchFamily="16" charset="0"/>
                <a:ea typeface="Microsoft YaHei" charset="-122"/>
              </a:rPr>
              <a:t>Преддверная</a:t>
            </a:r>
            <a:r>
              <a:rPr lang="ru-RU" sz="2177" b="1" dirty="0">
                <a:solidFill>
                  <a:schemeClr val="accent1">
                    <a:lumMod val="50000"/>
                  </a:schemeClr>
                </a:solidFill>
                <a:latin typeface="Times New Roman" pitchFamily="16" charset="0"/>
                <a:ea typeface="Microsoft YaHei" charset="-122"/>
              </a:rPr>
              <a:t> лестница разделена посредством тонкой перепончатой перегородки, так называемой </a:t>
            </a:r>
            <a:r>
              <a:rPr lang="ru-RU" sz="2177" b="1" dirty="0" err="1">
                <a:solidFill>
                  <a:schemeClr val="accent1">
                    <a:lumMod val="50000"/>
                  </a:schemeClr>
                </a:solidFill>
                <a:latin typeface="Times New Roman" pitchFamily="16" charset="0"/>
                <a:ea typeface="Microsoft YaHei" charset="-122"/>
              </a:rPr>
              <a:t>рейснеровой</a:t>
            </a:r>
            <a:r>
              <a:rPr lang="ru-RU" sz="2177" b="1" dirty="0">
                <a:solidFill>
                  <a:schemeClr val="accent1">
                    <a:lumMod val="50000"/>
                  </a:schemeClr>
                </a:solidFill>
                <a:latin typeface="Times New Roman" pitchFamily="16" charset="0"/>
                <a:ea typeface="Microsoft YaHei" charset="-122"/>
              </a:rPr>
              <a:t> мембраны, на два канала: собственно </a:t>
            </a:r>
            <a:r>
              <a:rPr lang="ru-RU" sz="2177" b="1" dirty="0" err="1">
                <a:solidFill>
                  <a:schemeClr val="accent1">
                    <a:lumMod val="50000"/>
                  </a:schemeClr>
                </a:solidFill>
                <a:latin typeface="Times New Roman" pitchFamily="16" charset="0"/>
                <a:ea typeface="Microsoft YaHei" charset="-122"/>
              </a:rPr>
              <a:t>преддверную</a:t>
            </a:r>
            <a:r>
              <a:rPr lang="ru-RU" sz="2177" b="1" dirty="0">
                <a:solidFill>
                  <a:schemeClr val="accent1">
                    <a:lumMod val="50000"/>
                  </a:schemeClr>
                </a:solidFill>
                <a:latin typeface="Times New Roman" pitchFamily="16" charset="0"/>
                <a:ea typeface="Microsoft YaHei" charset="-122"/>
              </a:rPr>
              <a:t> лестницу и перепончатый канал улитки, или улитковый ход. Улитковый ход наполнен </a:t>
            </a:r>
            <a:r>
              <a:rPr lang="ru-RU" sz="2177" b="1" dirty="0" err="1">
                <a:solidFill>
                  <a:schemeClr val="accent1">
                    <a:lumMod val="50000"/>
                  </a:schemeClr>
                </a:solidFill>
                <a:latin typeface="Times New Roman" pitchFamily="16" charset="0"/>
                <a:ea typeface="Microsoft YaHei" charset="-122"/>
              </a:rPr>
              <a:t>эндолимфой</a:t>
            </a:r>
            <a:r>
              <a:rPr lang="ru-RU" sz="2177" b="1" dirty="0">
                <a:solidFill>
                  <a:schemeClr val="accent1">
                    <a:lumMod val="50000"/>
                  </a:schemeClr>
                </a:solidFill>
                <a:latin typeface="Times New Roman" pitchFamily="16" charset="0"/>
                <a:ea typeface="Microsoft YaHei" charset="-122"/>
              </a:rPr>
              <a:t>, </a:t>
            </a:r>
            <a:r>
              <a:rPr lang="ru-RU" sz="2177" b="1" dirty="0" err="1">
                <a:solidFill>
                  <a:schemeClr val="accent1">
                    <a:lumMod val="50000"/>
                  </a:schemeClr>
                </a:solidFill>
                <a:latin typeface="Times New Roman" pitchFamily="16" charset="0"/>
                <a:ea typeface="Microsoft YaHei" charset="-122"/>
              </a:rPr>
              <a:t>преддверная</a:t>
            </a:r>
            <a:r>
              <a:rPr lang="ru-RU" sz="2177" b="1" dirty="0">
                <a:solidFill>
                  <a:schemeClr val="accent1">
                    <a:lumMod val="50000"/>
                  </a:schemeClr>
                </a:solidFill>
                <a:latin typeface="Times New Roman" pitchFamily="16" charset="0"/>
                <a:ea typeface="Microsoft YaHei" charset="-122"/>
              </a:rPr>
              <a:t> и барабанная лестницы — перилимфой.</a:t>
            </a:r>
          </a:p>
          <a:p>
            <a:pPr indent="195843">
              <a:lnSpc>
                <a:spcPct val="95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endParaRPr lang="ru-RU" sz="2177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6" charset="0"/>
              <a:ea typeface="Microsoft YaHei" charset="-122"/>
            </a:endParaRPr>
          </a:p>
        </p:txBody>
      </p:sp>
      <p:pic>
        <p:nvPicPr>
          <p:cNvPr id="37891" name="Picture 2">
            <a:extLst>
              <a:ext uri="{FF2B5EF4-FFF2-40B4-BE49-F238E27FC236}">
                <a16:creationId xmlns:a16="http://schemas.microsoft.com/office/drawing/2014/main" id="{281D2749-DE10-402C-B70A-2B80725E5E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81" y="392041"/>
            <a:ext cx="4078080" cy="6204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1">
            <a:extLst>
              <a:ext uri="{FF2B5EF4-FFF2-40B4-BE49-F238E27FC236}">
                <a16:creationId xmlns:a16="http://schemas.microsoft.com/office/drawing/2014/main" id="{A5BD7B2D-7EF9-4F52-89CA-399F76F8D5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41" y="1306441"/>
            <a:ext cx="3981600" cy="3591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3794" name="Text Box 2">
            <a:extLst>
              <a:ext uri="{FF2B5EF4-FFF2-40B4-BE49-F238E27FC236}">
                <a16:creationId xmlns:a16="http://schemas.microsoft.com/office/drawing/2014/main" id="{BFD6340F-A0BB-4FC0-BA0F-6B0F248F22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1681" y="327241"/>
            <a:ext cx="4530240" cy="637488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81638" tIns="53554" rIns="81638" bIns="40819"/>
          <a:lstStyle/>
          <a:p>
            <a:pPr indent="260644">
              <a:lnSpc>
                <a:spcPct val="95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ru-RU" sz="1996" b="1" dirty="0">
                <a:solidFill>
                  <a:schemeClr val="accent1">
                    <a:lumMod val="50000"/>
                  </a:schemeClr>
                </a:solidFill>
                <a:latin typeface="Times New Roman" pitchFamily="16" charset="0"/>
                <a:ea typeface="Microsoft YaHei" charset="-122"/>
              </a:rPr>
              <a:t>В улитковом ходе расположен </a:t>
            </a:r>
            <a:r>
              <a:rPr lang="ru-RU" sz="1996" b="1" dirty="0" err="1">
                <a:solidFill>
                  <a:schemeClr val="accent1">
                    <a:lumMod val="50000"/>
                  </a:schemeClr>
                </a:solidFill>
                <a:latin typeface="Times New Roman" pitchFamily="16" charset="0"/>
                <a:ea typeface="Microsoft YaHei" charset="-122"/>
              </a:rPr>
              <a:t>кортиев</a:t>
            </a:r>
            <a:r>
              <a:rPr lang="ru-RU" sz="1996" b="1" dirty="0">
                <a:solidFill>
                  <a:schemeClr val="accent1">
                    <a:lumMod val="50000"/>
                  </a:schemeClr>
                </a:solidFill>
                <a:latin typeface="Times New Roman" pitchFamily="16" charset="0"/>
                <a:ea typeface="Microsoft YaHei" charset="-122"/>
              </a:rPr>
              <a:t> (спиральный) орган. Основной его функциональной частью являются слуховые клетки, заканчивающиеся чувствительными волосками и потому называемые также волосковыми клетками. Эти клетки расположены в несколько рядов и представляют собой специфический концевой аппарат слухового анализатора, или слуховой рецептор. Слуховых клеток насчитывается свыше 20 000. Кроме слуховых клеток, в состав </a:t>
            </a:r>
            <a:r>
              <a:rPr lang="ru-RU" sz="1996" b="1" dirty="0" err="1">
                <a:solidFill>
                  <a:schemeClr val="accent1">
                    <a:lumMod val="50000"/>
                  </a:schemeClr>
                </a:solidFill>
                <a:latin typeface="Times New Roman" pitchFamily="16" charset="0"/>
                <a:ea typeface="Microsoft YaHei" charset="-122"/>
              </a:rPr>
              <a:t>кортиева</a:t>
            </a:r>
            <a:r>
              <a:rPr lang="ru-RU" sz="1996" b="1" dirty="0">
                <a:solidFill>
                  <a:schemeClr val="accent1">
                    <a:lumMod val="50000"/>
                  </a:schemeClr>
                </a:solidFill>
                <a:latin typeface="Times New Roman" pitchFamily="16" charset="0"/>
                <a:ea typeface="Microsoft YaHei" charset="-122"/>
              </a:rPr>
              <a:t> органа входит поддерживающий аппарат, состоящий из нескольких рядов опорных клеток. Над </a:t>
            </a:r>
            <a:r>
              <a:rPr lang="ru-RU" sz="1996" b="1" dirty="0" err="1">
                <a:solidFill>
                  <a:schemeClr val="accent1">
                    <a:lumMod val="50000"/>
                  </a:schemeClr>
                </a:solidFill>
                <a:latin typeface="Times New Roman" pitchFamily="16" charset="0"/>
                <a:ea typeface="Microsoft YaHei" charset="-122"/>
              </a:rPr>
              <a:t>кортиевым</a:t>
            </a:r>
            <a:r>
              <a:rPr lang="ru-RU" sz="1996" b="1" dirty="0">
                <a:solidFill>
                  <a:schemeClr val="accent1">
                    <a:lumMod val="50000"/>
                  </a:schemeClr>
                </a:solidFill>
                <a:latin typeface="Times New Roman" pitchFamily="16" charset="0"/>
                <a:ea typeface="Microsoft YaHei" charset="-122"/>
              </a:rPr>
              <a:t> органом и на очень близком расстоянии от него расположена особая перепонка, так называемая покровная, или </a:t>
            </a:r>
            <a:r>
              <a:rPr lang="ru-RU" sz="1996" b="1" dirty="0" err="1">
                <a:solidFill>
                  <a:schemeClr val="accent1">
                    <a:lumMod val="50000"/>
                  </a:schemeClr>
                </a:solidFill>
                <a:latin typeface="Times New Roman" pitchFamily="16" charset="0"/>
                <a:ea typeface="Microsoft YaHei" charset="-122"/>
              </a:rPr>
              <a:t>кортиева</a:t>
            </a:r>
            <a:r>
              <a:rPr lang="ru-RU" sz="1996" b="1" dirty="0">
                <a:solidFill>
                  <a:schemeClr val="accent1">
                    <a:lumMod val="50000"/>
                  </a:schemeClr>
                </a:solidFill>
                <a:latin typeface="Times New Roman" pitchFamily="16" charset="0"/>
                <a:ea typeface="Microsoft YaHei" charset="-122"/>
              </a:rPr>
              <a:t>, мембрана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1">
            <a:extLst>
              <a:ext uri="{FF2B5EF4-FFF2-40B4-BE49-F238E27FC236}">
                <a16:creationId xmlns:a16="http://schemas.microsoft.com/office/drawing/2014/main" id="{80D39BC4-B76B-4DE4-A078-9D7E5E07ED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081" y="309961"/>
            <a:ext cx="4572000" cy="60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8" tIns="53554" rIns="81638" bIns="40819"/>
          <a:lstStyle>
            <a:lvl1pPr indent="287338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5000"/>
              </a:lnSpc>
              <a:buClrTx/>
              <a:buFontTx/>
              <a:buNone/>
            </a:pPr>
            <a:r>
              <a:rPr lang="ru-RU" altLang="ru-RU" sz="1996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Имеется прямая связь между покровной мембраной и волосковыми слуховыми клетками. Покровная мембрана вплотную подходит к волосковым клеткам, причем волоски слуховых клеток проникают в ткань покровной мембраны. </a:t>
            </a:r>
            <a:r>
              <a:rPr lang="ru-RU" altLang="ru-RU" sz="1996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Кортиев</a:t>
            </a:r>
            <a:r>
              <a:rPr lang="ru-RU" altLang="ru-RU" sz="1996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 орган расположен на основной мембране, которая состоит из нескольких тысяч поперечных волокон разной длины, натянутых между краем спирального костного гребня и противоположной стенкой улитки. Эти волокна весьма упруги, но между собой связаны слабо. По форме основная мембрана представляет собой спирально изогнутую ленту, ширина которой постепенно увеличивается от основания улитки к ее вершине.</a:t>
            </a:r>
          </a:p>
        </p:txBody>
      </p:sp>
      <p:pic>
        <p:nvPicPr>
          <p:cNvPr id="39939" name="Picture 2">
            <a:extLst>
              <a:ext uri="{FF2B5EF4-FFF2-40B4-BE49-F238E27FC236}">
                <a16:creationId xmlns:a16="http://schemas.microsoft.com/office/drawing/2014/main" id="{5492E2E7-C733-4DA8-B209-531EF3DE29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40" y="523081"/>
            <a:ext cx="3657600" cy="5878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>
            <a:extLst>
              <a:ext uri="{FF2B5EF4-FFF2-40B4-BE49-F238E27FC236}">
                <a16:creationId xmlns:a16="http://schemas.microsoft.com/office/drawing/2014/main" id="{A62803FC-E01F-41C4-B597-7CABE0BE5FB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849601" y="425161"/>
            <a:ext cx="7771680" cy="1143360"/>
          </a:xfrm>
        </p:spPr>
        <p:txBody>
          <a:bodyPr vert="horz" wrap="square" lIns="81638" tIns="42452" rIns="81638" bIns="42452" numCol="1" anchor="b" anchorCtr="0" compatLnSpc="1">
            <a:prstTxWarp prst="textNoShape">
              <a:avLst/>
            </a:prstTxWarp>
          </a:bodyPr>
          <a:lstStyle/>
          <a:p>
            <a:pPr marL="325445" indent="-319685">
              <a:buClrTx/>
              <a:buSzPct val="45000"/>
              <a:tabLst>
                <a:tab pos="325445" algn="l"/>
                <a:tab pos="731531" algn="l"/>
                <a:tab pos="1139057" algn="l"/>
                <a:tab pos="1546583" algn="l"/>
                <a:tab pos="1954109" algn="l"/>
                <a:tab pos="2361635" algn="l"/>
                <a:tab pos="2769161" algn="l"/>
                <a:tab pos="3176687" algn="l"/>
                <a:tab pos="3584213" algn="l"/>
                <a:tab pos="3991739" algn="l"/>
                <a:tab pos="4399265" algn="l"/>
                <a:tab pos="4806791" algn="l"/>
                <a:tab pos="5214317" algn="l"/>
                <a:tab pos="5621843" algn="l"/>
                <a:tab pos="6029369" algn="l"/>
                <a:tab pos="6436895" algn="l"/>
                <a:tab pos="6844421" algn="l"/>
                <a:tab pos="7251947" algn="l"/>
                <a:tab pos="7659473" algn="l"/>
                <a:tab pos="8066999" algn="l"/>
                <a:tab pos="8474526" algn="l"/>
              </a:tabLst>
            </a:pPr>
            <a:r>
              <a:rPr lang="ru-RU" altLang="ru-RU" sz="2540">
                <a:solidFill>
                  <a:srgbClr val="CC0000"/>
                </a:solidFill>
                <a:latin typeface="Times New Roman" panose="02020603050405020304" pitchFamily="18" charset="0"/>
              </a:rPr>
              <a:t>Кровоснабжение внутреннего уха</a:t>
            </a:r>
          </a:p>
        </p:txBody>
      </p:sp>
      <p:pic>
        <p:nvPicPr>
          <p:cNvPr id="41987" name="Picture 2">
            <a:extLst>
              <a:ext uri="{FF2B5EF4-FFF2-40B4-BE49-F238E27FC236}">
                <a16:creationId xmlns:a16="http://schemas.microsoft.com/office/drawing/2014/main" id="{6FC1495F-ECBD-49AA-8F5F-48F63C5120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01" y="1549800"/>
            <a:ext cx="6645600" cy="4343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over dir="d"/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 Box 1">
            <a:extLst>
              <a:ext uri="{FF2B5EF4-FFF2-40B4-BE49-F238E27FC236}">
                <a16:creationId xmlns:a16="http://schemas.microsoft.com/office/drawing/2014/main" id="{7FBEA4BE-0B1D-4748-A859-585AD6D790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681" y="949321"/>
            <a:ext cx="8229600" cy="486432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81638" tIns="56820" rIns="81638" bIns="40819"/>
          <a:lstStyle/>
          <a:p>
            <a:pPr indent="195843">
              <a:lnSpc>
                <a:spcPct val="95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ru-RU" sz="254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6" charset="0"/>
                <a:ea typeface="Microsoft YaHei" charset="-122"/>
              </a:rPr>
              <a:t>Строение и функции проводникового отдела слухового анализатора. </a:t>
            </a:r>
          </a:p>
          <a:p>
            <a:pPr indent="195843">
              <a:lnSpc>
                <a:spcPct val="95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ru-RU" sz="2358" b="1" dirty="0">
                <a:solidFill>
                  <a:schemeClr val="accent1">
                    <a:lumMod val="50000"/>
                  </a:schemeClr>
                </a:solidFill>
                <a:latin typeface="Times New Roman" pitchFamily="16" charset="0"/>
                <a:ea typeface="Microsoft YaHei" charset="-122"/>
              </a:rPr>
              <a:t>Периферический отдел слухового анализатора соединяется с центральным, или корковым, концом проводящими нервными путями, состоящими из четырех отрезков, или </a:t>
            </a:r>
            <a:r>
              <a:rPr lang="ru-RU" sz="2358" b="1" dirty="0" err="1">
                <a:solidFill>
                  <a:schemeClr val="accent1">
                    <a:lumMod val="50000"/>
                  </a:schemeClr>
                </a:solidFill>
                <a:latin typeface="Times New Roman" pitchFamily="16" charset="0"/>
                <a:ea typeface="Microsoft YaHei" charset="-122"/>
              </a:rPr>
              <a:t>невронов</a:t>
            </a:r>
            <a:r>
              <a:rPr lang="ru-RU" sz="2358" b="1" dirty="0">
                <a:solidFill>
                  <a:schemeClr val="accent1">
                    <a:lumMod val="50000"/>
                  </a:schemeClr>
                </a:solidFill>
                <a:latin typeface="Times New Roman" pitchFamily="16" charset="0"/>
                <a:ea typeface="Microsoft YaHei" charset="-122"/>
              </a:rPr>
              <a:t>.</a:t>
            </a:r>
          </a:p>
          <a:p>
            <a:pPr indent="195843">
              <a:lnSpc>
                <a:spcPct val="95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ru-RU" sz="2358" b="1" dirty="0">
                <a:solidFill>
                  <a:schemeClr val="accent1">
                    <a:lumMod val="50000"/>
                  </a:schemeClr>
                </a:solidFill>
                <a:latin typeface="Times New Roman" pitchFamily="16" charset="0"/>
                <a:ea typeface="Microsoft YaHei" charset="-122"/>
              </a:rPr>
              <a:t>К </a:t>
            </a:r>
            <a:r>
              <a:rPr lang="ru-RU" sz="2358" b="1" dirty="0" err="1">
                <a:solidFill>
                  <a:schemeClr val="accent1">
                    <a:lumMod val="50000"/>
                  </a:schemeClr>
                </a:solidFill>
                <a:latin typeface="Times New Roman" pitchFamily="16" charset="0"/>
                <a:ea typeface="Microsoft YaHei" charset="-122"/>
              </a:rPr>
              <a:t>кортиеву</a:t>
            </a:r>
            <a:r>
              <a:rPr lang="ru-RU" sz="2358" b="1" dirty="0">
                <a:solidFill>
                  <a:schemeClr val="accent1">
                    <a:lumMod val="50000"/>
                  </a:schemeClr>
                </a:solidFill>
                <a:latin typeface="Times New Roman" pitchFamily="16" charset="0"/>
                <a:ea typeface="Microsoft YaHei" charset="-122"/>
              </a:rPr>
              <a:t> органу подходят нервные волокна из спирального нервного узла, расположенного в основании спирального костного гребня улитки. Этот узел состоит из нервных клеток с двумя отростками (биполярных клеток). Один из этих отростков направляется к </a:t>
            </a:r>
            <a:r>
              <a:rPr lang="ru-RU" sz="2358" b="1" dirty="0" err="1">
                <a:solidFill>
                  <a:schemeClr val="accent1">
                    <a:lumMod val="50000"/>
                  </a:schemeClr>
                </a:solidFill>
                <a:latin typeface="Times New Roman" pitchFamily="16" charset="0"/>
                <a:ea typeface="Microsoft YaHei" charset="-122"/>
              </a:rPr>
              <a:t>кортиеву</a:t>
            </a:r>
            <a:r>
              <a:rPr lang="ru-RU" sz="2358" b="1" dirty="0">
                <a:solidFill>
                  <a:schemeClr val="accent1">
                    <a:lumMod val="50000"/>
                  </a:schemeClr>
                </a:solidFill>
                <a:latin typeface="Times New Roman" pitchFamily="16" charset="0"/>
                <a:ea typeface="Microsoft YaHei" charset="-122"/>
              </a:rPr>
              <a:t> органу и подходит к небольшой группе волосковых клеток, а другой — входит в состав слухового нерва.</a:t>
            </a:r>
          </a:p>
          <a:p>
            <a:pPr indent="195843">
              <a:lnSpc>
                <a:spcPct val="95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endParaRPr lang="ru-RU" sz="2358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6" charset="0"/>
              <a:ea typeface="Microsoft YaHei" charset="-12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 Box 1">
            <a:extLst>
              <a:ext uri="{FF2B5EF4-FFF2-40B4-BE49-F238E27FC236}">
                <a16:creationId xmlns:a16="http://schemas.microsoft.com/office/drawing/2014/main" id="{1105E720-46B1-4DAE-8612-5CD79DEF7F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6161" y="131401"/>
            <a:ext cx="4309920" cy="664416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81638" tIns="54534" rIns="81638" bIns="40819"/>
          <a:lstStyle/>
          <a:p>
            <a:pPr indent="99362">
              <a:lnSpc>
                <a:spcPct val="95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ru-RU" sz="2177" b="1" dirty="0">
                <a:solidFill>
                  <a:schemeClr val="accent1">
                    <a:lumMod val="50000"/>
                  </a:schemeClr>
                </a:solidFill>
                <a:latin typeface="Times New Roman" pitchFamily="16" charset="0"/>
                <a:ea typeface="Microsoft YaHei" charset="-122"/>
              </a:rPr>
              <a:t>Слуховой нерв содержит около 17 000 нервных волокон, каждое из которых состоит из осевого цилиндра, являющегося собственно нервным волокном, и особой жировой миелиновой оболочки. Таким образом, слуховой нерв построен наподобие телефонного кабеля, состоящего из отдельных изолированных проводов. Слуховой нерв выходит из внутреннего уха через внутренний слуховой проход в полость черепа и проникает в основание мозга. Отсюда волокна слухового нерва направляются к слуховым ядрам продолговатого мозга, где и заканчивается первый нейрон</a:t>
            </a:r>
          </a:p>
          <a:p>
            <a:pPr indent="99362">
              <a:lnSpc>
                <a:spcPct val="95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endParaRPr lang="ru-RU" sz="2177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6" charset="0"/>
              <a:ea typeface="Microsoft YaHei" charset="-122"/>
            </a:endParaRPr>
          </a:p>
        </p:txBody>
      </p:sp>
      <p:pic>
        <p:nvPicPr>
          <p:cNvPr id="44035" name="Picture 2">
            <a:extLst>
              <a:ext uri="{FF2B5EF4-FFF2-40B4-BE49-F238E27FC236}">
                <a16:creationId xmlns:a16="http://schemas.microsoft.com/office/drawing/2014/main" id="{06CCD13B-503A-45C1-A265-D5EB422876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21" y="541801"/>
            <a:ext cx="3199680" cy="2789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8915" name="Text Box 3">
            <a:extLst>
              <a:ext uri="{FF2B5EF4-FFF2-40B4-BE49-F238E27FC236}">
                <a16:creationId xmlns:a16="http://schemas.microsoft.com/office/drawing/2014/main" id="{839A7506-3782-456D-96A2-5381F62DA5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8161" y="3891241"/>
            <a:ext cx="2645280" cy="269424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81638" tIns="52248" rIns="81638" bIns="40819"/>
          <a:lstStyle/>
          <a:p>
            <a:pPr>
              <a:lnSpc>
                <a:spcPct val="95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ru-RU" sz="1814" b="1" dirty="0">
                <a:solidFill>
                  <a:schemeClr val="accent1">
                    <a:lumMod val="50000"/>
                  </a:schemeClr>
                </a:solidFill>
                <a:latin typeface="Times New Roman" pitchFamily="16" charset="0"/>
                <a:ea typeface="Microsoft YaHei" charset="-122"/>
              </a:rPr>
              <a:t>Схема слуховых проводящих путей и центров:</a:t>
            </a:r>
          </a:p>
          <a:p>
            <a:pPr>
              <a:lnSpc>
                <a:spcPct val="95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ru-RU" sz="1814" b="1" dirty="0">
                <a:solidFill>
                  <a:schemeClr val="accent1">
                    <a:lumMod val="50000"/>
                  </a:schemeClr>
                </a:solidFill>
                <a:latin typeface="Times New Roman" pitchFamily="16" charset="0"/>
                <a:ea typeface="Microsoft YaHei" charset="-122"/>
              </a:rPr>
              <a:t>1 — улитка; 2'— слуховые</a:t>
            </a:r>
          </a:p>
          <a:p>
            <a:pPr>
              <a:lnSpc>
                <a:spcPct val="95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ru-RU" sz="1814" b="1" dirty="0">
                <a:solidFill>
                  <a:schemeClr val="accent1">
                    <a:lumMod val="50000"/>
                  </a:schemeClr>
                </a:solidFill>
                <a:latin typeface="Times New Roman" pitchFamily="16" charset="0"/>
                <a:ea typeface="Microsoft YaHei" charset="-122"/>
              </a:rPr>
              <a:t>ядра в продолговатом мозгу;</a:t>
            </a:r>
          </a:p>
          <a:p>
            <a:pPr>
              <a:lnSpc>
                <a:spcPct val="95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ru-RU" sz="1814" b="1" dirty="0">
                <a:solidFill>
                  <a:schemeClr val="accent1">
                    <a:lumMod val="50000"/>
                  </a:schemeClr>
                </a:solidFill>
                <a:latin typeface="Times New Roman" pitchFamily="16" charset="0"/>
                <a:ea typeface="Microsoft YaHei" charset="-122"/>
              </a:rPr>
              <a:t>3,4,5 — подкорковые</a:t>
            </a:r>
          </a:p>
          <a:p>
            <a:pPr>
              <a:lnSpc>
                <a:spcPct val="95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ru-RU" sz="1814" b="1" dirty="0">
                <a:solidFill>
                  <a:schemeClr val="accent1">
                    <a:lumMod val="50000"/>
                  </a:schemeClr>
                </a:solidFill>
                <a:latin typeface="Times New Roman" pitchFamily="16" charset="0"/>
                <a:ea typeface="Microsoft YaHei" charset="-122"/>
              </a:rPr>
              <a:t>Слуховые ядра</a:t>
            </a:r>
          </a:p>
          <a:p>
            <a:pPr>
              <a:lnSpc>
                <a:spcPct val="95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endParaRPr lang="ru-RU" sz="1814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6" charset="0"/>
              <a:ea typeface="Microsoft YaHei" charset="-12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 Box 1">
            <a:extLst>
              <a:ext uri="{FF2B5EF4-FFF2-40B4-BE49-F238E27FC236}">
                <a16:creationId xmlns:a16="http://schemas.microsoft.com/office/drawing/2014/main" id="{93658CD9-04B5-4D2F-9E61-77A6102B46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481" y="979561"/>
            <a:ext cx="8294400" cy="414576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81638" tIns="55840" rIns="81638" bIns="40819"/>
          <a:lstStyle/>
          <a:p>
            <a:pPr>
              <a:lnSpc>
                <a:spcPct val="95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ru-RU" sz="2358" b="1" dirty="0">
                <a:solidFill>
                  <a:schemeClr val="accent1">
                    <a:lumMod val="50000"/>
                  </a:schemeClr>
                </a:solidFill>
                <a:latin typeface="Times New Roman" pitchFamily="16" charset="0"/>
                <a:ea typeface="Microsoft YaHei" charset="-122"/>
              </a:rPr>
              <a:t>От слуховых ядер в продолговатом мозгу начинается второй нейрон. Часть нервных волокон от ядер идет по одноименной стороне, а большая часть их переходит на противоположную сторону. Далее волокна доходят до оливы продолговатого мозга, откуда начинается третий нейрон. Волокна третьего нейрона заканчиваются в подкорковых слуховых центрах — заднем двухолмии и внутреннем коленчатом теле. Отсюда начинается последний, четвертый, нейрон слухового пути, заканчивающийся в корковом конце слухового анализатора — височной доле мозга.</a:t>
            </a:r>
          </a:p>
          <a:p>
            <a:pPr>
              <a:lnSpc>
                <a:spcPct val="95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endParaRPr lang="ru-RU" sz="2358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6" charset="0"/>
              <a:ea typeface="Microsoft YaHei" charset="-12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ctr" eaLnBrk="1" hangingPunct="1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Проводящие пути слухового анализатора.</a:t>
            </a:r>
          </a:p>
          <a:p>
            <a:pPr algn="ctr" eaLnBrk="1" hangingPunct="1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1-й нейрон</a:t>
            </a: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- Спиральный ганглий улитки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–</a:t>
            </a:r>
          </a:p>
          <a:p>
            <a:pPr eaLnBrk="1" hangingPunct="1"/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кохлеарная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часть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VIII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пары черепного нерва 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2-й нейрон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- Дорсальное и вентральное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кохлеарные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ядра  продолговатого мозга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переход основного пучка в области ромбовидной ямки на противоположную сторону в составе трапециевидного тела, часть пучка идет по своей стороне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3-й нейрон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- Латеральное и медиальное ядра верхней оливы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      в составе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      боковой	</a:t>
            </a: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Ядро лицевого нерва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      петли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                                               </a:t>
            </a:r>
            <a:r>
              <a:rPr lang="en-US" sz="1400" i="1" dirty="0">
                <a:latin typeface="Times New Roman" pitchFamily="18" charset="0"/>
                <a:cs typeface="Times New Roman" pitchFamily="18" charset="0"/>
              </a:rPr>
              <a:t>m. tensor timpani, m. </a:t>
            </a:r>
            <a:r>
              <a:rPr lang="en-US" sz="1400" i="1" dirty="0" err="1">
                <a:latin typeface="Times New Roman" pitchFamily="18" charset="0"/>
                <a:cs typeface="Times New Roman" pitchFamily="18" charset="0"/>
              </a:rPr>
              <a:t>stapedius</a:t>
            </a: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                                                           (акустический рефлекс)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                                                     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круговая мышца глаз</a:t>
            </a:r>
          </a:p>
          <a:p>
            <a:pPr eaLnBrk="1" hangingPunct="1"/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                                                           (</a:t>
            </a:r>
            <a:r>
              <a:rPr lang="ru-RU" sz="1400" i="1" dirty="0" err="1">
                <a:latin typeface="Times New Roman" pitchFamily="18" charset="0"/>
                <a:cs typeface="Times New Roman" pitchFamily="18" charset="0"/>
              </a:rPr>
              <a:t>кохлеопальпебральный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 рефлекс)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4-й нейрон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- Нижние холмы заднего четверохолмия</a:t>
            </a:r>
          </a:p>
          <a:p>
            <a:pPr eaLnBrk="1" hangingPunct="1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5-й нейрон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- Медиальное коленчатое тело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(подкорковый центр слуха и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                                исходный пункт безусловных рефлексов)</a:t>
            </a:r>
          </a:p>
          <a:p>
            <a:pPr eaLnBrk="1" hangingPunct="1"/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				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Мышцы тела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Комплексы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двига-тельных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реакций</a:t>
            </a:r>
          </a:p>
          <a:p>
            <a:pPr eaLnBrk="1" hangingPunct="1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Центральный отдел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- Поперечная височная извилина коры в глубине</a:t>
            </a:r>
          </a:p>
          <a:p>
            <a:pPr eaLnBrk="1" hangingPunct="1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Сильвиевой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борозды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извилина </a:t>
            </a:r>
            <a:r>
              <a:rPr lang="ru-RU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Гешля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eaLnBrk="1" hangingPunct="1"/>
            <a:br>
              <a:rPr lang="ru-RU" sz="1400" dirty="0"/>
            </a:br>
            <a:endParaRPr lang="ru-RU" sz="140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5080F3-3247-4A95-89CC-3E5ED5FFF779}" type="slidenum">
              <a:rPr lang="ru-RU" smtClean="0"/>
              <a:pPr>
                <a:defRPr/>
              </a:pPr>
              <a:t>39</a:t>
            </a:fld>
            <a:endParaRPr lang="ru-RU"/>
          </a:p>
        </p:txBody>
      </p:sp>
      <p:sp>
        <p:nvSpPr>
          <p:cNvPr id="58371" name="Line 3"/>
          <p:cNvSpPr>
            <a:spLocks noChangeShapeType="1"/>
          </p:cNvSpPr>
          <p:nvPr/>
        </p:nvSpPr>
        <p:spPr bwMode="auto">
          <a:xfrm>
            <a:off x="1908175" y="2924175"/>
            <a:ext cx="1081088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8372" name="Line 4"/>
          <p:cNvSpPr>
            <a:spLocks noChangeShapeType="1"/>
          </p:cNvSpPr>
          <p:nvPr/>
        </p:nvSpPr>
        <p:spPr bwMode="auto">
          <a:xfrm>
            <a:off x="1042988" y="5229225"/>
            <a:ext cx="2663825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8209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>
            <a:extLst>
              <a:ext uri="{FF2B5EF4-FFF2-40B4-BE49-F238E27FC236}">
                <a16:creationId xmlns:a16="http://schemas.microsoft.com/office/drawing/2014/main" id="{F2DE30D9-E7DC-494F-A25D-AB2F9299925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18880" y="124201"/>
            <a:ext cx="7476480" cy="1349280"/>
          </a:xfrm>
        </p:spPr>
        <p:txBody>
          <a:bodyPr/>
          <a:lstStyle/>
          <a:p>
            <a:pPr eaLnBrk="1"/>
            <a:endParaRPr lang="ru-RU" altLang="ru-RU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F8EE68EC-7142-40BF-A7B3-8C6A763EA4EE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63521" y="1598761"/>
            <a:ext cx="7385760" cy="4497120"/>
          </a:xfrm>
        </p:spPr>
        <p:txBody>
          <a:bodyPr vert="horz" wrap="square" lIns="81638" tIns="42452" rIns="81638" bIns="42452" numCol="1" anchor="t" anchorCtr="0" compatLnSpc="1">
            <a:prstTxWarp prst="textNoShape">
              <a:avLst/>
            </a:prstTxWarp>
          </a:bodyPr>
          <a:lstStyle/>
          <a:p>
            <a:pPr marL="449287" indent="-385926">
              <a:lnSpc>
                <a:spcPct val="80000"/>
              </a:lnSpc>
              <a:spcBef>
                <a:spcPts val="454"/>
              </a:spcBef>
              <a:buClr>
                <a:srgbClr val="FF9966"/>
              </a:buClr>
              <a:buSzPct val="75000"/>
              <a:buFont typeface="StarSymbol" charset="0"/>
              <a:buChar char="➲"/>
              <a:tabLst>
                <a:tab pos="449287" algn="l"/>
                <a:tab pos="544328" algn="l"/>
                <a:tab pos="951854" algn="l"/>
                <a:tab pos="1359380" algn="l"/>
                <a:tab pos="1766907" algn="l"/>
                <a:tab pos="2174432" algn="l"/>
                <a:tab pos="2581959" algn="l"/>
                <a:tab pos="2989484" algn="l"/>
                <a:tab pos="3397011" algn="l"/>
                <a:tab pos="3804536" algn="l"/>
                <a:tab pos="4212063" algn="l"/>
                <a:tab pos="4619588" algn="l"/>
                <a:tab pos="5027115" algn="l"/>
                <a:tab pos="5434640" algn="l"/>
                <a:tab pos="5842167" algn="l"/>
                <a:tab pos="6249692" algn="l"/>
                <a:tab pos="6657219" algn="l"/>
                <a:tab pos="7064744" algn="l"/>
                <a:tab pos="7472271" algn="l"/>
                <a:tab pos="7879796" algn="l"/>
                <a:tab pos="8287323" algn="l"/>
              </a:tabLst>
            </a:pPr>
            <a:r>
              <a:rPr lang="ru-RU" altLang="ru-RU" sz="1814"/>
              <a:t>Анатомическое ухо делится: на наружное ухо, систему среднего уха и внутреннее ухо — лабиринт, в котором различают улитку, преддверие и полукружные каналы. Улитка, наружное и среднее ухо представляют собой орган слуха, в состав которого входит не только рецепторный аппарат (кортиев орган), но и сложная звукопроводящая система, предназначенная для доставки звуковых колебаний к рецептору.</a:t>
            </a:r>
          </a:p>
          <a:p>
            <a:pPr marL="449287" indent="-385926">
              <a:lnSpc>
                <a:spcPct val="80000"/>
              </a:lnSpc>
              <a:spcBef>
                <a:spcPts val="454"/>
              </a:spcBef>
              <a:buClr>
                <a:srgbClr val="FF9966"/>
              </a:buClr>
              <a:buSzPct val="75000"/>
              <a:buFont typeface="StarSymbol" charset="0"/>
              <a:buChar char="➲"/>
              <a:tabLst>
                <a:tab pos="449287" algn="l"/>
                <a:tab pos="544328" algn="l"/>
                <a:tab pos="951854" algn="l"/>
                <a:tab pos="1359380" algn="l"/>
                <a:tab pos="1766907" algn="l"/>
                <a:tab pos="2174432" algn="l"/>
                <a:tab pos="2581959" algn="l"/>
                <a:tab pos="2989484" algn="l"/>
                <a:tab pos="3397011" algn="l"/>
                <a:tab pos="3804536" algn="l"/>
                <a:tab pos="4212063" algn="l"/>
                <a:tab pos="4619588" algn="l"/>
                <a:tab pos="5027115" algn="l"/>
                <a:tab pos="5434640" algn="l"/>
                <a:tab pos="5842167" algn="l"/>
                <a:tab pos="6249692" algn="l"/>
                <a:tab pos="6657219" algn="l"/>
                <a:tab pos="7064744" algn="l"/>
                <a:tab pos="7472271" algn="l"/>
                <a:tab pos="7879796" algn="l"/>
                <a:tab pos="8287323" algn="l"/>
              </a:tabLst>
            </a:pPr>
            <a:r>
              <a:rPr lang="ru-RU" altLang="ru-RU" sz="1814"/>
              <a:t>Упомянутые структуры образуют периферический отдел звукового анализатора, центральные же части его состоят, как и у всех других анализаторов, из системы проводников и мозгового конца (коркового ядра анализатора).</a:t>
            </a:r>
          </a:p>
          <a:p>
            <a:pPr marL="449287" indent="-385926">
              <a:lnSpc>
                <a:spcPct val="80000"/>
              </a:lnSpc>
              <a:spcBef>
                <a:spcPts val="454"/>
              </a:spcBef>
              <a:buClr>
                <a:srgbClr val="FF9966"/>
              </a:buClr>
              <a:buSzPct val="75000"/>
              <a:buFont typeface="StarSymbol" charset="0"/>
              <a:buChar char="➲"/>
              <a:tabLst>
                <a:tab pos="449287" algn="l"/>
                <a:tab pos="544328" algn="l"/>
                <a:tab pos="951854" algn="l"/>
                <a:tab pos="1359380" algn="l"/>
                <a:tab pos="1766907" algn="l"/>
                <a:tab pos="2174432" algn="l"/>
                <a:tab pos="2581959" algn="l"/>
                <a:tab pos="2989484" algn="l"/>
                <a:tab pos="3397011" algn="l"/>
                <a:tab pos="3804536" algn="l"/>
                <a:tab pos="4212063" algn="l"/>
                <a:tab pos="4619588" algn="l"/>
                <a:tab pos="5027115" algn="l"/>
                <a:tab pos="5434640" algn="l"/>
                <a:tab pos="5842167" algn="l"/>
                <a:tab pos="6249692" algn="l"/>
                <a:tab pos="6657219" algn="l"/>
                <a:tab pos="7064744" algn="l"/>
                <a:tab pos="7472271" algn="l"/>
                <a:tab pos="7879796" algn="l"/>
                <a:tab pos="8287323" algn="l"/>
              </a:tabLst>
            </a:pPr>
            <a:r>
              <a:rPr lang="ru-RU" altLang="ru-RU" sz="1814"/>
              <a:t>В преддверии и полукружных каналах внутреннего уха расположен рецепторный аппарат вестибулярного (статокинетического) анализатора.</a:t>
            </a:r>
          </a:p>
        </p:txBody>
      </p:sp>
      <p:pic>
        <p:nvPicPr>
          <p:cNvPr id="9220" name="Picture 3">
            <a:extLst>
              <a:ext uri="{FF2B5EF4-FFF2-40B4-BE49-F238E27FC236}">
                <a16:creationId xmlns:a16="http://schemas.microsoft.com/office/drawing/2014/main" id="{9AB4B58D-636C-4EFD-A9B1-2793AE69FF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7199" y="-32760"/>
            <a:ext cx="10238400" cy="6924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>
            <a:extLst>
              <a:ext uri="{FF2B5EF4-FFF2-40B4-BE49-F238E27FC236}">
                <a16:creationId xmlns:a16="http://schemas.microsoft.com/office/drawing/2014/main" id="{35767A13-B7F7-4F52-8D39-DE09689205E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878401" y="278281"/>
            <a:ext cx="7063200" cy="561600"/>
          </a:xfrm>
        </p:spPr>
        <p:txBody>
          <a:bodyPr vert="horz" wrap="square" lIns="81638" tIns="42452" rIns="81638" bIns="42452" numCol="1" anchor="b" anchorCtr="1" compatLnSpc="1">
            <a:prstTxWarp prst="textNoShape">
              <a:avLst/>
            </a:prstTxWarp>
          </a:bodyPr>
          <a:lstStyle/>
          <a:p>
            <a:pPr>
              <a:buClrTx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ru-RU" altLang="ru-RU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слухового анализатора</a:t>
            </a:r>
          </a:p>
        </p:txBody>
      </p:sp>
      <p:graphicFrame>
        <p:nvGraphicFramePr>
          <p:cNvPr id="41986" name="Group 2">
            <a:extLst>
              <a:ext uri="{FF2B5EF4-FFF2-40B4-BE49-F238E27FC236}">
                <a16:creationId xmlns:a16="http://schemas.microsoft.com/office/drawing/2014/main" id="{ED2714B0-5569-46E5-A32C-204DDF9425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7270344"/>
              </p:ext>
            </p:extLst>
          </p:nvPr>
        </p:nvGraphicFramePr>
        <p:xfrm>
          <a:off x="2285281" y="3200041"/>
          <a:ext cx="1144800" cy="1068480"/>
        </p:xfrm>
        <a:graphic>
          <a:graphicData uri="http://schemas.openxmlformats.org/drawingml/2006/table">
            <a:tbl>
              <a:tblPr/>
              <a:tblGrid>
                <a:gridCol w="114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68480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6" charset="0"/>
                          <a:ea typeface="Microsoft YaHei" charset="-122"/>
                        </a:rPr>
                        <a:t>Образование барабанной полости и слуховой трубы</a:t>
                      </a:r>
                    </a:p>
                  </a:txBody>
                  <a:tcPr marL="81638" marR="81638" marT="63024" marB="42452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1992" name="Group 8">
            <a:extLst>
              <a:ext uri="{FF2B5EF4-FFF2-40B4-BE49-F238E27FC236}">
                <a16:creationId xmlns:a16="http://schemas.microsoft.com/office/drawing/2014/main" id="{4465F2B1-8DEC-4975-B6FC-B0B96BC177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425702"/>
              </p:ext>
            </p:extLst>
          </p:nvPr>
        </p:nvGraphicFramePr>
        <p:xfrm>
          <a:off x="2895841" y="1600201"/>
          <a:ext cx="1146240" cy="686880"/>
        </p:xfrm>
        <a:graphic>
          <a:graphicData uri="http://schemas.openxmlformats.org/drawingml/2006/table">
            <a:tbl>
              <a:tblPr/>
              <a:tblGrid>
                <a:gridCol w="1146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86880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6" charset="0"/>
                          <a:ea typeface="Microsoft YaHei" charset="-122"/>
                        </a:rPr>
                        <a:t>Развитие улитки</a:t>
                      </a:r>
                    </a:p>
                  </a:txBody>
                  <a:tcPr marL="81638" marR="81638" marT="66616" marB="42452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1998" name="Group 14">
            <a:extLst>
              <a:ext uri="{FF2B5EF4-FFF2-40B4-BE49-F238E27FC236}">
                <a16:creationId xmlns:a16="http://schemas.microsoft.com/office/drawing/2014/main" id="{66CA6B42-BF6C-4B97-8603-7321170463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4348305"/>
              </p:ext>
            </p:extLst>
          </p:nvPr>
        </p:nvGraphicFramePr>
        <p:xfrm>
          <a:off x="4343041" y="1600201"/>
          <a:ext cx="1373760" cy="1373760"/>
        </p:xfrm>
        <a:graphic>
          <a:graphicData uri="http://schemas.openxmlformats.org/drawingml/2006/table">
            <a:tbl>
              <a:tblPr/>
              <a:tblGrid>
                <a:gridCol w="1373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73760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6" charset="0"/>
                          <a:ea typeface="Microsoft YaHei" charset="-122"/>
                        </a:rPr>
                        <a:t>Дифференциация </a:t>
                      </a:r>
                      <a:r>
                        <a:rPr kumimoji="0" lang="ru-RU" sz="1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6" charset="0"/>
                          <a:ea typeface="Microsoft YaHei" charset="-122"/>
                        </a:rPr>
                        <a:t>эпителия,выстилающего</a:t>
                      </a:r>
                      <a:r>
                        <a:rPr kumimoji="0" 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6" charset="0"/>
                          <a:ea typeface="Microsoft YaHei" charset="-122"/>
                        </a:rPr>
                        <a:t> </a:t>
                      </a:r>
                      <a:r>
                        <a:rPr kumimoji="0" lang="ru-RU" sz="1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6" charset="0"/>
                          <a:ea typeface="Microsoft YaHei" charset="-122"/>
                        </a:rPr>
                        <a:t>кохлеарный</a:t>
                      </a:r>
                      <a:r>
                        <a:rPr kumimoji="0" 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6" charset="0"/>
                          <a:ea typeface="Microsoft YaHei" charset="-122"/>
                        </a:rPr>
                        <a:t> канал</a:t>
                      </a:r>
                    </a:p>
                  </a:txBody>
                  <a:tcPr marL="81638" marR="81638" marT="66616" marB="42452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2004" name="Group 20">
            <a:extLst>
              <a:ext uri="{FF2B5EF4-FFF2-40B4-BE49-F238E27FC236}">
                <a16:creationId xmlns:a16="http://schemas.microsoft.com/office/drawing/2014/main" id="{85C7C043-230F-47D2-AB03-C5AFE148D7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8203635"/>
              </p:ext>
            </p:extLst>
          </p:nvPr>
        </p:nvGraphicFramePr>
        <p:xfrm>
          <a:off x="3733921" y="3123721"/>
          <a:ext cx="1068480" cy="1190880"/>
        </p:xfrm>
        <a:graphic>
          <a:graphicData uri="http://schemas.openxmlformats.org/drawingml/2006/table">
            <a:tbl>
              <a:tblPr/>
              <a:tblGrid>
                <a:gridCol w="1068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9088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6" charset="0"/>
                          <a:ea typeface="Microsoft YaHei" charset="-122"/>
                        </a:rPr>
                        <a:t>Дифференцировка барабанной полости и слуховой трубы</a:t>
                      </a:r>
                    </a:p>
                  </a:txBody>
                  <a:tcPr marL="81638" marR="81638" marT="63024" marB="42452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7131" name="Picture 26">
            <a:extLst>
              <a:ext uri="{FF2B5EF4-FFF2-40B4-BE49-F238E27FC236}">
                <a16:creationId xmlns:a16="http://schemas.microsoft.com/office/drawing/2014/main" id="{7459856C-3D7B-4504-84EF-ED23A4A967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641" y="1752841"/>
            <a:ext cx="1097280" cy="117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aphicFrame>
        <p:nvGraphicFramePr>
          <p:cNvPr id="42011" name="Group 27">
            <a:extLst>
              <a:ext uri="{FF2B5EF4-FFF2-40B4-BE49-F238E27FC236}">
                <a16:creationId xmlns:a16="http://schemas.microsoft.com/office/drawing/2014/main" id="{05D3487E-B0B1-4550-A53C-7EC68942FD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621530"/>
              </p:ext>
            </p:extLst>
          </p:nvPr>
        </p:nvGraphicFramePr>
        <p:xfrm>
          <a:off x="5942881" y="1600201"/>
          <a:ext cx="1373760" cy="915840"/>
        </p:xfrm>
        <a:graphic>
          <a:graphicData uri="http://schemas.openxmlformats.org/drawingml/2006/table">
            <a:tbl>
              <a:tblPr/>
              <a:tblGrid>
                <a:gridCol w="1373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1584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6" charset="0"/>
                          <a:ea typeface="Microsoft YaHei" charset="-122"/>
                        </a:rPr>
                        <a:t>Миелинизация</a:t>
                      </a:r>
                      <a:r>
                        <a:rPr kumimoji="0" 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6" charset="0"/>
                          <a:ea typeface="Microsoft YaHei" charset="-122"/>
                        </a:rPr>
                        <a:t> слухового пути</a:t>
                      </a:r>
                    </a:p>
                  </a:txBody>
                  <a:tcPr marL="81638" marR="81638" marT="66616" marB="42452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2017" name="Group 33">
            <a:extLst>
              <a:ext uri="{FF2B5EF4-FFF2-40B4-BE49-F238E27FC236}">
                <a16:creationId xmlns:a16="http://schemas.microsoft.com/office/drawing/2014/main" id="{A33E6871-8BAF-415A-BABE-B7F67E8CBB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3892439"/>
              </p:ext>
            </p:extLst>
          </p:nvPr>
        </p:nvGraphicFramePr>
        <p:xfrm>
          <a:off x="7466401" y="3048841"/>
          <a:ext cx="1373760" cy="1029600"/>
        </p:xfrm>
        <a:graphic>
          <a:graphicData uri="http://schemas.openxmlformats.org/drawingml/2006/table">
            <a:tbl>
              <a:tblPr/>
              <a:tblGrid>
                <a:gridCol w="1373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296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6" charset="0"/>
                          <a:ea typeface="Microsoft YaHei" charset="-122"/>
                        </a:rPr>
                        <a:t>Окостенение стенок барабанной полости</a:t>
                      </a:r>
                    </a:p>
                  </a:txBody>
                  <a:tcPr marL="81638" marR="81638" marT="66616" marB="42452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2023" name="Group 39">
            <a:extLst>
              <a:ext uri="{FF2B5EF4-FFF2-40B4-BE49-F238E27FC236}">
                <a16:creationId xmlns:a16="http://schemas.microsoft.com/office/drawing/2014/main" id="{34E5C656-9297-4AA9-B7E0-C5D391BD77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6868257"/>
              </p:ext>
            </p:extLst>
          </p:nvPr>
        </p:nvGraphicFramePr>
        <p:xfrm>
          <a:off x="1523521" y="991081"/>
          <a:ext cx="1107360" cy="336960"/>
        </p:xfrm>
        <a:graphic>
          <a:graphicData uri="http://schemas.openxmlformats.org/drawingml/2006/table">
            <a:tbl>
              <a:tblPr/>
              <a:tblGrid>
                <a:gridCol w="1107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696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6" charset="0"/>
                          <a:ea typeface="Microsoft YaHei" charset="-122"/>
                        </a:rPr>
                        <a:t>4-я неделя</a:t>
                      </a:r>
                    </a:p>
                  </a:txBody>
                  <a:tcPr marL="81638" marR="81638" marT="69882" marB="42452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2029" name="Group 45">
            <a:extLst>
              <a:ext uri="{FF2B5EF4-FFF2-40B4-BE49-F238E27FC236}">
                <a16:creationId xmlns:a16="http://schemas.microsoft.com/office/drawing/2014/main" id="{D7E249C5-DD24-48F3-9B81-2E2A7D749D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9268418"/>
              </p:ext>
            </p:extLst>
          </p:nvPr>
        </p:nvGraphicFramePr>
        <p:xfrm>
          <a:off x="2895841" y="991081"/>
          <a:ext cx="1146240" cy="336960"/>
        </p:xfrm>
        <a:graphic>
          <a:graphicData uri="http://schemas.openxmlformats.org/drawingml/2006/table">
            <a:tbl>
              <a:tblPr/>
              <a:tblGrid>
                <a:gridCol w="1146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696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6" charset="0"/>
                          <a:ea typeface="Microsoft YaHei" charset="-122"/>
                        </a:rPr>
                        <a:t>7-я неделя</a:t>
                      </a:r>
                    </a:p>
                  </a:txBody>
                  <a:tcPr marL="81638" marR="81638" marT="69882" marB="42452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2035" name="Group 51">
            <a:extLst>
              <a:ext uri="{FF2B5EF4-FFF2-40B4-BE49-F238E27FC236}">
                <a16:creationId xmlns:a16="http://schemas.microsoft.com/office/drawing/2014/main" id="{3D35A270-66CF-4DFC-9580-72E7D94A05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105466"/>
              </p:ext>
            </p:extLst>
          </p:nvPr>
        </p:nvGraphicFramePr>
        <p:xfrm>
          <a:off x="4343041" y="991081"/>
          <a:ext cx="1373760" cy="336960"/>
        </p:xfrm>
        <a:graphic>
          <a:graphicData uri="http://schemas.openxmlformats.org/drawingml/2006/table">
            <a:tbl>
              <a:tblPr/>
              <a:tblGrid>
                <a:gridCol w="1373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696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6" charset="0"/>
                          <a:ea typeface="Microsoft YaHei" charset="-122"/>
                        </a:rPr>
                        <a:t>8-я неделя</a:t>
                      </a:r>
                    </a:p>
                  </a:txBody>
                  <a:tcPr marL="81638" marR="81638" marT="69882" marB="42452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2041" name="Group 57">
            <a:extLst>
              <a:ext uri="{FF2B5EF4-FFF2-40B4-BE49-F238E27FC236}">
                <a16:creationId xmlns:a16="http://schemas.microsoft.com/office/drawing/2014/main" id="{72286227-016A-41A6-BB51-AD18DF8E15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0825565"/>
              </p:ext>
            </p:extLst>
          </p:nvPr>
        </p:nvGraphicFramePr>
        <p:xfrm>
          <a:off x="5942881" y="991081"/>
          <a:ext cx="1373760" cy="336960"/>
        </p:xfrm>
        <a:graphic>
          <a:graphicData uri="http://schemas.openxmlformats.org/drawingml/2006/table">
            <a:tbl>
              <a:tblPr/>
              <a:tblGrid>
                <a:gridCol w="1373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696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6" charset="0"/>
                          <a:ea typeface="Microsoft YaHei" charset="-122"/>
                        </a:rPr>
                        <a:t>20-я неделя</a:t>
                      </a:r>
                    </a:p>
                  </a:txBody>
                  <a:tcPr marL="81638" marR="81638" marT="69882" marB="42452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2047" name="Group 63">
            <a:extLst>
              <a:ext uri="{FF2B5EF4-FFF2-40B4-BE49-F238E27FC236}">
                <a16:creationId xmlns:a16="http://schemas.microsoft.com/office/drawing/2014/main" id="{495EFF73-446E-4629-B337-7229FF2117B5}"/>
              </a:ext>
            </a:extLst>
          </p:cNvPr>
          <p:cNvGraphicFramePr>
            <a:graphicFrameLocks noGrp="1"/>
          </p:cNvGraphicFramePr>
          <p:nvPr/>
        </p:nvGraphicFramePr>
        <p:xfrm>
          <a:off x="7466401" y="4343401"/>
          <a:ext cx="1373760" cy="336960"/>
        </p:xfrm>
        <a:graphic>
          <a:graphicData uri="http://schemas.openxmlformats.org/drawingml/2006/table">
            <a:tbl>
              <a:tblPr/>
              <a:tblGrid>
                <a:gridCol w="1373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696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6" charset="0"/>
                          <a:ea typeface="Microsoft YaHei" charset="-122"/>
                        </a:rPr>
                        <a:t>28-я неделя</a:t>
                      </a:r>
                    </a:p>
                  </a:txBody>
                  <a:tcPr marL="81638" marR="81638" marT="69882" marB="42452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2053" name="Group 69">
            <a:extLst>
              <a:ext uri="{FF2B5EF4-FFF2-40B4-BE49-F238E27FC236}">
                <a16:creationId xmlns:a16="http://schemas.microsoft.com/office/drawing/2014/main" id="{090D6F16-5BF2-4429-B581-27CABC2015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6428916"/>
              </p:ext>
            </p:extLst>
          </p:nvPr>
        </p:nvGraphicFramePr>
        <p:xfrm>
          <a:off x="7542721" y="1600201"/>
          <a:ext cx="1231200" cy="915840"/>
        </p:xfrm>
        <a:graphic>
          <a:graphicData uri="http://schemas.openxmlformats.org/drawingml/2006/table">
            <a:tbl>
              <a:tblPr/>
              <a:tblGrid>
                <a:gridCol w="123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1584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3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6" charset="0"/>
                          <a:ea typeface="Microsoft YaHei" charset="-122"/>
                        </a:rPr>
                        <a:t>Окостенение капсулы лабиринта</a:t>
                      </a:r>
                    </a:p>
                  </a:txBody>
                  <a:tcPr marL="81638" marR="81638" marT="66616" marB="42452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2059" name="Group 75">
            <a:extLst>
              <a:ext uri="{FF2B5EF4-FFF2-40B4-BE49-F238E27FC236}">
                <a16:creationId xmlns:a16="http://schemas.microsoft.com/office/drawing/2014/main" id="{6DC2D371-179F-4D17-8312-ECB8A30D28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7086919"/>
              </p:ext>
            </p:extLst>
          </p:nvPr>
        </p:nvGraphicFramePr>
        <p:xfrm>
          <a:off x="7542720" y="991081"/>
          <a:ext cx="1221120" cy="336960"/>
        </p:xfrm>
        <a:graphic>
          <a:graphicData uri="http://schemas.openxmlformats.org/drawingml/2006/table">
            <a:tbl>
              <a:tblPr/>
              <a:tblGrid>
                <a:gridCol w="1221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3696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6" charset="0"/>
                          <a:ea typeface="Microsoft YaHei" charset="-122"/>
                        </a:rPr>
                        <a:t>24-я неделя</a:t>
                      </a:r>
                    </a:p>
                  </a:txBody>
                  <a:tcPr marL="81638" marR="81638" marT="69882" marB="42452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7186" name="Rectangle 81">
            <a:extLst>
              <a:ext uri="{FF2B5EF4-FFF2-40B4-BE49-F238E27FC236}">
                <a16:creationId xmlns:a16="http://schemas.microsoft.com/office/drawing/2014/main" id="{05919047-79FF-4769-A353-AE4537C4CA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3688201"/>
            <a:ext cx="9144000" cy="1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47187" name="Rectangle 82">
            <a:extLst>
              <a:ext uri="{FF2B5EF4-FFF2-40B4-BE49-F238E27FC236}">
                <a16:creationId xmlns:a16="http://schemas.microsoft.com/office/drawing/2014/main" id="{076D18C8-FED6-414C-A12F-435E3E0C22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3688201"/>
            <a:ext cx="9144000" cy="1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pic>
        <p:nvPicPr>
          <p:cNvPr id="47188" name="Picture 83">
            <a:extLst>
              <a:ext uri="{FF2B5EF4-FFF2-40B4-BE49-F238E27FC236}">
                <a16:creationId xmlns:a16="http://schemas.microsoft.com/office/drawing/2014/main" id="{66A4B624-20FE-4C89-8110-51EA118EAE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721" y="3429001"/>
            <a:ext cx="1510560" cy="1206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7189" name="AutoShape 84">
            <a:extLst>
              <a:ext uri="{FF2B5EF4-FFF2-40B4-BE49-F238E27FC236}">
                <a16:creationId xmlns:a16="http://schemas.microsoft.com/office/drawing/2014/main" id="{6F2DB026-CE43-4349-9655-3891D25703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4561" y="2438281"/>
            <a:ext cx="228960" cy="76320"/>
          </a:xfrm>
          <a:prstGeom prst="rightArrow">
            <a:avLst>
              <a:gd name="adj1" fmla="val 50000"/>
              <a:gd name="adj2" fmla="val 75000"/>
            </a:avLst>
          </a:prstGeom>
          <a:solidFill>
            <a:srgbClr val="009999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47190" name="AutoShape 85">
            <a:extLst>
              <a:ext uri="{FF2B5EF4-FFF2-40B4-BE49-F238E27FC236}">
                <a16:creationId xmlns:a16="http://schemas.microsoft.com/office/drawing/2014/main" id="{649DA567-2DEE-4B5F-AB71-0E8D487782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6881" y="1981801"/>
            <a:ext cx="228960" cy="76320"/>
          </a:xfrm>
          <a:prstGeom prst="rightArrow">
            <a:avLst>
              <a:gd name="adj1" fmla="val 50000"/>
              <a:gd name="adj2" fmla="val 75000"/>
            </a:avLst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47191" name="AutoShape 86">
            <a:extLst>
              <a:ext uri="{FF2B5EF4-FFF2-40B4-BE49-F238E27FC236}">
                <a16:creationId xmlns:a16="http://schemas.microsoft.com/office/drawing/2014/main" id="{DDD9BB20-A2EB-46DD-8267-D155E2439E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7761" y="1981801"/>
            <a:ext cx="228960" cy="76320"/>
          </a:xfrm>
          <a:prstGeom prst="rightArrow">
            <a:avLst>
              <a:gd name="adj1" fmla="val 50000"/>
              <a:gd name="adj2" fmla="val 75000"/>
            </a:avLst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47192" name="AutoShape 87">
            <a:extLst>
              <a:ext uri="{FF2B5EF4-FFF2-40B4-BE49-F238E27FC236}">
                <a16:creationId xmlns:a16="http://schemas.microsoft.com/office/drawing/2014/main" id="{F2984C0A-0283-4F93-AE70-106D6E14F3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3921" y="1981801"/>
            <a:ext cx="228960" cy="76320"/>
          </a:xfrm>
          <a:prstGeom prst="rightArrow">
            <a:avLst>
              <a:gd name="adj1" fmla="val 50000"/>
              <a:gd name="adj2" fmla="val 75000"/>
            </a:avLst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47193" name="AutoShape 88">
            <a:extLst>
              <a:ext uri="{FF2B5EF4-FFF2-40B4-BE49-F238E27FC236}">
                <a16:creationId xmlns:a16="http://schemas.microsoft.com/office/drawing/2014/main" id="{7F2CDC55-155A-48A4-85B4-F8B68ABAA9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3761" y="1981801"/>
            <a:ext cx="228960" cy="76320"/>
          </a:xfrm>
          <a:prstGeom prst="rightArrow">
            <a:avLst>
              <a:gd name="adj1" fmla="val 50000"/>
              <a:gd name="adj2" fmla="val 74999"/>
            </a:avLst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47194" name="AutoShape 89">
            <a:extLst>
              <a:ext uri="{FF2B5EF4-FFF2-40B4-BE49-F238E27FC236}">
                <a16:creationId xmlns:a16="http://schemas.microsoft.com/office/drawing/2014/main" id="{23D5BAB0-652F-4A3F-B69D-C009882905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6961" y="2667241"/>
            <a:ext cx="113760" cy="228960"/>
          </a:xfrm>
          <a:prstGeom prst="downArrow">
            <a:avLst>
              <a:gd name="adj1" fmla="val 50000"/>
              <a:gd name="adj2" fmla="val 50317"/>
            </a:avLst>
          </a:prstGeom>
          <a:solidFill>
            <a:srgbClr val="009999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47195" name="AutoShape 90">
            <a:extLst>
              <a:ext uri="{FF2B5EF4-FFF2-40B4-BE49-F238E27FC236}">
                <a16:creationId xmlns:a16="http://schemas.microsoft.com/office/drawing/2014/main" id="{A3BA8C45-62F0-4999-9514-556F722D32A3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1944721" y="3238201"/>
            <a:ext cx="228960" cy="152640"/>
          </a:xfrm>
          <a:custGeom>
            <a:avLst/>
            <a:gdLst>
              <a:gd name="T0" fmla="*/ 24686742 w 21600"/>
              <a:gd name="T1" fmla="*/ 0 h 21600"/>
              <a:gd name="T2" fmla="*/ 14904579 w 21600"/>
              <a:gd name="T3" fmla="*/ 3404335 h 21600"/>
              <a:gd name="T4" fmla="*/ 0 w 21600"/>
              <a:gd name="T5" fmla="*/ 8540097 h 21600"/>
              <a:gd name="T6" fmla="*/ 14761054 w 21600"/>
              <a:gd name="T7" fmla="*/ 10212953 h 21600"/>
              <a:gd name="T8" fmla="*/ 29521968 w 21600"/>
              <a:gd name="T9" fmla="*/ 7093741 h 21600"/>
              <a:gd name="T10" fmla="*/ 34468911 w 21600"/>
              <a:gd name="T11" fmla="*/ 3404335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525 h 21600"/>
              <a:gd name="T20" fmla="*/ 18500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70" y="0"/>
                </a:moveTo>
                <a:lnTo>
                  <a:pt x="9340" y="7200"/>
                </a:lnTo>
                <a:lnTo>
                  <a:pt x="12440" y="7200"/>
                </a:lnTo>
                <a:lnTo>
                  <a:pt x="12440" y="14525"/>
                </a:lnTo>
                <a:lnTo>
                  <a:pt x="0" y="14525"/>
                </a:lnTo>
                <a:lnTo>
                  <a:pt x="0" y="21600"/>
                </a:lnTo>
                <a:lnTo>
                  <a:pt x="18500" y="21600"/>
                </a:lnTo>
                <a:lnTo>
                  <a:pt x="18500" y="7200"/>
                </a:lnTo>
                <a:lnTo>
                  <a:pt x="21600" y="7200"/>
                </a:lnTo>
                <a:close/>
              </a:path>
            </a:pathLst>
          </a:custGeom>
          <a:solidFill>
            <a:srgbClr val="009999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47196" name="AutoShape 91">
            <a:extLst>
              <a:ext uri="{FF2B5EF4-FFF2-40B4-BE49-F238E27FC236}">
                <a16:creationId xmlns:a16="http://schemas.microsoft.com/office/drawing/2014/main" id="{93518736-2C38-48FC-8754-1D7CD5CD1B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241" y="3885480"/>
            <a:ext cx="290880" cy="74880"/>
          </a:xfrm>
          <a:prstGeom prst="leftArrow">
            <a:avLst>
              <a:gd name="adj1" fmla="val 50000"/>
              <a:gd name="adj2" fmla="val 97115"/>
            </a:avLst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pic>
        <p:nvPicPr>
          <p:cNvPr id="47197" name="Picture 92">
            <a:extLst>
              <a:ext uri="{FF2B5EF4-FFF2-40B4-BE49-F238E27FC236}">
                <a16:creationId xmlns:a16="http://schemas.microsoft.com/office/drawing/2014/main" id="{476E977F-75A3-4753-AFC8-C090D906A3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0641" y="153001"/>
            <a:ext cx="761760" cy="79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7198" name="Picture 93">
            <a:extLst>
              <a:ext uri="{FF2B5EF4-FFF2-40B4-BE49-F238E27FC236}">
                <a16:creationId xmlns:a16="http://schemas.microsoft.com/office/drawing/2014/main" id="{528A3F20-55F8-4A8F-8ECA-06D544ABDF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3601" y="4801321"/>
            <a:ext cx="2437920" cy="2057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aphicFrame>
        <p:nvGraphicFramePr>
          <p:cNvPr id="42078" name="Group 94">
            <a:extLst>
              <a:ext uri="{FF2B5EF4-FFF2-40B4-BE49-F238E27FC236}">
                <a16:creationId xmlns:a16="http://schemas.microsoft.com/office/drawing/2014/main" id="{0C659CB7-DA3A-4E95-BDB2-570D498E64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8136508"/>
              </p:ext>
            </p:extLst>
          </p:nvPr>
        </p:nvGraphicFramePr>
        <p:xfrm>
          <a:off x="1461601" y="1676521"/>
          <a:ext cx="1208160" cy="1372320"/>
        </p:xfrm>
        <a:graphic>
          <a:graphicData uri="http://schemas.openxmlformats.org/drawingml/2006/table">
            <a:tbl>
              <a:tblPr/>
              <a:tblGrid>
                <a:gridCol w="1208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72320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6" charset="0"/>
                          <a:ea typeface="Microsoft YaHei" charset="-122"/>
                        </a:rPr>
                        <a:t>Отпочковывание</a:t>
                      </a:r>
                      <a:r>
                        <a:rPr kumimoji="0" lang="ru-RU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6" charset="0"/>
                          <a:ea typeface="Microsoft YaHei" charset="-122"/>
                        </a:rPr>
                        <a:t> внутреннего уха от зародышевой нервной системы</a:t>
                      </a:r>
                    </a:p>
                  </a:txBody>
                  <a:tcPr marL="81636" marR="81636" marT="63024" marB="42452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2084" name="Group 100">
            <a:extLst>
              <a:ext uri="{FF2B5EF4-FFF2-40B4-BE49-F238E27FC236}">
                <a16:creationId xmlns:a16="http://schemas.microsoft.com/office/drawing/2014/main" id="{D40717E5-B6D3-43FB-A659-ED2491DC30E2}"/>
              </a:ext>
            </a:extLst>
          </p:cNvPr>
          <p:cNvGraphicFramePr>
            <a:graphicFrameLocks noGrp="1"/>
          </p:cNvGraphicFramePr>
          <p:nvPr/>
        </p:nvGraphicFramePr>
        <p:xfrm>
          <a:off x="3962881" y="5105161"/>
          <a:ext cx="2135520" cy="1029600"/>
        </p:xfrm>
        <a:graphic>
          <a:graphicData uri="http://schemas.openxmlformats.org/drawingml/2006/table">
            <a:tbl>
              <a:tblPr/>
              <a:tblGrid>
                <a:gridCol w="2135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29600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87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2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Microsoft YaHei" charset="-122"/>
                        </a:rPr>
                        <a:t> </a:t>
                      </a: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Times New Roman" pitchFamily="16" charset="0"/>
                          <a:ea typeface="Microsoft YaHei" charset="-122"/>
                        </a:rPr>
                        <a:t>ребенок-инвалид</a:t>
                      </a:r>
                    </a:p>
                  </a:txBody>
                  <a:tcPr marL="81638" marR="81638" marT="106586" marB="42452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2090" name="Group 106">
            <a:extLst>
              <a:ext uri="{FF2B5EF4-FFF2-40B4-BE49-F238E27FC236}">
                <a16:creationId xmlns:a16="http://schemas.microsoft.com/office/drawing/2014/main" id="{DA8F001C-D8BC-4CEF-B95C-ECFA6BF76F17}"/>
              </a:ext>
            </a:extLst>
          </p:cNvPr>
          <p:cNvGraphicFramePr>
            <a:graphicFrameLocks noGrp="1"/>
          </p:cNvGraphicFramePr>
          <p:nvPr/>
        </p:nvGraphicFramePr>
        <p:xfrm>
          <a:off x="152641" y="4723560"/>
          <a:ext cx="3278880" cy="1681920"/>
        </p:xfrm>
        <a:graphic>
          <a:graphicData uri="http://schemas.openxmlformats.org/drawingml/2006/table">
            <a:tbl>
              <a:tblPr/>
              <a:tblGrid>
                <a:gridCol w="32788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68192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6" charset="0"/>
                          <a:ea typeface="Microsoft YaHei" charset="-122"/>
                        </a:rPr>
                        <a:t>Курение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6" charset="0"/>
                          <a:ea typeface="Microsoft YaHei" charset="-122"/>
                        </a:rPr>
                        <a:t>      Алкоголь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6" charset="0"/>
                          <a:ea typeface="Microsoft YaHei" charset="-122"/>
                        </a:rPr>
                        <a:t>             </a:t>
                      </a:r>
                      <a:r>
                        <a:rPr kumimoji="0" lang="ru-RU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6" charset="0"/>
                          <a:ea typeface="Microsoft YaHei" charset="-122"/>
                        </a:rPr>
                        <a:t>Ототоксические</a:t>
                      </a: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6" charset="0"/>
                          <a:ea typeface="Microsoft YaHei" charset="-122"/>
                        </a:rPr>
                        <a:t>     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90000"/>
                        </a:lnSpc>
                        <a:spcBef>
                          <a:spcPts val="450"/>
                        </a:spcBef>
                        <a:spcAft>
                          <a:spcPct val="0"/>
                        </a:spcAft>
                        <a:buClrTx/>
                        <a:buSzPct val="8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6" charset="0"/>
                          <a:ea typeface="Microsoft YaHei" charset="-122"/>
                        </a:rPr>
                        <a:t>                            препараты</a:t>
                      </a:r>
                    </a:p>
                  </a:txBody>
                  <a:tcPr marL="81638" marR="81638" marT="73474" marB="42452" anchor="ctr" horzOverflow="overflow">
                    <a:lnL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5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7217" name="AutoShape 112">
            <a:extLst>
              <a:ext uri="{FF2B5EF4-FFF2-40B4-BE49-F238E27FC236}">
                <a16:creationId xmlns:a16="http://schemas.microsoft.com/office/drawing/2014/main" id="{1A7C231D-A161-40B4-9219-E8DD350C20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4961" y="5486760"/>
            <a:ext cx="381600" cy="305280"/>
          </a:xfrm>
          <a:prstGeom prst="rightArrow">
            <a:avLst>
              <a:gd name="adj1" fmla="val 50000"/>
              <a:gd name="adj2" fmla="val 31250"/>
            </a:avLst>
          </a:prstGeom>
          <a:solidFill>
            <a:srgbClr val="009999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47218" name="Rectangle 113">
            <a:extLst>
              <a:ext uri="{FF2B5EF4-FFF2-40B4-BE49-F238E27FC236}">
                <a16:creationId xmlns:a16="http://schemas.microsoft.com/office/drawing/2014/main" id="{0EEDE7F9-078C-4CAE-B34D-E2436C824E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9121" y="3249074"/>
            <a:ext cx="228991" cy="362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1638" tIns="42452" rIns="81638" bIns="42452" anchor="ctr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ru-RU" altLang="ru-RU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47219" name="Rectangle 114">
            <a:extLst>
              <a:ext uri="{FF2B5EF4-FFF2-40B4-BE49-F238E27FC236}">
                <a16:creationId xmlns:a16="http://schemas.microsoft.com/office/drawing/2014/main" id="{F26623C1-F724-4279-83CE-D121371173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0001" y="4648680"/>
            <a:ext cx="1146240" cy="1900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1638" tIns="42452" rIns="81638" bIns="42452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ru-RU" altLang="ru-RU" sz="11792">
                <a:solidFill>
                  <a:srgbClr val="FF0066"/>
                </a:solidFill>
              </a:rPr>
              <a:t>?</a:t>
            </a:r>
          </a:p>
        </p:txBody>
      </p:sp>
      <p:sp>
        <p:nvSpPr>
          <p:cNvPr id="47220" name="AutoShape 115">
            <a:extLst>
              <a:ext uri="{FF2B5EF4-FFF2-40B4-BE49-F238E27FC236}">
                <a16:creationId xmlns:a16="http://schemas.microsoft.com/office/drawing/2014/main" id="{0E65C724-47EF-4550-A0CF-4614C1209142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1984321" y="1447561"/>
            <a:ext cx="228960" cy="76320"/>
          </a:xfrm>
          <a:prstGeom prst="rightArrow">
            <a:avLst>
              <a:gd name="adj1" fmla="val 50000"/>
              <a:gd name="adj2" fmla="val 75001"/>
            </a:avLst>
          </a:prstGeom>
          <a:solidFill>
            <a:srgbClr val="009999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47221" name="AutoShape 116">
            <a:extLst>
              <a:ext uri="{FF2B5EF4-FFF2-40B4-BE49-F238E27FC236}">
                <a16:creationId xmlns:a16="http://schemas.microsoft.com/office/drawing/2014/main" id="{FF9A054F-AA22-4880-BE17-E0E3D99553BE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356641" y="1447561"/>
            <a:ext cx="228960" cy="76320"/>
          </a:xfrm>
          <a:prstGeom prst="rightArrow">
            <a:avLst>
              <a:gd name="adj1" fmla="val 50000"/>
              <a:gd name="adj2" fmla="val 75000"/>
            </a:avLst>
          </a:prstGeom>
          <a:solidFill>
            <a:srgbClr val="009999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47222" name="AutoShape 117">
            <a:extLst>
              <a:ext uri="{FF2B5EF4-FFF2-40B4-BE49-F238E27FC236}">
                <a16:creationId xmlns:a16="http://schemas.microsoft.com/office/drawing/2014/main" id="{90D82A50-8C4C-45B4-943F-CF2497E473AC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880161" y="1447561"/>
            <a:ext cx="228960" cy="76320"/>
          </a:xfrm>
          <a:prstGeom prst="rightArrow">
            <a:avLst>
              <a:gd name="adj1" fmla="val 50000"/>
              <a:gd name="adj2" fmla="val 75000"/>
            </a:avLst>
          </a:prstGeom>
          <a:solidFill>
            <a:srgbClr val="009999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47223" name="AutoShape 118">
            <a:extLst>
              <a:ext uri="{FF2B5EF4-FFF2-40B4-BE49-F238E27FC236}">
                <a16:creationId xmlns:a16="http://schemas.microsoft.com/office/drawing/2014/main" id="{F29513A0-AD87-43C0-A19A-08A54BCD2344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480001" y="1447561"/>
            <a:ext cx="228960" cy="76320"/>
          </a:xfrm>
          <a:prstGeom prst="rightArrow">
            <a:avLst>
              <a:gd name="adj1" fmla="val 50000"/>
              <a:gd name="adj2" fmla="val 75001"/>
            </a:avLst>
          </a:prstGeom>
          <a:solidFill>
            <a:srgbClr val="009999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47224" name="AutoShape 119">
            <a:extLst>
              <a:ext uri="{FF2B5EF4-FFF2-40B4-BE49-F238E27FC236}">
                <a16:creationId xmlns:a16="http://schemas.microsoft.com/office/drawing/2014/main" id="{BA3E83AE-2488-4717-87CA-53039123D033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004961" y="1447561"/>
            <a:ext cx="228960" cy="76320"/>
          </a:xfrm>
          <a:prstGeom prst="rightArrow">
            <a:avLst>
              <a:gd name="adj1" fmla="val 50000"/>
              <a:gd name="adj2" fmla="val 75000"/>
            </a:avLst>
          </a:prstGeom>
          <a:solidFill>
            <a:srgbClr val="009999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47225" name="AutoShape 120">
            <a:extLst>
              <a:ext uri="{FF2B5EF4-FFF2-40B4-BE49-F238E27FC236}">
                <a16:creationId xmlns:a16="http://schemas.microsoft.com/office/drawing/2014/main" id="{231E8016-E7C1-465F-BB1B-91FA460EBA06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8000641" y="4192201"/>
            <a:ext cx="228960" cy="76320"/>
          </a:xfrm>
          <a:prstGeom prst="rightArrow">
            <a:avLst>
              <a:gd name="adj1" fmla="val 50000"/>
              <a:gd name="adj2" fmla="val 75001"/>
            </a:avLst>
          </a:prstGeom>
          <a:solidFill>
            <a:srgbClr val="009999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47226" name="AutoShape 121">
            <a:extLst>
              <a:ext uri="{FF2B5EF4-FFF2-40B4-BE49-F238E27FC236}">
                <a16:creationId xmlns:a16="http://schemas.microsoft.com/office/drawing/2014/main" id="{E6453B6F-AB81-4BBD-AA96-A9848FA39106}"/>
              </a:ext>
            </a:extLst>
          </p:cNvPr>
          <p:cNvSpPr>
            <a:spLocks noChangeArrowheads="1"/>
          </p:cNvSpPr>
          <p:nvPr/>
        </p:nvSpPr>
        <p:spPr bwMode="auto">
          <a:xfrm rot="20280000">
            <a:off x="3759841" y="2507401"/>
            <a:ext cx="92160" cy="279360"/>
          </a:xfrm>
          <a:prstGeom prst="downArrow">
            <a:avLst>
              <a:gd name="adj1" fmla="val 50000"/>
              <a:gd name="adj2" fmla="val 75781"/>
            </a:avLst>
          </a:prstGeom>
          <a:solidFill>
            <a:srgbClr val="009999"/>
          </a:solidFill>
          <a:ln w="9360" cap="sq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4" name="Picture 8" descr="Рисунок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700338" y="476250"/>
            <a:ext cx="4464050" cy="3889375"/>
          </a:xfrm>
          <a:noFill/>
        </p:spPr>
      </p:pic>
      <p:sp>
        <p:nvSpPr>
          <p:cNvPr id="5017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39750" y="4508500"/>
            <a:ext cx="8229600" cy="1689100"/>
          </a:xfrm>
        </p:spPr>
        <p:txBody>
          <a:bodyPr/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Слух – первое чувство, которое формируется у ребенка. Еще в утробе матери он начинает слышать и узнавать окружающие звуки.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AC1D5A-E4BC-42F5-A466-4E89899C6E7F}" type="slidenum">
              <a:rPr lang="ru-RU" smtClean="0"/>
              <a:pPr>
                <a:defRPr/>
              </a:pPr>
              <a:t>41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01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9812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Человеческое ухо - это маленькое чудо, а его способность слышать уникальна. Каждое ухо индивидуально как отпечатки пальцев и способно обнаруживать, распознавать и различать до миллиона различных звуков.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7" name="Picture 3" descr="daisy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86000" y="2209801"/>
            <a:ext cx="5029200" cy="4648200"/>
          </a:xfrm>
          <a:noFill/>
        </p:spPr>
      </p:pic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80A907-2E99-4E36-9B2F-89E068A45864}" type="slidenum">
              <a:rPr lang="ru-RU" smtClean="0"/>
              <a:pPr>
                <a:defRPr/>
              </a:pPr>
              <a:t>42</a:t>
            </a:fld>
            <a:endParaRPr lang="ru-RU"/>
          </a:p>
        </p:txBody>
      </p:sp>
      <p:sp>
        <p:nvSpPr>
          <p:cNvPr id="11268" name="AutoShape 4"/>
          <p:cNvSpPr>
            <a:spLocks noChangeArrowheads="1"/>
          </p:cNvSpPr>
          <p:nvPr/>
        </p:nvSpPr>
        <p:spPr bwMode="auto">
          <a:xfrm>
            <a:off x="6443663" y="4292600"/>
            <a:ext cx="2484437" cy="1349375"/>
          </a:xfrm>
          <a:prstGeom prst="homePlate">
            <a:avLst>
              <a:gd name="adj" fmla="val 46029"/>
            </a:avLst>
          </a:prstGeom>
          <a:solidFill>
            <a:srgbClr val="33CC33"/>
          </a:solidFill>
          <a:ln w="762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rgbClr val="660033"/>
                </a:solidFill>
              </a:rPr>
              <a:t>Познавательные </a:t>
            </a:r>
          </a:p>
          <a:p>
            <a:pPr algn="ctr"/>
            <a:r>
              <a:rPr lang="ru-RU" b="1">
                <a:solidFill>
                  <a:srgbClr val="660033"/>
                </a:solidFill>
              </a:rPr>
              <a:t>и социально-</a:t>
            </a:r>
          </a:p>
          <a:p>
            <a:pPr algn="ctr"/>
            <a:r>
              <a:rPr lang="ru-RU" b="1">
                <a:solidFill>
                  <a:srgbClr val="660033"/>
                </a:solidFill>
              </a:rPr>
              <a:t>эмоциональные </a:t>
            </a:r>
          </a:p>
          <a:p>
            <a:pPr algn="ctr"/>
            <a:r>
              <a:rPr lang="ru-RU" b="1">
                <a:solidFill>
                  <a:srgbClr val="660033"/>
                </a:solidFill>
              </a:rPr>
              <a:t>навыки</a:t>
            </a:r>
          </a:p>
        </p:txBody>
      </p:sp>
      <p:sp>
        <p:nvSpPr>
          <p:cNvPr id="11269" name="AutoShape 5"/>
          <p:cNvSpPr>
            <a:spLocks noChangeArrowheads="1"/>
          </p:cNvSpPr>
          <p:nvPr/>
        </p:nvSpPr>
        <p:spPr bwMode="auto">
          <a:xfrm rot="10800000">
            <a:off x="179388" y="4292600"/>
            <a:ext cx="2484437" cy="1349375"/>
          </a:xfrm>
          <a:prstGeom prst="homePlate">
            <a:avLst>
              <a:gd name="adj" fmla="val 46029"/>
            </a:avLst>
          </a:prstGeom>
          <a:solidFill>
            <a:srgbClr val="33CC33"/>
          </a:solidFill>
          <a:ln w="76200">
            <a:solidFill>
              <a:srgbClr val="FFFF00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r>
              <a:rPr lang="ru-RU" b="1">
                <a:solidFill>
                  <a:srgbClr val="660033"/>
                </a:solidFill>
              </a:rPr>
              <a:t>Речевое</a:t>
            </a:r>
          </a:p>
          <a:p>
            <a:pPr algn="ctr"/>
            <a:r>
              <a:rPr lang="ru-RU" b="1">
                <a:solidFill>
                  <a:srgbClr val="660033"/>
                </a:solidFill>
              </a:rPr>
              <a:t>развитие</a:t>
            </a:r>
          </a:p>
        </p:txBody>
      </p:sp>
      <p:sp>
        <p:nvSpPr>
          <p:cNvPr id="9222" name="TextBox 5"/>
          <p:cNvSpPr txBox="1">
            <a:spLocks noChangeArrowheads="1"/>
          </p:cNvSpPr>
          <p:nvPr/>
        </p:nvSpPr>
        <p:spPr bwMode="auto">
          <a:xfrm>
            <a:off x="0" y="152400"/>
            <a:ext cx="914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Arial" pitchFamily="34" charset="0"/>
              <a:buNone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126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animBg="1"/>
      <p:bldP spid="11269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sz="2800" b="1" dirty="0"/>
              <a:t>                  </a:t>
            </a:r>
            <a:r>
              <a:rPr lang="ru-RU" b="1" dirty="0">
                <a:solidFill>
                  <a:srgbClr val="FF0000"/>
                </a:solidFill>
              </a:rPr>
              <a:t>Звуковой анализатор</a:t>
            </a:r>
            <a:endParaRPr lang="ru-RU" dirty="0">
              <a:solidFill>
                <a:srgbClr val="FF0000"/>
              </a:solidFill>
            </a:endParaRPr>
          </a:p>
          <a:p>
            <a:pPr eaLnBrk="1" hangingPunct="1"/>
            <a:r>
              <a:rPr lang="ru-RU" sz="2400" dirty="0"/>
              <a:t>Дистанционный экстерорецептор – адекватный раздражитель ЗВУК</a:t>
            </a:r>
          </a:p>
          <a:p>
            <a:pPr eaLnBrk="1" hangingPunct="1"/>
            <a:r>
              <a:rPr lang="ru-RU" sz="2400" dirty="0">
                <a:solidFill>
                  <a:srgbClr val="FF0000"/>
                </a:solidFill>
              </a:rPr>
              <a:t>Звук </a:t>
            </a:r>
            <a:r>
              <a:rPr lang="ru-RU" sz="2400" dirty="0"/>
              <a:t>– колебательные движения частиц (газ, жидкость, твердое  	тело)</a:t>
            </a:r>
          </a:p>
          <a:p>
            <a:pPr eaLnBrk="1" hangingPunct="1"/>
            <a:r>
              <a:rPr lang="ru-RU" sz="2400" dirty="0"/>
              <a:t>Скорость распространения звуковой волны </a:t>
            </a:r>
          </a:p>
          <a:p>
            <a:pPr eaLnBrk="1" hangingPunct="1"/>
            <a:r>
              <a:rPr lang="ru-RU" sz="2400" dirty="0"/>
              <a:t>- в воздухе   332 м/сек.</a:t>
            </a:r>
          </a:p>
          <a:p>
            <a:pPr eaLnBrk="1" hangingPunct="1"/>
            <a:r>
              <a:rPr lang="ru-RU" sz="2400" dirty="0"/>
              <a:t>- в воде       1450 м/сек.</a:t>
            </a:r>
          </a:p>
          <a:p>
            <a:pPr eaLnBrk="1" hangingPunct="1"/>
            <a:r>
              <a:rPr lang="ru-RU" sz="2400" dirty="0"/>
              <a:t>	Акустические сигналы:</a:t>
            </a:r>
          </a:p>
          <a:p>
            <a:pPr eaLnBrk="1" hangingPunct="1"/>
            <a:r>
              <a:rPr lang="ru-RU" sz="2400" b="1" dirty="0">
                <a:solidFill>
                  <a:srgbClr val="FF0000"/>
                </a:solidFill>
              </a:rPr>
              <a:t>Чистые тоны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/>
              <a:t>(простые) – синусоидальная волна с постоянной частотой колебаний</a:t>
            </a:r>
          </a:p>
          <a:p>
            <a:pPr eaLnBrk="1" hangingPunct="1"/>
            <a:r>
              <a:rPr lang="ru-RU" sz="2400" b="1" dirty="0">
                <a:solidFill>
                  <a:srgbClr val="FF0000"/>
                </a:solidFill>
              </a:rPr>
              <a:t>Сложные звуки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/>
              <a:t>(суммирование простых тонов)</a:t>
            </a:r>
          </a:p>
          <a:p>
            <a:pPr eaLnBrk="1" hangingPunct="1"/>
            <a:r>
              <a:rPr lang="ru-RU" sz="2400" b="1" dirty="0">
                <a:solidFill>
                  <a:srgbClr val="FF0000"/>
                </a:solidFill>
              </a:rPr>
              <a:t>Шум</a:t>
            </a:r>
            <a:r>
              <a:rPr lang="ru-RU" sz="2400" dirty="0"/>
              <a:t> – отсутствие периодичности (невозможно выделить основной тон)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3B5D84-DFBC-4F3D-8082-6F2502A7D4D2}" type="slidenum">
              <a:rPr lang="ru-RU" smtClean="0"/>
              <a:pPr>
                <a:defRPr/>
              </a:pPr>
              <a:t>43</a:t>
            </a:fld>
            <a:endParaRPr lang="ru-RU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0825" y="-315913"/>
            <a:ext cx="8893175" cy="2924176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b="1"/>
              <a:t>Распространение звука (звуковых волн) в окружающей среде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C4C6151-37CB-4D72-99F0-EA1A518F7513}" type="slidenum">
              <a:rPr lang="ru-RU" smtClean="0"/>
              <a:pPr>
                <a:defRPr/>
              </a:pPr>
              <a:t>44</a:t>
            </a:fld>
            <a:endParaRPr lang="ru-RU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2667000"/>
            <a:ext cx="7772400" cy="3935413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>
                <a:solidFill>
                  <a:srgbClr val="FF0000"/>
                </a:solidFill>
              </a:rPr>
              <a:t>Звук- колебательное движение</a:t>
            </a:r>
            <a:r>
              <a:rPr lang="ru-RU" sz="4000"/>
              <a:t> 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476518" y="1600200"/>
            <a:ext cx="8543657" cy="4525963"/>
          </a:xfrm>
        </p:spPr>
        <p:txBody>
          <a:bodyPr/>
          <a:lstStyle/>
          <a:p>
            <a:pPr eaLnBrk="1" hangingPunct="1"/>
            <a:r>
              <a:rPr lang="ru-RU" dirty="0"/>
              <a:t> характеризуется: </a:t>
            </a:r>
          </a:p>
          <a:p>
            <a:pPr eaLnBrk="1" hangingPunct="1"/>
            <a:r>
              <a:rPr lang="ru-RU" dirty="0">
                <a:solidFill>
                  <a:srgbClr val="FF6600"/>
                </a:solidFill>
              </a:rPr>
              <a:t>амплитудой </a:t>
            </a:r>
            <a:r>
              <a:rPr lang="ru-RU" dirty="0"/>
              <a:t>(размахом) колебаний </a:t>
            </a:r>
          </a:p>
          <a:p>
            <a:pPr eaLnBrk="1" hangingPunct="1"/>
            <a:endParaRPr lang="ru-RU" dirty="0"/>
          </a:p>
          <a:p>
            <a:pPr eaLnBrk="1" hangingPunct="1"/>
            <a:endParaRPr lang="ru-RU" dirty="0"/>
          </a:p>
          <a:p>
            <a:pPr eaLnBrk="1" hangingPunct="1"/>
            <a:r>
              <a:rPr lang="ru-RU" dirty="0">
                <a:solidFill>
                  <a:srgbClr val="FF6600"/>
                </a:solidFill>
              </a:rPr>
              <a:t>частотой</a:t>
            </a:r>
            <a:r>
              <a:rPr lang="ru-RU" dirty="0"/>
              <a:t> (число полных колебаний за 1 секунду). 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520F5F-CECB-4D9A-89A3-3C8E9369C980}" type="slidenum">
              <a:rPr lang="ru-RU" smtClean="0"/>
              <a:pPr>
                <a:defRPr/>
              </a:pPr>
              <a:t>45</a:t>
            </a:fld>
            <a:endParaRPr lang="ru-RU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050FF53-18FE-4101-B771-A66EBA8B2033}"/>
              </a:ext>
            </a:extLst>
          </p:cNvPr>
          <p:cNvSpPr/>
          <p:nvPr/>
        </p:nvSpPr>
        <p:spPr>
          <a:xfrm>
            <a:off x="167425" y="700242"/>
            <a:ext cx="8809149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eaLnBrk="1" hangingPunct="1">
              <a:buFontTx/>
              <a:buNone/>
            </a:pP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Громкость звука -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субъективный признак </a:t>
            </a:r>
            <a:r>
              <a:rPr lang="ru-RU" sz="20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силы звука,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характеризует силу слуховых ощущений человека при восприятии звука. </a:t>
            </a:r>
          </a:p>
          <a:p>
            <a:pPr indent="457200" eaLnBrk="1" hangingPunct="1">
              <a:buFontTx/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Громкость звука возрастает с увеличением его интенсивности. </a:t>
            </a:r>
          </a:p>
          <a:p>
            <a:pPr indent="457200">
              <a:buNone/>
            </a:pP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Отличия между интенсивностью и громкостью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звука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Громкость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звука нарастает значительно меньше, чем его интенсивность (увеличение интенсивности на 10 дБ 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т.е.в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раз, громкость звука возрастает лишь в </a:t>
            </a:r>
            <a:r>
              <a:rPr lang="ru-RU" sz="20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раза. </a:t>
            </a:r>
          </a:p>
          <a:p>
            <a:pPr indent="45720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Наш слух по-разному чувствителен к звукам разной частоты (высоты). </a:t>
            </a:r>
          </a:p>
          <a:p>
            <a:pPr marL="609600" indent="457200" eaLnBrk="1" hangingPunct="1">
              <a:buFontTx/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Поэтому звуки одинаковой интенсивности, но разной частоты воспринимаются человеком с разной громкостью</a:t>
            </a:r>
          </a:p>
          <a:p>
            <a:pPr indent="457200">
              <a:buNone/>
            </a:pP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Ощущение громкости звука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зависит от </a:t>
            </a:r>
            <a:r>
              <a:rPr lang="ru-RU" sz="20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состояния </a:t>
            </a:r>
            <a:r>
              <a:rPr lang="ru-RU" sz="2000" u="sng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слуха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000" u="sng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общего </a:t>
            </a:r>
            <a:r>
              <a:rPr lang="ru-RU" sz="20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состояния человека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indent="457200" eaLnBrk="1" hangingPunct="1">
              <a:buFontTx/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повышенной </a:t>
            </a:r>
            <a:r>
              <a:rPr lang="ru-RU" sz="2000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возбудимости нервной системы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звуки, воспринимаемые обычно как </a:t>
            </a:r>
            <a:r>
              <a:rPr lang="ru-RU" sz="200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средние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громкости, могут восприниматься человеком как </a:t>
            </a:r>
            <a:r>
              <a:rPr lang="ru-RU" sz="2000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чрезмерно громкие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indent="457200" eaLnBrk="1" hangingPunct="1">
              <a:buFontTx/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людей с </a:t>
            </a:r>
            <a:r>
              <a:rPr lang="ru-RU" sz="20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нарушением слуха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(поражение рецепторов улитки) </a:t>
            </a:r>
            <a:r>
              <a:rPr lang="ru-RU" sz="20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восприятие громкости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звуков </a:t>
            </a:r>
            <a:r>
              <a:rPr lang="ru-RU" sz="2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изменяется</a:t>
            </a:r>
          </a:p>
        </p:txBody>
      </p:sp>
    </p:spTree>
    <p:extLst>
      <p:ext uri="{BB962C8B-B14F-4D97-AF65-F5344CB8AC3E}">
        <p14:creationId xmlns:p14="http://schemas.microsoft.com/office/powerpoint/2010/main" val="241965375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/>
          </p:nvPr>
        </p:nvSpPr>
        <p:spPr>
          <a:xfrm>
            <a:off x="0" y="0"/>
            <a:ext cx="9144000" cy="73167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400" dirty="0"/>
              <a:t>	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Звуковой анализатор различает звуки по:</a:t>
            </a:r>
          </a:p>
          <a:p>
            <a:pPr eaLnBrk="1" hangingPunct="1">
              <a:buFontTx/>
              <a:buNone/>
            </a:pP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высоте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( 1 Гц – 1 колебание в секунду)</a:t>
            </a:r>
          </a:p>
          <a:p>
            <a:pPr eaLnBrk="1" hangingPunct="1"/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громкости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(амплитуда отражает интенсивность - давление) – звука.</a:t>
            </a:r>
          </a:p>
          <a:p>
            <a:pPr eaLnBrk="1" hangingPunct="1">
              <a:buFontTx/>
              <a:buNone/>
            </a:pP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Тембру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окраска звука обертонами (гармониками)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FC25C2-1042-4A99-93C8-5E7B26B1FA7F}" type="slidenum">
              <a:rPr lang="ru-RU" smtClean="0"/>
              <a:pPr>
                <a:defRPr/>
              </a:pPr>
              <a:t>47</a:t>
            </a:fld>
            <a:endParaRPr lang="ru-RU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678873" y="734291"/>
            <a:ext cx="8341302" cy="360218"/>
          </a:xfrm>
        </p:spPr>
        <p:txBody>
          <a:bodyPr/>
          <a:lstStyle/>
          <a:p>
            <a:pPr algn="ctr">
              <a:defRPr/>
            </a:pPr>
            <a:br>
              <a:rPr lang="ru-RU" sz="3200" b="1" dirty="0">
                <a:latin typeface="Times New Roman" pitchFamily="18" charset="0"/>
                <a:cs typeface="Times New Roman" pitchFamily="18" charset="0"/>
              </a:rPr>
            </a:b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b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Уровень интенсивности разных окружающих звуков и речи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207818" y="1066800"/>
            <a:ext cx="8756073" cy="5791200"/>
          </a:xfrm>
        </p:spPr>
        <p:txBody>
          <a:bodyPr/>
          <a:lstStyle/>
          <a:p>
            <a:pPr eaLnBrk="1" hangingPunct="1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Звук                                Уровень интенсивности, дБ</a:t>
            </a:r>
          </a:p>
          <a:p>
            <a:pPr eaLnBrk="1" hangingPunct="1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Чуть слышимый звук (порог слуха)               0</a:t>
            </a:r>
          </a:p>
          <a:p>
            <a:pPr eaLnBrk="1" hangingPunct="1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Шелест листьев                                            10</a:t>
            </a:r>
          </a:p>
          <a:p>
            <a:pPr eaLnBrk="1" hangingPunct="1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Шепот у уха                                              25-30</a:t>
            </a:r>
          </a:p>
          <a:p>
            <a:pPr eaLnBrk="1" hangingPunct="1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Тихая речь                                                30-40</a:t>
            </a:r>
          </a:p>
          <a:p>
            <a:pPr eaLnBrk="1" hangingPunct="1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Речь нормальной громкости                   50-60</a:t>
            </a:r>
          </a:p>
          <a:p>
            <a:pPr eaLnBrk="1" hangingPunct="1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Громкая речь                                            60-70</a:t>
            </a:r>
          </a:p>
          <a:p>
            <a:pPr eaLnBrk="1" hangingPunct="1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Оркестр, громкая музыка по радио             80</a:t>
            </a:r>
          </a:p>
          <a:p>
            <a:pPr eaLnBrk="1" hangingPunct="1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Крик, шум поезда, мотоцикла                      90</a:t>
            </a:r>
          </a:p>
          <a:p>
            <a:pPr eaLnBrk="1" hangingPunct="1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Шум поезда в метро                                     90</a:t>
            </a:r>
          </a:p>
          <a:p>
            <a:pPr eaLnBrk="1" hangingPunct="1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Шум двигателя самолета                           120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5DB368-4C90-44F8-92F0-BB4870F6DEAB}" type="slidenum">
              <a:rPr lang="ru-RU" smtClean="0"/>
              <a:pPr>
                <a:defRPr/>
              </a:pPr>
              <a:t>48</a:t>
            </a:fld>
            <a:endParaRPr lang="ru-RU"/>
          </a:p>
        </p:txBody>
      </p:sp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540326" y="219220"/>
            <a:ext cx="7481455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Свойства звукового анализатора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1085995" y="1461654"/>
            <a:ext cx="6326187" cy="4525963"/>
          </a:xfrm>
        </p:spPr>
        <p:txBody>
          <a:bodyPr/>
          <a:lstStyle/>
          <a:p>
            <a:pPr eaLnBrk="1" hangingPunct="1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Воспринимает 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16 до 20000Гц</a:t>
            </a:r>
          </a:p>
          <a:p>
            <a:pPr eaLnBrk="1" hangingPunct="1"/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(12-24 – 18-24 тыс. Гц )</a:t>
            </a:r>
          </a:p>
          <a:p>
            <a:pPr eaLnBrk="1" hangingPunct="1"/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Инфразвук – менее 16 Гц</a:t>
            </a:r>
          </a:p>
          <a:p>
            <a:pPr eaLnBrk="1" hangingPunct="1"/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Ультразвук – более 20 тыс. Гц</a:t>
            </a:r>
          </a:p>
          <a:p>
            <a:pPr eaLnBrk="1" hangingPunct="1"/>
            <a:r>
              <a:rPr lang="ru-RU" sz="28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1000 – 4000 Гц оптимальная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чувствительная зона восприятия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B97969-F751-49FE-A682-76DDF55203EC}" type="slidenum">
              <a:rPr lang="ru-RU" smtClean="0"/>
              <a:pPr>
                <a:defRPr/>
              </a:pPr>
              <a:t>49</a:t>
            </a:fld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">
            <a:extLst>
              <a:ext uri="{FF2B5EF4-FFF2-40B4-BE49-F238E27FC236}">
                <a16:creationId xmlns:a16="http://schemas.microsoft.com/office/drawing/2014/main" id="{48854B5E-2692-4C9A-8F50-B5E04972CE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1" y="-71639"/>
            <a:ext cx="9142560" cy="6857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383001"/>
            <a:ext cx="8520545" cy="1831254"/>
          </a:xfrm>
        </p:spPr>
        <p:txBody>
          <a:bodyPr/>
          <a:lstStyle/>
          <a:p>
            <a:pPr indent="457200" eaLnBrk="1" hangingPunct="1">
              <a:defRPr/>
            </a:pPr>
            <a:br>
              <a:rPr lang="ru-RU" sz="2000" b="1" dirty="0"/>
            </a:br>
            <a:br>
              <a:rPr lang="ru-RU" sz="2000" b="1" dirty="0"/>
            </a:br>
            <a:br>
              <a:rPr lang="ru-RU" sz="2000" b="1" dirty="0"/>
            </a:br>
            <a:br>
              <a:rPr lang="ru-RU" sz="2000" b="1" dirty="0"/>
            </a:br>
            <a:br>
              <a:rPr lang="ru-RU" sz="2000" b="1" dirty="0"/>
            </a:br>
            <a:br>
              <a:rPr lang="ru-RU" sz="2000" b="1" dirty="0"/>
            </a:b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Реверберация звука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А — графическое изображение распространения звука (голоса матери или педагога) в помещении с хорошими отражающими свойствами стен, пола, потолка и других поверхностей; 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Б —графическое изображение распространения звука (голоса матери или педагога) в помещении с хорошими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поглощаю-щими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свойствами стен, пола, потолка и других поверхностей</a:t>
            </a:r>
          </a:p>
        </p:txBody>
      </p:sp>
      <p:pic>
        <p:nvPicPr>
          <p:cNvPr id="276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28049" y="3900616"/>
            <a:ext cx="3998976" cy="2243328"/>
          </a:xfrm>
          <a:noFill/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A17991-B0CB-4FEC-BA68-E09DC12356A9}" type="slidenum">
              <a:rPr lang="ru-RU" smtClean="0"/>
              <a:pPr>
                <a:defRPr/>
              </a:pPr>
              <a:t>50</a:t>
            </a:fld>
            <a:endParaRPr lang="ru-RU"/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4290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955964" y="343910"/>
            <a:ext cx="7717847" cy="1143000"/>
          </a:xfrm>
        </p:spPr>
        <p:txBody>
          <a:bodyPr/>
          <a:lstStyle/>
          <a:p>
            <a:pPr>
              <a:defRPr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Слышать окружающие звуки двумя </a:t>
            </a:r>
            <a:b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       ушами лучше, чем одним!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      </a:t>
            </a:r>
          </a:p>
        </p:txBody>
      </p:sp>
      <p:sp>
        <p:nvSpPr>
          <p:cNvPr id="36867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/>
              <a:t>                           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13C730-0B12-4C4C-B27E-4646736162E3}" type="slidenum">
              <a:rPr lang="ru-RU" smtClean="0"/>
              <a:pPr>
                <a:defRPr/>
              </a:pPr>
              <a:t>51</a:t>
            </a:fld>
            <a:endParaRPr lang="ru-RU"/>
          </a:p>
        </p:txBody>
      </p:sp>
      <p:pic>
        <p:nvPicPr>
          <p:cNvPr id="36868" name="Picture 5" descr="picture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5475" y="1784350"/>
            <a:ext cx="4032250" cy="21605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</p:pic>
      <p:pic>
        <p:nvPicPr>
          <p:cNvPr id="36869" name="Picture 6" descr="picture"/>
          <p:cNvPicPr preferRelativeResize="0"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57725" y="1784350"/>
            <a:ext cx="4486275" cy="21605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</p:pic>
      <p:sp>
        <p:nvSpPr>
          <p:cNvPr id="36870" name="Text Box 7"/>
          <p:cNvSpPr txBox="1">
            <a:spLocks noChangeArrowheads="1"/>
          </p:cNvSpPr>
          <p:nvPr/>
        </p:nvSpPr>
        <p:spPr bwMode="auto">
          <a:xfrm>
            <a:off x="1055688" y="4132263"/>
            <a:ext cx="7720012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/>
              <a:t>Бинауральный слух  </a:t>
            </a:r>
          </a:p>
          <a:p>
            <a:pPr algn="ctr">
              <a:spcBef>
                <a:spcPct val="50000"/>
              </a:spcBef>
            </a:pPr>
            <a:r>
              <a:rPr lang="ru-RU" sz="3600"/>
              <a:t>Ототопика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/>
          </p:nvPr>
        </p:nvSpPr>
        <p:spPr>
          <a:xfrm>
            <a:off x="1258888" y="228600"/>
            <a:ext cx="7427912" cy="5867400"/>
          </a:xfrm>
        </p:spPr>
        <p:txBody>
          <a:bodyPr/>
          <a:lstStyle/>
          <a:p>
            <a:pPr eaLnBrk="1" hangingPunct="1"/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72B09C-597E-432A-A6B4-90FBE5F30179}" type="slidenum">
              <a:rPr lang="ru-RU" smtClean="0"/>
              <a:pPr>
                <a:defRPr/>
              </a:pPr>
              <a:t>52</a:t>
            </a:fld>
            <a:endParaRPr lang="ru-RU"/>
          </a:p>
        </p:txBody>
      </p:sp>
      <p:sp>
        <p:nvSpPr>
          <p:cNvPr id="6451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pic>
        <p:nvPicPr>
          <p:cNvPr id="6451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3253" name="Group 5"/>
          <p:cNvGraphicFramePr>
            <a:graphicFrameLocks noGrp="1"/>
          </p:cNvGraphicFramePr>
          <p:nvPr/>
        </p:nvGraphicFramePr>
        <p:xfrm>
          <a:off x="0" y="0"/>
          <a:ext cx="208280" cy="6651625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651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4519" name="Rectangle 11"/>
          <p:cNvSpPr>
            <a:spLocks noChangeArrowheads="1"/>
          </p:cNvSpPr>
          <p:nvPr/>
        </p:nvSpPr>
        <p:spPr bwMode="auto">
          <a:xfrm>
            <a:off x="0" y="6651625"/>
            <a:ext cx="1841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br>
              <a:rPr lang="ru-RU"/>
            </a:br>
            <a:endParaRPr lang="ru-RU"/>
          </a:p>
          <a:p>
            <a:pPr eaLnBrk="0" hangingPunct="0"/>
            <a:endParaRPr lang="ru-RU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/>
          </p:nvPr>
        </p:nvSpPr>
        <p:spPr>
          <a:xfrm>
            <a:off x="0" y="0"/>
            <a:ext cx="9685338" cy="6858000"/>
          </a:xfrm>
        </p:spPr>
        <p:txBody>
          <a:bodyPr/>
          <a:lstStyle/>
          <a:p>
            <a:pPr marL="812800" indent="-812800" algn="ctr" eaLnBrk="1" hangingPunct="1">
              <a:buFontTx/>
              <a:buNone/>
            </a:pPr>
            <a:endParaRPr lang="ru-RU" sz="2400" b="1" dirty="0"/>
          </a:p>
          <a:p>
            <a:pPr marL="812800" indent="-812800" algn="ctr" eaLnBrk="1" hangingPunct="1">
              <a:buFontTx/>
              <a:buNone/>
            </a:pP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Теории слуха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812800" indent="-812800" eaLnBrk="1" hangingPunct="1">
              <a:buFontTx/>
              <a:buAutoNum type="romanUcPeriod"/>
            </a:pP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Гельмгольца </a:t>
            </a:r>
            <a:r>
              <a:rPr lang="ru-RU" sz="2400" b="1" dirty="0"/>
              <a:t>(1863) – резонансная теория</a:t>
            </a:r>
          </a:p>
          <a:p>
            <a:pPr marL="812800" indent="-812800" eaLnBrk="1" hangingPunct="1">
              <a:buFontTx/>
              <a:buAutoNum type="romanUcPeriod"/>
            </a:pPr>
            <a:endParaRPr lang="ru-RU" sz="2400" b="1" dirty="0"/>
          </a:p>
          <a:p>
            <a:pPr marL="812800" indent="-812800" eaLnBrk="1" hangingPunct="1">
              <a:buFontTx/>
              <a:buNone/>
            </a:pPr>
            <a:r>
              <a:rPr lang="ru-RU" sz="2400" b="1" dirty="0"/>
              <a:t>-Первичный анализ звука </a:t>
            </a:r>
          </a:p>
          <a:p>
            <a:pPr marL="812800" indent="-812800" eaLnBrk="1" hangingPunct="1">
              <a:buFontTx/>
              <a:buNone/>
            </a:pPr>
            <a:r>
              <a:rPr lang="ru-RU" sz="2400" b="1" dirty="0"/>
              <a:t>происходит в улитке</a:t>
            </a:r>
          </a:p>
          <a:p>
            <a:pPr marL="812800" indent="-812800" eaLnBrk="1" hangingPunct="1">
              <a:buFontTx/>
              <a:buNone/>
            </a:pPr>
            <a:endParaRPr lang="ru-RU" sz="2400" b="1" dirty="0"/>
          </a:p>
          <a:p>
            <a:pPr marL="812800" indent="-812800" eaLnBrk="1" hangingPunct="1">
              <a:buFontTx/>
              <a:buNone/>
            </a:pPr>
            <a:r>
              <a:rPr lang="ru-RU" sz="2400" b="1" dirty="0"/>
              <a:t>-Для каждой частоты имеется </a:t>
            </a:r>
          </a:p>
          <a:p>
            <a:pPr marL="812800" indent="-812800" eaLnBrk="1" hangingPunct="1">
              <a:buFontTx/>
              <a:buNone/>
            </a:pPr>
            <a:r>
              <a:rPr lang="ru-RU" sz="2400" b="1" dirty="0"/>
              <a:t>свое место на основной мембране</a:t>
            </a:r>
          </a:p>
          <a:p>
            <a:pPr marL="812800" indent="-812800" eaLnBrk="1" hangingPunct="1">
              <a:buFontTx/>
              <a:buNone/>
            </a:pPr>
            <a:endParaRPr lang="ru-RU" sz="2400" b="1" dirty="0"/>
          </a:p>
          <a:p>
            <a:pPr marL="812800" indent="-812800" eaLnBrk="1" hangingPunct="1">
              <a:buFontTx/>
              <a:buNone/>
            </a:pPr>
            <a:r>
              <a:rPr lang="ru-RU" sz="2400" b="1" dirty="0"/>
              <a:t>-Высокие частоты воспринимаются</a:t>
            </a:r>
          </a:p>
          <a:p>
            <a:pPr marL="812800" indent="-812800" eaLnBrk="1" hangingPunct="1">
              <a:buFontTx/>
              <a:buNone/>
            </a:pPr>
            <a:r>
              <a:rPr lang="ru-RU" sz="2400" b="1" dirty="0"/>
              <a:t>у основания улитки, низкие у верхушки</a:t>
            </a:r>
            <a:endParaRPr lang="en-US" sz="2400" b="1" dirty="0"/>
          </a:p>
          <a:p>
            <a:pPr marL="812800" indent="-812800" eaLnBrk="1" hangingPunct="1"/>
            <a:endParaRPr lang="en-US" sz="2400" b="1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6B13A8-4763-4E77-AF99-8E6FBA9785AB}" type="slidenum">
              <a:rPr lang="ru-RU" smtClean="0"/>
              <a:pPr>
                <a:defRPr/>
              </a:pPr>
              <a:t>53</a:t>
            </a:fld>
            <a:endParaRPr lang="ru-RU"/>
          </a:p>
        </p:txBody>
      </p:sp>
      <p:pic>
        <p:nvPicPr>
          <p:cNvPr id="67587" name="Picture 3" descr="Рисунок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27763" y="2781300"/>
            <a:ext cx="2916237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533400"/>
            <a:ext cx="8964612" cy="2263775"/>
          </a:xfrm>
        </p:spPr>
        <p:txBody>
          <a:bodyPr/>
          <a:lstStyle/>
          <a:p>
            <a:pPr eaLnBrk="1" hangingPunct="1">
              <a:defRPr/>
            </a:pPr>
            <a:br>
              <a:rPr lang="ru-RU" sz="3200" dirty="0"/>
            </a:br>
            <a:br>
              <a:rPr lang="ru-RU" sz="3200" dirty="0"/>
            </a:br>
            <a:r>
              <a:rPr lang="ru-RU" sz="4000" dirty="0"/>
              <a:t>Механика улитки.</a:t>
            </a:r>
            <a:br>
              <a:rPr lang="ru-RU" sz="4000" dirty="0"/>
            </a:br>
            <a:br>
              <a:rPr lang="ru-RU" sz="3200" dirty="0"/>
            </a:br>
            <a:r>
              <a:rPr lang="en-US" sz="3200" dirty="0"/>
              <a:t>II</a:t>
            </a:r>
            <a:r>
              <a:rPr lang="ru-RU" sz="3200" dirty="0"/>
              <a:t>.	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Гидродинамическая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(«бегущей» волны) теория – 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Бекеши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. Учитывается упругость мембраны и свойства жидкости, ее омывающей, пери- и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эндолимфы</a:t>
            </a:r>
            <a:br>
              <a:rPr lang="en-US" sz="3200" dirty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8611" name="Picture 3" descr="Image-0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3500438"/>
            <a:ext cx="8229600" cy="3051175"/>
          </a:xfrm>
          <a:noFill/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352874-601D-4505-8920-1B39ECF4ED27}" type="slidenum">
              <a:rPr lang="ru-RU" smtClean="0"/>
              <a:pPr>
                <a:defRPr/>
              </a:pPr>
              <a:t>54</a:t>
            </a:fld>
            <a:endParaRPr lang="ru-RU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06581" y="651164"/>
            <a:ext cx="699654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Tx/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Телефонная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теория </a:t>
            </a:r>
            <a:r>
              <a:rPr lang="ru-RU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Розерфорда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	Теория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Лазарева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  Теория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места</a:t>
            </a:r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–в основе принцип: </a:t>
            </a:r>
          </a:p>
          <a:p>
            <a:pPr eaLnBrk="1" hangingPunct="1">
              <a:buFontTx/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  каждый локальный участок основной мембраны колеблется с частотой, соответствующей частоте стимула</a:t>
            </a:r>
            <a:endParaRPr lang="ru-RU" sz="2800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ext Box 1">
            <a:extLst>
              <a:ext uri="{FF2B5EF4-FFF2-40B4-BE49-F238E27FC236}">
                <a16:creationId xmlns:a16="http://schemas.microsoft.com/office/drawing/2014/main" id="{57B1A8BB-C5CC-4CBD-B3FA-6E05CC2204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32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Исследование функций слухового анализатора</a:t>
            </a:r>
          </a:p>
        </p:txBody>
      </p:sp>
      <p:sp>
        <p:nvSpPr>
          <p:cNvPr id="73730" name="Text Box 2">
            <a:extLst>
              <a:ext uri="{FF2B5EF4-FFF2-40B4-BE49-F238E27FC236}">
                <a16:creationId xmlns:a16="http://schemas.microsoft.com/office/drawing/2014/main" id="{4127E339-6943-466F-BC35-1BB7F377EB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>
              <a:spcBef>
                <a:spcPts val="8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Исследование восприятия шепотной и разговорной речи.</a:t>
            </a:r>
          </a:p>
          <a:p>
            <a:pPr>
              <a:spcBef>
                <a:spcPts val="8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Исследование камертонами.   </a:t>
            </a:r>
          </a:p>
          <a:p>
            <a:pPr>
              <a:spcBef>
                <a:spcPts val="8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Аудиометрия (тональная пороговая и надпороговая, речевая, шумовая).</a:t>
            </a:r>
          </a:p>
          <a:p>
            <a:pPr>
              <a:spcBef>
                <a:spcPts val="8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32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>
              <a:spcBef>
                <a:spcPts val="8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32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57200" y="734289"/>
            <a:ext cx="8596648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Список литературы:</a:t>
            </a:r>
            <a:endParaRPr kumimoji="0" lang="ru-RU" sz="2000" i="0" u="none" strike="noStrike" cap="none" normalizeH="0" baseline="0" dirty="0">
              <a:ln>
                <a:noFill/>
              </a:ln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000" i="0" u="none" strike="noStrike" cap="none" normalizeH="0" baseline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Гельфанд С. А. Слух (введение в психологическую и физиологическую акустику) / Пер. с англ. — М.: Медицина, 1984. — 348 с. </a:t>
            </a:r>
            <a:endParaRPr kumimoji="0" lang="ru-RU" sz="2000" i="0" u="none" strike="noStrike" cap="none" normalizeH="0" baseline="0" dirty="0">
              <a:ln>
                <a:noFill/>
              </a:ln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000" i="0" u="none" strike="noStrike" cap="none" normalizeH="0" baseline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Овчинников Ю. М., Морозова С. В. Оториноларингология: Учебник для студ. сред. мед. учеб, заведений. — М.: Мастерство, 2002. — 208 с. </a:t>
            </a:r>
            <a:endParaRPr kumimoji="0" lang="ru-RU" sz="2000" i="0" u="none" strike="noStrike" cap="none" normalizeH="0" baseline="0" dirty="0">
              <a:ln>
                <a:noFill/>
              </a:ln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000" i="0" u="none" strike="noStrike" cap="none" normalizeH="0" baseline="0" dirty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Пальчун</a:t>
            </a:r>
            <a:r>
              <a:rPr kumimoji="0" lang="ru-RU" sz="2000" i="0" u="none" strike="noStrike" cap="none" normalizeH="0" baseline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В.Т., </a:t>
            </a:r>
            <a:r>
              <a:rPr kumimoji="0" lang="ru-RU" sz="2000" i="0" u="none" strike="noStrike" cap="none" normalizeH="0" baseline="0" dirty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Лучихин</a:t>
            </a:r>
            <a:r>
              <a:rPr kumimoji="0" lang="ru-RU" sz="2000" i="0" u="none" strike="noStrike" cap="none" normalizeH="0" baseline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Л.А., Магомедов М.М. Оториноларингология. — МИА, 2007- 576 с . </a:t>
            </a:r>
            <a:endParaRPr kumimoji="0" lang="ru-RU" sz="2000" i="0" u="none" strike="noStrike" cap="none" normalizeH="0" baseline="0" dirty="0">
              <a:ln>
                <a:noFill/>
              </a:ln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000" i="0" u="none" strike="noStrike" cap="none" normalizeH="0" baseline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Руководство по оториноларингологии / Под ред. И. Б. Солдатова. — 2-е изд., </a:t>
            </a:r>
            <a:r>
              <a:rPr kumimoji="0" lang="ru-RU" sz="2000" i="0" u="none" strike="noStrike" cap="none" normalizeH="0" baseline="0" dirty="0" err="1">
                <a:ln>
                  <a:noFill/>
                </a:ln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перераб</a:t>
            </a:r>
            <a:r>
              <a:rPr kumimoji="0" lang="ru-RU" sz="2000" i="0" u="none" strike="noStrike" cap="none" normalizeH="0" baseline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и доп. — М.: Медицина, 1997. — 608 с. </a:t>
            </a:r>
            <a:endParaRPr kumimoji="0" lang="ru-RU" sz="2000" i="0" u="none" strike="noStrike" cap="none" normalizeH="0" baseline="0" dirty="0">
              <a:ln>
                <a:noFill/>
              </a:ln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000" i="0" u="none" strike="noStrike" cap="none" normalizeH="0" baseline="0" dirty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Солдатов И. Б. Лекции по оториноларингологии. — М: Медицина, 1990. —285с. </a:t>
            </a:r>
            <a:endParaRPr lang="ru-RU" sz="2000" dirty="0">
              <a:solidFill>
                <a:schemeClr val="bg1">
                  <a:lumMod val="10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ru-RU" sz="2000" dirty="0" err="1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Бабияк</a:t>
            </a:r>
            <a:r>
              <a:rPr lang="ru-RU" sz="2000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В. И., Ланцов А. А., Базаров В. Г. Клиническая </a:t>
            </a:r>
            <a:r>
              <a:rPr lang="ru-RU" sz="2000" dirty="0" err="1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вестибулология</a:t>
            </a:r>
            <a:r>
              <a:rPr lang="ru-RU" sz="2000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: Руководство для врачей. — СПб.: Гиппократ, 1996. — 336 </a:t>
            </a:r>
            <a:r>
              <a:rPr lang="ru-RU" sz="200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ru-RU" sz="200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Шеврыгин</a:t>
            </a:r>
            <a:r>
              <a:rPr lang="ru-RU" sz="2000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Б, В., </a:t>
            </a:r>
            <a:r>
              <a:rPr lang="ru-RU" sz="2000" dirty="0" err="1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Мчелидзе</a:t>
            </a:r>
            <a:r>
              <a:rPr lang="ru-RU" sz="2000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Г. П. Справочник по оториноларингологии. — М., 1998. — 448 с. </a:t>
            </a:r>
            <a:endParaRPr kumimoji="0" lang="ru-RU" sz="2000" i="0" u="none" strike="noStrike" cap="none" normalizeH="0" baseline="0" dirty="0">
              <a:ln>
                <a:noFill/>
              </a:ln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>
            <a:extLst>
              <a:ext uri="{FF2B5EF4-FFF2-40B4-BE49-F238E27FC236}">
                <a16:creationId xmlns:a16="http://schemas.microsoft.com/office/drawing/2014/main" id="{AF2F13EC-D1BA-4BD2-826B-8B2C64705D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00" y="504360"/>
            <a:ext cx="4320000" cy="54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Text Box 2">
            <a:extLst>
              <a:ext uri="{FF2B5EF4-FFF2-40B4-BE49-F238E27FC236}">
                <a16:creationId xmlns:a16="http://schemas.microsoft.com/office/drawing/2014/main" id="{02F03EF1-16F8-49A6-B0E6-3F255933A6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7201" y="243721"/>
            <a:ext cx="4132800" cy="5407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81638" tIns="42452" rIns="81638" bIns="42452"/>
          <a:lstStyle/>
          <a:p>
            <a:pPr indent="116642">
              <a:lnSpc>
                <a:spcPct val="90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ru-RU" sz="2177" b="1" i="1" dirty="0">
                <a:solidFill>
                  <a:schemeClr val="accent1">
                    <a:lumMod val="50000"/>
                  </a:schemeClr>
                </a:solidFill>
                <a:latin typeface="Times New Roman" pitchFamily="16" charset="0"/>
                <a:ea typeface="Microsoft YaHei" charset="-122"/>
              </a:rPr>
              <a:t>Наружное ухо состоит из:</a:t>
            </a:r>
          </a:p>
          <a:p>
            <a:pPr indent="116642">
              <a:lnSpc>
                <a:spcPct val="90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ru-RU" sz="2177" b="1" i="1" dirty="0">
                <a:solidFill>
                  <a:schemeClr val="accent1">
                    <a:lumMod val="50000"/>
                  </a:schemeClr>
                </a:solidFill>
                <a:latin typeface="Times New Roman" pitchFamily="16" charset="0"/>
                <a:ea typeface="Microsoft YaHei" charset="-122"/>
              </a:rPr>
              <a:t> 1. Ушная раковина</a:t>
            </a:r>
          </a:p>
          <a:p>
            <a:pPr indent="116642">
              <a:lnSpc>
                <a:spcPct val="90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ru-RU" sz="2177" b="1" i="1" dirty="0">
                <a:solidFill>
                  <a:schemeClr val="accent1">
                    <a:lumMod val="50000"/>
                  </a:schemeClr>
                </a:solidFill>
                <a:latin typeface="Times New Roman" pitchFamily="16" charset="0"/>
                <a:ea typeface="Microsoft YaHei" charset="-122"/>
              </a:rPr>
              <a:t>2. Наружный слуховой проход. </a:t>
            </a:r>
          </a:p>
          <a:p>
            <a:pPr indent="116642">
              <a:lnSpc>
                <a:spcPct val="90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endParaRPr lang="ru-RU" sz="2177" b="1" i="1" dirty="0">
              <a:solidFill>
                <a:schemeClr val="accent1">
                  <a:lumMod val="50000"/>
                </a:schemeClr>
              </a:solidFill>
              <a:latin typeface="Times New Roman" pitchFamily="16" charset="0"/>
              <a:ea typeface="Microsoft YaHei" charset="-122"/>
            </a:endParaRPr>
          </a:p>
          <a:p>
            <a:pPr indent="116642">
              <a:lnSpc>
                <a:spcPct val="90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ru-RU" sz="2177" b="1" i="1" dirty="0">
                <a:solidFill>
                  <a:schemeClr val="accent1">
                    <a:lumMod val="50000"/>
                  </a:schemeClr>
                </a:solidFill>
                <a:latin typeface="Times New Roman" pitchFamily="16" charset="0"/>
                <a:ea typeface="Microsoft YaHei" charset="-122"/>
              </a:rPr>
              <a:t>Ушная раковина представляет собой хрящевую пластинку, покрытую кожей. Лишь часть ее, называемая мочкой, лишена хряща. </a:t>
            </a:r>
          </a:p>
          <a:p>
            <a:pPr indent="116642">
              <a:lnSpc>
                <a:spcPct val="90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ru-RU" sz="2177" b="1" i="1" dirty="0">
                <a:solidFill>
                  <a:schemeClr val="accent1">
                    <a:lumMod val="50000"/>
                  </a:schemeClr>
                </a:solidFill>
                <a:latin typeface="Times New Roman" pitchFamily="16" charset="0"/>
                <a:ea typeface="Microsoft YaHei" charset="-122"/>
              </a:rPr>
              <a:t>Ушная раковина необходима для различения направлений на источники звука, расположенные на разной угловой высоте, т.е. спереди, сверху, сзади и снизу. </a:t>
            </a:r>
            <a:r>
              <a:rPr lang="ru-RU" sz="2540" b="1" i="1" dirty="0">
                <a:solidFill>
                  <a:schemeClr val="accent1">
                    <a:lumMod val="50000"/>
                  </a:schemeClr>
                </a:solidFill>
                <a:latin typeface="Times New Roman" pitchFamily="16" charset="0"/>
                <a:ea typeface="Microsoft YaHei" charset="-122"/>
              </a:rPr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Box 1">
            <a:extLst>
              <a:ext uri="{FF2B5EF4-FFF2-40B4-BE49-F238E27FC236}">
                <a16:creationId xmlns:a16="http://schemas.microsoft.com/office/drawing/2014/main" id="{35F26639-7095-40B9-B719-8FE1FE0A6A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201" y="432361"/>
            <a:ext cx="8294400" cy="593568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81638" tIns="54534" rIns="81638" bIns="40819"/>
          <a:lstStyle/>
          <a:p>
            <a:pPr indent="132482" algn="ctr">
              <a:lnSpc>
                <a:spcPct val="95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  <a:defRPr/>
            </a:pPr>
            <a:r>
              <a:rPr lang="ru-RU" sz="2540" b="1" i="1" dirty="0">
                <a:solidFill>
                  <a:srgbClr val="FF0000"/>
                </a:solidFill>
                <a:latin typeface="Times New Roman" pitchFamily="16" charset="0"/>
                <a:ea typeface="Microsoft YaHei" charset="-122"/>
              </a:rPr>
              <a:t>Особенности строения наружного слухового прохода у детей </a:t>
            </a:r>
          </a:p>
          <a:p>
            <a:pPr indent="132482">
              <a:lnSpc>
                <a:spcPct val="95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  <a:defRPr/>
            </a:pPr>
            <a:endParaRPr lang="ru-RU" sz="2177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6" charset="0"/>
              <a:ea typeface="Microsoft YaHei" charset="-122"/>
            </a:endParaRPr>
          </a:p>
          <a:p>
            <a:pPr indent="326556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  <a:defRPr/>
            </a:pPr>
            <a:r>
              <a:rPr lang="ru-RU" sz="2177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6" charset="0"/>
                <a:ea typeface="Microsoft YaHei" charset="-122"/>
              </a:rPr>
              <a:t> </a:t>
            </a:r>
            <a:r>
              <a:rPr lang="ru-RU" sz="2540" b="1" dirty="0">
                <a:solidFill>
                  <a:schemeClr val="accent1">
                    <a:lumMod val="50000"/>
                  </a:schemeClr>
                </a:solidFill>
                <a:latin typeface="Times New Roman" pitchFamily="16" charset="0"/>
                <a:ea typeface="Microsoft YaHei" charset="-122"/>
              </a:rPr>
              <a:t>У маленьких детей наружный слуховой проход короче, чем у старших детей и взрослых, вследствие того, что костная его часть еще не успела развиться, и представлена лишь костным кольцом, в котором укреплена барабанная перепонка.</a:t>
            </a:r>
          </a:p>
          <a:p>
            <a:pPr indent="326556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  <a:defRPr/>
            </a:pPr>
            <a:r>
              <a:rPr lang="ru-RU" sz="2540" b="1" dirty="0">
                <a:solidFill>
                  <a:schemeClr val="accent1">
                    <a:lumMod val="50000"/>
                  </a:schemeClr>
                </a:solidFill>
                <a:latin typeface="Times New Roman" pitchFamily="16" charset="0"/>
                <a:ea typeface="Microsoft YaHei" charset="-122"/>
              </a:rPr>
              <a:t> Просвет наружного слухового прохода у новорожденных и маленьких детей представляется щелевидным, По мере роста ребенка просвет слухового прохода из щелевидного постепенно становится овальным.</a:t>
            </a:r>
          </a:p>
          <a:p>
            <a:pPr indent="326556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  <a:tab pos="8536446" algn="l"/>
              </a:tabLst>
              <a:defRPr/>
            </a:pPr>
            <a:endParaRPr lang="ru-RU" sz="2177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6" charset="0"/>
              <a:ea typeface="Microsoft YaHei" charset="-12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>
            <a:extLst>
              <a:ext uri="{FF2B5EF4-FFF2-40B4-BE49-F238E27FC236}">
                <a16:creationId xmlns:a16="http://schemas.microsoft.com/office/drawing/2014/main" id="{1E094DAC-F20C-4E7C-B542-96AE78027D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481" y="229321"/>
            <a:ext cx="8229600" cy="114336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ru-RU" sz="3991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6" charset="0"/>
                <a:ea typeface="Microsoft YaHei" charset="-122"/>
              </a:rPr>
              <a:t>Наружное ухо</a:t>
            </a:r>
          </a:p>
        </p:txBody>
      </p:sp>
      <p:sp>
        <p:nvSpPr>
          <p:cNvPr id="10242" name="Text Box 2">
            <a:extLst>
              <a:ext uri="{FF2B5EF4-FFF2-40B4-BE49-F238E27FC236}">
                <a16:creationId xmlns:a16="http://schemas.microsoft.com/office/drawing/2014/main" id="{A4A01900-75AB-4256-9F30-6CBC9D698A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059" y="1085046"/>
            <a:ext cx="8229600" cy="449568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marL="552968" indent="-541448">
              <a:spcBef>
                <a:spcPts val="726"/>
              </a:spcBef>
              <a:tabLst>
                <a:tab pos="552968" algn="l"/>
                <a:tab pos="959054" algn="l"/>
                <a:tab pos="1366581" algn="l"/>
                <a:tab pos="1774106" algn="l"/>
                <a:tab pos="2181633" algn="l"/>
                <a:tab pos="2589158" algn="l"/>
                <a:tab pos="2996685" algn="l"/>
                <a:tab pos="3404210" algn="l"/>
                <a:tab pos="3811737" algn="l"/>
                <a:tab pos="4219262" algn="l"/>
                <a:tab pos="4626789" algn="l"/>
                <a:tab pos="5034314" algn="l"/>
                <a:tab pos="5441841" algn="l"/>
                <a:tab pos="5849366" algn="l"/>
                <a:tab pos="6256893" algn="l"/>
                <a:tab pos="6664418" algn="l"/>
                <a:tab pos="7071945" algn="l"/>
                <a:tab pos="7479470" algn="l"/>
                <a:tab pos="7886997" algn="l"/>
                <a:tab pos="8294522" algn="l"/>
                <a:tab pos="8702049" algn="l"/>
              </a:tabLst>
              <a:defRPr/>
            </a:pPr>
            <a:r>
              <a:rPr lang="ru-RU" sz="2177" b="1" i="1" dirty="0">
                <a:solidFill>
                  <a:schemeClr val="accent1">
                    <a:lumMod val="50000"/>
                  </a:schemeClr>
                </a:solidFill>
                <a:latin typeface="Times New Roman" pitchFamily="16" charset="0"/>
                <a:ea typeface="Microsoft YaHei" charset="-122"/>
              </a:rPr>
              <a:t>Основные функции:</a:t>
            </a:r>
          </a:p>
          <a:p>
            <a:pPr eaLnBrk="1" hangingPunct="1"/>
            <a:r>
              <a:rPr lang="ru-RU" sz="2177" b="1" dirty="0">
                <a:solidFill>
                  <a:schemeClr val="accent1">
                    <a:lumMod val="50000"/>
                  </a:schemeClr>
                </a:solidFill>
                <a:latin typeface="Times New Roman" pitchFamily="16" charset="0"/>
                <a:ea typeface="Microsoft YaHei" charset="-122"/>
              </a:rPr>
              <a:t>Защитная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слуховой проход</a:t>
            </a:r>
          </a:p>
          <a:p>
            <a:pPr eaLnBrk="1" hangingPunct="1">
              <a:buFontTx/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                    длинный – 2,5 см</a:t>
            </a:r>
          </a:p>
          <a:p>
            <a:pPr eaLnBrk="1" hangingPunct="1">
              <a:buFontTx/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                    узкий – 5-7 мм</a:t>
            </a:r>
          </a:p>
          <a:p>
            <a:pPr marL="541448" indent="-529928">
              <a:spcBef>
                <a:spcPts val="726"/>
              </a:spcBef>
              <a:buClr>
                <a:srgbClr val="E3E3FF"/>
              </a:buClr>
              <a:buFont typeface="Arial" charset="0"/>
              <a:buChar char="•"/>
              <a:tabLst>
                <a:tab pos="552968" algn="l"/>
                <a:tab pos="959054" algn="l"/>
                <a:tab pos="1366581" algn="l"/>
                <a:tab pos="1774106" algn="l"/>
                <a:tab pos="2181633" algn="l"/>
                <a:tab pos="2589158" algn="l"/>
                <a:tab pos="2996685" algn="l"/>
                <a:tab pos="3404210" algn="l"/>
                <a:tab pos="3811737" algn="l"/>
                <a:tab pos="4219262" algn="l"/>
                <a:tab pos="4626789" algn="l"/>
                <a:tab pos="5034314" algn="l"/>
                <a:tab pos="5441841" algn="l"/>
                <a:tab pos="5849366" algn="l"/>
                <a:tab pos="6256893" algn="l"/>
                <a:tab pos="6664418" algn="l"/>
                <a:tab pos="7071945" algn="l"/>
                <a:tab pos="7479470" algn="l"/>
                <a:tab pos="7886997" algn="l"/>
                <a:tab pos="8294522" algn="l"/>
                <a:tab pos="8702049" algn="l"/>
              </a:tabLst>
              <a:defRPr/>
            </a:pPr>
            <a:r>
              <a:rPr lang="ru-RU" sz="2177" b="1" dirty="0">
                <a:solidFill>
                  <a:schemeClr val="accent1">
                    <a:lumMod val="50000"/>
                  </a:schemeClr>
                </a:solidFill>
                <a:latin typeface="Times New Roman" pitchFamily="16" charset="0"/>
                <a:ea typeface="Microsoft YaHei" charset="-122"/>
              </a:rPr>
              <a:t>Усиление высокочастотных звуков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 10-12 дБ </a:t>
            </a:r>
            <a:endParaRPr lang="ru-RU" sz="2177" b="1" dirty="0">
              <a:solidFill>
                <a:schemeClr val="accent1">
                  <a:lumMod val="50000"/>
                </a:schemeClr>
              </a:solidFill>
              <a:latin typeface="Times New Roman" pitchFamily="16" charset="0"/>
              <a:ea typeface="Microsoft YaHei" charset="-122"/>
            </a:endParaRPr>
          </a:p>
          <a:p>
            <a:pPr marL="541448" indent="-529928">
              <a:spcBef>
                <a:spcPts val="726"/>
              </a:spcBef>
              <a:buClr>
                <a:srgbClr val="E3E3FF"/>
              </a:buClr>
              <a:buFont typeface="Arial" charset="0"/>
              <a:buChar char="•"/>
              <a:tabLst>
                <a:tab pos="552968" algn="l"/>
                <a:tab pos="959054" algn="l"/>
                <a:tab pos="1366581" algn="l"/>
                <a:tab pos="1774106" algn="l"/>
                <a:tab pos="2181633" algn="l"/>
                <a:tab pos="2589158" algn="l"/>
                <a:tab pos="2996685" algn="l"/>
                <a:tab pos="3404210" algn="l"/>
                <a:tab pos="3811737" algn="l"/>
                <a:tab pos="4219262" algn="l"/>
                <a:tab pos="4626789" algn="l"/>
                <a:tab pos="5034314" algn="l"/>
                <a:tab pos="5441841" algn="l"/>
                <a:tab pos="5849366" algn="l"/>
                <a:tab pos="6256893" algn="l"/>
                <a:tab pos="6664418" algn="l"/>
                <a:tab pos="7071945" algn="l"/>
                <a:tab pos="7479470" algn="l"/>
                <a:tab pos="7886997" algn="l"/>
                <a:tab pos="8294522" algn="l"/>
                <a:tab pos="8702049" algn="l"/>
              </a:tabLst>
              <a:defRPr/>
            </a:pPr>
            <a:r>
              <a:rPr lang="ru-RU" sz="2177" b="1" dirty="0">
                <a:solidFill>
                  <a:schemeClr val="accent1">
                    <a:lumMod val="50000"/>
                  </a:schemeClr>
                </a:solidFill>
                <a:latin typeface="Times New Roman" pitchFamily="16" charset="0"/>
                <a:ea typeface="Microsoft YaHei" charset="-122"/>
              </a:rPr>
              <a:t>Определение смещения источника звука в вертикальной плоскости</a:t>
            </a:r>
          </a:p>
          <a:p>
            <a:pPr marL="541448" indent="-529928">
              <a:spcBef>
                <a:spcPts val="726"/>
              </a:spcBef>
              <a:buClr>
                <a:srgbClr val="E3E3FF"/>
              </a:buClr>
              <a:buFont typeface="Arial" charset="0"/>
              <a:buChar char="•"/>
              <a:tabLst>
                <a:tab pos="552968" algn="l"/>
                <a:tab pos="959054" algn="l"/>
                <a:tab pos="1366581" algn="l"/>
                <a:tab pos="1774106" algn="l"/>
                <a:tab pos="2181633" algn="l"/>
                <a:tab pos="2589158" algn="l"/>
                <a:tab pos="2996685" algn="l"/>
                <a:tab pos="3404210" algn="l"/>
                <a:tab pos="3811737" algn="l"/>
                <a:tab pos="4219262" algn="l"/>
                <a:tab pos="4626789" algn="l"/>
                <a:tab pos="5034314" algn="l"/>
                <a:tab pos="5441841" algn="l"/>
                <a:tab pos="5849366" algn="l"/>
                <a:tab pos="6256893" algn="l"/>
                <a:tab pos="6664418" algn="l"/>
                <a:tab pos="7071945" algn="l"/>
                <a:tab pos="7479470" algn="l"/>
                <a:tab pos="7886997" algn="l"/>
                <a:tab pos="8294522" algn="l"/>
                <a:tab pos="8702049" algn="l"/>
              </a:tabLst>
              <a:defRPr/>
            </a:pPr>
            <a:r>
              <a:rPr lang="ru-RU" sz="2177" b="1" dirty="0">
                <a:solidFill>
                  <a:schemeClr val="accent1">
                    <a:lumMod val="50000"/>
                  </a:schemeClr>
                </a:solidFill>
                <a:latin typeface="Times New Roman" pitchFamily="16" charset="0"/>
                <a:ea typeface="Microsoft YaHei" charset="-122"/>
              </a:rPr>
              <a:t>Локализация источника звука</a:t>
            </a:r>
          </a:p>
          <a:p>
            <a:pPr marL="551529" indent="-541448">
              <a:spcBef>
                <a:spcPts val="726"/>
              </a:spcBef>
              <a:tabLst>
                <a:tab pos="552968" algn="l"/>
                <a:tab pos="959054" algn="l"/>
                <a:tab pos="1366581" algn="l"/>
                <a:tab pos="1774106" algn="l"/>
                <a:tab pos="2181633" algn="l"/>
                <a:tab pos="2589158" algn="l"/>
                <a:tab pos="2996685" algn="l"/>
                <a:tab pos="3404210" algn="l"/>
                <a:tab pos="3811737" algn="l"/>
                <a:tab pos="4219262" algn="l"/>
                <a:tab pos="4626789" algn="l"/>
                <a:tab pos="5034314" algn="l"/>
                <a:tab pos="5441841" algn="l"/>
                <a:tab pos="5849366" algn="l"/>
                <a:tab pos="6256893" algn="l"/>
                <a:tab pos="6664418" algn="l"/>
                <a:tab pos="7071945" algn="l"/>
                <a:tab pos="7479470" algn="l"/>
                <a:tab pos="7886997" algn="l"/>
                <a:tab pos="8294522" algn="l"/>
                <a:tab pos="8702049" algn="l"/>
              </a:tabLst>
              <a:defRPr/>
            </a:pPr>
            <a:endParaRPr lang="ru-RU" sz="2177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6" charset="0"/>
              <a:ea typeface="Microsoft YaHei" charset="-122"/>
            </a:endParaRPr>
          </a:p>
        </p:txBody>
      </p:sp>
      <p:sp>
        <p:nvSpPr>
          <p:cNvPr id="10243" name="Text Box 3">
            <a:extLst>
              <a:ext uri="{FF2B5EF4-FFF2-40B4-BE49-F238E27FC236}">
                <a16:creationId xmlns:a16="http://schemas.microsoft.com/office/drawing/2014/main" id="{8C6D56B0-8F9B-439C-9C78-194245552A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2001" y="6248521"/>
            <a:ext cx="2134080" cy="45648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81638" tIns="42452" rIns="81638" bIns="42452" anchor="b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lnSpc>
                <a:spcPct val="100000"/>
              </a:lnSpc>
              <a:buClrTx/>
              <a:buFontTx/>
              <a:buNone/>
            </a:pPr>
            <a:fld id="{ECF980CB-0710-4D10-A86A-754D5FF2822B}" type="slidenum">
              <a:rPr lang="ru-RU" altLang="ru-RU" sz="1089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pPr algn="r" eaLnBrk="1" hangingPunct="1">
                <a:lnSpc>
                  <a:spcPct val="100000"/>
                </a:lnSpc>
                <a:buClrTx/>
                <a:buFontTx/>
                <a:buNone/>
              </a:pPr>
              <a:t>8</a:t>
            </a:fld>
            <a:endParaRPr lang="ru-RU" altLang="ru-RU" sz="1089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0245" name="Text Box 4">
            <a:extLst>
              <a:ext uri="{FF2B5EF4-FFF2-40B4-BE49-F238E27FC236}">
                <a16:creationId xmlns:a16="http://schemas.microsoft.com/office/drawing/2014/main" id="{F02B486B-FDBF-4145-BC82-EA0ECF9B8F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3361" y="6248521"/>
            <a:ext cx="2895840" cy="4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1">
            <a:extLst>
              <a:ext uri="{FF2B5EF4-FFF2-40B4-BE49-F238E27FC236}">
                <a16:creationId xmlns:a16="http://schemas.microsoft.com/office/drawing/2014/main" id="{0E75E8F9-E14E-449E-91F1-C7C2843DF6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001" y="298441"/>
            <a:ext cx="8136000" cy="625248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81638" tIns="55840" rIns="81638" bIns="40819"/>
          <a:lstStyle/>
          <a:p>
            <a:pPr indent="182883">
              <a:lnSpc>
                <a:spcPct val="95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endParaRPr lang="ru-RU" sz="2540" b="1" i="1" dirty="0">
              <a:solidFill>
                <a:srgbClr val="FF0000"/>
              </a:solidFill>
              <a:latin typeface="Times New Roman" pitchFamily="16" charset="0"/>
              <a:ea typeface="Microsoft YaHei" charset="-122"/>
            </a:endParaRPr>
          </a:p>
          <a:p>
            <a:pPr indent="182883">
              <a:lnSpc>
                <a:spcPct val="95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endParaRPr lang="ru-RU" sz="2540" b="1" i="1" dirty="0">
              <a:solidFill>
                <a:srgbClr val="FF0000"/>
              </a:solidFill>
              <a:latin typeface="Times New Roman" pitchFamily="16" charset="0"/>
              <a:ea typeface="Microsoft YaHei" charset="-122"/>
            </a:endParaRPr>
          </a:p>
          <a:p>
            <a:pPr indent="326556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ru-RU" sz="2540" b="1" i="1" dirty="0">
                <a:solidFill>
                  <a:srgbClr val="FF0000"/>
                </a:solidFill>
                <a:latin typeface="Times New Roman" pitchFamily="16" charset="0"/>
                <a:ea typeface="Microsoft YaHei" charset="-122"/>
              </a:rPr>
              <a:t>Среднее ухо</a:t>
            </a:r>
            <a:r>
              <a:rPr lang="ru-RU" sz="2540" b="1" dirty="0">
                <a:solidFill>
                  <a:srgbClr val="FFFFFF"/>
                </a:solidFill>
                <a:latin typeface="Times New Roman" pitchFamily="16" charset="0"/>
                <a:ea typeface="Microsoft YaHei" charset="-122"/>
              </a:rPr>
              <a:t> </a:t>
            </a:r>
            <a:r>
              <a:rPr lang="ru-RU" sz="2540" b="1" dirty="0">
                <a:solidFill>
                  <a:schemeClr val="accent1">
                    <a:lumMod val="50000"/>
                  </a:schemeClr>
                </a:solidFill>
                <a:latin typeface="Times New Roman" pitchFamily="16" charset="0"/>
                <a:ea typeface="Microsoft YaHei" charset="-122"/>
              </a:rPr>
              <a:t>представляет собой систему воздухоносных полостей в толще височной кости.</a:t>
            </a:r>
          </a:p>
          <a:p>
            <a:pPr indent="326556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ru-RU" sz="2540" b="1" dirty="0">
                <a:solidFill>
                  <a:schemeClr val="accent1">
                    <a:lumMod val="50000"/>
                  </a:schemeClr>
                </a:solidFill>
                <a:latin typeface="Times New Roman" pitchFamily="16" charset="0"/>
                <a:ea typeface="Microsoft YaHei" charset="-122"/>
              </a:rPr>
              <a:t> </a:t>
            </a:r>
          </a:p>
          <a:p>
            <a:pPr indent="326556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endParaRPr lang="ru-RU" sz="2540" b="1" dirty="0">
              <a:solidFill>
                <a:schemeClr val="accent1">
                  <a:lumMod val="50000"/>
                </a:schemeClr>
              </a:solidFill>
              <a:latin typeface="Times New Roman" pitchFamily="16" charset="0"/>
              <a:ea typeface="Microsoft YaHei" charset="-122"/>
            </a:endParaRPr>
          </a:p>
          <a:p>
            <a:pPr indent="326556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ru-RU" sz="2540" b="1" dirty="0">
                <a:solidFill>
                  <a:schemeClr val="accent1">
                    <a:lumMod val="50000"/>
                  </a:schemeClr>
                </a:solidFill>
                <a:latin typeface="Times New Roman" pitchFamily="16" charset="0"/>
                <a:ea typeface="Microsoft YaHei" charset="-122"/>
              </a:rPr>
              <a:t>Состоит из:</a:t>
            </a:r>
          </a:p>
          <a:p>
            <a:pPr indent="326556">
              <a:buFont typeface="Arial" pitchFamily="34" charset="0"/>
              <a:buChar char="•"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ru-RU" sz="2540" b="1" dirty="0">
                <a:solidFill>
                  <a:schemeClr val="accent1">
                    <a:lumMod val="50000"/>
                  </a:schemeClr>
                </a:solidFill>
                <a:latin typeface="Times New Roman" pitchFamily="16" charset="0"/>
                <a:ea typeface="Microsoft YaHei" charset="-122"/>
              </a:rPr>
              <a:t> барабанной полости </a:t>
            </a:r>
          </a:p>
          <a:p>
            <a:pPr indent="326556">
              <a:buFont typeface="Arial" pitchFamily="34" charset="0"/>
              <a:buChar char="•"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ru-RU" sz="2540" b="1" dirty="0">
                <a:solidFill>
                  <a:schemeClr val="accent1">
                    <a:lumMod val="50000"/>
                  </a:schemeClr>
                </a:solidFill>
                <a:latin typeface="Times New Roman" pitchFamily="16" charset="0"/>
                <a:ea typeface="Microsoft YaHei" charset="-122"/>
              </a:rPr>
              <a:t>слуховой трубы  </a:t>
            </a:r>
          </a:p>
          <a:p>
            <a:pPr indent="326556">
              <a:buFont typeface="Arial" pitchFamily="34" charset="0"/>
              <a:buChar char="•"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ru-RU" sz="2540" b="1" dirty="0">
                <a:solidFill>
                  <a:schemeClr val="accent1">
                    <a:lumMod val="50000"/>
                  </a:schemeClr>
                </a:solidFill>
                <a:latin typeface="Times New Roman" pitchFamily="16" charset="0"/>
                <a:ea typeface="Microsoft YaHei" charset="-122"/>
              </a:rPr>
              <a:t>сосцевидного отростка с его костными ячейками.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ext"/>
</p:tagLst>
</file>

<file path=ppt/theme/theme1.xml><?xml version="1.0" encoding="utf-8"?>
<a:theme xmlns:a="http://schemas.openxmlformats.org/drawingml/2006/main" name="Otolar">
  <a:themeElements>
    <a:clrScheme name="Тема Office 2">
      <a:dk1>
        <a:srgbClr val="000000"/>
      </a:dk1>
      <a:lt1>
        <a:srgbClr val="FFCC99"/>
      </a:lt1>
      <a:dk2>
        <a:srgbClr val="000000"/>
      </a:dk2>
      <a:lt2>
        <a:srgbClr val="CCCCCC"/>
      </a:lt2>
      <a:accent1>
        <a:srgbClr val="8C3823"/>
      </a:accent1>
      <a:accent2>
        <a:srgbClr val="6E4D00"/>
      </a:accent2>
      <a:accent3>
        <a:srgbClr val="FFE2CA"/>
      </a:accent3>
      <a:accent4>
        <a:srgbClr val="000000"/>
      </a:accent4>
      <a:accent5>
        <a:srgbClr val="C5AEAC"/>
      </a:accent5>
      <a:accent6>
        <a:srgbClr val="634500"/>
      </a:accent6>
      <a:hlink>
        <a:srgbClr val="803100"/>
      </a:hlink>
      <a:folHlink>
        <a:srgbClr val="80003E"/>
      </a:folHlink>
    </a:clrScheme>
    <a:fontScheme name="Тема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CC99"/>
        </a:lt1>
        <a:dk2>
          <a:srgbClr val="000000"/>
        </a:dk2>
        <a:lt2>
          <a:srgbClr val="CCCCCC"/>
        </a:lt2>
        <a:accent1>
          <a:srgbClr val="8C541C"/>
        </a:accent1>
        <a:accent2>
          <a:srgbClr val="804000"/>
        </a:accent2>
        <a:accent3>
          <a:srgbClr val="FFE2CA"/>
        </a:accent3>
        <a:accent4>
          <a:srgbClr val="000000"/>
        </a:accent4>
        <a:accent5>
          <a:srgbClr val="C5B3AB"/>
        </a:accent5>
        <a:accent6>
          <a:srgbClr val="733900"/>
        </a:accent6>
        <a:hlink>
          <a:srgbClr val="733511"/>
        </a:hlink>
        <a:folHlink>
          <a:srgbClr val="6B2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CC99"/>
        </a:lt1>
        <a:dk2>
          <a:srgbClr val="000000"/>
        </a:dk2>
        <a:lt2>
          <a:srgbClr val="CCCCCC"/>
        </a:lt2>
        <a:accent1>
          <a:srgbClr val="8C3823"/>
        </a:accent1>
        <a:accent2>
          <a:srgbClr val="6E4D00"/>
        </a:accent2>
        <a:accent3>
          <a:srgbClr val="FFE2CA"/>
        </a:accent3>
        <a:accent4>
          <a:srgbClr val="000000"/>
        </a:accent4>
        <a:accent5>
          <a:srgbClr val="C5AEAC"/>
        </a:accent5>
        <a:accent6>
          <a:srgbClr val="634500"/>
        </a:accent6>
        <a:hlink>
          <a:srgbClr val="803100"/>
        </a:hlink>
        <a:folHlink>
          <a:srgbClr val="8000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CC99"/>
        </a:lt1>
        <a:dk2>
          <a:srgbClr val="000000"/>
        </a:dk2>
        <a:lt2>
          <a:srgbClr val="CCCCCC"/>
        </a:lt2>
        <a:accent1>
          <a:srgbClr val="146644"/>
        </a:accent1>
        <a:accent2>
          <a:srgbClr val="804000"/>
        </a:accent2>
        <a:accent3>
          <a:srgbClr val="FFE2CA"/>
        </a:accent3>
        <a:accent4>
          <a:srgbClr val="000000"/>
        </a:accent4>
        <a:accent5>
          <a:srgbClr val="AAB8B0"/>
        </a:accent5>
        <a:accent6>
          <a:srgbClr val="733900"/>
        </a:accent6>
        <a:hlink>
          <a:srgbClr val="2F4C1F"/>
        </a:hlink>
        <a:folHlink>
          <a:srgbClr val="31355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CC99"/>
        </a:lt1>
        <a:dk2>
          <a:srgbClr val="000000"/>
        </a:dk2>
        <a:lt2>
          <a:srgbClr val="CCCCCC"/>
        </a:lt2>
        <a:accent1>
          <a:srgbClr val="2C516E"/>
        </a:accent1>
        <a:accent2>
          <a:srgbClr val="5F661F"/>
        </a:accent2>
        <a:accent3>
          <a:srgbClr val="FFE2CA"/>
        </a:accent3>
        <a:accent4>
          <a:srgbClr val="000000"/>
        </a:accent4>
        <a:accent5>
          <a:srgbClr val="ACB3BA"/>
        </a:accent5>
        <a:accent6>
          <a:srgbClr val="555C1B"/>
        </a:accent6>
        <a:hlink>
          <a:srgbClr val="593156"/>
        </a:hlink>
        <a:folHlink>
          <a:srgbClr val="8031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8C541C"/>
        </a:accent1>
        <a:accent2>
          <a:srgbClr val="804000"/>
        </a:accent2>
        <a:accent3>
          <a:srgbClr val="FFFFFF"/>
        </a:accent3>
        <a:accent4>
          <a:srgbClr val="000000"/>
        </a:accent4>
        <a:accent5>
          <a:srgbClr val="C5B3AB"/>
        </a:accent5>
        <a:accent6>
          <a:srgbClr val="733900"/>
        </a:accent6>
        <a:hlink>
          <a:srgbClr val="733511"/>
        </a:hlink>
        <a:folHlink>
          <a:srgbClr val="6B2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8C3823"/>
        </a:accent1>
        <a:accent2>
          <a:srgbClr val="6E4D00"/>
        </a:accent2>
        <a:accent3>
          <a:srgbClr val="FFFFFF"/>
        </a:accent3>
        <a:accent4>
          <a:srgbClr val="000000"/>
        </a:accent4>
        <a:accent5>
          <a:srgbClr val="C5AEAC"/>
        </a:accent5>
        <a:accent6>
          <a:srgbClr val="634500"/>
        </a:accent6>
        <a:hlink>
          <a:srgbClr val="803100"/>
        </a:hlink>
        <a:folHlink>
          <a:srgbClr val="8000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146644"/>
        </a:accent1>
        <a:accent2>
          <a:srgbClr val="804000"/>
        </a:accent2>
        <a:accent3>
          <a:srgbClr val="FFFFFF"/>
        </a:accent3>
        <a:accent4>
          <a:srgbClr val="000000"/>
        </a:accent4>
        <a:accent5>
          <a:srgbClr val="AAB8B0"/>
        </a:accent5>
        <a:accent6>
          <a:srgbClr val="733900"/>
        </a:accent6>
        <a:hlink>
          <a:srgbClr val="2F4C1F"/>
        </a:hlink>
        <a:folHlink>
          <a:srgbClr val="31355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2C516E"/>
        </a:accent1>
        <a:accent2>
          <a:srgbClr val="5F661F"/>
        </a:accent2>
        <a:accent3>
          <a:srgbClr val="FFFFFF"/>
        </a:accent3>
        <a:accent4>
          <a:srgbClr val="000000"/>
        </a:accent4>
        <a:accent5>
          <a:srgbClr val="ACB3BA"/>
        </a:accent5>
        <a:accent6>
          <a:srgbClr val="555C1B"/>
        </a:accent6>
        <a:hlink>
          <a:srgbClr val="593156"/>
        </a:hlink>
        <a:folHlink>
          <a:srgbClr val="8031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FFCC99"/>
      </a:lt1>
      <a:dk2>
        <a:srgbClr val="000000"/>
      </a:dk2>
      <a:lt2>
        <a:srgbClr val="CCCCCC"/>
      </a:lt2>
      <a:accent1>
        <a:srgbClr val="8C3823"/>
      </a:accent1>
      <a:accent2>
        <a:srgbClr val="6E4D00"/>
      </a:accent2>
      <a:accent3>
        <a:srgbClr val="FFE2CA"/>
      </a:accent3>
      <a:accent4>
        <a:srgbClr val="000000"/>
      </a:accent4>
      <a:accent5>
        <a:srgbClr val="C5AEAC"/>
      </a:accent5>
      <a:accent6>
        <a:srgbClr val="634500"/>
      </a:accent6>
      <a:hlink>
        <a:srgbClr val="803100"/>
      </a:hlink>
      <a:folHlink>
        <a:srgbClr val="80003E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CC99"/>
        </a:lt1>
        <a:dk2>
          <a:srgbClr val="000000"/>
        </a:dk2>
        <a:lt2>
          <a:srgbClr val="CCCCCC"/>
        </a:lt2>
        <a:accent1>
          <a:srgbClr val="8C541C"/>
        </a:accent1>
        <a:accent2>
          <a:srgbClr val="804000"/>
        </a:accent2>
        <a:accent3>
          <a:srgbClr val="FFE2CA"/>
        </a:accent3>
        <a:accent4>
          <a:srgbClr val="000000"/>
        </a:accent4>
        <a:accent5>
          <a:srgbClr val="C5B3AB"/>
        </a:accent5>
        <a:accent6>
          <a:srgbClr val="733900"/>
        </a:accent6>
        <a:hlink>
          <a:srgbClr val="733511"/>
        </a:hlink>
        <a:folHlink>
          <a:srgbClr val="6B2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CC99"/>
        </a:lt1>
        <a:dk2>
          <a:srgbClr val="000000"/>
        </a:dk2>
        <a:lt2>
          <a:srgbClr val="CCCCCC"/>
        </a:lt2>
        <a:accent1>
          <a:srgbClr val="8C3823"/>
        </a:accent1>
        <a:accent2>
          <a:srgbClr val="6E4D00"/>
        </a:accent2>
        <a:accent3>
          <a:srgbClr val="FFE2CA"/>
        </a:accent3>
        <a:accent4>
          <a:srgbClr val="000000"/>
        </a:accent4>
        <a:accent5>
          <a:srgbClr val="C5AEAC"/>
        </a:accent5>
        <a:accent6>
          <a:srgbClr val="634500"/>
        </a:accent6>
        <a:hlink>
          <a:srgbClr val="803100"/>
        </a:hlink>
        <a:folHlink>
          <a:srgbClr val="8000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CC99"/>
        </a:lt1>
        <a:dk2>
          <a:srgbClr val="000000"/>
        </a:dk2>
        <a:lt2>
          <a:srgbClr val="CCCCCC"/>
        </a:lt2>
        <a:accent1>
          <a:srgbClr val="146644"/>
        </a:accent1>
        <a:accent2>
          <a:srgbClr val="804000"/>
        </a:accent2>
        <a:accent3>
          <a:srgbClr val="FFE2CA"/>
        </a:accent3>
        <a:accent4>
          <a:srgbClr val="000000"/>
        </a:accent4>
        <a:accent5>
          <a:srgbClr val="AAB8B0"/>
        </a:accent5>
        <a:accent6>
          <a:srgbClr val="733900"/>
        </a:accent6>
        <a:hlink>
          <a:srgbClr val="2F4C1F"/>
        </a:hlink>
        <a:folHlink>
          <a:srgbClr val="31355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CC99"/>
        </a:lt1>
        <a:dk2>
          <a:srgbClr val="000000"/>
        </a:dk2>
        <a:lt2>
          <a:srgbClr val="CCCCCC"/>
        </a:lt2>
        <a:accent1>
          <a:srgbClr val="2C516E"/>
        </a:accent1>
        <a:accent2>
          <a:srgbClr val="5F661F"/>
        </a:accent2>
        <a:accent3>
          <a:srgbClr val="FFE2CA"/>
        </a:accent3>
        <a:accent4>
          <a:srgbClr val="000000"/>
        </a:accent4>
        <a:accent5>
          <a:srgbClr val="ACB3BA"/>
        </a:accent5>
        <a:accent6>
          <a:srgbClr val="555C1B"/>
        </a:accent6>
        <a:hlink>
          <a:srgbClr val="593156"/>
        </a:hlink>
        <a:folHlink>
          <a:srgbClr val="8031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8C541C"/>
        </a:accent1>
        <a:accent2>
          <a:srgbClr val="804000"/>
        </a:accent2>
        <a:accent3>
          <a:srgbClr val="FFFFFF"/>
        </a:accent3>
        <a:accent4>
          <a:srgbClr val="000000"/>
        </a:accent4>
        <a:accent5>
          <a:srgbClr val="C5B3AB"/>
        </a:accent5>
        <a:accent6>
          <a:srgbClr val="733900"/>
        </a:accent6>
        <a:hlink>
          <a:srgbClr val="733511"/>
        </a:hlink>
        <a:folHlink>
          <a:srgbClr val="6B2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8C3823"/>
        </a:accent1>
        <a:accent2>
          <a:srgbClr val="6E4D00"/>
        </a:accent2>
        <a:accent3>
          <a:srgbClr val="FFFFFF"/>
        </a:accent3>
        <a:accent4>
          <a:srgbClr val="000000"/>
        </a:accent4>
        <a:accent5>
          <a:srgbClr val="C5AEAC"/>
        </a:accent5>
        <a:accent6>
          <a:srgbClr val="634500"/>
        </a:accent6>
        <a:hlink>
          <a:srgbClr val="803100"/>
        </a:hlink>
        <a:folHlink>
          <a:srgbClr val="8000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146644"/>
        </a:accent1>
        <a:accent2>
          <a:srgbClr val="804000"/>
        </a:accent2>
        <a:accent3>
          <a:srgbClr val="FFFFFF"/>
        </a:accent3>
        <a:accent4>
          <a:srgbClr val="000000"/>
        </a:accent4>
        <a:accent5>
          <a:srgbClr val="AAB8B0"/>
        </a:accent5>
        <a:accent6>
          <a:srgbClr val="733900"/>
        </a:accent6>
        <a:hlink>
          <a:srgbClr val="2F4C1F"/>
        </a:hlink>
        <a:folHlink>
          <a:srgbClr val="31355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2C516E"/>
        </a:accent1>
        <a:accent2>
          <a:srgbClr val="5F661F"/>
        </a:accent2>
        <a:accent3>
          <a:srgbClr val="FFFFFF"/>
        </a:accent3>
        <a:accent4>
          <a:srgbClr val="000000"/>
        </a:accent4>
        <a:accent5>
          <a:srgbClr val="ACB3BA"/>
        </a:accent5>
        <a:accent6>
          <a:srgbClr val="555C1B"/>
        </a:accent6>
        <a:hlink>
          <a:srgbClr val="593156"/>
        </a:hlink>
        <a:folHlink>
          <a:srgbClr val="8031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Otolar</Template>
  <TotalTime>0</TotalTime>
  <Words>3915</Words>
  <Application>Microsoft Office PowerPoint</Application>
  <PresentationFormat>Экран (4:3)</PresentationFormat>
  <Paragraphs>336</Paragraphs>
  <Slides>57</Slides>
  <Notes>32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57</vt:i4>
      </vt:variant>
    </vt:vector>
  </HeadingPairs>
  <TitlesOfParts>
    <vt:vector size="63" baseType="lpstr">
      <vt:lpstr>Arial</vt:lpstr>
      <vt:lpstr>StarSymbol</vt:lpstr>
      <vt:lpstr>Times New Roman</vt:lpstr>
      <vt:lpstr>Wingdings</vt:lpstr>
      <vt:lpstr>Otolar</vt:lpstr>
      <vt:lpstr>1_Default Design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Среднее ухо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Кровоснабжение внутреннего уха</vt:lpstr>
      <vt:lpstr>Презентация PowerPoint</vt:lpstr>
      <vt:lpstr>Презентация PowerPoint</vt:lpstr>
      <vt:lpstr>Презентация PowerPoint</vt:lpstr>
      <vt:lpstr>Презентация PowerPoint</vt:lpstr>
      <vt:lpstr>Развитие слухового анализатора</vt:lpstr>
      <vt:lpstr>Презентация PowerPoint</vt:lpstr>
      <vt:lpstr>Человеческое ухо - это маленькое чудо, а его способность слышать уникальна. Каждое ухо индивидуально как отпечатки пальцев и способно обнаруживать, распознавать и различать до миллиона различных звуков. </vt:lpstr>
      <vt:lpstr>Презентация PowerPoint</vt:lpstr>
      <vt:lpstr>Распространение звука (звуковых волн) в окружающей среде</vt:lpstr>
      <vt:lpstr>Звук- колебательное движение </vt:lpstr>
      <vt:lpstr>Презентация PowerPoint</vt:lpstr>
      <vt:lpstr>Презентация PowerPoint</vt:lpstr>
      <vt:lpstr>     Уровень интенсивности разных окружающих звуков и речи</vt:lpstr>
      <vt:lpstr>Свойства звукового анализатора</vt:lpstr>
      <vt:lpstr>      Реверберация звука  А — графическое изображение распространения звука (голоса матери или педагога) в помещении с хорошими отражающими свойствами стен, пола, потолка и других поверхностей;   Б —графическое изображение распространения звука (голоса матери или педагога) в помещении с хорошими поглощаю-щими свойствами стен, пола, потолка и других поверхностей</vt:lpstr>
      <vt:lpstr>Слышать окружающие звуки двумя         ушами лучше, чем одним!      </vt:lpstr>
      <vt:lpstr>Презентация PowerPoint</vt:lpstr>
      <vt:lpstr>Презентация PowerPoint</vt:lpstr>
      <vt:lpstr>  Механика улитки.  II. Гидродинамическая («бегущей» волны) теория – Бекеши. Учитывается упругость мембраны и свойства жидкости, ее омывающей, пери- и эндолимфы 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w7</dc:creator>
  <cp:lastModifiedBy>ольга парилова</cp:lastModifiedBy>
  <cp:revision>25</cp:revision>
  <dcterms:created xsi:type="dcterms:W3CDTF">2015-06-07T09:23:30Z</dcterms:created>
  <dcterms:modified xsi:type="dcterms:W3CDTF">2020-04-14T08:58:29Z</dcterms:modified>
</cp:coreProperties>
</file>