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84" r:id="rId4"/>
    <p:sldId id="285" r:id="rId5"/>
    <p:sldId id="280" r:id="rId6"/>
    <p:sldId id="279" r:id="rId7"/>
    <p:sldId id="333" r:id="rId8"/>
    <p:sldId id="334" r:id="rId9"/>
    <p:sldId id="335" r:id="rId10"/>
    <p:sldId id="275" r:id="rId11"/>
    <p:sldId id="286" r:id="rId12"/>
    <p:sldId id="336" r:id="rId13"/>
    <p:sldId id="274" r:id="rId14"/>
    <p:sldId id="337" r:id="rId15"/>
    <p:sldId id="270" r:id="rId16"/>
    <p:sldId id="269" r:id="rId17"/>
    <p:sldId id="268" r:id="rId18"/>
    <p:sldId id="267" r:id="rId19"/>
    <p:sldId id="266" r:id="rId20"/>
    <p:sldId id="265" r:id="rId21"/>
    <p:sldId id="264" r:id="rId22"/>
    <p:sldId id="263" r:id="rId23"/>
    <p:sldId id="261" r:id="rId24"/>
    <p:sldId id="258" r:id="rId25"/>
    <p:sldId id="281" r:id="rId26"/>
    <p:sldId id="282" r:id="rId27"/>
    <p:sldId id="283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30" r:id="rId69"/>
    <p:sldId id="331" r:id="rId70"/>
    <p:sldId id="332" r:id="rId71"/>
    <p:sldId id="259" r:id="rId72"/>
    <p:sldId id="260" r:id="rId7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1905CE-2D72-41E9-B74F-EFE88707C171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2EF551-1434-4FBD-BEC6-FDB13F612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AB7F6C-8EE0-46AB-8707-0F63E65678C1}" type="slidenum">
              <a:rPr lang="ru-RU" sz="1200">
                <a:latin typeface="Times New Roman" pitchFamily="18" charset="0"/>
              </a:rPr>
              <a:pPr algn="r"/>
              <a:t>47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D905B9-1273-448D-A797-AFB8762A3CDD}" type="slidenum">
              <a:rPr lang="ru-RU" sz="1200">
                <a:latin typeface="Times New Roman" pitchFamily="18" charset="0"/>
              </a:rPr>
              <a:pPr algn="r"/>
              <a:t>54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7065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C37A-F23F-4CB0-9204-FBF5B2944E01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244B0-4D0D-491F-8666-F84037D05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2D51-AEEA-4E44-9EEF-B0EF89047E73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8023-EE13-4C2C-97BB-B376FC396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71C4-6B45-48BE-9E0B-28D76B9A69D5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06882-E8AB-4B69-873C-3D2935DF1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1B4B-C4BB-40D7-9571-29FD85E9021B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6B99-AAD2-4576-8159-E03E429BA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5A83E-11E9-4A3E-AFA0-BB00A2C0602D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5CF2-E37C-415A-87EA-4F891925C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93E10-8161-4B82-9879-57F65A2A7BFA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30A9-70F0-4D06-8B29-EE67A61B2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7BAFF-F513-46AF-9704-8D7EEEB82CD0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5483-8FFA-4A38-AB8B-EC2CEA1E2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9B78-8ACB-4974-8347-C7F1C74D1DC9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BED7-E4A4-424B-B03E-8BA121722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3F21-3215-42F0-85C9-9CB80BEB30C2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045B5-8B60-4D8E-93C4-C5D9FCE38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AACF-EAE0-47F6-B476-98C0CAE4158F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2179D-7049-409A-BB99-CEE23B3F7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8291-84F1-4A7C-B313-B7E3803E2304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7BE20-726A-4654-85DD-D449B7D02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5D077-4CB0-402D-AC33-495785DC33D0}" type="datetimeFigureOut">
              <a:rPr lang="ru-RU"/>
              <a:pPr>
                <a:defRPr/>
              </a:pPr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3C518F-01FF-49C1-A3EE-08C682B0B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referatu.ru/1/58/289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5500688"/>
            <a:ext cx="77724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charset="0"/>
              </a:rPr>
              <a:t>Ст.преподаватель Челнокова Т.М.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75" y="0"/>
            <a:ext cx="7772400" cy="4530725"/>
          </a:xfrm>
        </p:spPr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000" dirty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/>
              <a:t>Кафедра Общественного здоровья и здравоохранения с курсом ПО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Тема: </a:t>
            </a:r>
            <a:r>
              <a:rPr lang="ru-RU" sz="3600" b="1" dirty="0" smtClean="0"/>
              <a:t>Медико-биологическое направление в медицине Нового времени</a:t>
            </a:r>
            <a:endParaRPr 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Лекция №8 для студентов 2 курса, обучающихся по специальности 060101 – Лечебное дело (очная форма обучения)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Рудольф Вирхов </a:t>
            </a: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Рудольф Вирхов внес большой вклад в становление патологической анатомии как науки. Используя, метод микроскопии, он впервые описал и изучил патологическую анатомию воспаления, лейкоцитоз, эмболии, тромбозы, флебиты, лейкемии, амилоидоз почки, жировое перерождение, туберкулезную природу волчанки, клетки нейроглии.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Развитие патологической анатомии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Первая кафедра патологической анатомии в России была создана в 1849 г. в Московском университете. Ее возглавил Алексей Иванович Полунин (1820—1888)—основатель первой в России патологоанатомической школы. Большой вклад в развитие патологической анатомии в России внесли М. Н. Никифоров (1858—1915)—автор одного из первых в стране учебников по патологической анатомии, многократно переиздававшегося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/>
              <a:t>Полунин Алексей Иванович</a:t>
            </a:r>
            <a:r>
              <a:rPr lang="ru-RU" sz="3600" smtClean="0"/>
              <a:t> </a:t>
            </a:r>
            <a:br>
              <a:rPr lang="ru-RU" sz="3600" smtClean="0"/>
            </a:br>
            <a:r>
              <a:rPr lang="ru-RU" sz="3600" smtClean="0"/>
              <a:t>(1820 — 1888)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539750" y="1557338"/>
            <a:ext cx="6048375" cy="4464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В 1842 окончил медицинский факультет Московского университета; с 1849 профессор этого университета, где в том же году основал кафедру патологической анатомии. В 1869 создал кафедру общей </a:t>
            </a:r>
            <a:r>
              <a:rPr lang="ru-RU" sz="2400" i="1" u="sng" smtClean="0">
                <a:hlinkClick r:id="rId2"/>
              </a:rPr>
              <a:t>патологии</a:t>
            </a:r>
            <a:r>
              <a:rPr lang="ru-RU" sz="2400" smtClean="0"/>
              <a:t> и первым в России начал читать самостоятельный курс общей патологии. Дал патологоанатомическое описание холеры, первый установил на основании многочисленных вскрытий излечимость лёгочного туберкулёза. Будучи деканом медицинского факультета (1863—</a:t>
            </a:r>
            <a:r>
              <a:rPr lang="ru-RU" sz="2400" smtClean="0">
                <a:latin typeface="Arial" charset="0"/>
              </a:rPr>
              <a:t>18</a:t>
            </a:r>
            <a:r>
              <a:rPr lang="ru-RU" sz="2400" smtClean="0"/>
              <a:t>78), провёл ряд прогрессивных мероприятий по дифференцированному преподаванию медицинских дисциплин (организация специальных клиник).</a:t>
            </a:r>
          </a:p>
          <a:p>
            <a:endParaRPr lang="ru-RU" sz="2400" smtClean="0"/>
          </a:p>
        </p:txBody>
      </p:sp>
      <p:pic>
        <p:nvPicPr>
          <p:cNvPr id="25603" name="Picture 5" descr="19 сентября 1820 года родился русский патолог Алексей Иванов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188" y="3068638"/>
            <a:ext cx="217328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Клеточная теория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смену целлюлярной теории патологии, сыгравшей в свое время прогрессивную роль в развитии науки, пришло функциональное направление, основанное на учении о нейрогуморальной и гормональной регуляции. Однако роль клетки в патологическом процессе не была перечеркнута: клетка и ее ультраструктуры рассматриваются как интегральные составные части целостного организма.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993775"/>
          </a:xfrm>
        </p:spPr>
        <p:txBody>
          <a:bodyPr/>
          <a:lstStyle/>
          <a:p>
            <a:r>
              <a:rPr lang="ru-RU" sz="3200" smtClean="0">
                <a:latin typeface="Arial" charset="0"/>
              </a:rPr>
              <a:t>Патологическая физиология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5051425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связано с деятельностью </a:t>
            </a:r>
            <a:r>
              <a:rPr lang="ru-RU" sz="2400" b="1" i="1" smtClean="0"/>
              <a:t>Виктора Васильевича Пашутина</a:t>
            </a:r>
            <a:r>
              <a:rPr lang="ru-RU" sz="2400" smtClean="0"/>
              <a:t> (1845—1901) — основоположника первой отечественной школы патофизиологов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В. В. Пашутин ввел в общую патологию идеи нервизма. Ему принадлежат фундаментальные исследования по обмену веществ (учение об авитаминозе) и газообмену (учение о гипоксии), пищеварению и деятельности желез внутренней секреции. В. В. Пашутин впервые определил патологическую физиологию как «философию медицины». 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27651" name="Picture 5" descr="28 январ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0" y="2420938"/>
            <a:ext cx="32321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гистологии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Гистология </a:t>
            </a:r>
            <a:r>
              <a:rPr lang="ru-RU" dirty="0" smtClean="0"/>
              <a:t>(от греч. </a:t>
            </a:r>
            <a:r>
              <a:rPr lang="ru-RU" dirty="0" err="1" smtClean="0"/>
              <a:t>histos</a:t>
            </a:r>
            <a:r>
              <a:rPr lang="ru-RU" dirty="0" smtClean="0"/>
              <a:t> — ткань, </a:t>
            </a:r>
            <a:r>
              <a:rPr lang="ru-RU" dirty="0" err="1" smtClean="0"/>
              <a:t>logos</a:t>
            </a:r>
            <a:r>
              <a:rPr lang="ru-RU" dirty="0" smtClean="0"/>
              <a:t> — учение) — наука о строении, развитии и жизнедеятельности тканей живых организмов.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Становление гистологии тесно связано с развитием микроскопической техники и микроскопических исследований, созданием клеточной теории строения организмов и учения о клетке.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гистологии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pPr eaLnBrk="1" hangingPunct="1"/>
            <a:r>
              <a:rPr lang="ru-RU" smtClean="0"/>
              <a:t>В истории учения о тканях и микроскопическом строении органов выделяют два периода:</a:t>
            </a:r>
          </a:p>
          <a:p>
            <a:pPr eaLnBrk="1" hangingPunct="1"/>
            <a:r>
              <a:rPr lang="ru-RU" smtClean="0"/>
              <a:t> 1) домикроскопический и</a:t>
            </a:r>
          </a:p>
          <a:p>
            <a:pPr eaLnBrk="1" hangingPunct="1"/>
            <a:r>
              <a:rPr lang="ru-RU" smtClean="0"/>
              <a:t> 2) микроскопический (внутри него — ультрамикроскопический этап).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/>
              <a:t>Домикроскопический период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539750" y="836613"/>
            <a:ext cx="5761038" cy="5184775"/>
          </a:xfrm>
        </p:spPr>
        <p:txBody>
          <a:bodyPr/>
          <a:lstStyle/>
          <a:p>
            <a:pPr eaLnBrk="1" hangingPunct="1"/>
            <a:r>
              <a:rPr lang="ru-RU" sz="2800" smtClean="0"/>
              <a:t>Первый прибор из увеличительных стекол был сконструирован около 1590 г. Гансом и Захарием Янсенами в Нидерландах (Голландия). В 1609 г. Галилео Галилей, используя дошедшие до него сведения об изобретении увеличительной трубы, сконструировал свой оптический прибор, который имел 9-кратное увеличение</a:t>
            </a:r>
          </a:p>
        </p:txBody>
      </p:sp>
      <p:pic>
        <p:nvPicPr>
          <p:cNvPr id="30723" name="Picture 4" descr="Удивительная физика. Галил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8225" y="3216275"/>
            <a:ext cx="3025775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Arial" charset="0"/>
              </a:rPr>
              <a:t>Микроскопический период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6202363" cy="4784725"/>
          </a:xfrm>
        </p:spPr>
        <p:txBody>
          <a:bodyPr/>
          <a:lstStyle/>
          <a:p>
            <a:pPr eaLnBrk="1" hangingPunct="1"/>
            <a:r>
              <a:rPr lang="ru-RU" smtClean="0"/>
              <a:t>Термин микроскоп появился лишь в 1625 г. Первое его применение в естествознании связано с именем Роберта Гука (1635—1703), который в 1665 г. впервые обнаружил и описал растительные клетки на срезе пробки, используя микроскоп собственной конструкции с увеличением в 30 раз.</a:t>
            </a:r>
          </a:p>
          <a:p>
            <a:pPr eaLnBrk="1" hangingPunct="1"/>
            <a:endParaRPr lang="ru-RU" smtClean="0"/>
          </a:p>
        </p:txBody>
      </p:sp>
      <p:pic>
        <p:nvPicPr>
          <p:cNvPr id="31747" name="Picture 4" descr="Физика Открытый урок по теме ''Сила упругости. Закон Гука'' Волинская Н.И. СШ 7 Брес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2275" y="4005263"/>
            <a:ext cx="23717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Марчелло Мальпиги</a:t>
            </a:r>
            <a:r>
              <a:rPr lang="ru-RU" dirty="0" smtClean="0"/>
              <a:t> (1628—1694) 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5410200" cy="4784725"/>
          </a:xfrm>
        </p:spPr>
        <p:txBody>
          <a:bodyPr/>
          <a:lstStyle/>
          <a:p>
            <a:pPr eaLnBrk="1" hangingPunct="1"/>
            <a:r>
              <a:rPr lang="ru-RU" smtClean="0"/>
              <a:t>Ему принадлежит открытие капилляров (1661), завершившее работы У. Гарвея, и описание форменных элементов крови (1665). Его именем названы почечные тельца и слой эпидермиса.</a:t>
            </a:r>
          </a:p>
        </p:txBody>
      </p:sp>
      <p:pic>
        <p:nvPicPr>
          <p:cNvPr id="32771" name="Picture 4" descr="Marcelo Malpig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8350" y="2492375"/>
            <a:ext cx="31813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 лекции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Актуальность темы</a:t>
            </a:r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/>
              <a:t>2. Развитие патологической анатомии</a:t>
            </a:r>
          </a:p>
          <a:p>
            <a:pPr eaLnBrk="1" hangingPunct="1"/>
            <a:r>
              <a:rPr lang="ru-RU" smtClean="0"/>
              <a:t>3. Развитие гистологии</a:t>
            </a:r>
          </a:p>
          <a:p>
            <a:pPr eaLnBrk="1" hangingPunct="1"/>
            <a:r>
              <a:rPr lang="ru-RU" smtClean="0"/>
              <a:t>5. Особенности развития хирургии в России 19 века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/>
              <a:t>Антон ван Левенгук</a:t>
            </a:r>
            <a:r>
              <a:rPr lang="ru-RU" sz="4000" smtClean="0"/>
              <a:t> ( 1632— 1723).</a:t>
            </a:r>
            <a:r>
              <a:rPr lang="ru-RU" smtClean="0"/>
              <a:t> </a:t>
            </a: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6562725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Занимаясь шлифовкой оптических стекол, он достиг высокого совершенства в изготовлении короткофокусных линз, которые давали увеличение до 270 раз. Вставляя их в металлические держатели собственной конструкции , он впервые увидел и зарисовал эритроциты (1673), сперматозоиды (1677), бактерии (1683), а также простейших и отдельные растительные и животные клетки. Эти разрозненные наблюдения над клетками не сопровождались обобщениями и еще не привели к созданию науки.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33795" name="Picture 6" descr="Долгий путь домой / Группа компаний ЮНИДЕНТ - лидер стоматологического рынка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4149725"/>
            <a:ext cx="21240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81088"/>
          </a:xfrm>
        </p:spPr>
        <p:txBody>
          <a:bodyPr/>
          <a:lstStyle/>
          <a:p>
            <a:pPr eaLnBrk="1" hangingPunct="1"/>
            <a:r>
              <a:rPr lang="ru-RU" sz="3600" smtClean="0"/>
              <a:t>Мари Франсуа Ксавье Биша </a:t>
            </a:r>
            <a:r>
              <a:rPr lang="ru-RU" sz="3600" smtClean="0">
                <a:latin typeface="Arial" charset="0"/>
              </a:rPr>
              <a:t/>
            </a:r>
            <a:br>
              <a:rPr lang="ru-RU" sz="3600" smtClean="0">
                <a:latin typeface="Arial" charset="0"/>
              </a:rPr>
            </a:br>
            <a:r>
              <a:rPr lang="ru-RU" sz="3600" smtClean="0"/>
              <a:t>( 1771—1802)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628775"/>
            <a:ext cx="6562725" cy="4497388"/>
          </a:xfrm>
        </p:spPr>
        <p:txBody>
          <a:bodyPr/>
          <a:lstStyle/>
          <a:p>
            <a:pPr eaLnBrk="1" hangingPunct="1"/>
            <a:r>
              <a:rPr lang="ru-RU" smtClean="0"/>
              <a:t>Мари Франсуа Ксавье Биша (Bichat, Marie Frangois Xavier, 1771—1802), который считается основоположником гистологии как науки. Среди многообразия структур    организма он выделил тканевую «систему» и подробно описал их в своих трудах «Трактат о мембранах и оболочках»</a:t>
            </a:r>
          </a:p>
        </p:txBody>
      </p:sp>
      <p:pic>
        <p:nvPicPr>
          <p:cNvPr id="34819" name="Picture 4" descr="Служба статистики. Государственные статистические данные. Исследования. Наблюдения. - Part 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4419600"/>
            <a:ext cx="2095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Микроскопический период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000" smtClean="0"/>
              <a:t>Период систематических микроскопических исследований тканей открывается одним из крупнейших обобщений естествознания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3000" smtClean="0"/>
              <a:t> XIX в.— клеточной теорией строения организмов. В основных своих чертах клеточная теория была сформулирована в трудах немецких ученых — ботаника Матиаса Шлейдена (1804—1881) и зоолога Теодора Шванна (1810—1882). Их предшественниками были Р. </a:t>
            </a:r>
            <a:r>
              <a:rPr lang="ru-RU" sz="3000" smtClean="0">
                <a:latin typeface="Arial" charset="0"/>
              </a:rPr>
              <a:t>Г</a:t>
            </a:r>
            <a:r>
              <a:rPr lang="ru-RU" sz="3000" smtClean="0"/>
              <a:t>ук, М. Мальпиги, А. Ван Левенгук, Ж. Ламарк.</a:t>
            </a:r>
          </a:p>
          <a:p>
            <a:pPr eaLnBrk="1" hangingPunct="1">
              <a:lnSpc>
                <a:spcPct val="80000"/>
              </a:lnSpc>
            </a:pPr>
            <a:endParaRPr lang="ru-RU" sz="30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18487" cy="792163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Теодор Шванн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1839 г. был опубликован основополагающий труд Т. Шванна «Микроскопическое исследование о соответствии в строении и росте животных и растений», в котором он определил клетку как универсальную структурную единицу растительного и животного мира, показал, что растительные и животные клетки </a:t>
            </a:r>
            <a:r>
              <a:rPr lang="ru-RU" dirty="0" err="1" smtClean="0"/>
              <a:t>гомологичны</a:t>
            </a:r>
            <a:r>
              <a:rPr lang="ru-RU" dirty="0" smtClean="0"/>
              <a:t> по своей структуре, аналогичны по функции, и дал основные характеристики их образования, роста, развития и дифференцировки.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6867" name="Picture 4" descr="Шванн, Теодор биография, Биологические работы Шванна, Разработка клеточной тео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3860800"/>
            <a:ext cx="2195512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991475" cy="936625"/>
          </a:xfrm>
        </p:spPr>
        <p:txBody>
          <a:bodyPr/>
          <a:lstStyle/>
          <a:p>
            <a:pPr eaLnBrk="1" hangingPunct="1"/>
            <a:r>
              <a:rPr lang="ru-RU" sz="3600" smtClean="0">
                <a:latin typeface="Arial" charset="0"/>
              </a:rPr>
              <a:t>Ян Эвангелист Пуркине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6923088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Одним из основоположников учения о клеточном строении был Ян Эвангелист Пуркине (1787—1869) — чешский естествоиспытатель и общественный деятель, основатель пражской гистологической школы, почетный член многих зарубежных академий наук и научных обществ (в том числе в Петербурге и Харькове). Пуркине первым увидел нервные клетки в сером веществе головного мозга (1837), описал элементы нейроглии, выделил в сером веществе коры мозжечка крупные клетки, названные впоследствии его именем, открыл волокна проводящей системы сердца (волокна Пуркине) </a:t>
            </a:r>
          </a:p>
        </p:txBody>
      </p:sp>
      <p:pic>
        <p:nvPicPr>
          <p:cNvPr id="37891" name="Picture 10" descr="Ян Эвангелиста Пурки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75" y="4221163"/>
            <a:ext cx="19875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Клеточная теория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Клеточная теория дала ключ к изучению законов строения и развития различных органов и тканей. На этой основе в XIX в. была создана микроскопическая анатомия как новый раздел анатомии. К концу XIX в. в связи с успехами в изучении тонкого строения клетки были заложены основы цитологии.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993775"/>
          </a:xfrm>
        </p:spPr>
        <p:txBody>
          <a:bodyPr/>
          <a:lstStyle/>
          <a:p>
            <a:pPr eaLnBrk="1" hangingPunct="1"/>
            <a:r>
              <a:rPr lang="ru-RU" sz="3600" smtClean="0"/>
              <a:t>Развитие гистологии в России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250825" y="1125538"/>
            <a:ext cx="7921625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В России гистология развивалась в тесной связи с достижениями мировой науки. В 40-х годах XIX в. гистология была включена в программу преподавания смежных дисциплин — анатомии и физиологии. Первый курс гистологии в России читал эмбриолог </a:t>
            </a:r>
            <a:r>
              <a:rPr lang="ru-RU" sz="2400" smtClean="0"/>
              <a:t>К</a:t>
            </a:r>
            <a:r>
              <a:rPr lang="ru-RU" sz="2400" smtClean="0">
                <a:latin typeface="Arial" charset="0"/>
              </a:rPr>
              <a:t>арл Эрнст фон</a:t>
            </a:r>
            <a:r>
              <a:rPr lang="ru-RU" sz="2800" smtClean="0"/>
              <a:t> Бэр, который заведовал кафедрой сравнительной анатомии и физиологии в Медико-хирургической</a:t>
            </a:r>
            <a:r>
              <a:rPr lang="ru-RU" smtClean="0"/>
              <a:t> академии в Петербурге. </a:t>
            </a:r>
          </a:p>
        </p:txBody>
      </p:sp>
      <p:pic>
        <p:nvPicPr>
          <p:cNvPr id="39939" name="Picture 4" descr="Сувениры интересных мест :: Маршруты и впечатл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0525" y="4005263"/>
            <a:ext cx="22098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Развитие гистологии в России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Российские ученые внесли большой вклад в развитие гистологии. Казанская школа </a:t>
            </a:r>
            <a:r>
              <a:rPr lang="ru-RU" dirty="0" err="1" smtClean="0"/>
              <a:t>нейрогистологов</a:t>
            </a:r>
            <a:r>
              <a:rPr lang="ru-RU" dirty="0" smtClean="0"/>
              <a:t> прославила отечественную науку исследованиями сетчатки глаза у различных позвоночных и анализом нейронного состава спинальных и вегетативных ганглиев (А.С. </a:t>
            </a:r>
            <a:r>
              <a:rPr lang="ru-RU" dirty="0" err="1" smtClean="0"/>
              <a:t>Догель</a:t>
            </a:r>
            <a:r>
              <a:rPr lang="ru-RU" dirty="0" smtClean="0"/>
              <a:t>). В 1915 г. А.С. </a:t>
            </a:r>
            <a:r>
              <a:rPr lang="ru-RU" dirty="0" err="1" smtClean="0"/>
              <a:t>Догель</a:t>
            </a:r>
            <a:r>
              <a:rPr lang="ru-RU" dirty="0" smtClean="0"/>
              <a:t> основал журнал «Архив анатомии, гистологии и эмбриологии».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Общеизвестны фундаментальные работы киевского гистолога В.А. </a:t>
            </a:r>
            <a:r>
              <a:rPr lang="ru-RU" dirty="0" err="1" smtClean="0"/>
              <a:t>Беца</a:t>
            </a:r>
            <a:r>
              <a:rPr lang="ru-RU" dirty="0" smtClean="0"/>
              <a:t>, изучавшего </a:t>
            </a:r>
            <a:r>
              <a:rPr lang="ru-RU" dirty="0" err="1" smtClean="0"/>
              <a:t>цитоархитектонику</a:t>
            </a:r>
            <a:r>
              <a:rPr lang="ru-RU" dirty="0" smtClean="0"/>
              <a:t> коры больших полушарий головного мозга и открывшего гигантские пирамидные клетки (</a:t>
            </a:r>
            <a:r>
              <a:rPr lang="ru-RU" dirty="0" err="1" smtClean="0"/>
              <a:t>клетки</a:t>
            </a:r>
            <a:r>
              <a:rPr lang="ru-RU" dirty="0" smtClean="0"/>
              <a:t> </a:t>
            </a:r>
            <a:r>
              <a:rPr lang="ru-RU" dirty="0" err="1" smtClean="0"/>
              <a:t>Беца</a:t>
            </a:r>
            <a:r>
              <a:rPr lang="ru-RU" dirty="0" smtClean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smtClean="0"/>
              <a:t>Особенности развития хирургии в России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27213"/>
            <a:ext cx="7856537" cy="4481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В XVI—XVII веках </a:t>
            </a:r>
            <a:r>
              <a:rPr lang="ru-RU" sz="2800" b="1" smtClean="0"/>
              <a:t>Россия не знала цехового деления медицинских работников</a:t>
            </a:r>
            <a:r>
              <a:rPr lang="ru-RU" sz="2800" smtClean="0"/>
              <a:t>, которое в период феодализма разделяло их в странах Западной Европы.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 Московской Руси не было цехов докторов, цирюльников и т. п.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Цеховое деление медицинских работников существовало в западных русских и украинских областях, в Польше и в Прибалтике, вошедших в состав России в XVIII веке.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smtClean="0"/>
              <a:t>Особенности развития хирургии в России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484313"/>
            <a:ext cx="7999412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В России не было разделения на докторов медицины (со школьной подготовкой) и хирургов, получавших знания и практические навыки в порядке ремесленного ученичества.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Отечественные врачи, получившие школьное образование, по своей подготовке не уступали докторам медицины, и наряду с этим имели преимущество, так как они владели и практическими навыками хирургов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Выдающиеся отечественные хирурги 19 века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Петр Андреевич Загорский </a:t>
            </a:r>
            <a:br>
              <a:rPr lang="ru-RU" smtClean="0"/>
            </a:br>
            <a:r>
              <a:rPr lang="ru-RU" smtClean="0"/>
              <a:t>(1764—1846)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Иван Федорович Буш </a:t>
            </a:r>
            <a:br>
              <a:rPr lang="ru-RU" smtClean="0"/>
            </a:br>
            <a:r>
              <a:rPr lang="ru-RU" smtClean="0"/>
              <a:t>(1771 —1843)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Илья Васильевич Буяльский </a:t>
            </a:r>
            <a:br>
              <a:rPr lang="ru-RU" smtClean="0"/>
            </a:br>
            <a:r>
              <a:rPr lang="ru-RU" smtClean="0"/>
              <a:t>(1789—1866)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mtClean="0"/>
              <a:t>Николай Иванович  Пирогов </a:t>
            </a:r>
            <a:br>
              <a:rPr lang="ru-RU" smtClean="0"/>
            </a:br>
            <a:r>
              <a:rPr lang="ru-RU" smtClean="0"/>
              <a:t>(1810— 1881)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smtClean="0"/>
              <a:t>Особенности развития хирургии в России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27213"/>
            <a:ext cx="7856537" cy="4481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 первой половине XIX века хирургические вмешательства ограничивались наружными частями и конечностями человеческого тела. По аналогии с отделениями «для внутренних болезней» (терапевтическими отделениями) отделения в больницах, где помещались хирургические больные, назывались отделениями «для наружных болезней».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b="1" smtClean="0"/>
              <a:t>Анатомия и хирургия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827213"/>
            <a:ext cx="4679950" cy="4625975"/>
          </a:xfrm>
        </p:spPr>
        <p:txBody>
          <a:bodyPr/>
          <a:lstStyle/>
          <a:p>
            <a:pPr eaLnBrk="1" hangingPunct="1"/>
            <a:r>
              <a:rPr lang="ru-RU" sz="2800" b="1" smtClean="0"/>
              <a:t>Анатомия и хирургия</a:t>
            </a:r>
            <a:r>
              <a:rPr lang="ru-RU" sz="2800" smtClean="0"/>
              <a:t> в XVIII веке и первой половине XIX века в России развивались в тесной связи, и только к середине XIX века произошло их разделение. </a:t>
            </a:r>
            <a:endParaRPr lang="ru-RU" sz="2800" b="1" smtClean="0"/>
          </a:p>
        </p:txBody>
      </p:sp>
      <p:pic>
        <p:nvPicPr>
          <p:cNvPr id="45059" name="Picture 4" descr="РАЗВИТИЕ АНАТОМИИ И ХИРУРГИИ В РОССИИ 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2060575"/>
            <a:ext cx="3924300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Петр Андреевич Загорский </a:t>
            </a:r>
            <a:br>
              <a:rPr lang="ru-RU" sz="4000" b="1" smtClean="0"/>
            </a:br>
            <a:r>
              <a:rPr lang="ru-RU" sz="4000" b="1" smtClean="0"/>
              <a:t>(1764—1846)</a:t>
            </a:r>
            <a:r>
              <a:rPr lang="ru-RU" sz="4000" smtClean="0"/>
              <a:t> 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827213"/>
            <a:ext cx="7920037" cy="4481512"/>
          </a:xfrm>
        </p:spPr>
        <p:txBody>
          <a:bodyPr/>
          <a:lstStyle/>
          <a:p>
            <a:pPr eaLnBrk="1" hangingPunct="1"/>
            <a:r>
              <a:rPr lang="ru-RU" sz="2800" smtClean="0"/>
              <a:t>Возглавлял кафедру анатомии и физиологии Медико-хирургической академии</a:t>
            </a:r>
          </a:p>
          <a:p>
            <a:pPr eaLnBrk="1" hangingPunct="1"/>
            <a:r>
              <a:rPr lang="ru-RU" sz="2800" smtClean="0"/>
              <a:t>П.А. Загорский явился основателем отечественной анатомической школы. </a:t>
            </a:r>
          </a:p>
          <a:p>
            <a:pPr eaLnBrk="1" hangingPunct="1"/>
            <a:r>
              <a:rPr lang="ru-RU" sz="2800" smtClean="0"/>
              <a:t>Им была составлена программа курса анатомии, разработана методика преподавания, проводилось обучение студентов на трупе, составлен учебник анатомии для студентов.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Петр Андреевич Загорский </a:t>
            </a:r>
            <a:br>
              <a:rPr lang="ru-RU" sz="4000" b="1" smtClean="0"/>
            </a:br>
            <a:r>
              <a:rPr lang="ru-RU" sz="4000" b="1" smtClean="0"/>
              <a:t>(1764—1846)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7213"/>
            <a:ext cx="7783512" cy="4625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В Академии наук П. А. Загорский по должности получил в заведование «кабинет монстров», содержавший большую коллекцию уродств.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Он занялся тератологией и внес вклад в  научный спор между представителями </a:t>
            </a:r>
            <a:r>
              <a:rPr lang="ru-RU" sz="2800" b="1" smtClean="0"/>
              <a:t>преформизма</a:t>
            </a:r>
            <a:r>
              <a:rPr lang="ru-RU" sz="2800" smtClean="0"/>
              <a:t> и сторонниками учения </a:t>
            </a:r>
            <a:r>
              <a:rPr lang="ru-RU" sz="2800" b="1" smtClean="0"/>
              <a:t>эпигенеза.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П.А. Загорский отвергал теорию преформизма, разработал критерии для понимания уродств, создал классификацию уродств и опроверг мистические представления об их происхождении.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Иван Федорович Буш </a:t>
            </a:r>
            <a:br>
              <a:rPr lang="ru-RU" sz="4000" b="1" smtClean="0"/>
            </a:br>
            <a:r>
              <a:rPr lang="ru-RU" sz="4000" b="1" smtClean="0"/>
              <a:t>(1771 —1843)</a:t>
            </a:r>
            <a:r>
              <a:rPr lang="ru-RU" sz="4000" smtClean="0"/>
              <a:t> 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827213"/>
            <a:ext cx="5040313" cy="4625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Родился в Нарве, был сыном солдата немецкой армии, переселившегося в Россию в 1740 г.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 1785—1788 г. И. Ф. Буш учился в Петербурге в Калинкинском медико-хирургическом институте и в 1788 г. (в возрасте 17 лет) во время войны со Швецией был   направлен   лекарем во флот. </a:t>
            </a:r>
          </a:p>
        </p:txBody>
      </p:sp>
      <p:pic>
        <p:nvPicPr>
          <p:cNvPr id="48131" name="Picture 4" descr="busch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628775"/>
            <a:ext cx="2952750" cy="338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Иван Федорович Буш </a:t>
            </a:r>
            <a:br>
              <a:rPr lang="ru-RU" sz="4000" b="1" smtClean="0"/>
            </a:br>
            <a:r>
              <a:rPr lang="ru-RU" sz="4000" b="1" smtClean="0"/>
              <a:t>(1771 —1843)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7213"/>
            <a:ext cx="7783512" cy="4625975"/>
          </a:xfrm>
        </p:spPr>
        <p:txBody>
          <a:bodyPr/>
          <a:lstStyle/>
          <a:p>
            <a:pPr eaLnBrk="1" hangingPunct="1"/>
            <a:r>
              <a:rPr lang="ru-RU" smtClean="0"/>
              <a:t>В Медико-хирургической академии с 1800 г. И. Ф. Буш возглавил кафедру хирургии и руководил ею до 1833 г.</a:t>
            </a:r>
          </a:p>
          <a:p>
            <a:pPr eaLnBrk="1" hangingPunct="1"/>
            <a:r>
              <a:rPr lang="ru-RU" smtClean="0"/>
              <a:t>В 1807 г. он напечатал составленный им, первый на русском языке, оригинальный учебник </a:t>
            </a:r>
            <a:r>
              <a:rPr lang="ru-RU" b="1" smtClean="0"/>
              <a:t>«Руководство к преподаванию хирургии»</a:t>
            </a:r>
            <a:r>
              <a:rPr lang="ru-RU" smtClean="0"/>
              <a:t> в 3 томах. Этот учебник выдержал пять изданий.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Илья Васильевич Буяльский </a:t>
            </a:r>
            <a:br>
              <a:rPr lang="ru-RU" sz="4000" b="1" smtClean="0"/>
            </a:br>
            <a:r>
              <a:rPr lang="ru-RU" sz="4000" b="1" smtClean="0"/>
              <a:t>(1789—1866)</a:t>
            </a:r>
            <a:r>
              <a:rPr lang="ru-RU" sz="4000" smtClean="0"/>
              <a:t> 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827213"/>
            <a:ext cx="5256212" cy="4410075"/>
          </a:xfrm>
        </p:spPr>
        <p:txBody>
          <a:bodyPr/>
          <a:lstStyle/>
          <a:p>
            <a:pPr eaLnBrk="1" hangingPunct="1"/>
            <a:r>
              <a:rPr lang="ru-RU" sz="2400" smtClean="0"/>
              <a:t>В 1814 г. окончил Петербургскую медико-хирургическую академию</a:t>
            </a:r>
          </a:p>
          <a:p>
            <a:pPr eaLnBrk="1" hangingPunct="1"/>
            <a:r>
              <a:rPr lang="ru-RU" sz="2400" smtClean="0"/>
              <a:t>Ученик П.А. Загорского и И.Ф. Буша</a:t>
            </a:r>
          </a:p>
          <a:p>
            <a:pPr eaLnBrk="1" hangingPunct="1"/>
            <a:r>
              <a:rPr lang="ru-RU" sz="2400" smtClean="0"/>
              <a:t> С 1833 по 1844 г. руководитель кафедры анатомии в Петербургской Медико-хирургической академии</a:t>
            </a:r>
          </a:p>
          <a:p>
            <a:pPr eaLnBrk="1" hangingPunct="1"/>
            <a:r>
              <a:rPr lang="ru-RU" sz="2400" smtClean="0"/>
              <a:t>35 лет И.В. Буяльский преподавал анатомию в Академии художеств.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50179" name="Picture 4" descr="РАЗВИТИЕ АНАТОМИИ И ХИРУРГИИ В РОССИИ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1700213"/>
            <a:ext cx="3203575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Илья Васильевич Буяльский </a:t>
            </a:r>
            <a:br>
              <a:rPr lang="ru-RU" sz="4000" b="1" smtClean="0"/>
            </a:br>
            <a:r>
              <a:rPr lang="ru-RU" sz="4000" b="1" smtClean="0"/>
              <a:t>(1789—1866)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7213"/>
            <a:ext cx="7993062" cy="4114800"/>
          </a:xfrm>
        </p:spPr>
        <p:txBody>
          <a:bodyPr/>
          <a:lstStyle/>
          <a:p>
            <a:pPr eaLnBrk="1" hangingPunct="1"/>
            <a:r>
              <a:rPr lang="ru-RU" smtClean="0"/>
              <a:t>И. В. Буяльский провел исследования по анатомии сосудов, нервной системы и внутренних органов, сам изготовил многочисленные музейные препараты. </a:t>
            </a:r>
          </a:p>
          <a:p>
            <a:pPr eaLnBrk="1" hangingPunct="1"/>
            <a:r>
              <a:rPr lang="ru-RU" smtClean="0"/>
              <a:t>Особенно прославился он изготовлением коррозионных препаратов сосудов почек.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Илья Васильевич Буяльский </a:t>
            </a:r>
            <a:br>
              <a:rPr lang="ru-RU" sz="4000" b="1" smtClean="0"/>
            </a:br>
            <a:r>
              <a:rPr lang="ru-RU" sz="4000" b="1" smtClean="0"/>
              <a:t>(1789—1866)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27213"/>
            <a:ext cx="8280400" cy="47704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</a:t>
            </a:r>
            <a:r>
              <a:rPr lang="ru-RU" sz="2800" b="1" smtClean="0"/>
              <a:t>Создание скульптуры «Лежащее тело»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 1836 г., Илья Васильевич Буяльский, по предложению президента Академии художеств Оленина — „снять форму с замороженного препарированного тела"— отпрепарировал все поверхностные мышцы трупа, применив при этом действие холода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Вслед за этим с препарата была снята гипсовая форма и отлита из бронзы статуя, которая представляет собой лежащее на спине мужское тело с поверхностными мускулами (без кожи)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Илья Васильевич Буяльский </a:t>
            </a:r>
            <a:br>
              <a:rPr lang="ru-RU" sz="4000" b="1" smtClean="0"/>
            </a:br>
            <a:r>
              <a:rPr lang="ru-RU" sz="4000" b="1" smtClean="0"/>
              <a:t>(1789—1866)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827213"/>
            <a:ext cx="7712075" cy="4697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И. В. Буяльский не прекращал практической хирургической деятельности и с 1831 по 1864 г. состоял консультантом хирургической клиники.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Разрабатывал важнейшие вопросы хирургии того времени: хирургию кровеносных сосудов и мочевых путей и пластическую хирургию.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Он внес усовершенствования в оперативную технику, усовершенствовал и предложил несколько инструментов: турникет, лопаточку, акушерскую ложечку.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endParaRPr lang="ru-RU" b="1" smtClean="0"/>
          </a:p>
          <a:p>
            <a:pPr eaLnBrk="1" hangingPunct="1"/>
            <a:r>
              <a:rPr lang="ru-RU" b="1" smtClean="0"/>
              <a:t>Становление асептики и антисептики</a:t>
            </a:r>
            <a:endParaRPr lang="ru-RU" b="1" smtClean="0">
              <a:latin typeface="Arial" charset="0"/>
            </a:endParaRPr>
          </a:p>
          <a:p>
            <a:pPr eaLnBrk="1" hangingPunct="1"/>
            <a:r>
              <a:rPr lang="ru-RU" smtClean="0"/>
              <a:t> </a:t>
            </a:r>
            <a:r>
              <a:rPr lang="ru-RU" b="1" smtClean="0"/>
              <a:t>Развитие полостной хирургии</a:t>
            </a:r>
            <a:r>
              <a:rPr lang="ru-RU" smtClean="0"/>
              <a:t>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Илья Васильевич Буяльский </a:t>
            </a:r>
            <a:br>
              <a:rPr lang="ru-RU" sz="4000" b="1" smtClean="0"/>
            </a:br>
            <a:r>
              <a:rPr lang="ru-RU" sz="4000" b="1" smtClean="0"/>
              <a:t>(1789—1866)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7213"/>
            <a:ext cx="7783512" cy="45545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b="1" smtClean="0"/>
              <a:t>   «Анатомико-хирургические таблицы»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Первый выпуск был посвящен операциям перевязывания крупных артерий.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Атлас представлял собой собрание больших таблиц, причем были даны </a:t>
            </a:r>
            <a:r>
              <a:rPr lang="ru-RU" sz="2400" b="1" smtClean="0"/>
              <a:t>параллельно таблицы анатомические и хирургические.</a:t>
            </a:r>
            <a:r>
              <a:rPr lang="ru-RU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На анатомической таблице было изображено строение отдельной области тела, где обычно производится перевязка крупной артерии, и взаимоотношение отдельных органов.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Соответственно на хирургической таблице были изображены положение больного при операции, место проведения разреза и проекция на кожу анатомических структур.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Николай Иванович  Пирогов </a:t>
            </a:r>
            <a:br>
              <a:rPr lang="ru-RU" sz="4000" b="1" smtClean="0"/>
            </a:br>
            <a:r>
              <a:rPr lang="ru-RU" sz="4000" b="1" smtClean="0"/>
              <a:t>(1810— 1881)</a:t>
            </a:r>
            <a:r>
              <a:rPr lang="ru-RU" sz="4000" smtClean="0"/>
              <a:t> 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827213"/>
            <a:ext cx="5329237" cy="4697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В 1828 г. окончил медицинский факультет Московского университета   и был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smtClean="0"/>
              <a:t>направлен</a:t>
            </a:r>
            <a:r>
              <a:rPr lang="ru-RU" sz="2400" smtClean="0">
                <a:latin typeface="Arial" charset="0"/>
              </a:rPr>
              <a:t> </a:t>
            </a:r>
            <a:r>
              <a:rPr lang="ru-RU" sz="2400" smtClean="0"/>
              <a:t> Ф.И. Иноземцевым  в Дерпт   в  Профессорский институт для подготовки   к   преподавательской деятельности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В 1832 г. Н. И. Пирогов защитил докторскую диссертацию «О перевязке брюшной аорты».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В 1833—1836 гг. он знакомился с преподаванием хирургии и постановкой дела   в Германии   и   Франции. </a:t>
            </a:r>
          </a:p>
        </p:txBody>
      </p:sp>
      <p:pic>
        <p:nvPicPr>
          <p:cNvPr id="55299" name="Picture 4" descr="pirogov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1844675"/>
            <a:ext cx="3240087" cy="446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Николай Иванович   Пирогов </a:t>
            </a:r>
            <a:br>
              <a:rPr lang="ru-RU" sz="4000" b="1" smtClean="0"/>
            </a:br>
            <a:r>
              <a:rPr lang="ru-RU" sz="4000" b="1" smtClean="0"/>
              <a:t>(1810— 1881)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827213"/>
            <a:ext cx="5111750" cy="4770437"/>
          </a:xfrm>
        </p:spPr>
        <p:txBody>
          <a:bodyPr/>
          <a:lstStyle/>
          <a:p>
            <a:pPr eaLnBrk="1" hangingPunct="1"/>
            <a:r>
              <a:rPr lang="ru-RU" sz="2800" smtClean="0"/>
              <a:t>В 1841 г. он перешел в Петербург в Медико-хирургическую академию, где по его предложению была создана новая клиника госпитальной хирургии и патологической анатомии; здесь он работал 15 лет. </a:t>
            </a:r>
          </a:p>
        </p:txBody>
      </p:sp>
      <p:pic>
        <p:nvPicPr>
          <p:cNvPr id="37897" name="Picture 9"/>
          <p:cNvPicPr>
            <a:picLocks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213475" y="1827213"/>
            <a:ext cx="2751138" cy="42656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Создание топографической анатомии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557338"/>
            <a:ext cx="4967287" cy="5300662"/>
          </a:xfrm>
        </p:spPr>
        <p:txBody>
          <a:bodyPr/>
          <a:lstStyle/>
          <a:p>
            <a:pPr eaLnBrk="1" hangingPunct="1"/>
            <a:r>
              <a:rPr lang="ru-RU" sz="2400" smtClean="0"/>
              <a:t> В 1837 г. Пирогов издал свое классическое произведение «Хирургическая анатомия артериальных стволов и фасций», которое сразу поставило 27-летнего хирурга впереди представителей анатомии и хирургии Западной Европы.</a:t>
            </a:r>
          </a:p>
          <a:p>
            <a:pPr eaLnBrk="1" hangingPunct="1"/>
            <a:r>
              <a:rPr lang="ru-RU" sz="2400" smtClean="0"/>
              <a:t>В 1841 г. в Петербурге, в Медико-хирургической академии, Н. И. Пирогов начал читать свой знаменитый курс лекций по </a:t>
            </a:r>
            <a:r>
              <a:rPr lang="ru-RU" sz="2400" b="1" smtClean="0"/>
              <a:t>новой науке — топографической анатомии.</a:t>
            </a:r>
          </a:p>
        </p:txBody>
      </p:sp>
      <p:pic>
        <p:nvPicPr>
          <p:cNvPr id="36868" name="Picture 4"/>
          <p:cNvPicPr>
            <a:picLocks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27725" y="1916113"/>
            <a:ext cx="321627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Создание топографической анатомии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484313"/>
            <a:ext cx="5616575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/>
              <a:t>Пирогов разработал особые методы анатомического исследования на замороженном человеческом трупе. Последовательно удаляя долотом и молотком ткани, он оставлял интересовавший его орган или систему. 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В других случаях специально сконструированной пилой Пирогов делал серийные распилы,  толщиной 6-7 мм в поперечном, продольном и переднезаднем направлениях.</a:t>
            </a:r>
            <a:r>
              <a:rPr lang="ru-RU" sz="2800" smtClean="0"/>
              <a:t> </a:t>
            </a:r>
          </a:p>
        </p:txBody>
      </p:sp>
      <p:pic>
        <p:nvPicPr>
          <p:cNvPr id="34820" name="Picture 4"/>
          <p:cNvPicPr>
            <a:picLocks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700213"/>
            <a:ext cx="3276600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Создание топографической анатомии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827213"/>
            <a:ext cx="4410075" cy="4697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i="1" smtClean="0"/>
              <a:t>«Положение многих органов (сердца, желудка, кишок) оказалось вовсе не таким, как оно представляется при вскрытиях, когда от давления воздуха и нарушения целости герметически закрытых полостей это положение изменяется».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Оледенелые части, не уступая давлению атмосферного воздуха, удерживали свое положение.</a:t>
            </a:r>
          </a:p>
        </p:txBody>
      </p:sp>
      <p:pic>
        <p:nvPicPr>
          <p:cNvPr id="71684" name="Picture 4"/>
          <p:cNvPicPr>
            <a:picLocks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02225" y="1484313"/>
            <a:ext cx="4041775" cy="4752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Создание топографической анатомии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557338"/>
            <a:ext cx="4752975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В результате проведенных исследований им был создан атлас </a:t>
            </a:r>
            <a:r>
              <a:rPr lang="ru-RU" sz="2400" b="1" smtClean="0"/>
              <a:t>«Топографическая анатомия, иллюстрированная разрезами, проведенными через замороженное тело человека в трех направлениях».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В 4 томах атласа 224 таблицы содержат более 900 рисунков в натуральную величину с распилов головы, шеи, позвоночника, грудной и брюшной полостей и конечностей. </a:t>
            </a:r>
          </a:p>
        </p:txBody>
      </p:sp>
      <p:pic>
        <p:nvPicPr>
          <p:cNvPr id="35844" name="Picture 4"/>
          <p:cNvPicPr>
            <a:picLocks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773238"/>
            <a:ext cx="3581400" cy="4103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20713"/>
            <a:ext cx="41703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0713"/>
            <a:ext cx="4716463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1763713" y="5949950"/>
            <a:ext cx="66373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Иллюстрации из атласа Н.И. Пирогова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 autoUpdateAnimBg="0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Создание топографической анатомии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827213"/>
            <a:ext cx="8459787" cy="4697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Анатомические работы Н.И. Пирогова поставили его в ряд лучших анатомов мира.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Н. И. Пирогов отмечал, что </a:t>
            </a:r>
            <a:r>
              <a:rPr lang="ru-RU" sz="2800" i="1" smtClean="0"/>
              <a:t>«в Германии можно встретить знаменитых профессоров, которые с кафедры говорят о бесполезности анатомических знаний для хирурга...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i="1" smtClean="0"/>
              <a:t>    …один из них насмехался над определением положения нижней надчревной артерии по отношению ее к грыжам, называя это ..пустыми бреднями", и уверял, что „при грыжесечении он много раз нарочно старался поранить эту артерию, но — безуспешно!"</a:t>
            </a:r>
          </a:p>
          <a:p>
            <a:pPr eaLnBrk="1" hangingPunct="1">
              <a:lnSpc>
                <a:spcPct val="90000"/>
              </a:lnSpc>
            </a:pPr>
            <a:endParaRPr lang="ru-RU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Николай Иванович   Пирогов </a:t>
            </a:r>
            <a:br>
              <a:rPr lang="ru-RU" sz="4000" b="1" smtClean="0"/>
            </a:br>
            <a:r>
              <a:rPr lang="ru-RU" sz="4000" b="1" smtClean="0"/>
              <a:t>(1810— 1881)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1827213"/>
            <a:ext cx="5040313" cy="4770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Создал в Медико-хирургической академии специальный анатомический институт.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Усовершенствовал методы исследования и преподавания анатомии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Ввел принципы послойного препарирования при изучении анатомических областей, артерий и фасций.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Создал новое анатомо-физиологическое направление в хирургии</a:t>
            </a:r>
            <a:r>
              <a:rPr lang="ru-RU" sz="2400" smtClean="0"/>
              <a:t>.</a:t>
            </a:r>
          </a:p>
        </p:txBody>
      </p:sp>
      <p:pic>
        <p:nvPicPr>
          <p:cNvPr id="68612" name="Picture 4"/>
          <p:cNvPicPr>
            <a:picLocks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940425" y="2060575"/>
            <a:ext cx="2981325" cy="411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Развитие патологической анатомии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 необходимости изучения анатомии не только здорового, но и больного организма писал еще Френсис Бэкон (156I—1626) — выдающийся английский философ и государственный деятель, который, не будучи врачом, во многом определил пути дальнейшего развития медицины.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Николай Иванович   Пирогов </a:t>
            </a:r>
            <a:br>
              <a:rPr lang="ru-RU" sz="4000" b="1" smtClean="0"/>
            </a:br>
            <a:r>
              <a:rPr lang="ru-RU" sz="4000" b="1" smtClean="0"/>
              <a:t>(1810— 1881)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7213"/>
            <a:ext cx="8064500" cy="46974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 В течение 30 лет он работал как хирург в госпиталях и клиниках.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 Многочисленные работы посвящены  практическим и теоретическим проблемам хирургии.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Он разработал способ костнопластического удлинения костей голени при вылущении стопы (1851).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писал о резекции коленного сустава.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 перерезывании «</a:t>
            </a:r>
            <a:r>
              <a:rPr lang="ru-RU" sz="2800" i="1" smtClean="0"/>
              <a:t>ахилловой жилы»</a:t>
            </a:r>
            <a:r>
              <a:rPr lang="ru-RU" sz="2800" smtClean="0"/>
              <a:t> и о пластическом процессе, происходящем при сращении концов перерезанного сухожилия.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 ринопластике.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Николай Иванович   Пирогов </a:t>
            </a:r>
            <a:br>
              <a:rPr lang="ru-RU" sz="4000" b="1" smtClean="0"/>
            </a:br>
            <a:r>
              <a:rPr lang="ru-RU" sz="4000" b="1" smtClean="0"/>
              <a:t>(1810— 1881)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827213"/>
            <a:ext cx="8137525" cy="4841875"/>
          </a:xfrm>
        </p:spPr>
        <p:txBody>
          <a:bodyPr/>
          <a:lstStyle/>
          <a:p>
            <a:pPr eaLnBrk="1" hangingPunct="1"/>
            <a:r>
              <a:rPr lang="ru-RU" sz="2800" smtClean="0"/>
              <a:t>Ранее Пастера и Листера Пирогов сделал гениальное предположение о том, что нагноительные осложнения ран зависят от живых возбудителей</a:t>
            </a:r>
            <a:r>
              <a:rPr lang="ru-RU" sz="2800" b="1" smtClean="0"/>
              <a:t> «...Миазма, заражая, сама же и воспроизводится зараженным организмом,— </a:t>
            </a:r>
            <a:r>
              <a:rPr lang="ru-RU" sz="2800" smtClean="0"/>
              <a:t>писал он</a:t>
            </a:r>
            <a:r>
              <a:rPr lang="ru-RU" sz="2800" b="1" smtClean="0"/>
              <a:t>. — Миазма не есть, подобно яду, пассивный агрегат химически действующих частиц; она есть органическое, способное развиваться и возобновляться»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Заслуги Н. И. Пирогова в области обезболивания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557338"/>
            <a:ext cx="5832475" cy="5040312"/>
          </a:xfrm>
        </p:spPr>
        <p:txBody>
          <a:bodyPr/>
          <a:lstStyle/>
          <a:p>
            <a:pPr eaLnBrk="1" hangingPunct="1"/>
            <a:r>
              <a:rPr lang="ru-RU" sz="2700" smtClean="0"/>
              <a:t>Одним из первых в Европе  применил эфир во время операции </a:t>
            </a:r>
          </a:p>
          <a:p>
            <a:pPr eaLnBrk="1" hangingPunct="1"/>
            <a:r>
              <a:rPr lang="ru-RU" sz="2700" smtClean="0"/>
              <a:t>Н. И. Пирогов впервые в мире воспользовался эфирным наркозом при оказании помощи раненым на поле сражения на Кавказе.</a:t>
            </a:r>
          </a:p>
          <a:p>
            <a:pPr eaLnBrk="1" hangingPunct="1"/>
            <a:r>
              <a:rPr lang="ru-RU" sz="2700" smtClean="0"/>
              <a:t>Он предложил свой ректальный способ наркоза (введение эфира в прямую кишку). Для этого Пирогов конструирует специальный аппарат.</a:t>
            </a:r>
          </a:p>
        </p:txBody>
      </p:sp>
      <p:pic>
        <p:nvPicPr>
          <p:cNvPr id="27652" name="Picture 4"/>
          <p:cNvPicPr>
            <a:picLocks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83350" y="1700213"/>
            <a:ext cx="2660650" cy="44751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smtClean="0"/>
              <a:t>Пирогов являлся участником четырех войн: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7088" y="1844675"/>
            <a:ext cx="4824412" cy="4679950"/>
          </a:xfrm>
        </p:spPr>
        <p:txBody>
          <a:bodyPr/>
          <a:lstStyle/>
          <a:p>
            <a:pPr eaLnBrk="1" hangingPunct="1"/>
            <a:r>
              <a:rPr lang="ru-RU" sz="2300" b="1" smtClean="0"/>
              <a:t>Кавказской</a:t>
            </a:r>
            <a:r>
              <a:rPr lang="ru-RU" sz="2300" smtClean="0"/>
              <a:t> (8 июля 1847 г. Пирогов выехал на Кавказский театр военных действий), </a:t>
            </a:r>
          </a:p>
          <a:p>
            <a:pPr eaLnBrk="1" hangingPunct="1"/>
            <a:r>
              <a:rPr lang="ru-RU" sz="2300" b="1" smtClean="0"/>
              <a:t>Крымской </a:t>
            </a:r>
            <a:r>
              <a:rPr lang="ru-RU" sz="2300" smtClean="0"/>
              <a:t>(с 29 октября 1854 г. по 3 декабря 1855 г. он пробыл в Крыму);</a:t>
            </a:r>
          </a:p>
          <a:p>
            <a:pPr eaLnBrk="1" hangingPunct="1"/>
            <a:r>
              <a:rPr lang="ru-RU" sz="2300" b="1" smtClean="0"/>
              <a:t>Франко-прусской войны</a:t>
            </a:r>
            <a:r>
              <a:rPr lang="ru-RU" sz="2300" smtClean="0"/>
              <a:t> (в 1870 г., по предложению Красного Креста, Пирогов ездил для обзора госпиталей)</a:t>
            </a:r>
          </a:p>
          <a:p>
            <a:pPr eaLnBrk="1" hangingPunct="1"/>
            <a:r>
              <a:rPr lang="ru-RU" sz="2300" smtClean="0"/>
              <a:t> В 1877 г., с той же целью, совершил поездку на театр </a:t>
            </a:r>
            <a:r>
              <a:rPr lang="ru-RU" sz="2300" b="1" smtClean="0"/>
              <a:t>русско-турецкой войны</a:t>
            </a:r>
            <a:r>
              <a:rPr lang="ru-RU" sz="2300" smtClean="0"/>
              <a:t>.</a:t>
            </a:r>
            <a:br>
              <a:rPr lang="ru-RU" sz="2300" smtClean="0"/>
            </a:br>
            <a:endParaRPr lang="ru-RU" sz="2300" smtClean="0"/>
          </a:p>
        </p:txBody>
      </p:sp>
      <p:pic>
        <p:nvPicPr>
          <p:cNvPr id="68611" name="Picture 4" descr="pirogov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1844675"/>
            <a:ext cx="3492500" cy="3960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ChangeArrowheads="1"/>
          </p:cNvSpPr>
          <p:nvPr/>
        </p:nvSpPr>
        <p:spPr bwMode="auto">
          <a:xfrm>
            <a:off x="304800" y="457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endParaRPr lang="ru-RU" sz="1800"/>
          </a:p>
        </p:txBody>
      </p:sp>
      <p:pic>
        <p:nvPicPr>
          <p:cNvPr id="10137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Н. И. Пирогова - основоположник военно-полевой хирургии</a:t>
            </a:r>
            <a:r>
              <a:rPr lang="ru-RU" sz="4000" smtClean="0"/>
              <a:t> 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827213"/>
            <a:ext cx="7921625" cy="4625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Пирогов высказался за рассечение входного и выходного отверстий «при неудобствах транспорта раненых и при недостатках тщательного присмотра за ними»,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Отказался от ранних ампутаций при огнестрельных ранениях конечностей с повреждением костей, рекомендовал «сберегательную хирургию»,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Разработал и ввел в широкую практику методы иммобилизации конечности (крахмальную, гипсовую повязки).</a:t>
            </a:r>
          </a:p>
          <a:p>
            <a:pPr eaLnBrk="1" hangingPunct="1">
              <a:lnSpc>
                <a:spcPct val="80000"/>
              </a:lnSpc>
            </a:pPr>
            <a:r>
              <a:rPr lang="ru-RU" sz="2900" smtClean="0"/>
              <a:t>Ввел принцип „покоя раны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3200" b="1" smtClean="0"/>
              <a:t>Пирогов также первый в мире предложил, организовал и применил сортировку раненых.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35342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/>
              <a:t>1) безнадежные и смертельно раненые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2) тяжело и опасно раненые, требующие безотлагательной помощи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3) тяжело раненые, требующие также неотлагательного, но более предохранительного пособия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 4) раненые, для которых непосредственное хирургическое пособие необходимо только для того, чтобы сделать возможной транспортировку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smtClean="0"/>
              <a:t>5) легко раненые, или такие, у которых первое пособие ограничивается наложением легкой перевязки или извлечением поверхностно сидящей пули.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endParaRPr lang="ru-RU" smtClean="0"/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3933825"/>
            <a:ext cx="7777163" cy="2519363"/>
          </a:xfrm>
        </p:spPr>
        <p:txBody>
          <a:bodyPr/>
          <a:lstStyle/>
          <a:p>
            <a:pPr eaLnBrk="1" hangingPunct="1"/>
            <a:r>
              <a:rPr lang="ru-RU" sz="2400" smtClean="0"/>
              <a:t>В 1897 году в Москве был сооружен памятник Пирогову на средства, собранные по подписке. </a:t>
            </a:r>
          </a:p>
          <a:p>
            <a:pPr eaLnBrk="1" hangingPunct="1"/>
            <a:r>
              <a:rPr lang="ru-RU" sz="2400" smtClean="0"/>
              <a:t>В имении, где жил Пирогов, организован в 1947 году мемориальный музей его имени; тело Пирогова реставрировано и помещено для обозрения в специально перестроенном склепе. 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73731" name="Picture 4" descr="4968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0"/>
            <a:ext cx="6335712" cy="4033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Становление асептики и антисептики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7213"/>
            <a:ext cx="8064500" cy="4114800"/>
          </a:xfrm>
        </p:spPr>
        <p:txBody>
          <a:bodyPr/>
          <a:lstStyle/>
          <a:p>
            <a:pPr eaLnBrk="1" hangingPunct="1"/>
            <a:r>
              <a:rPr lang="ru-RU" smtClean="0"/>
              <a:t>В 1847 г. в венской акушерской клинике Земмельвейс стал применять хлорную воду для дезинфекции рук акушеров и родовых путей женщин и добился того, что смертность рожениц снизилась с 18,3 до 1,3%.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Джозеф Листер (1827—1912) английский хирург 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628775"/>
            <a:ext cx="5111750" cy="4968875"/>
          </a:xfrm>
        </p:spPr>
        <p:txBody>
          <a:bodyPr/>
          <a:lstStyle/>
          <a:p>
            <a:pPr eaLnBrk="1" hangingPunct="1"/>
            <a:r>
              <a:rPr lang="ru-RU" sz="2400" smtClean="0"/>
              <a:t>Применил к хирургии выводы, установленные Пастером в его работах о брожении и гниении, и высказал мнение, что возбудителями нагноения являются содержащиеся в воздухе низшие организмы. </a:t>
            </a:r>
          </a:p>
          <a:p>
            <a:pPr eaLnBrk="1" hangingPunct="1"/>
            <a:r>
              <a:rPr lang="ru-RU" sz="2400" smtClean="0"/>
              <a:t>В 1867 г. он выпустил в свет книгу</a:t>
            </a:r>
            <a:r>
              <a:rPr lang="ru-RU" sz="2400" b="1" smtClean="0"/>
              <a:t> «Об антисептическом принципе в хирургической практике».</a:t>
            </a:r>
            <a:r>
              <a:rPr lang="ru-RU" sz="2400" smtClean="0"/>
              <a:t> </a:t>
            </a:r>
          </a:p>
        </p:txBody>
      </p:sp>
      <p:pic>
        <p:nvPicPr>
          <p:cNvPr id="75779" name="Picture 5" descr="РАЗВИТИЕ ОСНОВНЫХ КЛИНИЧЕСКИХ ДИСЦИПЛИН 8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78475" y="1844675"/>
            <a:ext cx="3565525" cy="36734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Развитие патологической анатомии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Начало патологической анатомии как науке положил соотечественник Евстахия — итальянский анатом и врач Джованни Батиста Морганьи (1682—1771). В возрасте 19 лет он стал доктором медицины, в 24 года возглавил кафедру анатомии Болонского университета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Становление асептики и антисептики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7213"/>
            <a:ext cx="7783512" cy="4481512"/>
          </a:xfrm>
        </p:spPr>
        <p:txBody>
          <a:bodyPr/>
          <a:lstStyle/>
          <a:p>
            <a:pPr eaLnBrk="1" hangingPunct="1"/>
            <a:r>
              <a:rPr lang="ru-RU" sz="2800" smtClean="0"/>
              <a:t>Листер поставил перед собой задачу отыскать средство, мало нарушающее жизнедеятельность клеток организма, но убивающее микробов</a:t>
            </a:r>
            <a:r>
              <a:rPr lang="ru-RU" sz="2800" b="1" smtClean="0"/>
              <a:t>. </a:t>
            </a:r>
          </a:p>
          <a:p>
            <a:pPr eaLnBrk="1" hangingPunct="1"/>
            <a:r>
              <a:rPr lang="ru-RU" sz="2800" smtClean="0"/>
              <a:t>В качестве такого средства он применял </a:t>
            </a:r>
            <a:r>
              <a:rPr lang="ru-RU" sz="2800" b="1" smtClean="0"/>
              <a:t>карболовую кислоту</a:t>
            </a:r>
            <a:r>
              <a:rPr lang="ru-RU" sz="2800" smtClean="0"/>
              <a:t> в водном, масляном, спиртовом растворах и в пластырях. </a:t>
            </a:r>
          </a:p>
          <a:p>
            <a:pPr eaLnBrk="1" hangingPunct="1"/>
            <a:r>
              <a:rPr lang="ru-RU" sz="2800" smtClean="0"/>
              <a:t>Листер ставил задачу совершенно дезинфицировать воздух, разрушить, умертвить все низшие организмы.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Становление асептики и антисептики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27213"/>
            <a:ext cx="7856537" cy="46259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Раны должны быть так окружены карболовой кислотой, чтобы микробы, соприкасающиеся с раной, умерщвлялись, а другие микробы, находящиеся в воздухе, не имели возможности попасть в нее.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В операционной и над столом хирурга во время операции распыляли раствор карболовой кислоты, этим же раствором обмывали операционное поле и рану.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Рану покрывали сложной повязкой, состоявшей из нескольких слоев карболизованной ваты и непромокаемой ткани.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Рана, по Листеру</a:t>
            </a:r>
            <a:r>
              <a:rPr lang="ru-RU" sz="2400" smtClean="0"/>
              <a:t>, ни на одно мгновение не должна была оставаться без предохранительной полотняной повязки, смоченной карболовым раствором.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Становление асептики и антисептики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7213"/>
            <a:ext cx="7783512" cy="4554537"/>
          </a:xfrm>
        </p:spPr>
        <p:txBody>
          <a:bodyPr/>
          <a:lstStyle/>
          <a:p>
            <a:pPr eaLnBrk="1" hangingPunct="1"/>
            <a:r>
              <a:rPr lang="ru-RU" smtClean="0"/>
              <a:t>В России передовые хирурги (П.П. Пелехин в Петербурге с 1868 г., Н.В. Склифосовский и др.) стали широко применять методы Листера. </a:t>
            </a:r>
          </a:p>
          <a:p>
            <a:pPr eaLnBrk="1" hangingPunct="1"/>
            <a:r>
              <a:rPr lang="ru-RU" smtClean="0"/>
              <a:t>Во время русско-турецкой войны 1877—1878 гг. К.К. Рейер, Н.А. Вельяминов и С.П. Коломнин применили антисептический метод при оказании помощи раненым.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Становление асептики и антисептики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27213"/>
            <a:ext cx="7856537" cy="4697412"/>
          </a:xfrm>
        </p:spPr>
        <p:txBody>
          <a:bodyPr/>
          <a:lstStyle/>
          <a:p>
            <a:pPr eaLnBrk="1" hangingPunct="1"/>
            <a:r>
              <a:rPr lang="ru-RU" sz="2800" smtClean="0"/>
              <a:t>Известен ряд крупных хирургов того времени, тяжело болевших и безвременно погибших от заболеваний, связанных с хроническим отравлением карболовой кислотой. </a:t>
            </a:r>
          </a:p>
          <a:p>
            <a:pPr eaLnBrk="1" hangingPunct="1"/>
            <a:r>
              <a:rPr lang="ru-RU" sz="2800" smtClean="0"/>
              <a:t>В начале 80-х годов русские хирурги предложили ряд новых  дезинфицирующих веществ</a:t>
            </a:r>
          </a:p>
          <a:p>
            <a:pPr eaLnBrk="1" hangingPunct="1"/>
            <a:r>
              <a:rPr lang="ru-RU" sz="2800" smtClean="0"/>
              <a:t>Н.В. Склифосовский предложил использовать йодоформ, П.И. Дьяконов применял нафталин.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Становление асептики и антисептики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827213"/>
            <a:ext cx="7567612" cy="4770437"/>
          </a:xfrm>
        </p:spPr>
        <p:txBody>
          <a:bodyPr/>
          <a:lstStyle/>
          <a:p>
            <a:pPr eaLnBrk="1" hangingPunct="1"/>
            <a:r>
              <a:rPr lang="ru-RU" sz="2800" smtClean="0"/>
              <a:t>В течение 80-х годов 19 века появились зачатки асептики. </a:t>
            </a:r>
          </a:p>
          <a:p>
            <a:pPr eaLnBrk="1" hangingPunct="1"/>
            <a:r>
              <a:rPr lang="ru-RU" sz="2800" smtClean="0"/>
              <a:t>Еще в 1876 г., русский хирург С.П. Коломнин на съезде врачей в Лондоне утверждал, что дело «</a:t>
            </a:r>
            <a:r>
              <a:rPr lang="ru-RU" sz="2800" b="1" smtClean="0"/>
              <a:t>не в одной карболовой кислоте, а в целой массе мелочей»,</a:t>
            </a:r>
            <a:r>
              <a:rPr lang="ru-RU" sz="2800" smtClean="0"/>
              <a:t> в чистоте всей обстановки в операционной и перевязочной. </a:t>
            </a:r>
          </a:p>
          <a:p>
            <a:pPr eaLnBrk="1" hangingPunct="1"/>
            <a:r>
              <a:rPr lang="ru-RU" sz="2800" smtClean="0"/>
              <a:t>Была введена стерилизация инструментов, перевязочного материала и одежды персонала операционной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Становление асептики и антисептики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827213"/>
            <a:ext cx="7993062" cy="4625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 1881 г. Кох предложил стерилизатор текущим паром для обеспложивания лабораторной посуды и питательных сред.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 1884 г. русский врач </a:t>
            </a:r>
            <a:r>
              <a:rPr lang="ru-RU" b="1" smtClean="0"/>
              <a:t>Л.О. Гейденрейх</a:t>
            </a:r>
            <a:r>
              <a:rPr lang="ru-RU" smtClean="0"/>
              <a:t> впервые в мире доказал, что более совершенна </a:t>
            </a:r>
            <a:r>
              <a:rPr lang="ru-RU" b="1" smtClean="0"/>
              <a:t>стерилизация паром при повышенном давлении</a:t>
            </a:r>
            <a:r>
              <a:rPr lang="ru-RU" smtClean="0"/>
              <a:t> и предложил использовать для стерилизации автоклав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Становление асептики и антисептики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827213"/>
            <a:ext cx="5688013" cy="5030787"/>
          </a:xfrm>
        </p:spPr>
        <p:txBody>
          <a:bodyPr/>
          <a:lstStyle/>
          <a:p>
            <a:pPr eaLnBrk="1" hangingPunct="1"/>
            <a:r>
              <a:rPr lang="ru-RU" sz="3100" smtClean="0"/>
              <a:t>В том же 1886 г. стерилизация посредством автоклава была применена последователем Пирогова Эрнстом Бергманом (1836—1907), перешедшим на кафедру хирургии в Берлине. </a:t>
            </a:r>
          </a:p>
        </p:txBody>
      </p:sp>
      <p:pic>
        <p:nvPicPr>
          <p:cNvPr id="82947" name="Picture 4" descr="image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1557338"/>
            <a:ext cx="2987675" cy="3167062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sz="4000" b="1" smtClean="0"/>
              <a:t>Становление асептики и антисептики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827213"/>
            <a:ext cx="7712075" cy="4114800"/>
          </a:xfrm>
        </p:spPr>
        <p:txBody>
          <a:bodyPr/>
          <a:lstStyle/>
          <a:p>
            <a:pPr eaLnBrk="1" hangingPunct="1"/>
            <a:r>
              <a:rPr lang="ru-RU" smtClean="0"/>
              <a:t>Э. Бергман, Н.В. Склифосовский, М.Я. Преображенский и др. подробно разработали систему асептики, состоящую в уничтожении микробов паром, стерилизации инструментов и перевязочного материала и тщательном мытье рук хирурга.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b="1" smtClean="0"/>
              <a:t>Развитие полостной хирургии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827213"/>
            <a:ext cx="7777162" cy="4481512"/>
          </a:xfrm>
        </p:spPr>
        <p:txBody>
          <a:bodyPr/>
          <a:lstStyle/>
          <a:p>
            <a:pPr eaLnBrk="1" hangingPunct="1"/>
            <a:r>
              <a:rPr lang="ru-RU" sz="2800" smtClean="0"/>
              <a:t>Конец XIX века характеризуется широким развитием полостной хирургии. </a:t>
            </a:r>
          </a:p>
          <a:p>
            <a:pPr eaLnBrk="1" hangingPunct="1"/>
            <a:r>
              <a:rPr lang="ru-RU" sz="2800" smtClean="0"/>
              <a:t>С 80-х годов XIX века производились большие операции в брюшной полости: пилоротомия (Пеан), гастростомия (Нуссбаум, Н.В. Склифосовский), иссечение привратника (Бильрот), гастроэнтеростомия (Бильрот, Матвеев), иссечение слепой кишки (Бильрот), частичное иссечение тонкой и толстой кишок и т. п.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b="1" smtClean="0"/>
              <a:t>Развитие полостной хирургии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844675"/>
            <a:ext cx="7921625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Хирурги начали оперировать на печени и почках. В 1882 и 1884 гг. были произведены первые операции холецистотомии, нефрэктомии.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Были разработаны операции парацентеза околосердечной сумки, резекции ребер при эмпиеме плевры, удаление частей легкого.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Проводились первые операции на периферических нервах (вытяжение нерва, нервный шов), головном мозге (удаление опухолей). Введены были новые перевязочные средства: марля,  вата, марлевый бинт.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Дж.Б. Морганьи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1557338"/>
            <a:ext cx="6202363" cy="4568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Дж. Б. Морганьи показал, что каждая болезнь вызывает определенные материальные изменения, в конкретном органе и определил орган как место локализации болезненного процесса (органопатология). Таким образом, понятие болезни было соединено с конкретным материальным субстратом, что нанесло мощный удар метафизическим, _ виталистическим теориям. 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20483" name="Picture 5" descr="МОРГАНЬИ ДЖОВАННИ БАТИСТА Медицина Health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1163" y="1844675"/>
            <a:ext cx="2122487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b="1" smtClean="0"/>
              <a:t>Вывод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1827213"/>
            <a:ext cx="7712075" cy="4625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Таким образом в 19 веке хирургия резко расширила возможности воздействия на болезненный процесс, выйдя за пределы прежних границ своей специальности, и завоевала видное место в клинике внутренних болезней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Подзаголовок 12"/>
          <p:cNvSpPr>
            <a:spLocks noGrp="1"/>
          </p:cNvSpPr>
          <p:nvPr>
            <p:ph type="subTitle" sz="quarter" idx="1"/>
          </p:nvPr>
        </p:nvSpPr>
        <p:spPr>
          <a:xfrm>
            <a:off x="857250" y="714375"/>
            <a:ext cx="4176713" cy="4778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Обязательная:</a:t>
            </a:r>
          </a:p>
        </p:txBody>
      </p:sp>
      <p:sp>
        <p:nvSpPr>
          <p:cNvPr id="88066" name="Заголовок 3"/>
          <p:cNvSpPr>
            <a:spLocks noGrp="1"/>
          </p:cNvSpPr>
          <p:nvPr>
            <p:ph type="ctrTitle" sz="quarter"/>
          </p:nvPr>
        </p:nvSpPr>
        <p:spPr>
          <a:xfrm>
            <a:off x="1258888" y="-387350"/>
            <a:ext cx="7021512" cy="1300163"/>
          </a:xfrm>
        </p:spPr>
        <p:txBody>
          <a:bodyPr/>
          <a:lstStyle/>
          <a:p>
            <a:pPr eaLnBrk="1" hangingPunct="1"/>
            <a:r>
              <a:rPr lang="ru-RU" sz="3600" smtClean="0"/>
              <a:t>Список литературы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33525" y="3635375"/>
          <a:ext cx="6076950" cy="6397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580"/>
                <a:gridCol w="2609577"/>
                <a:gridCol w="1519396"/>
                <a:gridCol w="1519396"/>
              </a:tblGrid>
              <a:tr h="639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  <a:r>
                        <a:rPr lang="ru-RU" sz="1400" dirty="0" err="1">
                          <a:effectLst/>
                        </a:rPr>
                        <a:t>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Издательство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выпуска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950" y="2286000"/>
          <a:ext cx="8856663" cy="29622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27"/>
                <a:gridCol w="6247163"/>
                <a:gridCol w="1500198"/>
                <a:gridCol w="749276"/>
              </a:tblGrid>
              <a:tr h="43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Мирский М.Б. История медицины и хирургии : учебное пособие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М. : ГЭОТАР-Медиа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4352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Лисицын, Ю. П.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 медицины : учеб. для мед. вузов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М. : ГЭОТАР-Медиа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993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Козлов В.В., Шульмин А.В., Сабанова А.О. История медицины : учеб. пособие для аудитор. работы студентов ФФМО по специальностям 060101 – Лечебное дело, 060103 – Педиатрия, 060105 – Стоматология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Красноярск : КрасГМУ,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  <a:tr h="993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Шойфет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М.С. Сто великих врачей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: Вече,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8" marR="68578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950" y="1357313"/>
          <a:ext cx="8785225" cy="6429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3522"/>
                <a:gridCol w="6305422"/>
                <a:gridCol w="1224171"/>
                <a:gridCol w="792110"/>
              </a:tblGrid>
              <a:tr h="6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Сорокина Т.С. История медицины: Учебник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М. : Академия,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88" y="5948363"/>
          <a:ext cx="5414962" cy="9096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46497"/>
                <a:gridCol w="4968466"/>
              </a:tblGrid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ИБС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КрасГМУ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МедАрт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8132" name="Подзаголовок 12"/>
          <p:cNvSpPr txBox="1">
            <a:spLocks/>
          </p:cNvSpPr>
          <p:nvPr/>
        </p:nvSpPr>
        <p:spPr bwMode="auto">
          <a:xfrm>
            <a:off x="0" y="5286375"/>
            <a:ext cx="84978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b="1">
                <a:latin typeface="Calibri" pitchFamily="34" charset="0"/>
              </a:rPr>
              <a:t>Электронные ресурсы:</a:t>
            </a:r>
          </a:p>
        </p:txBody>
      </p:sp>
      <p:sp>
        <p:nvSpPr>
          <p:cNvPr id="88133" name="Подзаголовок 12"/>
          <p:cNvSpPr txBox="1">
            <a:spLocks/>
          </p:cNvSpPr>
          <p:nvPr/>
        </p:nvSpPr>
        <p:spPr bwMode="auto">
          <a:xfrm>
            <a:off x="1071563" y="1714500"/>
            <a:ext cx="41751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b="1">
                <a:latin typeface="Calibri" pitchFamily="34" charset="0"/>
              </a:rPr>
              <a:t>Дополнительная: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22860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Дж.Б. Морганьи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5915025" cy="4352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Развивая положения Морганьи, он впервые показал, что жизнедеятельность отдельного органа слагается из функций различных тканей, входящих в его состав, и что патологический процесс поражает не весь орган, как полагал Морганьи, а только отдельные его ткани (тканевая патология). </a:t>
            </a:r>
          </a:p>
          <a:p>
            <a:pPr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21507" name="Picture 5" descr="Giambattista Morgagni facts Facto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3538" y="2708275"/>
            <a:ext cx="2430462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Рудольф Вирхов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63468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Принципы морфологического метода в патологии  заложил Рудольф Вирхов (1821—1902)—немецкий врач, патолог и общественный деятель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Взяв на вооружение теорию клеточного строения (1839), Р. Вирхов впервые применил ее к изучению больного организма и создал теорию целлюлярной (клеточной) патологии, которая изложена в его статье «Целлюлярная патология как учение, основанное на физиологической и патологической гистологии» (1858</a:t>
            </a:r>
            <a:r>
              <a:rPr lang="ru-RU" sz="2000" smtClean="0"/>
              <a:t>).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000" smtClean="0"/>
          </a:p>
        </p:txBody>
      </p:sp>
      <p:pic>
        <p:nvPicPr>
          <p:cNvPr id="22531" name="Picture 5" descr="Белокурая РАСА: историография и антропология Politi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644900"/>
            <a:ext cx="181292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3247</Words>
  <Application>Microsoft Office PowerPoint</Application>
  <PresentationFormat>Экран (4:3)</PresentationFormat>
  <Paragraphs>260</Paragraphs>
  <Slides>72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8" baseType="lpstr">
      <vt:lpstr>Arial</vt:lpstr>
      <vt:lpstr>Calibri</vt:lpstr>
      <vt:lpstr>Times New Roman</vt:lpstr>
      <vt:lpstr>Wingdings</vt:lpstr>
      <vt:lpstr>Franklin Gothic Book</vt:lpstr>
      <vt:lpstr>Тема Office</vt:lpstr>
      <vt:lpstr>Ст.преподаватель Челнокова Т.М.</vt:lpstr>
      <vt:lpstr>План лекции</vt:lpstr>
      <vt:lpstr>План лекции</vt:lpstr>
      <vt:lpstr>План лекции</vt:lpstr>
      <vt:lpstr>Развитие патологической анатомии</vt:lpstr>
      <vt:lpstr>Развитие патологической анатомии</vt:lpstr>
      <vt:lpstr>Дж.Б. Морганьи</vt:lpstr>
      <vt:lpstr>Дж.Б. Морганьи</vt:lpstr>
      <vt:lpstr>Рудольф Вирхов</vt:lpstr>
      <vt:lpstr>Рудольф Вирхов </vt:lpstr>
      <vt:lpstr>Развитие патологической анатомии в России</vt:lpstr>
      <vt:lpstr>Полунин Алексей Иванович  (1820 — 1888)</vt:lpstr>
      <vt:lpstr>Клеточная теория</vt:lpstr>
      <vt:lpstr>Патологическая физиология</vt:lpstr>
      <vt:lpstr>Развитие гистологии</vt:lpstr>
      <vt:lpstr>Развитие гистологии</vt:lpstr>
      <vt:lpstr>Домикроскопический период </vt:lpstr>
      <vt:lpstr>Микроскопический период</vt:lpstr>
      <vt:lpstr>Марчелло Мальпиги (1628—1694) </vt:lpstr>
      <vt:lpstr>Антон ван Левенгук ( 1632— 1723). </vt:lpstr>
      <vt:lpstr>Мари Франсуа Ксавье Биша  ( 1771—1802)</vt:lpstr>
      <vt:lpstr>Микроскопический период </vt:lpstr>
      <vt:lpstr>Теодор Шванн</vt:lpstr>
      <vt:lpstr>Ян Эвангелист Пуркине</vt:lpstr>
      <vt:lpstr>Клеточная теория</vt:lpstr>
      <vt:lpstr>Развитие гистологии в России</vt:lpstr>
      <vt:lpstr>Развитие гистологии в России</vt:lpstr>
      <vt:lpstr>Особенности развития хирургии в России</vt:lpstr>
      <vt:lpstr>Особенности развития хирургии в России</vt:lpstr>
      <vt:lpstr>Особенности развития хирургии в России</vt:lpstr>
      <vt:lpstr>Анатомия и хирургия</vt:lpstr>
      <vt:lpstr>Петр Андреевич Загорский  (1764—1846) </vt:lpstr>
      <vt:lpstr>Петр Андреевич Загорский  (1764—1846)</vt:lpstr>
      <vt:lpstr>Иван Федорович Буш  (1771 —1843) </vt:lpstr>
      <vt:lpstr>Иван Федорович Буш  (1771 —1843)</vt:lpstr>
      <vt:lpstr>Илья Васильевич Буяльский  (1789—1866) </vt:lpstr>
      <vt:lpstr>Илья Васильевич Буяльский  (1789—1866)</vt:lpstr>
      <vt:lpstr>Илья Васильевич Буяльский  (1789—1866)</vt:lpstr>
      <vt:lpstr>Илья Васильевич Буяльский  (1789—1866)</vt:lpstr>
      <vt:lpstr>Илья Васильевич Буяльский  (1789—1866)</vt:lpstr>
      <vt:lpstr>Николай Иванович  Пирогов  (1810— 1881) </vt:lpstr>
      <vt:lpstr>Николай Иванович   Пирогов  (1810— 1881)</vt:lpstr>
      <vt:lpstr>Создание топографической анатомии</vt:lpstr>
      <vt:lpstr>Создание топографической анатомии</vt:lpstr>
      <vt:lpstr>Создание топографической анатомии</vt:lpstr>
      <vt:lpstr>Создание топографической анатомии</vt:lpstr>
      <vt:lpstr>Слайд 47</vt:lpstr>
      <vt:lpstr>Создание топографической анатомии</vt:lpstr>
      <vt:lpstr>Николай Иванович   Пирогов  (1810— 1881)</vt:lpstr>
      <vt:lpstr>Николай Иванович   Пирогов  (1810— 1881)</vt:lpstr>
      <vt:lpstr>Николай Иванович   Пирогов  (1810— 1881)</vt:lpstr>
      <vt:lpstr>Заслуги Н. И. Пирогова в области обезболивания</vt:lpstr>
      <vt:lpstr>Пирогов являлся участником четырех войн:</vt:lpstr>
      <vt:lpstr>Слайд 54</vt:lpstr>
      <vt:lpstr>Н. И. Пирогова - основоположник военно-полевой хирургии </vt:lpstr>
      <vt:lpstr>Пирогов также первый в мире предложил, организовал и применил сортировку раненых.</vt:lpstr>
      <vt:lpstr>Слайд 57</vt:lpstr>
      <vt:lpstr>Становление асептики и антисептики</vt:lpstr>
      <vt:lpstr>Джозеф Листер (1827—1912) английский хирург </vt:lpstr>
      <vt:lpstr>Становление асептики и антисептики</vt:lpstr>
      <vt:lpstr>Становление асептики и антисептики</vt:lpstr>
      <vt:lpstr>Становление асептики и антисептики</vt:lpstr>
      <vt:lpstr>Становление асептики и антисептики</vt:lpstr>
      <vt:lpstr>Становление асептики и антисептики</vt:lpstr>
      <vt:lpstr>Становление асептики и антисептики</vt:lpstr>
      <vt:lpstr>Становление асептики и антисептики</vt:lpstr>
      <vt:lpstr>Становление асептики и антисептики</vt:lpstr>
      <vt:lpstr>Развитие полостной хирургии</vt:lpstr>
      <vt:lpstr>Развитие полостной хирургии</vt:lpstr>
      <vt:lpstr>Вывод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К.м.н.,доцент, Козлов В.В.</dc:title>
  <cp:lastModifiedBy>Admin</cp:lastModifiedBy>
  <cp:revision>17</cp:revision>
  <dcterms:modified xsi:type="dcterms:W3CDTF">2014-09-23T15:06:35Z</dcterms:modified>
</cp:coreProperties>
</file>