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85" r:id="rId3"/>
    <p:sldId id="291" r:id="rId4"/>
    <p:sldId id="287" r:id="rId5"/>
    <p:sldId id="288" r:id="rId6"/>
    <p:sldId id="289" r:id="rId7"/>
    <p:sldId id="290" r:id="rId8"/>
    <p:sldId id="292" r:id="rId9"/>
    <p:sldId id="293" r:id="rId10"/>
    <p:sldId id="294" r:id="rId11"/>
    <p:sldId id="295" r:id="rId12"/>
    <p:sldId id="275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EDAAE"/>
    <a:srgbClr val="00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04" autoAdjust="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A1649-D077-417B-8452-20E170417035}" type="datetimeFigureOut">
              <a:rPr lang="ru-RU" smtClean="0"/>
              <a:t>23.03.2024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D30EF-E096-4CC0-8507-835D8CFBD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834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1BF1-80E0-4684-8080-326522BC31B9}" type="datetime1">
              <a:rPr lang="ru-RU" smtClean="0"/>
              <a:t>23.03.2024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C4E7-8285-469E-9336-FD247D064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55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1BFE-33FE-4EC3-99B9-DE9AE80E42B9}" type="datetime1">
              <a:rPr lang="ru-RU" smtClean="0"/>
              <a:t>23.03.2024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C4E7-8285-469E-9336-FD247D064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821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3E1D-E829-4A22-A75D-59A0EAA00337}" type="datetime1">
              <a:rPr lang="ru-RU" smtClean="0"/>
              <a:t>23.03.2024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C4E7-8285-469E-9336-FD247D064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48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3B4D-3CAE-40DF-8E06-C0798FD9B394}" type="datetime1">
              <a:rPr lang="ru-RU" smtClean="0"/>
              <a:t>23.03.2024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C4E7-8285-469E-9336-FD247D064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10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BD060-7EA1-46E4-9696-F4E7A642DC77}" type="datetime1">
              <a:rPr lang="ru-RU" smtClean="0"/>
              <a:t>23.03.2024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C4E7-8285-469E-9336-FD247D064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834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795E-A387-4084-9830-C63BBCD5360F}" type="datetime1">
              <a:rPr lang="ru-RU" smtClean="0"/>
              <a:t>23.03.2024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C4E7-8285-469E-9336-FD247D064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06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D138-0669-4D68-BDB7-24903DC65DF3}" type="datetime1">
              <a:rPr lang="ru-RU" smtClean="0"/>
              <a:t>23.03.2024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C4E7-8285-469E-9336-FD247D064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148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AF81-2DE1-4800-9EF4-D7BB3E336215}" type="datetime1">
              <a:rPr lang="ru-RU" smtClean="0"/>
              <a:t>23.03.2024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C4E7-8285-469E-9336-FD247D064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529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2F71-3722-43CA-9ED0-4B3DD9E6FA90}" type="datetime1">
              <a:rPr lang="ru-RU" smtClean="0"/>
              <a:t>23.03.2024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C4E7-8285-469E-9336-FD247D064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534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898BF-E080-4C6E-8D5E-34F01BE4A070}" type="datetime1">
              <a:rPr lang="ru-RU" smtClean="0"/>
              <a:t>23.03.2024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C4E7-8285-469E-9336-FD247D064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441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7022-EB64-4D95-A8E1-586E904DC361}" type="datetime1">
              <a:rPr lang="ru-RU" smtClean="0"/>
              <a:t>23.03.2024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C4E7-8285-469E-9336-FD247D064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52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80233-4181-41BD-8F8B-AC62C45C5AC3}" type="datetime1">
              <a:rPr lang="ru-RU" smtClean="0"/>
              <a:t>23.03.2024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CC4E7-8285-469E-9336-FD247D064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23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5104"/>
            <a:ext cx="9144000" cy="169167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учреждение высшего образования «Красноярский государственный медицинский университет имени профессора В.Ф Войно-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Ясенецнецкого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Российской федерации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204162"/>
            <a:ext cx="9144000" cy="16557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</a:t>
            </a:r>
            <a:endParaRPr lang="ru-RU" sz="2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68038" y="2911366"/>
            <a:ext cx="46560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Формирование цен на ЖНВЛП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1384" y="3628011"/>
            <a:ext cx="46892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специальности 33.02.01 Фармация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8374" y="4945901"/>
            <a:ext cx="59181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Коваль Анастасия Константиновна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Преподаватель: Ширяева Елена Анатольевна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70871" y="6122045"/>
            <a:ext cx="22183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 2024</a:t>
            </a:r>
          </a:p>
        </p:txBody>
      </p:sp>
    </p:spTree>
    <p:extLst>
      <p:ext uri="{BB962C8B-B14F-4D97-AF65-F5344CB8AC3E}">
        <p14:creationId xmlns:p14="http://schemas.microsoft.com/office/powerpoint/2010/main" val="502279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F680EEE-DF2C-AA32-54EC-DCBE97A1D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C4E7-8285-469E-9336-FD247D064393}" type="slidenum">
              <a:rPr lang="ru-RU" smtClean="0"/>
              <a:t>10</a:t>
            </a:fld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AF6CE2-9F60-9712-6F96-4B62EBE1C199}"/>
              </a:ext>
            </a:extLst>
          </p:cNvPr>
          <p:cNvSpPr txBox="1"/>
          <p:nvPr/>
        </p:nvSpPr>
        <p:spPr>
          <a:xfrm>
            <a:off x="4644428" y="316871"/>
            <a:ext cx="25479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Оптовая цена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021736-5B66-CB58-08CB-FB6FDABA8472}"/>
              </a:ext>
            </a:extLst>
          </p:cNvPr>
          <p:cNvSpPr txBox="1"/>
          <p:nvPr/>
        </p:nvSpPr>
        <p:spPr>
          <a:xfrm>
            <a:off x="839708" y="1294707"/>
            <a:ext cx="1026889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449580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рассчитаем сумму оптовой надбавки, для этого обратимся к таблице из приказа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Министерства тарифной политики Красноярского края от 9 декабря 2021 г. N 20-т.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26105-540A-11BA-9E26-773F2DE1E8C8}"/>
              </a:ext>
            </a:extLst>
          </p:cNvPr>
          <p:cNvSpPr txBox="1"/>
          <p:nvPr/>
        </p:nvSpPr>
        <p:spPr>
          <a:xfrm>
            <a:off x="839708" y="2831099"/>
            <a:ext cx="1026889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44958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Учитывая, что Норильск относится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зоне, ЛП является НС, а цена ЛП выше 500р, то торговая надбавка составляет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%. </a:t>
            </a:r>
          </a:p>
          <a:p>
            <a:pPr algn="just">
              <a:tabLst>
                <a:tab pos="449580" algn="l"/>
              </a:tabLst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A2CB4E-FD7E-62DE-BEA7-D7CC5974AD1D}"/>
              </a:ext>
            </a:extLst>
          </p:cNvPr>
          <p:cNvSpPr txBox="1"/>
          <p:nvPr/>
        </p:nvSpPr>
        <p:spPr>
          <a:xfrm>
            <a:off x="839707" y="3939095"/>
            <a:ext cx="1026889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44958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Фактическую цену производителя умножаем на торговую надбавку 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521,44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*0,23=119,93, затем складываем надбавку и цену производителя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521,44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+119,93 =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640,67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это оптовая цена без НДС.</a:t>
            </a:r>
            <a:endParaRPr lang="ru-RU" sz="2400" dirty="0">
              <a:solidFill>
                <a:srgbClr val="00000A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576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B34707E-C613-B899-0B72-E1B8BCE2A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C4E7-8285-469E-9336-FD247D064393}" type="slidenum">
              <a:rPr lang="ru-RU" smtClean="0"/>
              <a:t>11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2A22E7-1225-9E79-1A29-383912E86F6A}"/>
              </a:ext>
            </a:extLst>
          </p:cNvPr>
          <p:cNvSpPr txBox="1"/>
          <p:nvPr/>
        </p:nvSpPr>
        <p:spPr>
          <a:xfrm>
            <a:off x="649209" y="1502161"/>
            <a:ext cx="1089358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44958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Рассчитаем сумму розничной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надбавки. Для этого ф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актическую цену производителя умножаем на розничную надбавку, которая составляет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81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%.</a:t>
            </a:r>
          </a:p>
          <a:p>
            <a:pPr algn="just">
              <a:tabLst>
                <a:tab pos="449580" algn="l"/>
              </a:tabLst>
            </a:pP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449580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521,44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*0,81=422,36, затем складываем надбавку и оптовую цену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640,67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+422,36= 1063,03 - это будет розничная цена без НДС. </a:t>
            </a:r>
          </a:p>
          <a:p>
            <a:pPr algn="just">
              <a:tabLst>
                <a:tab pos="449580" algn="l"/>
              </a:tabLst>
            </a:pPr>
            <a:endParaRPr lang="ru-RU" sz="2400" dirty="0">
              <a:solidFill>
                <a:srgbClr val="00000A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tabLst>
                <a:tab pos="44958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Добавляем НДС 10%. 1063,03*01,= 106,30. 1063,03+106,30= 1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169,33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это розничная цена с НДС.</a:t>
            </a:r>
            <a:endParaRPr lang="ru-RU" sz="2400" dirty="0">
              <a:solidFill>
                <a:srgbClr val="00000A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BA4CB6-F19E-F593-D9ED-4F322D48B900}"/>
              </a:ext>
            </a:extLst>
          </p:cNvPr>
          <p:cNvSpPr txBox="1"/>
          <p:nvPr/>
        </p:nvSpPr>
        <p:spPr>
          <a:xfrm>
            <a:off x="4638998" y="760491"/>
            <a:ext cx="2914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Розничная цена</a:t>
            </a:r>
          </a:p>
        </p:txBody>
      </p:sp>
    </p:spTree>
    <p:extLst>
      <p:ext uri="{BB962C8B-B14F-4D97-AF65-F5344CB8AC3E}">
        <p14:creationId xmlns:p14="http://schemas.microsoft.com/office/powerpoint/2010/main" val="3146786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0E156C-96E8-C0DF-11DE-92BF9FB1F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2677" y="2766218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6A2DC6E-56FB-D1B8-A552-86B806A28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C4E7-8285-469E-9336-FD247D06439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100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F86FACF-3979-25BB-F130-48BAE8E55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C4E7-8285-469E-9336-FD247D064393}" type="slidenum">
              <a:rPr lang="ru-RU" smtClean="0"/>
              <a:t>2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2CC112-54BA-C009-C871-5D913C3EFE91}"/>
              </a:ext>
            </a:extLst>
          </p:cNvPr>
          <p:cNvSpPr txBox="1"/>
          <p:nvPr/>
        </p:nvSpPr>
        <p:spPr>
          <a:xfrm>
            <a:off x="4680790" y="380936"/>
            <a:ext cx="246257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</a:rPr>
              <a:t>Виды цен</a:t>
            </a:r>
            <a:endParaRPr lang="ru-RU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553B7-0A95-A253-BA35-61AA4C161FD4}"/>
              </a:ext>
            </a:extLst>
          </p:cNvPr>
          <p:cNvSpPr txBox="1"/>
          <p:nvPr/>
        </p:nvSpPr>
        <p:spPr>
          <a:xfrm>
            <a:off x="417793" y="1112412"/>
            <a:ext cx="55937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1D212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Различают 3 вида цен, в зависимости от того, на какой стадии товародвижения они формируются</a:t>
            </a:r>
            <a:r>
              <a:rPr lang="en-US" sz="2400" dirty="0">
                <a:solidFill>
                  <a:srgbClr val="1D21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400" dirty="0">
              <a:solidFill>
                <a:srgbClr val="1D212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11F176-113B-F3FA-B7EF-D6FD3DE15D90}"/>
              </a:ext>
            </a:extLst>
          </p:cNvPr>
          <p:cNvSpPr txBox="1"/>
          <p:nvPr/>
        </p:nvSpPr>
        <p:spPr>
          <a:xfrm>
            <a:off x="417793" y="2312741"/>
            <a:ext cx="559370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1D212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Цена производителя - цена, по которой предприятие реализует производимую продукцию.</a:t>
            </a:r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9E612B-D378-4BA4-424A-FCBE8273038B}"/>
              </a:ext>
            </a:extLst>
          </p:cNvPr>
          <p:cNvSpPr txBox="1"/>
          <p:nvPr/>
        </p:nvSpPr>
        <p:spPr>
          <a:xfrm>
            <a:off x="417793" y="3599831"/>
            <a:ext cx="5678209" cy="1258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1D212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Оптовая цена - цена, по которой товары реализуются предприятиями  оптового звена.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0E47128-52B7-C8E1-1FD5-021C0A6A2B25}"/>
              </a:ext>
            </a:extLst>
          </p:cNvPr>
          <p:cNvSpPr txBox="1"/>
          <p:nvPr/>
        </p:nvSpPr>
        <p:spPr>
          <a:xfrm>
            <a:off x="417793" y="4926255"/>
            <a:ext cx="5593705" cy="1258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1D212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Розничная цена - цены, по которым товары реализуются к конечному потребителю.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0BADF8E6-4EAD-86CC-4751-E377EBA45D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8056" y="3429000"/>
            <a:ext cx="1832304" cy="1167221"/>
          </a:xfrm>
          <a:prstGeom prst="rect">
            <a:avLst/>
          </a:prstGeom>
        </p:spPr>
      </p:pic>
      <p:pic>
        <p:nvPicPr>
          <p:cNvPr id="1036" name="Picture 12" descr="Завод – Бесплатные иконки: здания">
            <a:extLst>
              <a:ext uri="{FF2B5EF4-FFF2-40B4-BE49-F238E27FC236}">
                <a16:creationId xmlns:a16="http://schemas.microsoft.com/office/drawing/2014/main" id="{7DECE901-714D-F517-D8FA-B7C440FCC3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554" y="1680766"/>
            <a:ext cx="1832304" cy="1832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Аптека – Бесплатные иконки: медицинский">
            <a:extLst>
              <a:ext uri="{FF2B5EF4-FFF2-40B4-BE49-F238E27FC236}">
                <a16:creationId xmlns:a16="http://schemas.microsoft.com/office/drawing/2014/main" id="{DC9D85E6-3198-15A1-91B1-F112D1FC0B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998" y="4596221"/>
            <a:ext cx="1481860" cy="1481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8CDC9BDA-A4BA-329D-5B5D-007AF127CE70}"/>
              </a:ext>
            </a:extLst>
          </p:cNvPr>
          <p:cNvCxnSpPr/>
          <p:nvPr/>
        </p:nvCxnSpPr>
        <p:spPr>
          <a:xfrm>
            <a:off x="9060360" y="2670772"/>
            <a:ext cx="1287751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1003B5D5-B1F7-C40A-ED9E-B9CB2D1ADA83}"/>
              </a:ext>
            </a:extLst>
          </p:cNvPr>
          <p:cNvCxnSpPr/>
          <p:nvPr/>
        </p:nvCxnSpPr>
        <p:spPr>
          <a:xfrm>
            <a:off x="10348111" y="2670772"/>
            <a:ext cx="0" cy="1341838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 стрелкой 32">
            <a:extLst>
              <a:ext uri="{FF2B5EF4-FFF2-40B4-BE49-F238E27FC236}">
                <a16:creationId xmlns:a16="http://schemas.microsoft.com/office/drawing/2014/main" id="{0FBF04D4-E2D0-FB41-25BA-CCB8DAB9EE4B}"/>
              </a:ext>
            </a:extLst>
          </p:cNvPr>
          <p:cNvCxnSpPr>
            <a:cxnSpLocks/>
          </p:cNvCxnSpPr>
          <p:nvPr/>
        </p:nvCxnSpPr>
        <p:spPr>
          <a:xfrm flipH="1">
            <a:off x="9153053" y="4012610"/>
            <a:ext cx="119505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42E5ADD1-FCDC-98D9-F6BB-EF50E4A7E407}"/>
              </a:ext>
            </a:extLst>
          </p:cNvPr>
          <p:cNvCxnSpPr>
            <a:cxnSpLocks/>
          </p:cNvCxnSpPr>
          <p:nvPr/>
        </p:nvCxnSpPr>
        <p:spPr>
          <a:xfrm>
            <a:off x="9153053" y="4137434"/>
            <a:ext cx="1195058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92B73E70-46AC-88E9-4B06-6E48E72AD0D9}"/>
              </a:ext>
            </a:extLst>
          </p:cNvPr>
          <p:cNvCxnSpPr/>
          <p:nvPr/>
        </p:nvCxnSpPr>
        <p:spPr>
          <a:xfrm>
            <a:off x="10348111" y="4137434"/>
            <a:ext cx="0" cy="1276538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5B5B7B99-D5C0-1EAF-C675-2881C66F54D2}"/>
              </a:ext>
            </a:extLst>
          </p:cNvPr>
          <p:cNvCxnSpPr/>
          <p:nvPr/>
        </p:nvCxnSpPr>
        <p:spPr>
          <a:xfrm flipH="1">
            <a:off x="9060360" y="5413972"/>
            <a:ext cx="1287751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297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36760F8-9A1B-C3E7-1F7A-80E2A1B4E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C4E7-8285-469E-9336-FD247D064393}" type="slidenum">
              <a:rPr lang="ru-RU" smtClean="0"/>
              <a:t>3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8D08B2-1B2F-A084-F578-D5EE8019E9F9}"/>
              </a:ext>
            </a:extLst>
          </p:cNvPr>
          <p:cNvSpPr txBox="1"/>
          <p:nvPr/>
        </p:nvSpPr>
        <p:spPr>
          <a:xfrm>
            <a:off x="1611516" y="428272"/>
            <a:ext cx="967815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жизненно необходимых и важнейших лекарственных препаратов (ЖНВЛП)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EC195F-25BD-4B85-BC89-5D42F36CFC13}"/>
              </a:ext>
            </a:extLst>
          </p:cNvPr>
          <p:cNvSpPr txBox="1"/>
          <p:nvPr/>
        </p:nvSpPr>
        <p:spPr>
          <a:xfrm>
            <a:off x="559049" y="2129424"/>
            <a:ext cx="1049523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список входят препараты, влияющие на уровень заболеваемости и смертности в России (сердечно-сосудистые, онкологические препараты, лекарства против ВИЧ/СПИДа и туберкулеза, а также противогриппозные препараты).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87220A-746A-6254-B610-BCB8EB63DCF6}"/>
              </a:ext>
            </a:extLst>
          </p:cNvPr>
          <p:cNvSpPr txBox="1"/>
          <p:nvPr/>
        </p:nvSpPr>
        <p:spPr>
          <a:xfrm>
            <a:off x="559050" y="3907519"/>
            <a:ext cx="105586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список содержит 500 международных непатентованных наименований, 2 тысячи торговых наименований, более 5,5 тысячи лекарственных форм</a:t>
            </a:r>
          </a:p>
        </p:txBody>
      </p:sp>
    </p:spTree>
    <p:extLst>
      <p:ext uri="{BB962C8B-B14F-4D97-AF65-F5344CB8AC3E}">
        <p14:creationId xmlns:p14="http://schemas.microsoft.com/office/powerpoint/2010/main" val="4262747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FA03E78-F5C4-0665-090E-A80FB3F1F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C4E7-8285-469E-9336-FD247D064393}" type="slidenum">
              <a:rPr lang="ru-RU" smtClean="0"/>
              <a:t>4</a:t>
            </a:fld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007C9B-64A8-B8AB-A621-F47DA4F48A3F}"/>
              </a:ext>
            </a:extLst>
          </p:cNvPr>
          <p:cNvSpPr txBox="1"/>
          <p:nvPr/>
        </p:nvSpPr>
        <p:spPr>
          <a:xfrm>
            <a:off x="3603279" y="688014"/>
            <a:ext cx="56032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цен на ЖНВЛП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3A4AF47B-9C64-ECFC-BFE5-F02EB725468E}"/>
              </a:ext>
            </a:extLst>
          </p:cNvPr>
          <p:cNvCxnSpPr>
            <a:cxnSpLocks/>
          </p:cNvCxnSpPr>
          <p:nvPr/>
        </p:nvCxnSpPr>
        <p:spPr>
          <a:xfrm flipH="1">
            <a:off x="3431263" y="1339912"/>
            <a:ext cx="941562" cy="3621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1E22EBDA-75CC-60D3-3FFE-2E43E6F9F6A6}"/>
              </a:ext>
            </a:extLst>
          </p:cNvPr>
          <p:cNvCxnSpPr>
            <a:cxnSpLocks/>
          </p:cNvCxnSpPr>
          <p:nvPr/>
        </p:nvCxnSpPr>
        <p:spPr>
          <a:xfrm>
            <a:off x="8020176" y="1339912"/>
            <a:ext cx="716418" cy="3621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4A4982D-9822-20EC-596C-20B853AC23AC}"/>
              </a:ext>
            </a:extLst>
          </p:cNvPr>
          <p:cNvSpPr txBox="1"/>
          <p:nvPr/>
        </p:nvSpPr>
        <p:spPr>
          <a:xfrm>
            <a:off x="1767570" y="1652544"/>
            <a:ext cx="3327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федеральном уровне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2B7CF01-29CD-C16D-22D1-612F5C74538E}"/>
              </a:ext>
            </a:extLst>
          </p:cNvPr>
          <p:cNvSpPr txBox="1"/>
          <p:nvPr/>
        </p:nvSpPr>
        <p:spPr>
          <a:xfrm>
            <a:off x="7597819" y="1696746"/>
            <a:ext cx="3584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региональном уровне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8C1C3BA-B76F-8FC7-6F83-29D947A620D9}"/>
              </a:ext>
            </a:extLst>
          </p:cNvPr>
          <p:cNvSpPr txBox="1"/>
          <p:nvPr/>
        </p:nvSpPr>
        <p:spPr>
          <a:xfrm>
            <a:off x="558960" y="2309144"/>
            <a:ext cx="55370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29.10.2010 N 865 – регламентирует формирования оптовых и розничных надбавок, правила ведения гос. реестра предельных отпускных цен производителей на ЛП, включенные в перечень ЖНВЛП</a:t>
            </a:r>
          </a:p>
          <a:p>
            <a:pPr marL="342900" indent="-342900">
              <a:buAutoNum type="arabicPeriod"/>
            </a:pPr>
            <a:r>
              <a:rPr lang="ru-RU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Правительства РФ от 12.10.2019 N 2406-р – раз в год утверждает список ЖНВЛП</a:t>
            </a:r>
            <a:endParaRPr lang="ru-RU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9919F9E-6048-54A8-1DEA-B64D68601F5D}"/>
              </a:ext>
            </a:extLst>
          </p:cNvPr>
          <p:cNvSpPr txBox="1"/>
          <p:nvPr/>
        </p:nvSpPr>
        <p:spPr>
          <a:xfrm>
            <a:off x="7003246" y="2309144"/>
            <a:ext cx="47736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риказ Министерства тарифной политики Красноярского края от 9 декабря 2021 г. N 20-т -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устанавливает предельные размеры оптовых и розничных надбавок к ценам, установленным производителями ЛП, на ЛП, включенные в перечень ЖНВЛП.</a:t>
            </a:r>
            <a:endParaRPr lang="ru-RU" sz="2400" dirty="0">
              <a:solidFill>
                <a:srgbClr val="00000A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97610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2C93B73-FFC0-B245-1133-7374F93BE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C4E7-8285-469E-9336-FD247D064393}" type="slidenum">
              <a:rPr lang="ru-RU" smtClean="0"/>
              <a:t>5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7B99D6-CB34-8839-08C3-7F7309A7C6B3}"/>
              </a:ext>
            </a:extLst>
          </p:cNvPr>
          <p:cNvSpPr txBox="1"/>
          <p:nvPr/>
        </p:nvSpPr>
        <p:spPr>
          <a:xfrm>
            <a:off x="2358428" y="601363"/>
            <a:ext cx="8995372" cy="6227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  <a:tabLst>
                <a:tab pos="449580" algn="l"/>
              </a:tabLst>
            </a:pPr>
            <a:r>
              <a:rPr lang="ru-RU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Порядок формирования цен на ЖНВЛП</a:t>
            </a:r>
            <a:endParaRPr lang="ru-RU" sz="3200" dirty="0">
              <a:solidFill>
                <a:srgbClr val="00000A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EC1C91-7A5B-DFBD-3CF0-0F9CC38C454A}"/>
              </a:ext>
            </a:extLst>
          </p:cNvPr>
          <p:cNvSpPr txBox="1"/>
          <p:nvPr/>
        </p:nvSpPr>
        <p:spPr>
          <a:xfrm>
            <a:off x="930245" y="1242127"/>
            <a:ext cx="4845866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449580" algn="l"/>
              </a:tabLst>
            </a:pPr>
            <a:r>
              <a:rPr lang="ru-RU" sz="24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формирования оптовой или розничной цены необходимо рассчитать оптовые или розничные надбавки, которые исчисляются от фактической отпускной цены производителя без учета НДС, которая не может превышать предельную отпускну</a:t>
            </a:r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24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цену. Оптовые или розничные надбавки, должны быть не выше установленных в субъекте Российской Федерации, на территорию которого осуществляется поставка товара.</a:t>
            </a:r>
            <a:endParaRPr lang="ru-RU" sz="2400" dirty="0">
              <a:solidFill>
                <a:srgbClr val="00000A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36811CB-5EE4-4B8A-096F-DE3BF7006F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6355" y="1357878"/>
            <a:ext cx="5128490" cy="4656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539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0D54097-D088-4A27-EC1E-B705E26BA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C4E7-8285-469E-9336-FD247D064393}" type="slidenum">
              <a:rPr lang="ru-RU" smtClean="0"/>
              <a:t>6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2A81E7-30D0-87F9-1342-D2E637273187}"/>
              </a:ext>
            </a:extLst>
          </p:cNvPr>
          <p:cNvSpPr txBox="1"/>
          <p:nvPr/>
        </p:nvSpPr>
        <p:spPr>
          <a:xfrm>
            <a:off x="5114000" y="271604"/>
            <a:ext cx="19639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1.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B5845F-68BA-8CDF-5F9A-06F83B560B2B}"/>
              </a:ext>
            </a:extLst>
          </p:cNvPr>
          <p:cNvSpPr txBox="1"/>
          <p:nvPr/>
        </p:nvSpPr>
        <p:spPr>
          <a:xfrm>
            <a:off x="281745" y="1012087"/>
            <a:ext cx="114110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Зарегистрированная предельная отпускная цена производителя на Таб. АЗИТРОМИЦИН АВЕКСЕМА № 3 составляет 820,50 р, а фактическая 820,50 р. Необходимо рассчитать оптовую и розничную цены для г. Красноярска.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ABCBB6-7333-792C-EF30-46A766063F6A}"/>
              </a:ext>
            </a:extLst>
          </p:cNvPr>
          <p:cNvSpPr txBox="1"/>
          <p:nvPr/>
        </p:nvSpPr>
        <p:spPr>
          <a:xfrm>
            <a:off x="304147" y="2553075"/>
            <a:ext cx="11049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Фактическая цена производителя не превышает отпускную.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610F693-BB1D-61FA-3635-8347EA86A4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762" y="3333793"/>
            <a:ext cx="11331021" cy="2681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553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AF55CFF-8FDB-0E3E-6535-9C6E27509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C4E7-8285-469E-9336-FD247D064393}" type="slidenum">
              <a:rPr lang="ru-RU" smtClean="0"/>
              <a:t>7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4324A7-CDE2-29BC-AC5B-B12894FAC055}"/>
              </a:ext>
            </a:extLst>
          </p:cNvPr>
          <p:cNvSpPr txBox="1"/>
          <p:nvPr/>
        </p:nvSpPr>
        <p:spPr>
          <a:xfrm>
            <a:off x="495678" y="1237846"/>
            <a:ext cx="1077588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449580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рассчитаем сумму оптовой надбавки, для этого обратимся к таблице из приказа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Министерства тарифной политики Красноярского края от 9 декабря 2021 г. N 20-т.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tabLst>
                <a:tab pos="449580" algn="l"/>
              </a:tabLst>
            </a:pPr>
            <a:endParaRPr lang="ru-R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44958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Учитывая, что Красноярск находится в 3 зоне, ЛП не является НС или ПВ, а цена ЛП выше 500р, то торговая надбавка составляет 11%. </a:t>
            </a:r>
          </a:p>
          <a:p>
            <a:pPr algn="just">
              <a:tabLst>
                <a:tab pos="449580" algn="l"/>
              </a:tabLst>
            </a:pP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44958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Фактическую цену производителя умножаем на торговую надбавку - 820,5*0,11=90,25, затем складываем надбавку и цену производителя 820,5+90,25 = 910,75 - это оптовая цена без НДС.</a:t>
            </a:r>
            <a:endParaRPr lang="ru-RU" sz="2400" dirty="0">
              <a:solidFill>
                <a:srgbClr val="00000A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5C6158-D0C0-2B56-BE40-B36A3F967C45}"/>
              </a:ext>
            </a:extLst>
          </p:cNvPr>
          <p:cNvSpPr txBox="1"/>
          <p:nvPr/>
        </p:nvSpPr>
        <p:spPr>
          <a:xfrm>
            <a:off x="4508626" y="506177"/>
            <a:ext cx="25479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Оптовая цена</a:t>
            </a:r>
          </a:p>
        </p:txBody>
      </p:sp>
    </p:spTree>
    <p:extLst>
      <p:ext uri="{BB962C8B-B14F-4D97-AF65-F5344CB8AC3E}">
        <p14:creationId xmlns:p14="http://schemas.microsoft.com/office/powerpoint/2010/main" val="2248769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F3CFAA2-1C91-CB8B-0B6F-7E5B895AE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C4E7-8285-469E-9336-FD247D064393}" type="slidenum">
              <a:rPr lang="ru-RU" smtClean="0"/>
              <a:t>8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D65DAA-2F1F-BC87-AC94-B907ACA4292F}"/>
              </a:ext>
            </a:extLst>
          </p:cNvPr>
          <p:cNvSpPr txBox="1"/>
          <p:nvPr/>
        </p:nvSpPr>
        <p:spPr>
          <a:xfrm>
            <a:off x="1084152" y="1345742"/>
            <a:ext cx="1034131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44958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Рассчитаем сумму розничной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надбавки. Для этого ф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актическую цену производителя умножаем на розничную надбавку, которая составляет 11%.</a:t>
            </a:r>
          </a:p>
          <a:p>
            <a:pPr algn="just">
              <a:tabLst>
                <a:tab pos="449580" algn="l"/>
              </a:tabLst>
            </a:pP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44958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820,50*0,11=90,25, затем складываем надбавку и оптовую цену 90,25 +910,75= 1001,00 - это будет розничная цена без НДС. </a:t>
            </a:r>
          </a:p>
          <a:p>
            <a:pPr algn="just">
              <a:tabLst>
                <a:tab pos="449580" algn="l"/>
              </a:tabLst>
            </a:pPr>
            <a:endParaRPr lang="ru-RU" sz="2400" dirty="0">
              <a:solidFill>
                <a:srgbClr val="00000A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tabLst>
                <a:tab pos="44958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Добавляем НДС 10%. 1001,00*01,= 100,1. 1001,00+100,1=1101,1 – это розничная цена с НДС.</a:t>
            </a:r>
            <a:endParaRPr lang="ru-RU" sz="2400" dirty="0">
              <a:solidFill>
                <a:srgbClr val="00000A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BF5705-3209-D88D-5B75-0A5029F4B589}"/>
              </a:ext>
            </a:extLst>
          </p:cNvPr>
          <p:cNvSpPr txBox="1"/>
          <p:nvPr/>
        </p:nvSpPr>
        <p:spPr>
          <a:xfrm>
            <a:off x="4787021" y="579421"/>
            <a:ext cx="2914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Розничная цена</a:t>
            </a:r>
          </a:p>
        </p:txBody>
      </p:sp>
    </p:spTree>
    <p:extLst>
      <p:ext uri="{BB962C8B-B14F-4D97-AF65-F5344CB8AC3E}">
        <p14:creationId xmlns:p14="http://schemas.microsoft.com/office/powerpoint/2010/main" val="497118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E01D27-DFC2-6A1F-D0B4-8E29F1F84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7575" y="446606"/>
            <a:ext cx="2556850" cy="612649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2.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F642548-28F3-C3BF-5E7B-3CB19DB02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C4E7-8285-469E-9336-FD247D064393}" type="slidenum">
              <a:rPr lang="ru-RU" smtClean="0"/>
              <a:t>9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22AF0D-FBBB-0541-AB61-B196B1E9813C}"/>
              </a:ext>
            </a:extLst>
          </p:cNvPr>
          <p:cNvSpPr txBox="1"/>
          <p:nvPr/>
        </p:nvSpPr>
        <p:spPr>
          <a:xfrm>
            <a:off x="477570" y="1346331"/>
            <a:ext cx="1129193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Зарегистрированная предельная отпускная цена производителя на Р-р д/приема внутрь Морфин 6 мг/мл 5 мл № 20 составляет 521,44 р, а фактическая 521,44 р. Необходимо рассчитать оптовую и розничную цены для Норильска. 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E3072DA-77A0-97FE-A47C-9F1BCCE3E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570" y="3429000"/>
            <a:ext cx="10716285" cy="225606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1F1DAD-4C36-18B8-6361-FA32687EEB02}"/>
              </a:ext>
            </a:extLst>
          </p:cNvPr>
          <p:cNvSpPr txBox="1"/>
          <p:nvPr/>
        </p:nvSpPr>
        <p:spPr>
          <a:xfrm>
            <a:off x="414195" y="2833736"/>
            <a:ext cx="106491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Фактическая цена производителя не превышает отпускную.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504109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  <wetp:taskpane dockstate="right" visibility="0" width="350" row="1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BFBC90F3-98A9-43DB-A6AD-38267FDF67A0}">
  <we:reference id="wa104379997" version="2.0.0.0" store="ru-RU" storeType="OMEX"/>
  <we:alternateReferences>
    <we:reference id="WA104379997" version="2.0.0.0" store="WA104379997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7EE73FA2-B1E9-48E5-95A3-2735EE23695C}">
  <we:reference id="wa104178141" version="4.3.3.0" store="ru-RU" storeType="OMEX"/>
  <we:alternateReferences>
    <we:reference id="WA104178141" version="4.3.3.0" store="WA10417814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7089</TotalTime>
  <Words>711</Words>
  <Application>Microsoft Office PowerPoint</Application>
  <PresentationFormat>Широкоэкранный</PresentationFormat>
  <Paragraphs>63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Федеральное государственное учреждение высшего образования «Красноярский государственный медицинский университет имени профессора В.Ф Войно-Ясенецнецкого» Министерства здравоохранения Российской федерации Фармацевтический колледж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 2.</vt:lpstr>
      <vt:lpstr>Презентация PowerPoint</vt:lpstr>
      <vt:lpstr>Презентация PowerPoint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учреждение высшего образования «Красноярский государственный медицинский университет имени профессора В.Ф Войно-Ясенецного» Министерства здравоохранения Российской федерации Фармацевтический колледж</dc:title>
  <dc:creator>NaXyi IDITE</dc:creator>
  <cp:lastModifiedBy>okite</cp:lastModifiedBy>
  <cp:revision>72</cp:revision>
  <dcterms:created xsi:type="dcterms:W3CDTF">2021-12-05T13:50:04Z</dcterms:created>
  <dcterms:modified xsi:type="dcterms:W3CDTF">2024-03-23T12:49:56Z</dcterms:modified>
</cp:coreProperties>
</file>