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73" r:id="rId8"/>
    <p:sldId id="270" r:id="rId9"/>
    <p:sldId id="277" r:id="rId10"/>
    <p:sldId id="271" r:id="rId11"/>
    <p:sldId id="278" r:id="rId12"/>
    <p:sldId id="272" r:id="rId13"/>
    <p:sldId id="279" r:id="rId14"/>
    <p:sldId id="274" r:id="rId15"/>
    <p:sldId id="280" r:id="rId16"/>
    <p:sldId id="282" r:id="rId17"/>
    <p:sldId id="269" r:id="rId18"/>
    <p:sldId id="275" r:id="rId19"/>
    <p:sldId id="28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krasgmu.ru/index.php?page%5borg%5d=umkd_metod_tl&amp;tl_id=422854&amp;metod_type=0&amp;metod_class=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krasgmu.ru/index.php?page%5borg%5d=umkd_metod_tl&amp;tl_id=422854&amp;metod_type=0&amp;metod_class=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rls.rosminzdrav.ru/Grls_View_v2.aspx?routingGuid=82fc2f6a-591e-47da-9454-1947533b42e2&amp;t=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grls.rosminzdrav.ru/Grls_View_v2.aspx?routingGuid=82fc2f6a-591e-47da-9454-1947533b42e2&amp;t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item.asp?id=38237032" TargetMode="External"/><Relationship Id="rId2" Type="http://schemas.openxmlformats.org/officeDocument/2006/relationships/hyperlink" Target="https://www.elibrary.ru/item.asp?id=4271475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item.asp?id=38237032" TargetMode="External"/><Relationship Id="rId2" Type="http://schemas.openxmlformats.org/officeDocument/2006/relationships/hyperlink" Target="https://www.elibrary.ru/item.asp?id=4271475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brary.ru/item.asp?id=3286732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mpitomci.ru/doc/spr/maindoc/ahelm_txt/1615.html" TargetMode="External"/><Relationship Id="rId4" Type="http://schemas.openxmlformats.org/officeDocument/2006/relationships/hyperlink" Target="https://www.elibrary.ru/item.asp?id=4138983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mpitomci.ru/doc/spr/maindoc/ahelm_txt/1615.html" TargetMode="External"/><Relationship Id="rId2" Type="http://schemas.openxmlformats.org/officeDocument/2006/relationships/hyperlink" Target="https://www.elibrary.ru/item.asp?id=4138983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elibrary.ru/item.asp?id=21498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brary.ru/item.asp?id=214985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brary.ru/contents.asp?id=33958930&amp;selid=2149858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cienceforum.ru/2018/article/20180068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nature.web.ru/db/msg.html?mid=1169810&amp;uri=index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rls.rosminzdrav.ru/Grls_View_v2.aspx?routingGuid=084666a3-4b28-46d3-84c1-0bf778d2e5fb&amp;t=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ls.rosminzdrav.ru/Grls_View_v2.aspx?routingGuid=084666a3-4b28-46d3-84c1-0bf778d2e5fb&amp;t=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712968" cy="35582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Противопаразитарные средства. Лечение заболеваний, вызванных бычьим, свиным цепнями. Лечение описторхоза.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1723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Выполнила: Вершинина Елизавета Александровна 306 </a:t>
            </a:r>
            <a:r>
              <a:rPr lang="ru-RU" sz="1800" dirty="0" err="1" smtClean="0">
                <a:solidFill>
                  <a:schemeClr val="bg1"/>
                </a:solidFill>
              </a:rPr>
              <a:t>леч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Преподаватель: Окладникова Евгения Владимировна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1600" dirty="0" err="1" smtClean="0"/>
              <a:t>Войно-Ясенецкого</a:t>
            </a:r>
            <a:r>
              <a:rPr lang="ru-RU" sz="1600" dirty="0" smtClean="0"/>
              <a:t>" Министерства здравоохранения Российской Федерации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НИКЛОЗАМИД (ФЕНАСАЛ)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29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err="1" smtClean="0"/>
              <a:t>Фармакодинамика</a:t>
            </a:r>
            <a:r>
              <a:rPr lang="ru-RU" sz="3800" b="1" dirty="0" smtClean="0"/>
              <a:t>: </a:t>
            </a:r>
            <a:r>
              <a:rPr lang="ru-RU" sz="3800" dirty="0" smtClean="0"/>
              <a:t>Угнетает окислительное </a:t>
            </a:r>
            <a:r>
              <a:rPr lang="ru-RU" sz="3800" dirty="0" err="1" smtClean="0"/>
              <a:t>фосфорилирование</a:t>
            </a:r>
            <a:r>
              <a:rPr lang="ru-RU" sz="3800" dirty="0" smtClean="0"/>
              <a:t> цестод и парализует их. Кроме того, он снижает устойчивость ленточных гельминтов к протеолитическим ферментам.</a:t>
            </a:r>
          </a:p>
          <a:p>
            <a:pPr>
              <a:buNone/>
            </a:pPr>
            <a:r>
              <a:rPr lang="ru-RU" sz="3800" b="1" dirty="0" err="1" smtClean="0"/>
              <a:t>Фармакокинетика</a:t>
            </a:r>
            <a:r>
              <a:rPr lang="ru-RU" sz="3800" b="1" dirty="0" smtClean="0"/>
              <a:t>: </a:t>
            </a:r>
            <a:r>
              <a:rPr lang="ru-RU" sz="3800" dirty="0" smtClean="0"/>
              <a:t>При </a:t>
            </a:r>
            <a:r>
              <a:rPr lang="ru-RU" sz="3800" dirty="0" err="1" smtClean="0"/>
              <a:t>пероральном</a:t>
            </a:r>
            <a:r>
              <a:rPr lang="ru-RU" sz="3800" dirty="0" smtClean="0"/>
              <a:t> введении практически не всасывается в кровь. Выделяется в основном с фекалиями на 2-3-и сутки после введения.</a:t>
            </a:r>
          </a:p>
          <a:p>
            <a:pPr>
              <a:buNone/>
            </a:pPr>
            <a:r>
              <a:rPr lang="ru-RU" sz="3800" b="1" dirty="0" smtClean="0"/>
              <a:t>Побочные действия: </a:t>
            </a:r>
            <a:r>
              <a:rPr lang="ru-RU" sz="3800" dirty="0" smtClean="0"/>
              <a:t>Тошнота, аллергические реакции, обострение нейродермита.</a:t>
            </a:r>
          </a:p>
          <a:p>
            <a:r>
              <a:rPr lang="en-US" dirty="0" smtClean="0">
                <a:hlinkClick r:id="rId2"/>
              </a:rPr>
              <a:t>https://krasgmu.ru/index.php?page[org]=umkd_metod_tl&amp;tl_id=422854&amp;metod_type=0&amp;metod_class=2</a:t>
            </a:r>
            <a:endParaRPr lang="ru-RU" dirty="0"/>
          </a:p>
        </p:txBody>
      </p:sp>
      <p:pic>
        <p:nvPicPr>
          <p:cNvPr id="14338" name="Picture 2" descr="Фенасал инструк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13176"/>
            <a:ext cx="2286000" cy="1571626"/>
          </a:xfrm>
          <a:prstGeom prst="rect">
            <a:avLst/>
          </a:prstGeom>
          <a:noFill/>
        </p:spPr>
      </p:pic>
      <p:pic>
        <p:nvPicPr>
          <p:cNvPr id="14340" name="Picture 4" descr="Фенасал | kazguki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69160"/>
            <a:ext cx="2381250" cy="1685926"/>
          </a:xfrm>
          <a:prstGeom prst="rect">
            <a:avLst/>
          </a:prstGeom>
          <a:noFill/>
        </p:spPr>
      </p:pic>
      <p:pic>
        <p:nvPicPr>
          <p:cNvPr id="14342" name="Picture 6" descr="Как выводится бычий цепень. Лечение бычьего цепня у челове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221088"/>
            <a:ext cx="2958006" cy="3017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 smtClean="0"/>
              <a:t>Способ применения и дозы:</a:t>
            </a:r>
            <a:r>
              <a:rPr lang="ru-RU" sz="3200" dirty="0" smtClean="0"/>
              <a:t> Внутрь</a:t>
            </a:r>
            <a:r>
              <a:rPr lang="ru-RU" sz="3200" i="1" dirty="0" smtClean="0"/>
              <a:t>, </a:t>
            </a:r>
            <a:r>
              <a:rPr lang="ru-RU" sz="3200" dirty="0" smtClean="0"/>
              <a:t>таблетки разжевывают или размельчают в теплой воде (1 таблетку в 50 мл теплой воды). Суточная доза: для взрослых - 2-3 г (8-12 таблеток); При </a:t>
            </a:r>
            <a:r>
              <a:rPr lang="ru-RU" sz="3200" dirty="0" err="1" smtClean="0"/>
              <a:t>тениозе</a:t>
            </a:r>
            <a:r>
              <a:rPr lang="ru-RU" sz="3200" dirty="0" smtClean="0"/>
              <a:t>: суточную дозу принимают натощак, через 2 ч - солевое слабительное, через 1 мес.- прием препарата повторяют, слабительные ЛП не назначают. При </a:t>
            </a:r>
            <a:r>
              <a:rPr lang="ru-RU" sz="3200" dirty="0" err="1" smtClean="0"/>
              <a:t>тениаринхозе</a:t>
            </a:r>
            <a:r>
              <a:rPr lang="ru-RU" sz="3200" dirty="0" smtClean="0"/>
              <a:t>: препарат принимают утром натощак или вечером через 3-4 ч после легкого ужина. В день лечения рекомендуется жидкая или полужидкая легко усвояемая пища (бульон, жидкие каши, пюре, молоко, кисели, фруктовые соки, сладкий чай и пр.). Перед приемом </a:t>
            </a:r>
            <a:r>
              <a:rPr lang="ru-RU" sz="3200" dirty="0" err="1" smtClean="0"/>
              <a:t>никлозамида</a:t>
            </a:r>
            <a:r>
              <a:rPr lang="ru-RU" sz="3200" dirty="0" smtClean="0"/>
              <a:t> принимают 2 г натрия гидрокарбоната.</a:t>
            </a:r>
          </a:p>
          <a:p>
            <a:r>
              <a:rPr lang="en-US" sz="2400" dirty="0" smtClean="0">
                <a:hlinkClick r:id="rId2"/>
              </a:rPr>
              <a:t>https://krasgmu.ru/index.php?page[org]=umkd_metod_tl&amp;tl_id=422854&amp;metod_type=0&amp;metod_class=2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ПРАЗИКВАНТЕЛ (БИЛЬТРИЦИД)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b="1" dirty="0" err="1" smtClean="0"/>
              <a:t>Фармакодинамика</a:t>
            </a:r>
            <a:r>
              <a:rPr lang="ru-RU" sz="7400" b="1" dirty="0" smtClean="0"/>
              <a:t>:</a:t>
            </a:r>
            <a:r>
              <a:rPr lang="ru-RU" sz="7400" dirty="0" smtClean="0"/>
              <a:t> Противогельминтное средство, производное </a:t>
            </a:r>
            <a:r>
              <a:rPr lang="ru-RU" sz="7400" dirty="0" err="1" smtClean="0"/>
              <a:t>пиразинизохинолина</a:t>
            </a:r>
            <a:r>
              <a:rPr lang="ru-RU" sz="7400" dirty="0" smtClean="0"/>
              <a:t>. Обладает широким спектром действия, в который входят многие трематоды и цестоды. Характерны два основных эффекта в отношении чувствительных гельминтов. В низких дозах он вызывает повышение мышечной активности, сменяющееся сокращением мускулатуры и спастическим параличом.. Механизм действия окончательно не выяснен. </a:t>
            </a:r>
          </a:p>
          <a:p>
            <a:pPr>
              <a:buNone/>
            </a:pPr>
            <a:r>
              <a:rPr lang="ru-RU" sz="7400" b="1" dirty="0" err="1" smtClean="0"/>
              <a:t>Фармакокинетика</a:t>
            </a:r>
            <a:r>
              <a:rPr lang="ru-RU" sz="7400" b="1" dirty="0" smtClean="0"/>
              <a:t>:</a:t>
            </a:r>
            <a:r>
              <a:rPr lang="ru-RU" sz="7400" dirty="0" smtClean="0"/>
              <a:t> Хорошо всасывается в ЖКТ, </a:t>
            </a:r>
            <a:r>
              <a:rPr lang="ru-RU" sz="7400" dirty="0" err="1" smtClean="0"/>
              <a:t>биодоступность</a:t>
            </a:r>
            <a:r>
              <a:rPr lang="ru-RU" sz="7400" dirty="0" smtClean="0"/>
              <a:t> - более 80% (не зависит от пищи). Хорошо распределяется, проходит через ГЭБ. </a:t>
            </a:r>
            <a:r>
              <a:rPr lang="ru-RU" sz="7400" dirty="0" err="1" smtClean="0"/>
              <a:t>Метаболизируется</a:t>
            </a:r>
            <a:r>
              <a:rPr lang="ru-RU" sz="7400" dirty="0" smtClean="0"/>
              <a:t> в печени, </a:t>
            </a:r>
            <a:r>
              <a:rPr lang="ru-RU" sz="7400" dirty="0" err="1" smtClean="0"/>
              <a:t>экскретируется</a:t>
            </a:r>
            <a:r>
              <a:rPr lang="ru-RU" sz="7400" dirty="0" smtClean="0"/>
              <a:t> почками. Т1/2 -1-1,5 ч, при почечной недостаточности существенно не изменяется, увеличивается при нарушении функции печени.</a:t>
            </a:r>
          </a:p>
          <a:p>
            <a:r>
              <a:rPr lang="en-US" sz="7400" dirty="0" smtClean="0">
                <a:hlinkClick r:id="rId2"/>
              </a:rPr>
              <a:t>https://grls.rosminzdrav.ru/Grls_View_v2.aspx?routingGuid=82fc2f6a-591e-47da-9454-1947533b42e2&amp;t=</a:t>
            </a:r>
            <a:endParaRPr lang="ru-RU" sz="7400" dirty="0" smtClean="0"/>
          </a:p>
          <a:p>
            <a:endParaRPr lang="ru-RU" dirty="0"/>
          </a:p>
        </p:txBody>
      </p:sp>
      <p:sp>
        <p:nvSpPr>
          <p:cNvPr id="13316" name="AutoShape 4" descr="Бильтрицид - инструкция, состав, аналоги, показания, дозиров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Бильтрицид - инструкция, состав, аналоги, показания, дозиров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Бильтрицид - инструкция, состав, аналоги, показания, дозиров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Бильтрицид - инструкция, состав, аналоги, показания, дозиров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Бильтрицид - инструкция, состав, аналоги, показания, дозиров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932856"/>
            <a:ext cx="8153400" cy="4925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b="1" dirty="0" smtClean="0"/>
              <a:t>Побочные действия: </a:t>
            </a:r>
            <a:r>
              <a:rPr lang="ru-RU" sz="3200" dirty="0" smtClean="0"/>
              <a:t>Тошнота, рвота, боль в животе, диарея с примесью крови, головокружение, головная боль, сонливость, заторможенность, дезориентация, повышенная потливость, лихорадка, аллергические реакции (кожные высыпания, зуд).</a:t>
            </a:r>
          </a:p>
          <a:p>
            <a:pPr>
              <a:buNone/>
            </a:pPr>
            <a:r>
              <a:rPr lang="ru-RU" sz="3200" b="1" dirty="0" smtClean="0"/>
              <a:t>Режим дозирования: </a:t>
            </a:r>
            <a:r>
              <a:rPr lang="ru-RU" sz="3200" dirty="0" smtClean="0"/>
              <a:t>Устанавливают в зависимости от вида возбудителя. Разовая доза составляет 10-50 мг/кг. Таблетку следует принимать внутрь целиком, не разжевывая, с небольшим количеством жидкости до или во время приема пищи.</a:t>
            </a:r>
          </a:p>
          <a:p>
            <a:pPr>
              <a:buNone/>
            </a:pPr>
            <a:r>
              <a:rPr lang="en-US" sz="3600" dirty="0" smtClean="0">
                <a:hlinkClick r:id="rId2"/>
              </a:rPr>
              <a:t>https://grls.rosminzdrav.ru/Grls_View_v2.aspx?routingGuid=82fc2f6a-591e-47da-9454-1947533b42e2&amp;t</a:t>
            </a:r>
            <a:r>
              <a:rPr lang="en-US" sz="200" dirty="0" smtClean="0">
                <a:hlinkClick r:id="rId2"/>
              </a:rPr>
              <a:t>=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" name="Picture 14" descr="Празивак (Празиквантел) купить в Москве +7(906)920-42-11 РосФар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312368" cy="1718291"/>
          </a:xfrm>
          <a:prstGeom prst="rect">
            <a:avLst/>
          </a:prstGeom>
          <a:noFill/>
        </p:spPr>
      </p:pic>
      <p:pic>
        <p:nvPicPr>
          <p:cNvPr id="5" name="Picture 2" descr="Нужна помощь! | Пикаб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16632"/>
            <a:ext cx="276227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Описторхоз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153400" cy="4495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Паразитарное заболевание, которое может быть спровоцировано внедрением в организм одного из двух червей рода трематод - кошачьей или беличьей двуустки. Заражение человека обусловлено употреблением в пищу плохо обработанной рыбы карповых пород.</a:t>
            </a:r>
          </a:p>
          <a:p>
            <a:r>
              <a:rPr lang="en-US" sz="2400" dirty="0" smtClean="0">
                <a:hlinkClick r:id="rId2"/>
              </a:rPr>
              <a:t>https://www.elibrary.ru/item.asp?id=42714753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https://www.elibrary.ru/item.asp?id=38237032</a:t>
            </a:r>
            <a:endParaRPr lang="ru-RU" sz="2400" dirty="0"/>
          </a:p>
        </p:txBody>
      </p:sp>
      <p:pic>
        <p:nvPicPr>
          <p:cNvPr id="31746" name="Picture 2" descr="Описторхоз у рыб: признаки заболевания и меры профилактики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437112"/>
            <a:ext cx="3275856" cy="2260341"/>
          </a:xfrm>
          <a:prstGeom prst="rect">
            <a:avLst/>
          </a:prstGeom>
          <a:noFill/>
        </p:spPr>
      </p:pic>
      <p:pic>
        <p:nvPicPr>
          <p:cNvPr id="31748" name="Picture 4" descr="Как не получить описторхоз или не заселить себе паразитов — Цели к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3463611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Кислая среда желудочного сока разрушает </a:t>
            </a:r>
            <a:r>
              <a:rPr lang="ru-RU" sz="3200" dirty="0" err="1" smtClean="0"/>
              <a:t>церкариевую</a:t>
            </a:r>
            <a:r>
              <a:rPr lang="ru-RU" sz="3200" dirty="0" smtClean="0"/>
              <a:t> капсулу, и личинка попадает в двенадцатиперстную кишку, где и происходит окончательный разрыв имеющейся гиалиновой оболочки и попадание личинки в желчевыводящие протоки, печень, поджелудочную железу. Развиваясь на протяжении 3-4 недель, личинки превращаются в половозрелые особи, которые начинают откладывать яйца.</a:t>
            </a:r>
          </a:p>
          <a:p>
            <a:r>
              <a:rPr lang="en-US" sz="3200" dirty="0" smtClean="0">
                <a:hlinkClick r:id="rId2"/>
              </a:rPr>
              <a:t>https://www.elibrary.ru/item.asp?id=42714753</a:t>
            </a:r>
            <a:endParaRPr lang="ru-RU" sz="3200" dirty="0" smtClean="0"/>
          </a:p>
          <a:p>
            <a:r>
              <a:rPr lang="en-US" sz="3200" dirty="0" smtClean="0">
                <a:hlinkClick r:id="rId3"/>
              </a:rPr>
              <a:t>https://www.elibrary.ru/item.asp?id=38237032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Профилактика описторхоза - пути заражения - Нижневартовска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4676775" cy="4876801"/>
          </a:xfrm>
          <a:prstGeom prst="rect">
            <a:avLst/>
          </a:prstGeom>
          <a:noFill/>
        </p:spPr>
      </p:pic>
      <p:pic>
        <p:nvPicPr>
          <p:cNvPr id="1034" name="Picture 10" descr="Описторхоз - Профилактика заболева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1714500" cy="1809751"/>
          </a:xfrm>
          <a:prstGeom prst="rect">
            <a:avLst/>
          </a:prstGeom>
          <a:noFill/>
        </p:spPr>
      </p:pic>
      <p:pic>
        <p:nvPicPr>
          <p:cNvPr id="1036" name="Picture 12" descr="Правильное питание при описторхозе. Полезные и опасные продукты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3659447" cy="207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ЛС для лечения описторхоза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7525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Лечение является комплексным, включает несколько этапов, и может быть достаточно продолжительным.</a:t>
            </a:r>
          </a:p>
          <a:p>
            <a:r>
              <a:rPr lang="ru-RU" dirty="0" smtClean="0"/>
              <a:t>Подготовительный этап. Продолжается от 10 до 20 дней, в зависимости от тяжести течения. В этот период назначаются препараты для улучшения состояния и снятия общих симптомов. Это </a:t>
            </a:r>
            <a:r>
              <a:rPr lang="ru-RU" dirty="0" err="1" smtClean="0"/>
              <a:t>спазмолитики</a:t>
            </a:r>
            <a:r>
              <a:rPr lang="ru-RU" dirty="0" smtClean="0"/>
              <a:t>, противовоспалительные, антиаллергические средства. Для оптимизации оттока желчи применяются желчегонные средства. </a:t>
            </a:r>
            <a:r>
              <a:rPr lang="ru-RU" dirty="0" err="1" smtClean="0"/>
              <a:t>Гепатопротекторы</a:t>
            </a:r>
            <a:r>
              <a:rPr lang="ru-RU" dirty="0" smtClean="0"/>
              <a:t> стабилизируют работу печени.</a:t>
            </a:r>
          </a:p>
          <a:p>
            <a:r>
              <a:rPr lang="ru-RU" dirty="0" smtClean="0"/>
              <a:t>Второй этап является непосредственной </a:t>
            </a:r>
            <a:r>
              <a:rPr lang="ru-RU" dirty="0" err="1" smtClean="0"/>
              <a:t>дегельментизацией</a:t>
            </a:r>
            <a:r>
              <a:rPr lang="ru-RU" dirty="0" smtClean="0"/>
              <a:t>. Врач рекомендует в каждом отдельном случае курс лекарственных средств, направленных на устранение из организма гельминтов. Назначается </a:t>
            </a:r>
            <a:r>
              <a:rPr lang="ru-RU" dirty="0" err="1" smtClean="0"/>
              <a:t>Празиквантел</a:t>
            </a:r>
            <a:r>
              <a:rPr lang="ru-RU" dirty="0" smtClean="0"/>
              <a:t>, </a:t>
            </a:r>
            <a:r>
              <a:rPr lang="ru-RU" dirty="0" err="1" smtClean="0"/>
              <a:t>Альбендазол</a:t>
            </a:r>
            <a:r>
              <a:rPr lang="ru-RU" dirty="0" smtClean="0"/>
              <a:t> и </a:t>
            </a:r>
            <a:r>
              <a:rPr lang="ru-RU" dirty="0" err="1" smtClean="0"/>
              <a:t>Хлоксил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Третий этап (реабилитационный) –восстановление нарушений, произошедших в организме вследствие инвазии. Также в течение всего реабилитационного периода следует очищать кишечник при помощи клизм или слабительных средств.</a:t>
            </a:r>
          </a:p>
          <a:p>
            <a:r>
              <a:rPr lang="en-US" dirty="0" smtClean="0">
                <a:hlinkClick r:id="rId2"/>
              </a:rPr>
              <a:t>https://www.elibrary.ru/item.asp?id=32867324</a:t>
            </a:r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ХЛОКСИЛ - инструкция по применению, цена, отзывы и анало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905503"/>
            <a:ext cx="2448272" cy="1952497"/>
          </a:xfrm>
          <a:prstGeom prst="rect">
            <a:avLst/>
          </a:prstGeom>
          <a:noFill/>
        </p:spPr>
      </p:pic>
      <p:pic>
        <p:nvPicPr>
          <p:cNvPr id="32770" name="Picture 2" descr="ХЛОКСИЛ - инструкция по применению, цена, отзывы и а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34272"/>
            <a:ext cx="2123728" cy="2123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ХЛОКСИЛ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err="1" smtClean="0"/>
              <a:t>Фармакодинамика</a:t>
            </a:r>
            <a:r>
              <a:rPr lang="ru-RU" sz="2400" b="1" dirty="0" smtClean="0"/>
              <a:t>:</a:t>
            </a:r>
            <a:r>
              <a:rPr lang="ru-RU" sz="2400" dirty="0" smtClean="0"/>
              <a:t> Производное ксилола; оказывает антигельминтное действие. По химическому строению и фармакологическим свойствам </a:t>
            </a:r>
            <a:r>
              <a:rPr lang="ru-RU" sz="2400" dirty="0" err="1" smtClean="0"/>
              <a:t>хлоксил</a:t>
            </a:r>
            <a:r>
              <a:rPr lang="ru-RU" sz="2400" dirty="0" smtClean="0"/>
              <a:t> близок к </a:t>
            </a:r>
            <a:r>
              <a:rPr lang="ru-RU" sz="2400" dirty="0" err="1" smtClean="0"/>
              <a:t>гексахлорэтану</a:t>
            </a:r>
            <a:r>
              <a:rPr lang="ru-RU" sz="2400" dirty="0" smtClean="0"/>
              <a:t>. Препарат действует на трематоды, однако является более эффективным и менее токсичным.</a:t>
            </a:r>
          </a:p>
          <a:p>
            <a:pPr>
              <a:buNone/>
            </a:pPr>
            <a:r>
              <a:rPr lang="ru-RU" sz="2400" b="1" dirty="0" smtClean="0"/>
              <a:t>Побочные действия: </a:t>
            </a:r>
            <a:r>
              <a:rPr lang="ru-RU" sz="2400" dirty="0" smtClean="0"/>
              <a:t>Боль в области печени и увеличение ее размеров, протеинурия, аритмии, </a:t>
            </a:r>
            <a:r>
              <a:rPr lang="ru-RU" sz="2400" dirty="0" err="1" smtClean="0"/>
              <a:t>кардиалгия</a:t>
            </a:r>
            <a:r>
              <a:rPr lang="ru-RU" sz="2400" dirty="0" smtClean="0"/>
              <a:t>, </a:t>
            </a:r>
            <a:r>
              <a:rPr lang="ru-RU" sz="2400" dirty="0" err="1" smtClean="0"/>
              <a:t>эозинофилия</a:t>
            </a:r>
            <a:r>
              <a:rPr lang="ru-RU" sz="2400" dirty="0" smtClean="0"/>
              <a:t>. Аллергические реакции на компоненты препарата.</a:t>
            </a:r>
          </a:p>
          <a:p>
            <a:pPr>
              <a:buNone/>
            </a:pPr>
            <a:r>
              <a:rPr lang="en-US" sz="2400" dirty="0" smtClean="0">
                <a:hlinkClick r:id="rId4"/>
              </a:rPr>
              <a:t>https://www.elibrary.ru/item.asp?id=41389832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5"/>
              </a:rPr>
              <a:t>http://www.dompitomci.ru/doc/spr/maindoc/ahelm_txt/1615.html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200" b="1" dirty="0" smtClean="0"/>
              <a:t>Режим дозирования:</a:t>
            </a:r>
            <a:r>
              <a:rPr lang="ru-RU" sz="3200" dirty="0" smtClean="0"/>
              <a:t> Внутрь, в виде порошка, через 1 ч после легкого завтрака, в дозе 0.1-0.15 г препарата/кг/</a:t>
            </a:r>
            <a:r>
              <a:rPr lang="ru-RU" sz="3200" dirty="0" err="1" smtClean="0"/>
              <a:t>сут</a:t>
            </a:r>
            <a:r>
              <a:rPr lang="ru-RU" sz="3200" dirty="0" smtClean="0"/>
              <a:t> (по 2 г через каждые 10 мин), за 2 дня - 10-20 г препарата. Курс лечения препаратом - 2 дня. 5-дневная схема: доза на курс та же, но принимают 5 дней подряд по 0.06 г/кг. 3-дневная схема: 0.1 г/кг/</a:t>
            </a:r>
            <a:r>
              <a:rPr lang="ru-RU" sz="3200" dirty="0" err="1" smtClean="0"/>
              <a:t>сут</a:t>
            </a:r>
            <a:r>
              <a:rPr lang="ru-RU" sz="3200" dirty="0" smtClean="0"/>
              <a:t>. Суточную дозу дают в 2-3 приема с интервалом 2 ч. Курс лечения препаратом повторяют не ранее чем через 4-6 мес.</a:t>
            </a:r>
          </a:p>
          <a:p>
            <a:pPr>
              <a:buNone/>
            </a:pPr>
            <a:r>
              <a:rPr lang="en-US" sz="3200" dirty="0" smtClean="0">
                <a:hlinkClick r:id="rId2"/>
              </a:rPr>
              <a:t>https://www.elibrary.ru/item.asp?id=41389832</a:t>
            </a:r>
            <a:endParaRPr lang="ru-RU" sz="3200" dirty="0" smtClean="0"/>
          </a:p>
          <a:p>
            <a:pPr>
              <a:buNone/>
            </a:pPr>
            <a:r>
              <a:rPr lang="en-US" sz="3200" dirty="0" smtClean="0">
                <a:hlinkClick r:id="rId3"/>
              </a:rPr>
              <a:t>http://www.dompitomci.ru/doc/spr/maindoc/ahelm_txt/1615.html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Противопаразитарные средства.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Паразиты человека.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Тениаринхоз (бычий цепень).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Тениоз (Свиной цепень).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ЛС для лечения заболеваний вызванных бычьим, свиным цепнями.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Описторхоз.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ЛС для лечения описторхоза.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Противопаразитарные средства.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- это химически активные вещества, которые широко применяются для профилактики или устранения жизнедеятельности паразитов. </a:t>
            </a:r>
          </a:p>
          <a:p>
            <a:r>
              <a:rPr lang="ru-RU" sz="2400" dirty="0" smtClean="0"/>
              <a:t>Исторически первым лекарством этой группы стал хинин (алкалоид, выделенный из коры южноамериканского хинного дерева).</a:t>
            </a:r>
          </a:p>
          <a:p>
            <a:r>
              <a:rPr lang="en-US" sz="2400" dirty="0" smtClean="0">
                <a:hlinkClick r:id="rId2"/>
              </a:rPr>
              <a:t>https://www.elibrary.ru/item.asp?id=21498587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27650" name="Picture 2" descr="ДИКИЙ ХИНИН. Справочник лекарственных расте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1543050" cy="2162176"/>
          </a:xfrm>
          <a:prstGeom prst="rect">
            <a:avLst/>
          </a:prstGeom>
          <a:noFill/>
        </p:spPr>
      </p:pic>
      <p:pic>
        <p:nvPicPr>
          <p:cNvPr id="27652" name="Picture 4" descr="хинин стоковые фото - Скачивайте 259 RF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365104"/>
            <a:ext cx="3456384" cy="2307136"/>
          </a:xfrm>
          <a:prstGeom prst="rect">
            <a:avLst/>
          </a:prstGeom>
          <a:noFill/>
        </p:spPr>
      </p:pic>
      <p:pic>
        <p:nvPicPr>
          <p:cNvPr id="27654" name="Picture 6" descr="Анальгин-хинин таб. №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365104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 временем ученые стали искать замену хинину из-за ограниченности запасов природного сырья, и в связи с побочными действиями хинина (глухота, аллергические реакции, угнетение кроветворения). </a:t>
            </a:r>
          </a:p>
          <a:p>
            <a:r>
              <a:rPr lang="ru-RU" dirty="0" smtClean="0"/>
              <a:t>В 1925 году появились первые синтетические препараты: плазмохин и плазмоцид. Появлению синтетических заменителей хинина способствовало раскрытие его структуры, что позволило вести целенаправленный синтез. </a:t>
            </a:r>
          </a:p>
          <a:p>
            <a:r>
              <a:rPr lang="en-US" dirty="0" smtClean="0">
                <a:hlinkClick r:id="rId2"/>
              </a:rPr>
              <a:t>https://www.elibrary.ru/item.asp?id=21498587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Паразиты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- это форма взаимоотношения двух организмов, носящих антагонистический характер. Паразит использует хозяина как среду обитания и источник пищи, возлагая на него свою регуляцию отношений с окружающей средой. 60-70% всех обитателей земли является паразитами (вирусы, бактерии, простейшие, грибы, растения).</a:t>
            </a:r>
            <a:endParaRPr lang="ru-RU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В результате своей жизнедеятельности паразиты выделяют токсины, а также механическим путем наносят большой вред организму, особенно детскому: вызывают хроническую интоксикацию, анемию, нарушение функций нервной системы и  желудочно-кишечные расстройства.</a:t>
            </a:r>
          </a:p>
          <a:p>
            <a:r>
              <a:rPr lang="en-US" dirty="0" smtClean="0">
                <a:hlinkClick r:id="rId2"/>
              </a:rPr>
              <a:t>https://www.elibrary.ru/contents.asp?id=33958930&amp;selid=21498587</a:t>
            </a:r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Тениаринхоз (бычий цепень)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Тениаринхоз является биогельминтозом хронического течения, регистрируемым повсеместно. Окончательным хозяином является только человек, промежуточным – крупный рогатый скот.</a:t>
            </a:r>
          </a:p>
          <a:p>
            <a:r>
              <a:rPr lang="ru-RU" sz="2400" dirty="0" smtClean="0"/>
              <a:t>Локализация в организме человека – тонкий кишечник. Длина бычьего цепня может достигать 7 м и более. Сколекс несет четыре присоски, тело содержит до 1000–2000 члеников. </a:t>
            </a:r>
          </a:p>
          <a:p>
            <a:r>
              <a:rPr lang="en-US" sz="2400" dirty="0" smtClean="0">
                <a:hlinkClick r:id="rId2"/>
              </a:rPr>
              <a:t>https://scienceforum.ru/2018/article/2018006865</a:t>
            </a:r>
            <a:endParaRPr lang="ru-RU" sz="2400" dirty="0"/>
          </a:p>
        </p:txBody>
      </p:sp>
      <p:pic>
        <p:nvPicPr>
          <p:cNvPr id="20482" name="Picture 2" descr="Бычий цепень, описани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229200"/>
            <a:ext cx="1982957" cy="1324553"/>
          </a:xfrm>
          <a:prstGeom prst="rect">
            <a:avLst/>
          </a:prstGeom>
          <a:noFill/>
        </p:spPr>
      </p:pic>
      <p:pic>
        <p:nvPicPr>
          <p:cNvPr id="20486" name="Picture 6" descr="Бычий цепень: как можно заразиться опасным гельминт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229200"/>
            <a:ext cx="2304256" cy="126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Тениоз (Свиной цепень)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Представляет собой ленточного червя длиной 2—4 метра, обитающего в тонком кишечнике человека. Головка имеет относительно небольшие размеры, на которой имеются присоски с крючьями, позволяющие паразиту прочно прикрепляться к поверхности слизистой. В месте прикрепления происходит </a:t>
            </a:r>
            <a:r>
              <a:rPr lang="ru-RU" sz="2400" dirty="0" err="1" smtClean="0"/>
              <a:t>травмирование</a:t>
            </a:r>
            <a:r>
              <a:rPr lang="ru-RU" sz="2400" dirty="0" smtClean="0"/>
              <a:t> кишки. </a:t>
            </a:r>
          </a:p>
          <a:p>
            <a:r>
              <a:rPr lang="ru-RU" sz="2400" dirty="0" smtClean="0"/>
              <a:t>В отличие от бычьего, свиной цепень именуют вооруженным именно за особое строение головки и наличие средств фиксации к кишке.</a:t>
            </a:r>
          </a:p>
          <a:p>
            <a:r>
              <a:rPr lang="en-US" sz="2400" dirty="0" smtClean="0">
                <a:hlinkClick r:id="rId2"/>
              </a:rPr>
              <a:t>http://nature.web.ru/db/msg.html?mid=1169810&amp;uri=index2.html</a:t>
            </a:r>
            <a:endParaRPr lang="ru-RU" sz="2400" dirty="0"/>
          </a:p>
        </p:txBody>
      </p:sp>
      <p:pic>
        <p:nvPicPr>
          <p:cNvPr id="30722" name="Picture 2" descr="Свиной цепень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97152"/>
            <a:ext cx="2592288" cy="1944216"/>
          </a:xfrm>
          <a:prstGeom prst="rect">
            <a:avLst/>
          </a:prstGeom>
          <a:noFill/>
        </p:spPr>
      </p:pic>
      <p:pic>
        <p:nvPicPr>
          <p:cNvPr id="5" name="Picture 4" descr="Свиной цепень. Образ жизни и среда обитания свиного цепня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517232"/>
            <a:ext cx="1840244" cy="1229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АЛБЕНДАЗОЛ (НЕМОЗОЛ)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57400"/>
            <a:ext cx="8514528" cy="54006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b="1" dirty="0" err="1" smtClean="0"/>
              <a:t>Фармакодинамика</a:t>
            </a:r>
            <a:r>
              <a:rPr lang="ru-RU" sz="7400" b="1" dirty="0" smtClean="0"/>
              <a:t>:</a:t>
            </a:r>
            <a:r>
              <a:rPr lang="ru-RU" sz="7400" dirty="0" smtClean="0"/>
              <a:t> способность нарушать активность </a:t>
            </a:r>
            <a:r>
              <a:rPr lang="ru-RU" sz="7400" dirty="0" err="1" smtClean="0"/>
              <a:t>микротубулярной</a:t>
            </a:r>
            <a:r>
              <a:rPr lang="ru-RU" sz="7400" dirty="0" smtClean="0"/>
              <a:t> системы клеток кишечного канала гельминтов, вызывая при этом повреждение </a:t>
            </a:r>
            <a:r>
              <a:rPr lang="ru-RU" sz="7400" dirty="0" err="1" smtClean="0"/>
              <a:t>тубулинового</a:t>
            </a:r>
            <a:r>
              <a:rPr lang="ru-RU" sz="7400" dirty="0" smtClean="0"/>
              <a:t> белка, изменяет течение биохимических процессов (подавляет утилизацию глюкозы). </a:t>
            </a:r>
            <a:r>
              <a:rPr lang="ru-RU" sz="7400" dirty="0" err="1" smtClean="0"/>
              <a:t>Албендазол</a:t>
            </a:r>
            <a:r>
              <a:rPr lang="ru-RU" sz="7400" dirty="0" smtClean="0"/>
              <a:t> блокирует передвижение секреторных гранул и других органелл в мышечных клетках круглых червей, обуславливая их гибель.</a:t>
            </a:r>
          </a:p>
          <a:p>
            <a:pPr>
              <a:buNone/>
            </a:pPr>
            <a:r>
              <a:rPr lang="ru-RU" sz="7400" b="1" dirty="0" err="1" smtClean="0"/>
              <a:t>Фармакокинетика</a:t>
            </a:r>
            <a:r>
              <a:rPr lang="ru-RU" sz="7400" b="1" dirty="0" smtClean="0"/>
              <a:t>:</a:t>
            </a:r>
            <a:r>
              <a:rPr lang="ru-RU" sz="7400" dirty="0" smtClean="0"/>
              <a:t> Плохо абсорбируется в ЖКТ, в неизмененном виде не определяется в плазме крови. </a:t>
            </a:r>
            <a:r>
              <a:rPr lang="ru-RU" sz="7400" dirty="0" err="1" smtClean="0"/>
              <a:t>Биодоступность</a:t>
            </a:r>
            <a:r>
              <a:rPr lang="ru-RU" sz="7400" dirty="0" smtClean="0"/>
              <a:t> при </a:t>
            </a:r>
            <a:r>
              <a:rPr lang="ru-RU" sz="7400" dirty="0" err="1" smtClean="0"/>
              <a:t>пероральном</a:t>
            </a:r>
            <a:r>
              <a:rPr lang="ru-RU" sz="7400" dirty="0" smtClean="0"/>
              <a:t> введении низкая. </a:t>
            </a:r>
            <a:r>
              <a:rPr lang="ru-RU" sz="7400" dirty="0" err="1" smtClean="0"/>
              <a:t>Сmах</a:t>
            </a:r>
            <a:r>
              <a:rPr lang="ru-RU" sz="7400" dirty="0" smtClean="0"/>
              <a:t> </a:t>
            </a:r>
            <a:r>
              <a:rPr lang="ru-RU" sz="7400" dirty="0" err="1" smtClean="0"/>
              <a:t>албендазола</a:t>
            </a:r>
            <a:r>
              <a:rPr lang="ru-RU" sz="7400" dirty="0" smtClean="0"/>
              <a:t> достигается через 2-5 ч, на 70% связан с белками плазмы, проникает в значимых количествах в желчь, печень, цереброспинальную жидкость, мочу, стенку и жидкости цист гельминтов. Выводится в виде различных метаболитов с мочой. </a:t>
            </a:r>
          </a:p>
          <a:p>
            <a:pPr>
              <a:buNone/>
            </a:pPr>
            <a:r>
              <a:rPr lang="en-US" sz="7400" dirty="0" smtClean="0">
                <a:hlinkClick r:id="rId2"/>
              </a:rPr>
              <a:t>https://grls.rosminzdrav.ru/Grls_View_v2.aspx?routingGuid=084666a3-4b28-46d3-84c1-0bf778d2e5fb&amp;t=</a:t>
            </a:r>
            <a:endParaRPr lang="ru-RU" sz="7400" dirty="0" smtClean="0"/>
          </a:p>
          <a:p>
            <a:pPr>
              <a:buNone/>
            </a:pPr>
            <a:endParaRPr lang="ru-RU" sz="6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мозол, таблетки 400 мг, 1 шт. - купить, цена и отзывы, Немозол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776" y="0"/>
            <a:ext cx="2016224" cy="20162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658544" cy="51125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smtClean="0"/>
              <a:t>Побочные действия:</a:t>
            </a:r>
            <a:r>
              <a:rPr lang="ru-RU" sz="4400" dirty="0" smtClean="0"/>
              <a:t> Со стороны НС и органов чувств: головная боль, головокружение, </a:t>
            </a:r>
            <a:r>
              <a:rPr lang="ru-RU" sz="4400" dirty="0" err="1" smtClean="0"/>
              <a:t>менингеальные</a:t>
            </a:r>
            <a:r>
              <a:rPr lang="ru-RU" sz="4400" dirty="0" smtClean="0"/>
              <a:t> симптомы. Со стороны органов ЖКТ: боль в области живота, тошнота, рвота, повышение активности АЛТ, ACT, ЩФ. Аллергические реакции: кожная сыпь, зуд. Прочие: лейкопения, </a:t>
            </a:r>
            <a:r>
              <a:rPr lang="ru-RU" sz="4400" dirty="0" err="1" smtClean="0"/>
              <a:t>алопеция</a:t>
            </a:r>
            <a:r>
              <a:rPr lang="ru-RU" sz="4400" dirty="0" smtClean="0"/>
              <a:t>.</a:t>
            </a:r>
          </a:p>
          <a:p>
            <a:pPr>
              <a:buNone/>
            </a:pPr>
            <a:r>
              <a:rPr lang="ru-RU" sz="4400" b="1" dirty="0" smtClean="0"/>
              <a:t>Способ применения и дозы:</a:t>
            </a:r>
            <a:r>
              <a:rPr lang="ru-RU" sz="4400" dirty="0" smtClean="0"/>
              <a:t> Дозу устанавливают индивидуально, в зависимости от вида гельминта и массы тела больного; максимальная суточная доза -800 мг; курс лечения - 3 цикла по 28 дней с 14 дневным перерывом между циклами.</a:t>
            </a:r>
          </a:p>
          <a:p>
            <a:pPr>
              <a:buNone/>
            </a:pPr>
            <a:r>
              <a:rPr lang="ru-RU" sz="4400" b="1" dirty="0" smtClean="0"/>
              <a:t>Формы выпуска:</a:t>
            </a:r>
            <a:r>
              <a:rPr lang="ru-RU" sz="4400" dirty="0" smtClean="0"/>
              <a:t> таблетки покрытые пленочной оболочкой 400 мг,  суспензия 100 мг / 5 мл - 20 мл.</a:t>
            </a:r>
          </a:p>
          <a:p>
            <a:pPr>
              <a:lnSpc>
                <a:spcPct val="120000"/>
              </a:lnSpc>
              <a:buNone/>
            </a:pPr>
            <a:r>
              <a:rPr lang="en-US" sz="4400" dirty="0" smtClean="0">
                <a:hlinkClick r:id="rId3"/>
              </a:rPr>
              <a:t>https://grls.rosminzdrav.ru/Grls_View_v2.aspx?routingGuid=084666a3-4b28-46d3-84c1-0bf778d2e5fb&amp;t=</a:t>
            </a:r>
            <a:endParaRPr lang="ru-RU" sz="4400" dirty="0" smtClean="0"/>
          </a:p>
          <a:p>
            <a:endParaRPr lang="ru-RU" dirty="0"/>
          </a:p>
        </p:txBody>
      </p:sp>
      <p:pic>
        <p:nvPicPr>
          <p:cNvPr id="5" name="Picture 4" descr="Немозол&quot;: инструкция по применению для детей, показания, схема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1656184" cy="164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642</TotalTime>
  <Words>1203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Противопаразитарные средства. Лечение заболеваний, вызванных бычьим, свиным цепнями. Лечение описторхоза.</vt:lpstr>
      <vt:lpstr>Содержание:</vt:lpstr>
      <vt:lpstr>Противопаразитарные средства.</vt:lpstr>
      <vt:lpstr>Слайд 4</vt:lpstr>
      <vt:lpstr>Паразиты человека</vt:lpstr>
      <vt:lpstr>Тениаринхоз (бычий цепень)</vt:lpstr>
      <vt:lpstr>Тениоз (Свиной цепень)</vt:lpstr>
      <vt:lpstr>АЛБЕНДАЗОЛ (НЕМОЗОЛ)</vt:lpstr>
      <vt:lpstr>Слайд 9</vt:lpstr>
      <vt:lpstr>НИКЛОЗАМИД (ФЕНАСАЛ)</vt:lpstr>
      <vt:lpstr>Слайд 11</vt:lpstr>
      <vt:lpstr>ПРАЗИКВАНТЕЛ (БИЛЬТРИЦИД)</vt:lpstr>
      <vt:lpstr>Слайд 13</vt:lpstr>
      <vt:lpstr>Описторхоз</vt:lpstr>
      <vt:lpstr>Слайд 15</vt:lpstr>
      <vt:lpstr>Слайд 16</vt:lpstr>
      <vt:lpstr>ЛС для лечения описторхоза</vt:lpstr>
      <vt:lpstr>ХЛОКСИЛ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Марк</cp:lastModifiedBy>
  <cp:revision>24</cp:revision>
  <dcterms:created xsi:type="dcterms:W3CDTF">2020-04-30T06:55:45Z</dcterms:created>
  <dcterms:modified xsi:type="dcterms:W3CDTF">2020-05-01T04:10:00Z</dcterms:modified>
</cp:coreProperties>
</file>