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0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50C0-F2E0-4820-B89D-036307126FE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00AB-9FDD-4E15-86E0-B07814E44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50C0-F2E0-4820-B89D-036307126FE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00AB-9FDD-4E15-86E0-B07814E44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50C0-F2E0-4820-B89D-036307126FE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00AB-9FDD-4E15-86E0-B07814E44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50C0-F2E0-4820-B89D-036307126FE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00AB-9FDD-4E15-86E0-B07814E44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50C0-F2E0-4820-B89D-036307126FE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00AB-9FDD-4E15-86E0-B07814E44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50C0-F2E0-4820-B89D-036307126FE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00AB-9FDD-4E15-86E0-B07814E44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50C0-F2E0-4820-B89D-036307126FE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00AB-9FDD-4E15-86E0-B07814E44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50C0-F2E0-4820-B89D-036307126FE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00AB-9FDD-4E15-86E0-B07814E44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50C0-F2E0-4820-B89D-036307126FE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00AB-9FDD-4E15-86E0-B07814E44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50C0-F2E0-4820-B89D-036307126FE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00AB-9FDD-4E15-86E0-B07814E44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50C0-F2E0-4820-B89D-036307126FE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00AB-9FDD-4E15-86E0-B07814E44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D50C0-F2E0-4820-B89D-036307126FEF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F00AB-9FDD-4E15-86E0-B07814E44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8134672" cy="6048671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Тема: Нарушения памяти при соматической патологии.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лекция №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Ассистент кафедры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Красноярск</a:t>
            </a: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2014г.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Отсутствие других вероятных объяснений психического расстройства (например, высокой наследственной отягощенности клинически сходными или родственными расстройствами).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В МКБ-10 соматогенные расстройства представлены преимущественно в Разделе F00-F09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Деменции</a:t>
            </a:r>
          </a:p>
          <a:p>
            <a:r>
              <a:rPr lang="ru-RU" dirty="0"/>
              <a:t>F00 Деменция при болезни Альцгеймера</a:t>
            </a:r>
          </a:p>
          <a:p>
            <a:r>
              <a:rPr lang="ru-RU" dirty="0"/>
              <a:t>F01 Сосудистая деменция </a:t>
            </a:r>
          </a:p>
          <a:p>
            <a:r>
              <a:rPr lang="ru-RU" dirty="0"/>
              <a:t>F02 Деменция при других заболеваниях (при болезни Пика, при эпилепсии, при травмах головного мозга и др.)</a:t>
            </a:r>
          </a:p>
          <a:p>
            <a:r>
              <a:rPr lang="ru-RU" dirty="0"/>
              <a:t>F03 Деменция </a:t>
            </a:r>
            <a:r>
              <a:rPr lang="ru-RU" dirty="0" err="1"/>
              <a:t>неуточненная</a:t>
            </a:r>
            <a:endParaRPr lang="ru-RU" dirty="0"/>
          </a:p>
          <a:p>
            <a:r>
              <a:rPr lang="ru-RU" dirty="0"/>
              <a:t>F04 Органический </a:t>
            </a:r>
            <a:r>
              <a:rPr lang="ru-RU" dirty="0" err="1"/>
              <a:t>амнестический</a:t>
            </a:r>
            <a:r>
              <a:rPr lang="ru-RU" dirty="0"/>
              <a:t> синдром (выраженные нарушения памяти – </a:t>
            </a:r>
            <a:r>
              <a:rPr lang="ru-RU" dirty="0" err="1"/>
              <a:t>антероградная</a:t>
            </a:r>
            <a:r>
              <a:rPr lang="ru-RU" dirty="0"/>
              <a:t> и ретроградная амнезия – на фоне органической дисфункции)</a:t>
            </a:r>
          </a:p>
          <a:p>
            <a:r>
              <a:rPr lang="ru-RU" dirty="0"/>
              <a:t>F05 Делирий, не вызванный алкоголем или другими </a:t>
            </a:r>
            <a:r>
              <a:rPr lang="ru-RU" dirty="0" err="1"/>
              <a:t>психоативными</a:t>
            </a:r>
            <a:r>
              <a:rPr lang="ru-RU" dirty="0"/>
              <a:t> веществами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Другие психические расстройства, обусловленные повреждением или </a:t>
            </a:r>
            <a:r>
              <a:rPr lang="ru-RU" sz="2800" dirty="0" err="1"/>
              <a:t>дисфцункцией</a:t>
            </a:r>
            <a:r>
              <a:rPr lang="ru-RU" sz="2800" dirty="0"/>
              <a:t> головного мозга или соматической болезнью: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F06.0. Органический </a:t>
            </a:r>
            <a:r>
              <a:rPr lang="ru-RU" dirty="0" err="1"/>
              <a:t>галлюциноз</a:t>
            </a:r>
            <a:endParaRPr lang="ru-RU" dirty="0"/>
          </a:p>
          <a:p>
            <a:r>
              <a:rPr lang="ru-RU" dirty="0"/>
              <a:t>          F06.1. Органическое </a:t>
            </a:r>
            <a:r>
              <a:rPr lang="ru-RU" dirty="0" err="1"/>
              <a:t>кататоническое</a:t>
            </a:r>
            <a:r>
              <a:rPr lang="ru-RU" dirty="0"/>
              <a:t> состояние</a:t>
            </a:r>
          </a:p>
          <a:p>
            <a:r>
              <a:rPr lang="ru-RU" dirty="0"/>
              <a:t>          F06.2 Органическое бредовое (</a:t>
            </a:r>
            <a:r>
              <a:rPr lang="ru-RU" dirty="0" err="1"/>
              <a:t>шизофреноподобное</a:t>
            </a:r>
            <a:r>
              <a:rPr lang="ru-RU" dirty="0"/>
              <a:t>) расстройство .</a:t>
            </a:r>
          </a:p>
          <a:p>
            <a:r>
              <a:rPr lang="ru-RU" dirty="0"/>
              <a:t>                   F06.3 Органические расстройства настроения: маниакальное, депрессивное, биполярное расстройства </a:t>
            </a:r>
            <a:r>
              <a:rPr lang="ru-RU" dirty="0" err="1"/>
              <a:t>психотического</a:t>
            </a:r>
            <a:r>
              <a:rPr lang="ru-RU" dirty="0"/>
              <a:t> уровня, а также  </a:t>
            </a:r>
            <a:r>
              <a:rPr lang="ru-RU" dirty="0" err="1"/>
              <a:t>гипоманиакальное</a:t>
            </a:r>
            <a:r>
              <a:rPr lang="ru-RU" dirty="0"/>
              <a:t>, депрессивное, биполярное расстройства </a:t>
            </a:r>
            <a:r>
              <a:rPr lang="ru-RU" dirty="0" err="1"/>
              <a:t>непсихотического</a:t>
            </a:r>
            <a:r>
              <a:rPr lang="ru-RU" dirty="0"/>
              <a:t> уровня</a:t>
            </a:r>
          </a:p>
          <a:p>
            <a:r>
              <a:rPr lang="ru-RU" dirty="0"/>
              <a:t>          F06.4 Органическое тревожное расстройство</a:t>
            </a:r>
          </a:p>
          <a:p>
            <a:r>
              <a:rPr lang="ru-RU" dirty="0"/>
              <a:t>F06.5 Органическое </a:t>
            </a:r>
            <a:r>
              <a:rPr lang="ru-RU" dirty="0" err="1"/>
              <a:t>диссоциативное</a:t>
            </a:r>
            <a:r>
              <a:rPr lang="ru-RU" dirty="0"/>
              <a:t> расстройство</a:t>
            </a:r>
          </a:p>
          <a:p>
            <a:r>
              <a:rPr lang="ru-RU" dirty="0"/>
              <a:t>F06. Органическое эмоционально лабильное (астеническое) расстройство</a:t>
            </a:r>
          </a:p>
          <a:p>
            <a:r>
              <a:rPr lang="ru-RU" dirty="0"/>
              <a:t>F06.7 Легкое когнитивное расстройство в связи с мозговой дисфункцией или соматическим заболеванием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•    Значительное улучшение для пациентов на ранней и средней стадии болезни приносят </a:t>
            </a:r>
            <a:r>
              <a:rPr lang="ru-RU" dirty="0" err="1" smtClean="0"/>
              <a:t>донепезил</a:t>
            </a:r>
            <a:r>
              <a:rPr lang="ru-RU" dirty="0" smtClean="0"/>
              <a:t> («</a:t>
            </a:r>
            <a:r>
              <a:rPr lang="ru-RU" dirty="0" err="1" smtClean="0"/>
              <a:t>Арицепт</a:t>
            </a:r>
            <a:r>
              <a:rPr lang="ru-RU" dirty="0" smtClean="0"/>
              <a:t>»), </a:t>
            </a:r>
            <a:r>
              <a:rPr lang="ru-RU" dirty="0" err="1" smtClean="0"/>
              <a:t>галантамин</a:t>
            </a:r>
            <a:r>
              <a:rPr lang="ru-RU" dirty="0" smtClean="0"/>
              <a:t> («</a:t>
            </a:r>
            <a:r>
              <a:rPr lang="ru-RU" dirty="0" err="1" smtClean="0"/>
              <a:t>Реминил</a:t>
            </a:r>
            <a:r>
              <a:rPr lang="ru-RU" dirty="0" smtClean="0"/>
              <a:t>») и </a:t>
            </a:r>
            <a:r>
              <a:rPr lang="ru-RU" dirty="0" err="1" smtClean="0"/>
              <a:t>ривастигмин</a:t>
            </a:r>
            <a:r>
              <a:rPr lang="ru-RU" dirty="0" smtClean="0"/>
              <a:t> («</a:t>
            </a:r>
            <a:r>
              <a:rPr lang="ru-RU" dirty="0" err="1" smtClean="0"/>
              <a:t>Экселон</a:t>
            </a:r>
            <a:r>
              <a:rPr lang="ru-RU" dirty="0" smtClean="0"/>
              <a:t>»), которые являются ингибиторами фермента </a:t>
            </a:r>
            <a:r>
              <a:rPr lang="ru-RU" dirty="0" err="1" smtClean="0"/>
              <a:t>ацетилхолийестеразы</a:t>
            </a:r>
            <a:r>
              <a:rPr lang="ru-RU" dirty="0" smtClean="0"/>
              <a:t>. Побочные эффекты от приема лекарств могут включать тошноту и потерю аппетита.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Память - это сложный психический процесс, основа процессов обучения и мышления.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Память включает в себя пять тесно связанных между собой процесса: запоминание, хранение, узнавание, воспроизведение, забывание.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распространены расстройства памяти: амнезия,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гипомнезия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гипермнезия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фиксационная амнезия, парамнезия.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Мнестические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расстройства встречаются при большом числе неврологических заболеваний.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Знание особенностей механизмов памяти позволяет диагностировать уровень поражения и определять наиболее оптимальную стратегию и тактику лечения.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Дунаевский В.В. Электронный учебник «Психиатрия и наркология». // СПб.: Санкт-Петербургский государственный медицинский университет имени академика И.П. Павлова 2006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симптомы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Морфологической основой развития когнитивных нарушений у пациентов с цереброваскулярной патологией могут быть повторные инсульты, единичный инсульт в стратегически важной для когнитивных функций области головного мозга, множественные «немые» лакунарные инсульты, значительное диффузное и очаговое поражение белого вещества головного мозга. При этом нарушения памяти, могут быть вторичны и связаны с ослаблением концентрации внимания и уменьшением скорости реакции на внешние стимулы, что приводит к недостаточности процессов кодирования и декодирования информации на этапах запоминания и воспроизведения.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К. </a:t>
            </a:r>
            <a:r>
              <a:rPr lang="ru-RU" sz="3100" dirty="0" err="1" smtClean="0"/>
              <a:t>Шнайдер</a:t>
            </a:r>
            <a:r>
              <a:rPr lang="ru-RU" sz="3100" dirty="0" smtClean="0"/>
              <a:t> предложил считать условиями появления соматически обусловленных психических нарушений наличие следующих признаков: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1)присутствие выраженной  клиники </a:t>
            </a:r>
            <a:r>
              <a:rPr lang="ru-RU" dirty="0"/>
              <a:t>соматического </a:t>
            </a:r>
            <a:r>
              <a:rPr lang="ru-RU" dirty="0" smtClean="0"/>
              <a:t>заболевания;</a:t>
            </a:r>
          </a:p>
          <a:p>
            <a:r>
              <a:rPr lang="ru-RU" dirty="0" smtClean="0"/>
              <a:t> </a:t>
            </a:r>
            <a:r>
              <a:rPr lang="ru-RU" dirty="0"/>
              <a:t>2) присутствие заметной связи во времени между соматическими и психическими нарушениями;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определенный параллелизм в течении психических и соматических расстройств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4) возможное, но не обязательное появление органической симптоматики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Э</a:t>
            </a:r>
            <a:r>
              <a:rPr lang="ru-RU" sz="2800" dirty="0" err="1" smtClean="0"/>
              <a:t>тиопатогенез</a:t>
            </a:r>
            <a:r>
              <a:rPr lang="ru-RU" sz="2800" dirty="0" smtClean="0"/>
              <a:t> определяется </a:t>
            </a:r>
            <a:r>
              <a:rPr lang="ru-RU" sz="2800" dirty="0"/>
              <a:t>взаимодействием трех групп факторов: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Соматогенные факторы                                                  </a:t>
            </a:r>
          </a:p>
          <a:p>
            <a:r>
              <a:rPr lang="ru-RU" dirty="0"/>
              <a:t>2. Психогенные факторы</a:t>
            </a:r>
          </a:p>
          <a:p>
            <a:r>
              <a:rPr lang="ru-RU" dirty="0"/>
              <a:t>3. Индивидуальные особенности пациента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Соматогенные психические расстройства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развиваются </a:t>
            </a:r>
            <a:r>
              <a:rPr lang="ru-RU" dirty="0"/>
              <a:t>вследствие непосредственного влияния заболевания на деятельность ЦНС и проявляются преимущественно в виде </a:t>
            </a:r>
            <a:r>
              <a:rPr lang="ru-RU" dirty="0" err="1"/>
              <a:t>неврозоподобной</a:t>
            </a:r>
            <a:r>
              <a:rPr lang="ru-RU" dirty="0"/>
              <a:t> симптоматики, однако в ряде случаев на фоне тяжелой органической патологии возможно развитие </a:t>
            </a:r>
            <a:r>
              <a:rPr lang="ru-RU" dirty="0" err="1"/>
              <a:t>психотических</a:t>
            </a:r>
            <a:r>
              <a:rPr lang="ru-RU" dirty="0"/>
              <a:t> состояний, а также существенное нарушений высших психических функций вплоть до деменции.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 МКБ-10 указываются следующие общие критерии </a:t>
            </a:r>
            <a:r>
              <a:rPr lang="ru-RU" sz="3200" dirty="0" smtClean="0"/>
              <a:t>соматогенных расстройств</a:t>
            </a:r>
            <a:r>
              <a:rPr lang="ru-RU" sz="3200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Объективные данные (результаты физического и неврологического обследований и лабораторных тестов) и (или) анамнестические сведения о поражениях ЦНС или заболевании, которое может вызывать церебральную дисфункцию, включая гормональные нарушения (не связанные с алкоголем или другими </a:t>
            </a:r>
            <a:r>
              <a:rPr lang="ru-RU" dirty="0" err="1"/>
              <a:t>психоактивными</a:t>
            </a:r>
            <a:r>
              <a:rPr lang="ru-RU" dirty="0"/>
              <a:t> веществами) и эффекты </a:t>
            </a:r>
            <a:r>
              <a:rPr lang="ru-RU" dirty="0" err="1"/>
              <a:t>непсихоактивных</a:t>
            </a:r>
            <a:r>
              <a:rPr lang="ru-RU" dirty="0"/>
              <a:t> препаратов.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dirty="0" smtClean="0"/>
              <a:t>Временная </a:t>
            </a:r>
            <a:r>
              <a:rPr lang="ru-RU" dirty="0"/>
              <a:t>зависимость между развитием (обострением) заболевания и началом психического расстройства.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Выздоровление или значительное улучшение психического состояния после устранения или ослабления действия предположительно соматогенных (органических) факторов.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3896</TotalTime>
  <Words>632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Кафедра нервных болезней с курсом медицинской реабилитации ПО    Тема: Нарушения памяти при соматической патологии.  лекция № 10 для студентов III курса, обучающихся по специальности  030401.65 – КЛИНИЧЕСКАЯ ПСИХОЛОГИЯ    Ассистент кафедры Швецова И.Н.   Красноярск, 2014г.  .</vt:lpstr>
      <vt:lpstr>План лекции: </vt:lpstr>
      <vt:lpstr>Актуальность </vt:lpstr>
      <vt:lpstr>К. Шнайдер предложил считать условиями появления соматически обусловленных психических нарушений наличие следующих признаков:  </vt:lpstr>
      <vt:lpstr>Этиопатогенез определяется взаимодействием трех групп факторов: </vt:lpstr>
      <vt:lpstr>Соматогенные психические расстройства</vt:lpstr>
      <vt:lpstr>В МКБ-10 указываются следующие общие критерии соматогенных расстройств:</vt:lpstr>
      <vt:lpstr>Слайд 8</vt:lpstr>
      <vt:lpstr>Слайд 9</vt:lpstr>
      <vt:lpstr>Слайд 10</vt:lpstr>
      <vt:lpstr>В МКБ-10 соматогенные расстройства представлены преимущественно в Разделе F00-F09</vt:lpstr>
      <vt:lpstr>Другие психические расстройства, обусловленные повреждением или дисфцункцией головного мозга или соматической болезнью: </vt:lpstr>
      <vt:lpstr>Лечение</vt:lpstr>
      <vt:lpstr>Выводы</vt:lpstr>
      <vt:lpstr>Литература: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Память и Острые нарушения мозгового кровообращения. ДЭ. Диагностика, лечение, реабилитация.</dc:title>
  <dc:creator>Евгения</dc:creator>
  <cp:lastModifiedBy>Book</cp:lastModifiedBy>
  <cp:revision>41</cp:revision>
  <dcterms:created xsi:type="dcterms:W3CDTF">2013-11-06T03:19:18Z</dcterms:created>
  <dcterms:modified xsi:type="dcterms:W3CDTF">2014-11-30T14:38:17Z</dcterms:modified>
</cp:coreProperties>
</file>