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D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636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C2D7-86CF-418C-9A69-EBBA69EF2712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CFC0-42F6-4931-9CAC-3A86FD65E7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779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C2D7-86CF-418C-9A69-EBBA69EF2712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CFC0-42F6-4931-9CAC-3A86FD65E7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913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C2D7-86CF-418C-9A69-EBBA69EF2712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CFC0-42F6-4931-9CAC-3A86FD65E7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654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C2D7-86CF-418C-9A69-EBBA69EF2712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CFC0-42F6-4931-9CAC-3A86FD65E7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556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C2D7-86CF-418C-9A69-EBBA69EF2712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CFC0-42F6-4931-9CAC-3A86FD65E7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835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C2D7-86CF-418C-9A69-EBBA69EF2712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CFC0-42F6-4931-9CAC-3A86FD65E7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40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C2D7-86CF-418C-9A69-EBBA69EF2712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CFC0-42F6-4931-9CAC-3A86FD65E7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165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C2D7-86CF-418C-9A69-EBBA69EF2712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CFC0-42F6-4931-9CAC-3A86FD65E7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706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C2D7-86CF-418C-9A69-EBBA69EF2712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CFC0-42F6-4931-9CAC-3A86FD65E7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965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C2D7-86CF-418C-9A69-EBBA69EF2712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CFC0-42F6-4931-9CAC-3A86FD65E7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447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C2D7-86CF-418C-9A69-EBBA69EF2712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CFC0-42F6-4931-9CAC-3A86FD65E7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262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3C2D7-86CF-418C-9A69-EBBA69EF2712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7CFC0-42F6-4931-9CAC-3A86FD65E7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079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67254" y="387596"/>
            <a:ext cx="3666744" cy="294245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ru-RU" sz="2200" dirty="0" smtClean="0">
                <a:latin typeface="Monotype Corsiva" panose="03010101010201010101" pitchFamily="66" charset="0"/>
              </a:rPr>
              <a:t>  </a:t>
            </a:r>
            <a:r>
              <a:rPr lang="ru-RU" sz="2200" b="1" dirty="0" smtClean="0">
                <a:latin typeface="Georgia" pitchFamily="18" charset="0"/>
              </a:rPr>
              <a:t>1. </a:t>
            </a:r>
            <a:r>
              <a:rPr lang="ru-RU" sz="2200" dirty="0" smtClean="0">
                <a:latin typeface="Georgia" pitchFamily="18" charset="0"/>
              </a:rPr>
              <a:t>После окончания учебных занятий рекомендуется в течение получаса побыть на воздухе (суммарная двигательная активность должна ежедневно составлять не менее 2 ч.) </a:t>
            </a: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6121" y="508827"/>
            <a:ext cx="3664014" cy="435292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39658" y="1569095"/>
            <a:ext cx="34793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Georgia" pitchFamily="18" charset="0"/>
                <a:cs typeface="Times New Roman" panose="02020603050405020304" pitchFamily="18" charset="0"/>
              </a:rPr>
              <a:t>Рекомендации обучающимся с разными хронотипами </a:t>
            </a:r>
            <a:endParaRPr lang="ru-RU" sz="2800" b="1" dirty="0">
              <a:latin typeface="Georgia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025320" y="204717"/>
            <a:ext cx="376340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Стремитесь к правильному распределению умственной и физической нагрузки в течение дня: 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00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- 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выполнению домашнего задания старайтесь приступать </a:t>
            </a:r>
            <a:r>
              <a:rPr lang="ru-RU" sz="20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в пики вашей активности согласно хронотипу;</a:t>
            </a:r>
            <a:endParaRPr kumimoji="0" lang="ru-RU" sz="20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00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00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- учитывать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трудность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предметов;</a:t>
            </a:r>
          </a:p>
          <a:p>
            <a:pPr marL="0" marR="0" lvl="0" indent="4500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4500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- 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тдыхать во время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спада энергии согласно вашему хронотипу.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pic>
        <p:nvPicPr>
          <p:cNvPr id="1027" name="Picture 3" descr="C:\Users\Администратор\Desktop\р.jpg"/>
          <p:cNvPicPr>
            <a:picLocks noChangeAspect="1" noChangeArrowheads="1"/>
          </p:cNvPicPr>
          <p:nvPr/>
        </p:nvPicPr>
        <p:blipFill>
          <a:blip r:embed="rId3"/>
          <a:srcRect l="39698" t="8682" b="15351"/>
          <a:stretch>
            <a:fillRect/>
          </a:stretch>
        </p:blipFill>
        <p:spPr bwMode="auto">
          <a:xfrm>
            <a:off x="4552977" y="3719854"/>
            <a:ext cx="3319974" cy="2715065"/>
          </a:xfrm>
          <a:prstGeom prst="rect">
            <a:avLst/>
          </a:prstGeom>
          <a:noFill/>
        </p:spPr>
      </p:pic>
      <p:sp>
        <p:nvSpPr>
          <p:cNvPr id="9" name="Объект 3"/>
          <p:cNvSpPr>
            <a:spLocks noGrp="1"/>
          </p:cNvSpPr>
          <p:nvPr>
            <p:ph sz="half" idx="2"/>
          </p:nvPr>
        </p:nvSpPr>
        <p:spPr>
          <a:xfrm>
            <a:off x="334731" y="275320"/>
            <a:ext cx="3666744" cy="788981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000" dirty="0" smtClean="0">
                <a:latin typeface="Georgia" pitchFamily="18" charset="0"/>
              </a:rPr>
              <a:t>КрасГМУ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000" dirty="0" smtClean="0">
                <a:latin typeface="Georgia" pitchFamily="18" charset="0"/>
              </a:rPr>
              <a:t>Фармацевтический колледж</a:t>
            </a:r>
            <a:endParaRPr lang="ru-RU" sz="2000" dirty="0">
              <a:latin typeface="Georgia" pitchFamily="18" charset="0"/>
            </a:endParaRPr>
          </a:p>
        </p:txBody>
      </p:sp>
      <p:pic>
        <p:nvPicPr>
          <p:cNvPr id="3" name="Picture 2" descr="C:\Users\Администратор\Desktop\dAvv3MCuUJ0.jpg"/>
          <p:cNvPicPr>
            <a:picLocks noChangeAspect="1" noChangeArrowheads="1"/>
          </p:cNvPicPr>
          <p:nvPr/>
        </p:nvPicPr>
        <p:blipFill>
          <a:blip r:embed="rId4"/>
          <a:srcRect l="4827" t="4880" r="7523" b="60966"/>
          <a:stretch>
            <a:fillRect/>
          </a:stretch>
        </p:blipFill>
        <p:spPr bwMode="auto">
          <a:xfrm>
            <a:off x="231759" y="3657600"/>
            <a:ext cx="3830576" cy="974361"/>
          </a:xfrm>
          <a:prstGeom prst="rect">
            <a:avLst/>
          </a:prstGeom>
          <a:noFill/>
        </p:spPr>
      </p:pic>
      <p:sp>
        <p:nvSpPr>
          <p:cNvPr id="11" name="Объект 3"/>
          <p:cNvSpPr>
            <a:spLocks noGrp="1"/>
          </p:cNvSpPr>
          <p:nvPr>
            <p:ph sz="half" idx="2"/>
          </p:nvPr>
        </p:nvSpPr>
        <p:spPr>
          <a:xfrm>
            <a:off x="367210" y="5614317"/>
            <a:ext cx="3666744" cy="788981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10000"/>
              </a:lnSpc>
              <a:buNone/>
            </a:pPr>
            <a:r>
              <a:rPr lang="ru-RU" sz="2000" dirty="0" smtClean="0">
                <a:latin typeface="Georgia" pitchFamily="18" charset="0"/>
              </a:rPr>
              <a:t>Красноярск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2000" dirty="0" smtClean="0">
                <a:latin typeface="Georgia" pitchFamily="18" charset="0"/>
              </a:rPr>
              <a:t>2022</a:t>
            </a:r>
            <a:endParaRPr lang="ru-RU" sz="2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490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4873" y="168812"/>
            <a:ext cx="3987384" cy="3129024"/>
          </a:xfrm>
        </p:spPr>
        <p:txBody>
          <a:bodyPr>
            <a:noAutofit/>
          </a:bodyPr>
          <a:lstStyle/>
          <a:p>
            <a:pPr indent="0" algn="just">
              <a:lnSpc>
                <a:spcPct val="120000"/>
              </a:lnSpc>
              <a:buNone/>
            </a:pPr>
            <a:r>
              <a:rPr lang="ru-RU" sz="20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3. </a:t>
            </a:r>
            <a:r>
              <a:rPr lang="ru-RU" sz="20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Стремитесь к соблюдению временных рамок при выполнении домашних заданий  (не более 4 ч.).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Соблюдайте режим продолжения сна (не менее 8 ч.) и правильного времен и отхода ко сну (не позже 23 ч.)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55829" y="2568102"/>
            <a:ext cx="3947311" cy="356287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000" i="1" dirty="0" smtClean="0">
                <a:latin typeface="Georgia" pitchFamily="18" charset="0"/>
              </a:rPr>
              <a:t>  Распорядок дня </a:t>
            </a:r>
            <a:r>
              <a:rPr lang="ru-RU" sz="2000" b="1" i="1" dirty="0" smtClean="0">
                <a:latin typeface="Georgia" pitchFamily="18" charset="0"/>
              </a:rPr>
              <a:t>«жаворонков» и «сов» </a:t>
            </a:r>
            <a:r>
              <a:rPr lang="ru-RU" sz="2000" i="1" dirty="0" smtClean="0">
                <a:latin typeface="Georgia" pitchFamily="18" charset="0"/>
              </a:rPr>
              <a:t>нуждается в корректировке, которая будет грамотно сочетать природные пики работоспособности с нагрузками социальными. И, прежде всего, с учебой.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155832" y="208670"/>
            <a:ext cx="3879215" cy="2478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just">
              <a:spcBef>
                <a:spcPts val="1000"/>
              </a:spcBef>
            </a:pPr>
            <a:r>
              <a:rPr lang="ru-RU" sz="2000" dirty="0" smtClean="0">
                <a:latin typeface="Monotype Corsiva" pitchFamily="66" charset="0"/>
              </a:rPr>
              <a:t>  </a:t>
            </a:r>
            <a:r>
              <a:rPr lang="ru-RU" sz="2000" b="1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4. </a:t>
            </a:r>
            <a:r>
              <a:rPr lang="ru-RU" sz="20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Типовой режим дня рассчитан на «голубей», они легко настраивают себя по социальным часам: и встают, когда надо, и вовремя заснут.</a:t>
            </a:r>
            <a:endParaRPr lang="ru-RU" sz="2000" dirty="0">
              <a:solidFill>
                <a:srgbClr val="000000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8209672" y="235976"/>
            <a:ext cx="3649394" cy="39561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28600" lvl="0" algn="just">
              <a:spcBef>
                <a:spcPts val="100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 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5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. Для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«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жаворонков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»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рекомендуется: перенести часы учебных занятий на утро.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</a:endParaRPr>
          </a:p>
          <a:p>
            <a:pPr lvl="0" indent="450000" algn="just">
              <a:spcBef>
                <a:spcPts val="1000"/>
              </a:spcBef>
              <a:defRPr/>
            </a:pPr>
            <a:r>
              <a:rPr lang="ru-RU" sz="2100" dirty="0" smtClean="0">
                <a:latin typeface="Georgia" pitchFamily="18" charset="0"/>
              </a:rPr>
              <a:t>Стихи </a:t>
            </a:r>
            <a:r>
              <a:rPr lang="ru-RU" sz="2100" dirty="0" smtClean="0">
                <a:latin typeface="Georgia" pitchFamily="18" charset="0"/>
              </a:rPr>
              <a:t>просто необходимо повторить, собираясь на учебу. Плотный завтрак. Домашние и собственные дела рекомендуется сделать с утра.</a:t>
            </a:r>
          </a:p>
          <a:p>
            <a:pPr marR="0" lvl="0" indent="450000" algn="just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Для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«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сов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»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рекомендуется: домашние задания, сборку портфеля стоит сделать с вечера. </a:t>
            </a:r>
          </a:p>
        </p:txBody>
      </p:sp>
      <p:pic>
        <p:nvPicPr>
          <p:cNvPr id="17409" name="Picture 1" descr="C:\Users\Администратор\Desktop\рр.jpg"/>
          <p:cNvPicPr>
            <a:picLocks noChangeAspect="1" noChangeArrowheads="1"/>
          </p:cNvPicPr>
          <p:nvPr/>
        </p:nvPicPr>
        <p:blipFill>
          <a:blip r:embed="rId2"/>
          <a:srcRect l="55923" t="36846" r="9231" b="13308"/>
          <a:stretch>
            <a:fillRect/>
          </a:stretch>
        </p:blipFill>
        <p:spPr bwMode="auto">
          <a:xfrm>
            <a:off x="736978" y="4027309"/>
            <a:ext cx="2968282" cy="2356823"/>
          </a:xfrm>
          <a:prstGeom prst="rect">
            <a:avLst/>
          </a:prstGeom>
          <a:noFill/>
        </p:spPr>
      </p:pic>
      <p:pic>
        <p:nvPicPr>
          <p:cNvPr id="17410" name="Picture 2" descr="C:\Users\Администратор\Desktop\ре.jpg"/>
          <p:cNvPicPr>
            <a:picLocks noChangeAspect="1" noChangeArrowheads="1"/>
          </p:cNvPicPr>
          <p:nvPr/>
        </p:nvPicPr>
        <p:blipFill>
          <a:blip r:embed="rId3"/>
          <a:srcRect l="4870" t="6696" r="3739" b="6220"/>
          <a:stretch>
            <a:fillRect/>
          </a:stretch>
        </p:blipFill>
        <p:spPr bwMode="auto">
          <a:xfrm>
            <a:off x="8548627" y="4121517"/>
            <a:ext cx="3440906" cy="2518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2633" y="211016"/>
            <a:ext cx="3740389" cy="4351338"/>
          </a:xfrm>
        </p:spPr>
        <p:txBody>
          <a:bodyPr>
            <a:normAutofit/>
          </a:bodyPr>
          <a:lstStyle/>
          <a:p>
            <a:pPr indent="0" algn="just">
              <a:lnSpc>
                <a:spcPct val="100000"/>
              </a:lnSpc>
              <a:buNone/>
            </a:pPr>
            <a:r>
              <a:rPr lang="ru-RU" sz="2000" dirty="0" smtClean="0">
                <a:latin typeface="Georgia" pitchFamily="18" charset="0"/>
              </a:rPr>
              <a:t>   6. Лучший завтрак для </a:t>
            </a:r>
            <a:r>
              <a:rPr lang="ru-RU" sz="2000" b="1" dirty="0" smtClean="0">
                <a:latin typeface="Georgia" pitchFamily="18" charset="0"/>
              </a:rPr>
              <a:t>«</a:t>
            </a:r>
            <a:r>
              <a:rPr lang="ru-RU" sz="2000" b="1" i="1" dirty="0" smtClean="0">
                <a:latin typeface="Georgia" pitchFamily="18" charset="0"/>
              </a:rPr>
              <a:t>голубя</a:t>
            </a:r>
            <a:r>
              <a:rPr lang="ru-RU" sz="2000" b="1" dirty="0" smtClean="0">
                <a:latin typeface="Georgia" pitchFamily="18" charset="0"/>
              </a:rPr>
              <a:t>» </a:t>
            </a:r>
            <a:r>
              <a:rPr lang="ru-RU" sz="2000" dirty="0" smtClean="0">
                <a:latin typeface="Georgia" pitchFamily="18" charset="0"/>
              </a:rPr>
              <a:t>- хлеб с маслом, мармелад, кофе. 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ru-RU" sz="2000" dirty="0" smtClean="0">
                <a:latin typeface="Georgia" pitchFamily="18" charset="0"/>
              </a:rPr>
              <a:t>Часов в 10 будет полезно добавить мюсли с молоком. 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ru-RU" sz="2000" dirty="0" smtClean="0">
                <a:latin typeface="Georgia" pitchFamily="18" charset="0"/>
              </a:rPr>
              <a:t>Обед обязательно солидный: суп, мясо или рыба с гарниром, пудинг. 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ru-RU" sz="2000" dirty="0" smtClean="0">
                <a:latin typeface="Georgia" pitchFamily="18" charset="0"/>
              </a:rPr>
              <a:t>А на ужин - хлеб, творог, чай, желательно не позже 9.30 вечера.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79258" y="209862"/>
            <a:ext cx="3657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7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.«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Сове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лучше всего утром обойтись чашечкой кофе.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Через пару часов добавить небольшое количество пищи с углеводами.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 обед - снова углеводы и жиры в небольшом количестве.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Главная часть дневного рациона должна приходиться на вечер – салаты, макаронные изделия, даже шоколад.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8218495" y="302267"/>
            <a:ext cx="364241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8. «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Жаворонку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необходим обильный завтрак: сок, кофе, мюсли, хлеб с колбасой или сыром.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Этого вполне хватит, и на обед достаточно будет большого салата.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 вечером, между 7 и 8 часами, съешьте бутерброд с сыром или колбасой, удовлетворив потребность в сладком простым бананом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pic>
        <p:nvPicPr>
          <p:cNvPr id="16387" name="Picture 3" descr="C:\Users\Администратор\Desktop\лор.jpg"/>
          <p:cNvPicPr>
            <a:picLocks noChangeAspect="1" noChangeArrowheads="1"/>
          </p:cNvPicPr>
          <p:nvPr/>
        </p:nvPicPr>
        <p:blipFill>
          <a:blip r:embed="rId2" cstate="print"/>
          <a:srcRect l="9627" r="5358"/>
          <a:stretch>
            <a:fillRect/>
          </a:stretch>
        </p:blipFill>
        <p:spPr bwMode="auto">
          <a:xfrm>
            <a:off x="520506" y="4529798"/>
            <a:ext cx="3249636" cy="232820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273474" y="5028469"/>
            <a:ext cx="34793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Georgia" pitchFamily="18" charset="0"/>
                <a:cs typeface="Times New Roman" panose="02020603050405020304" pitchFamily="18" charset="0"/>
              </a:rPr>
              <a:t>Помните, что вы</a:t>
            </a:r>
          </a:p>
          <a:p>
            <a:pPr algn="ctr"/>
            <a:r>
              <a:rPr lang="ru-RU" sz="2000" b="1" dirty="0" smtClean="0">
                <a:latin typeface="Georgia" pitchFamily="18" charset="0"/>
                <a:cs typeface="Times New Roman" panose="02020603050405020304" pitchFamily="18" charset="0"/>
              </a:rPr>
              <a:t> НЕ ленивый человек, а просто не знали свой хронотип.</a:t>
            </a:r>
            <a:r>
              <a:rPr lang="ru-RU" sz="2000" b="1" dirty="0" smtClean="0">
                <a:latin typeface="Georgia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Georgia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416</Words>
  <Application>Microsoft Office PowerPoint</Application>
  <PresentationFormat>Произвольный</PresentationFormat>
  <Paragraphs>38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Студент 305</dc:creator>
  <cp:lastModifiedBy>DNA7 X86</cp:lastModifiedBy>
  <cp:revision>45</cp:revision>
  <dcterms:created xsi:type="dcterms:W3CDTF">2019-03-28T04:31:48Z</dcterms:created>
  <dcterms:modified xsi:type="dcterms:W3CDTF">2022-04-19T18:54:22Z</dcterms:modified>
</cp:coreProperties>
</file>