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61"/>
  </p:notesMasterIdLst>
  <p:sldIdLst>
    <p:sldId id="570" r:id="rId3"/>
    <p:sldId id="257" r:id="rId4"/>
    <p:sldId id="610" r:id="rId5"/>
    <p:sldId id="260" r:id="rId6"/>
    <p:sldId id="579" r:id="rId7"/>
    <p:sldId id="618" r:id="rId8"/>
    <p:sldId id="571" r:id="rId9"/>
    <p:sldId id="572" r:id="rId10"/>
    <p:sldId id="573" r:id="rId11"/>
    <p:sldId id="575" r:id="rId12"/>
    <p:sldId id="568" r:id="rId13"/>
    <p:sldId id="574" r:id="rId14"/>
    <p:sldId id="551" r:id="rId15"/>
    <p:sldId id="545" r:id="rId16"/>
    <p:sldId id="569" r:id="rId17"/>
    <p:sldId id="556" r:id="rId18"/>
    <p:sldId id="546" r:id="rId19"/>
    <p:sldId id="576" r:id="rId20"/>
    <p:sldId id="578" r:id="rId21"/>
    <p:sldId id="601" r:id="rId22"/>
    <p:sldId id="603" r:id="rId23"/>
    <p:sldId id="602" r:id="rId24"/>
    <p:sldId id="266" r:id="rId25"/>
    <p:sldId id="623" r:id="rId26"/>
    <p:sldId id="273" r:id="rId27"/>
    <p:sldId id="620" r:id="rId28"/>
    <p:sldId id="622" r:id="rId29"/>
    <p:sldId id="303" r:id="rId30"/>
    <p:sldId id="357" r:id="rId31"/>
    <p:sldId id="580" r:id="rId32"/>
    <p:sldId id="358" r:id="rId33"/>
    <p:sldId id="287" r:id="rId34"/>
    <p:sldId id="624" r:id="rId35"/>
    <p:sldId id="598" r:id="rId36"/>
    <p:sldId id="599" r:id="rId37"/>
    <p:sldId id="581" r:id="rId38"/>
    <p:sldId id="564" r:id="rId39"/>
    <p:sldId id="562" r:id="rId40"/>
    <p:sldId id="605" r:id="rId41"/>
    <p:sldId id="606" r:id="rId42"/>
    <p:sldId id="607" r:id="rId43"/>
    <p:sldId id="609" r:id="rId44"/>
    <p:sldId id="583" r:id="rId45"/>
    <p:sldId id="587" r:id="rId46"/>
    <p:sldId id="589" r:id="rId47"/>
    <p:sldId id="621" r:id="rId48"/>
    <p:sldId id="591" r:id="rId49"/>
    <p:sldId id="592" r:id="rId50"/>
    <p:sldId id="619" r:id="rId51"/>
    <p:sldId id="611" r:id="rId52"/>
    <p:sldId id="612" r:id="rId53"/>
    <p:sldId id="613" r:id="rId54"/>
    <p:sldId id="614" r:id="rId55"/>
    <p:sldId id="615" r:id="rId56"/>
    <p:sldId id="616" r:id="rId57"/>
    <p:sldId id="625" r:id="rId58"/>
    <p:sldId id="594" r:id="rId59"/>
    <p:sldId id="577" r:id="rId60"/>
  </p:sldIdLst>
  <p:sldSz cx="9144000" cy="6858000" type="screen4x3"/>
  <p:notesSz cx="6669088" cy="9928225"/>
  <p:custDataLst>
    <p:tags r:id="rId62"/>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598" autoAdjust="0"/>
  </p:normalViewPr>
  <p:slideViewPr>
    <p:cSldViewPr>
      <p:cViewPr varScale="1">
        <p:scale>
          <a:sx n="73" d="100"/>
          <a:sy n="73" d="100"/>
        </p:scale>
        <p:origin x="-14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 xmlns:p14="http://schemas.microsoft.com/office/powerpoint/2010/main"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23</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 xmlns:p14="http://schemas.microsoft.com/office/powerpoint/2010/main" val="400903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 xmlns:p14="http://schemas.microsoft.com/office/powerpoint/2010/main" val="209780496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 xmlns:p14="http://schemas.microsoft.com/office/powerpoint/2010/main" val="3576158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 xmlns:p14="http://schemas.microsoft.com/office/powerpoint/2010/main" val="9239817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 xmlns:p14="http://schemas.microsoft.com/office/powerpoint/2010/main" val="37862867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 xmlns:p14="http://schemas.microsoft.com/office/powerpoint/2010/main" val="116610575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 xmlns:p14="http://schemas.microsoft.com/office/powerpoint/2010/main" val="9270636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 xmlns:p14="http://schemas.microsoft.com/office/powerpoint/2010/main" val="14130312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 xmlns:p14="http://schemas.microsoft.com/office/powerpoint/2010/main" val="11404047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 xmlns:p14="http://schemas.microsoft.com/office/powerpoint/2010/main" val="22014463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 xmlns:p14="http://schemas.microsoft.com/office/powerpoint/2010/main" val="42926464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 xmlns:p14="http://schemas.microsoft.com/office/powerpoint/2010/main" val="2343343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 xmlns:p14="http://schemas.microsoft.com/office/powerpoint/2010/main" val="403934606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 xmlns:p14="http://schemas.microsoft.com/office/powerpoint/2010/main" val="10426298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 xmlns:p14="http://schemas.microsoft.com/office/powerpoint/2010/main" val="4201318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 xmlns:p14="http://schemas.microsoft.com/office/powerpoint/2010/main" val="37716145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 xmlns:p14="http://schemas.microsoft.com/office/powerpoint/2010/main" val="7567633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 xmlns:p14="http://schemas.microsoft.com/office/powerpoint/2010/main" val="42742489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 xmlns:p14="http://schemas.microsoft.com/office/powerpoint/2010/main" val="154983011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 xmlns:p14="http://schemas.microsoft.com/office/powerpoint/2010/main" val="2883462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 xmlns:p14="http://schemas.microsoft.com/office/powerpoint/2010/main" val="173298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 xmlns:p14="http://schemas.microsoft.com/office/powerpoint/2010/main" val="173606736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 xmlns:p14="http://schemas.microsoft.com/office/powerpoint/2010/main" val="263313926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 xmlns:p14="http://schemas.microsoft.com/office/powerpoint/2010/main" val="3823937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 xmlns:p14="http://schemas.microsoft.com/office/powerpoint/2010/main" val="25432194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5506" TargetMode="External"/><Relationship Id="rId2" Type="http://schemas.openxmlformats.org/officeDocument/2006/relationships/hyperlink" Target="http://krasgmu.ru/index.php?page%5bcommon%5d=elib&amp;cat=catalog&amp;res_id=29743" TargetMode="External"/><Relationship Id="rId1" Type="http://schemas.openxmlformats.org/officeDocument/2006/relationships/slideLayout" Target="../slideLayouts/slideLayout1.xml"/><Relationship Id="rId5" Type="http://schemas.openxmlformats.org/officeDocument/2006/relationships/hyperlink" Target="http://krasgmu.ru/index.php?page%5bcommon%5d=elib&amp;cat=catalog&amp;res_id=31140" TargetMode="External"/><Relationship Id="rId4" Type="http://schemas.openxmlformats.org/officeDocument/2006/relationships/hyperlink" Target="http://krasgmu.ru/index.php?page%5bcommon%5d=elib&amp;cat=catalog&amp;res_id=5970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1800" dirty="0" smtClean="0"/>
              <a:t>Кафедра Общественного здоровья и здравоохранения</a:t>
            </a:r>
            <a:r>
              <a:rPr lang="ru-RU" dirty="0" smtClean="0"/>
              <a:t/>
            </a:r>
            <a:br>
              <a:rPr lang="ru-RU" dirty="0" smtClean="0"/>
            </a:br>
            <a:r>
              <a:rPr lang="ru-RU" dirty="0" smtClean="0"/>
              <a:t>Тема: Обязательное медицинское страхование</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000" dirty="0" smtClean="0">
              <a:effectLst/>
            </a:endParaRPr>
          </a:p>
          <a:p>
            <a:pPr algn="just">
              <a:lnSpc>
                <a:spcPct val="80000"/>
              </a:lnSpc>
              <a:defRPr/>
            </a:pPr>
            <a:r>
              <a:rPr lang="ru-RU" sz="2000" dirty="0" smtClean="0">
                <a:effectLst/>
              </a:rPr>
              <a:t>8</a:t>
            </a:r>
            <a:r>
              <a:rPr lang="ru-RU" sz="2000" dirty="0">
                <a:effectLst/>
              </a:rPr>
              <a:t>) базовая программа </a:t>
            </a:r>
            <a:r>
              <a:rPr lang="ru-RU" sz="2000" dirty="0" smtClean="0">
                <a:effectLst/>
              </a:rPr>
              <a:t>ОМС - </a:t>
            </a:r>
            <a:r>
              <a:rPr lang="ru-RU" sz="20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000" dirty="0" smtClean="0">
                <a:effectLst/>
              </a:rPr>
              <a:t>;</a:t>
            </a:r>
          </a:p>
          <a:p>
            <a:pPr algn="just">
              <a:lnSpc>
                <a:spcPct val="80000"/>
              </a:lnSpc>
              <a:defRPr/>
            </a:pPr>
            <a:endParaRPr lang="ru-RU" sz="2000" dirty="0" smtClean="0">
              <a:effectLst/>
            </a:endParaRPr>
          </a:p>
          <a:p>
            <a:pPr algn="just">
              <a:lnSpc>
                <a:spcPct val="80000"/>
              </a:lnSpc>
              <a:defRPr/>
            </a:pPr>
            <a:endParaRPr lang="ru-RU" sz="2000" dirty="0">
              <a:effectLst/>
            </a:endParaRPr>
          </a:p>
          <a:p>
            <a:pPr algn="just">
              <a:lnSpc>
                <a:spcPct val="80000"/>
              </a:lnSpc>
              <a:defRPr/>
            </a:pPr>
            <a:r>
              <a:rPr lang="ru-RU" sz="2000" dirty="0">
                <a:effectLst/>
              </a:rPr>
              <a:t>9) территориальная программа </a:t>
            </a:r>
            <a:r>
              <a:rPr lang="ru-RU" sz="2000" dirty="0" smtClean="0">
                <a:effectLst/>
              </a:rPr>
              <a:t>ОМС - </a:t>
            </a:r>
            <a:r>
              <a:rPr lang="ru-RU" sz="2000" dirty="0">
                <a:effectLst/>
              </a:rPr>
              <a:t>составная часть территориальной программы государственных </a:t>
            </a:r>
            <a:r>
              <a:rPr lang="ru-RU" sz="2000" dirty="0" smtClean="0">
                <a:effectLst/>
              </a:rPr>
              <a:t>гарантий </a:t>
            </a:r>
            <a:r>
              <a:rPr lang="ru-RU" sz="2000" dirty="0" smtClean="0">
                <a:solidFill>
                  <a:srgbClr val="FFFF00"/>
                </a:solidFill>
                <a:effectLst/>
              </a:rPr>
              <a:t>(ТПГГ) </a:t>
            </a:r>
            <a:r>
              <a:rPr lang="ru-RU" sz="20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980728"/>
            <a:ext cx="8736013" cy="4536504"/>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Принимает участие в лицензировании и аккредитации </a:t>
            </a:r>
            <a:r>
              <a:rPr lang="ru-RU" sz="2800" dirty="0" err="1" smtClean="0"/>
              <a:t>мед.учреждений</a:t>
            </a:r>
            <a:r>
              <a:rPr lang="ru-RU" sz="2800" dirty="0" smtClean="0"/>
              <a:t>, разработке территориальных программ по ОМС и разработке профессиональных стандартов /</a:t>
            </a:r>
            <a:r>
              <a:rPr lang="ru-RU" sz="2800" dirty="0" err="1" smtClean="0"/>
              <a:t>МЭСов</a:t>
            </a:r>
            <a:r>
              <a:rPr lang="ru-RU" sz="2800" dirty="0" smtClean="0"/>
              <a:t>/.</a:t>
            </a:r>
          </a:p>
          <a:p>
            <a:pPr algn="just" eaLnBrk="1" hangingPunct="1">
              <a:buFont typeface="Wingdings" panose="05000000000000000000" pitchFamily="2" charset="2"/>
              <a:buNone/>
              <a:defRPr/>
            </a:pPr>
            <a:endParaRPr lang="ru-RU" sz="2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Реформирование ЗХ</a:t>
            </a:r>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39825"/>
          </a:xfrm>
        </p:spPr>
        <p:txBody>
          <a:bodyPr/>
          <a:lstStyle/>
          <a:p>
            <a:r>
              <a:rPr lang="ru-RU" sz="2000" dirty="0" smtClean="0"/>
              <a:t>В рамках бюджета ТФОМС осуществляется финансовое обеспечение по следующим направлениям</a:t>
            </a:r>
            <a:endParaRPr lang="ru-RU" sz="2000" dirty="0"/>
          </a:p>
        </p:txBody>
      </p:sp>
      <p:sp>
        <p:nvSpPr>
          <p:cNvPr id="3" name="Объект 2"/>
          <p:cNvSpPr>
            <a:spLocks noGrp="1"/>
          </p:cNvSpPr>
          <p:nvPr>
            <p:ph idx="1"/>
          </p:nvPr>
        </p:nvSpPr>
        <p:spPr>
          <a:xfrm>
            <a:off x="457200" y="908720"/>
            <a:ext cx="8229600" cy="5760639"/>
          </a:xfrm>
        </p:spPr>
        <p:txBody>
          <a:bodyPr/>
          <a:lstStyle/>
          <a:p>
            <a:pPr>
              <a:buNone/>
            </a:pPr>
            <a:r>
              <a:rPr lang="ru-RU" sz="2000" dirty="0" smtClean="0"/>
              <a:t>	- реализация территориальной Программы ОМС; 	- оказание МО Красноярского края медицинской помощи лицам, застрахованным на территории других субъектов Российской Федерации; </a:t>
            </a:r>
          </a:p>
          <a:p>
            <a:r>
              <a:rPr lang="ru-RU" sz="2000" dirty="0" smtClean="0"/>
              <a:t>- проведение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оборудования; 	</a:t>
            </a:r>
          </a:p>
          <a:p>
            <a:r>
              <a:rPr lang="ru-RU" sz="2000" dirty="0" smtClean="0"/>
              <a:t>- проведение мероприятий по ликвидации кадрового дефицита в медицинских организациях, оказывающих первичную медико-санитарную помощь, за счет средств нормированного страхового запаса ТФОМС; </a:t>
            </a:r>
          </a:p>
          <a:p>
            <a:r>
              <a:rPr lang="ru-RU" sz="2000" dirty="0" smtClean="0"/>
              <a:t>- </a:t>
            </a:r>
            <a:r>
              <a:rPr lang="ru-RU" sz="2000" dirty="0" err="1" smtClean="0"/>
              <a:t>софинансирование</a:t>
            </a:r>
            <a:r>
              <a:rPr lang="ru-RU" sz="2000" dirty="0" smtClean="0"/>
              <a:t> расходов на осуществление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 	</a:t>
            </a:r>
          </a:p>
          <a:p>
            <a:pPr marL="0" indent="0">
              <a:buNone/>
            </a:pPr>
            <a:endParaRPr lang="ru-RU" sz="2000" dirty="0"/>
          </a:p>
        </p:txBody>
      </p:sp>
    </p:spTree>
    <p:extLst>
      <p:ext uri="{BB962C8B-B14F-4D97-AF65-F5344CB8AC3E}">
        <p14:creationId xmlns="" xmlns:p14="http://schemas.microsoft.com/office/powerpoint/2010/main" val="37415769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692696"/>
            <a:ext cx="8748273" cy="5712656"/>
          </a:xfrm>
        </p:spPr>
        <p:txBody>
          <a:bodyPr/>
          <a:lstStyle/>
          <a:p>
            <a:r>
              <a:rPr lang="ru-RU" sz="2000" dirty="0" smtClean="0"/>
              <a:t>Постановлением Правительства Красноярского края от 24.12.2019 № 748-п утверждена территориальная программа государственных гарантий бесплатного оказания гражданам Российской Федерации медицинской помощи в Красноярском крае на 2020 год и плановый период 2021 и 2022 годов, включая территориальную программу обязательного медицинского страхования (далее - Программа ОМС). </a:t>
            </a:r>
          </a:p>
          <a:p>
            <a:r>
              <a:rPr lang="ru-RU" sz="2000" dirty="0" smtClean="0"/>
              <a:t>В 2020 году в реализации территориальной программы ОМС участвовало 189 медицинских организаций различных форм собственности, из них: </a:t>
            </a:r>
          </a:p>
          <a:p>
            <a:pPr>
              <a:buNone/>
            </a:pPr>
            <a:endParaRPr lang="ru-RU" sz="2000" dirty="0" smtClean="0"/>
          </a:p>
          <a:p>
            <a:r>
              <a:rPr lang="ru-RU" sz="2000" dirty="0" smtClean="0"/>
              <a:t>118 краевых государственных медицинских организаций (62,4% от общего количества); </a:t>
            </a:r>
          </a:p>
          <a:p>
            <a:r>
              <a:rPr lang="ru-RU" sz="2000" dirty="0" smtClean="0"/>
              <a:t>8 медицинских организаций федеральной формы собственности (4,2% от общего количества); </a:t>
            </a:r>
          </a:p>
          <a:p>
            <a:r>
              <a:rPr lang="ru-RU" sz="2000" dirty="0" smtClean="0"/>
              <a:t>63 медицинские организации частной формы собственности (33,4 % от общего количества). </a:t>
            </a:r>
          </a:p>
          <a:p>
            <a:endParaRPr lang="ru-RU" sz="1800" dirty="0" smtClean="0"/>
          </a:p>
          <a:p>
            <a:pPr indent="450000" eaLnBrk="1" hangingPunct="1">
              <a:buFont typeface="Arial" pitchFamily="34" charset="0"/>
              <a:buNone/>
              <a:defRPr/>
            </a:pPr>
            <a:endParaRPr lang="ru-RU" sz="1800" dirty="0" smtClean="0"/>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 xmlns:p14="http://schemas.microsoft.com/office/powerpoint/2010/main" val="23320378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ctr"/>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a:t>
            </a:r>
            <a:r>
              <a:rPr lang="ru-RU" sz="2000" dirty="0" smtClean="0">
                <a:effectLst/>
              </a:rPr>
              <a:t>линии</a:t>
            </a:r>
            <a:br>
              <a:rPr lang="ru-RU" sz="2000" dirty="0" smtClean="0">
                <a:effectLst/>
              </a:rPr>
            </a:br>
            <a:r>
              <a:rPr lang="ru-RU" sz="2000" dirty="0">
                <a:effectLst/>
              </a:rPr>
              <a:t>или в Территориальный фонд обязательного медицинского страхования Красноярского края по круглосуточному телефону «Право на здоровье» 8-800-700-000-3.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 xmlns:p14="http://schemas.microsoft.com/office/powerpoint/2010/main" val="22447420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dirty="0" smtClean="0"/>
              <a:t>	</a:t>
            </a:r>
            <a:r>
              <a:rPr lang="ru-RU" sz="2800" dirty="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dirty="0" smtClean="0"/>
              <a:t>страховые компании (в регионе 4 СМО).</a:t>
            </a:r>
            <a:r>
              <a:rPr lang="ru-RU" sz="2800" i="1" dirty="0" smtClean="0"/>
              <a:t>  </a:t>
            </a:r>
            <a:r>
              <a:rPr lang="ru-RU" sz="2800" dirty="0" smtClean="0"/>
              <a:t>Их задачами являются: </a:t>
            </a:r>
            <a:endParaRPr lang="en-US" sz="2800" dirty="0" smtClean="0"/>
          </a:p>
          <a:p>
            <a:pPr eaLnBrk="1" hangingPunct="1">
              <a:lnSpc>
                <a:spcPct val="90000"/>
              </a:lnSpc>
              <a:defRPr/>
            </a:pPr>
            <a:r>
              <a:rPr lang="ru-RU" sz="2800" dirty="0" smtClean="0"/>
              <a:t>заключение договоров ОМС граждан;</a:t>
            </a:r>
            <a:endParaRPr lang="en-US" sz="2800" dirty="0" smtClean="0"/>
          </a:p>
          <a:p>
            <a:pPr eaLnBrk="1" hangingPunct="1">
              <a:lnSpc>
                <a:spcPct val="90000"/>
              </a:lnSpc>
              <a:defRPr/>
            </a:pPr>
            <a:r>
              <a:rPr lang="ru-RU" sz="2800" dirty="0" smtClean="0"/>
              <a:t>организация оказания медицинской  помощи  застрахованным гражданам;</a:t>
            </a:r>
          </a:p>
          <a:p>
            <a:pPr eaLnBrk="1" hangingPunct="1">
              <a:lnSpc>
                <a:spcPct val="90000"/>
              </a:lnSpc>
              <a:defRPr/>
            </a:pPr>
            <a:r>
              <a:rPr lang="ru-RU" sz="2800" dirty="0" smtClean="0"/>
              <a:t>оплата услуг, оказанных медицинскими организациями застрахованным;</a:t>
            </a:r>
          </a:p>
          <a:p>
            <a:pPr eaLnBrk="1" hangingPunct="1">
              <a:lnSpc>
                <a:spcPct val="90000"/>
              </a:lnSpc>
              <a:defRPr/>
            </a:pPr>
            <a:r>
              <a:rPr lang="ru-RU" sz="2800" dirty="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813823204"/>
              </p:ext>
            </p:extLst>
          </p:nvPr>
        </p:nvGraphicFramePr>
        <p:xfrm>
          <a:off x="755576" y="692699"/>
          <a:ext cx="7632847" cy="5093232"/>
        </p:xfrm>
        <a:graphic>
          <a:graphicData uri="http://schemas.openxmlformats.org/drawingml/2006/table">
            <a:tbl>
              <a:tblPr firstRow="1" firstCol="1" bandRow="1">
                <a:tableStyleId>{5C22544A-7EE6-4342-B048-85BDC9FD1C3A}</a:tableStyleId>
              </a:tblPr>
              <a:tblGrid>
                <a:gridCol w="2878208"/>
                <a:gridCol w="4754639"/>
              </a:tblGrid>
              <a:tr h="766333">
                <a:tc gridSpan="2">
                  <a:txBody>
                    <a:bodyPr/>
                    <a:lstStyle/>
                    <a:p>
                      <a:pPr>
                        <a:lnSpc>
                          <a:spcPct val="107000"/>
                        </a:lnSpc>
                        <a:spcAft>
                          <a:spcPts val="800"/>
                        </a:spcAft>
                      </a:pPr>
                      <a:r>
                        <a:rPr lang="ru-RU" sz="1600" dirty="0">
                          <a:effectLst/>
                        </a:rPr>
                        <a:t>Красноярский филиал ООО СК "Капитал-полис Мед"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766333">
                <a:tc gridSpan="2">
                  <a:txBody>
                    <a:bodyPr/>
                    <a:lstStyle/>
                    <a:p>
                      <a:pPr>
                        <a:lnSpc>
                          <a:spcPct val="107000"/>
                        </a:lnSpc>
                        <a:spcAft>
                          <a:spcPts val="800"/>
                        </a:spcAft>
                      </a:pPr>
                      <a:r>
                        <a:rPr lang="ru-RU" sz="1600" dirty="0">
                          <a:effectLst/>
                        </a:rPr>
                        <a:t>Филиал ООО "СК "</a:t>
                      </a:r>
                      <a:r>
                        <a:rPr lang="ru-RU" sz="1600" dirty="0" err="1">
                          <a:effectLst/>
                        </a:rPr>
                        <a:t>Ингосстрах-М</a:t>
                      </a:r>
                      <a:r>
                        <a:rPr lang="ru-RU" sz="1600" dirty="0">
                          <a:effectLst/>
                        </a:rPr>
                        <a:t>" в г.Красноярск - Медика-Восток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766333">
                <a:tc gridSpan="2">
                  <a:txBody>
                    <a:bodyPr/>
                    <a:lstStyle/>
                    <a:p>
                      <a:pPr>
                        <a:lnSpc>
                          <a:spcPct val="107000"/>
                        </a:lnSpc>
                        <a:spcAft>
                          <a:spcPts val="800"/>
                        </a:spcAft>
                      </a:pPr>
                      <a:r>
                        <a:rPr lang="ru-RU" sz="1600">
                          <a:effectLst/>
                        </a:rPr>
                        <a:t>Красноярский филиал АО "Страховая компания "СОГАЗ-Мед"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372577">
                <a:tc gridSpan="2">
                  <a:txBody>
                    <a:bodyPr/>
                    <a:lstStyle/>
                    <a:p>
                      <a:pPr>
                        <a:lnSpc>
                          <a:spcPct val="107000"/>
                        </a:lnSpc>
                        <a:spcAft>
                          <a:spcPts val="800"/>
                        </a:spcAft>
                      </a:pPr>
                      <a:r>
                        <a:rPr lang="ru-RU" sz="1600">
                          <a:effectLst/>
                        </a:rPr>
                        <a:t>Красноярский филиал ООО "СМК РЕСО-Мед"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723497">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dirty="0">
                        <a:effectLst/>
                        <a:latin typeface="Calibri" panose="020F0502020204030204" pitchFamily="34" charset="0"/>
                      </a:endParaRPr>
                    </a:p>
                  </a:txBody>
                  <a:tcPr marL="0" marR="0" marT="0" marB="0" anchor="ctr"/>
                </a:tc>
              </a:tr>
            </a:tbl>
          </a:graphicData>
        </a:graphic>
      </p:graphicFrame>
      <p:pic>
        <p:nvPicPr>
          <p:cNvPr id="1028" name="Рисунок 4" descr="https://www.krasmed.ru/files/images/smo-logo/smo_2400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0287" y="1170803"/>
            <a:ext cx="2878208" cy="74603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Рисунок 3" descr="https://www.krasmed.ru/files/images/smo-logo/smo_24008.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573" y="2608120"/>
            <a:ext cx="2482455" cy="8797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Рисунок 2" descr="https://www.krasmed.ru/files/images/smo-logo/smo_2402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50096" y="3887982"/>
            <a:ext cx="2878208" cy="618087"/>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Рисунок 1" descr="https://www.krasmed.ru/files/images/smo-logo/smo_2402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95944" y="4725144"/>
            <a:ext cx="2386513" cy="10607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41900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a:t>
            </a:r>
            <a:r>
              <a:rPr lang="ru-RU" sz="2000" dirty="0" smtClean="0"/>
              <a:t>Страховые медицинские организации являются коммерческими организациями (закрытое или открытое акционерное общество)</a:t>
            </a:r>
          </a:p>
          <a:p>
            <a:pPr eaLnBrk="1" hangingPunct="1">
              <a:lnSpc>
                <a:spcPct val="90000"/>
              </a:lnSpc>
              <a:buFont typeface="Wingdings" panose="05000000000000000000" pitchFamily="2" charset="2"/>
              <a:buNone/>
              <a:defRPr/>
            </a:pPr>
            <a:endParaRPr lang="ru-RU" sz="2000" dirty="0" smtClean="0"/>
          </a:p>
          <a:p>
            <a:pPr eaLnBrk="1" hangingPunct="1">
              <a:lnSpc>
                <a:spcPct val="90000"/>
              </a:lnSpc>
              <a:buFont typeface="Wingdings" panose="05000000000000000000" pitchFamily="2" charset="2"/>
              <a:buNone/>
              <a:defRPr/>
            </a:pPr>
            <a:endParaRPr lang="ru-RU" sz="1400" dirty="0" smtClean="0"/>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r>
              <a:rPr lang="ru-RU" sz="2000" dirty="0" smtClean="0"/>
              <a:t>Страховая медицинская организация заключает договоры с выбранными ею медицинскими учреждениями на оказание своим застрахованным медицинских услуг.</a:t>
            </a:r>
          </a:p>
        </p:txBody>
      </p:sp>
      <p:pic>
        <p:nvPicPr>
          <p:cNvPr id="2052" name="Picture 4"/>
          <p:cNvPicPr>
            <a:picLocks noChangeAspect="1" noChangeArrowheads="1"/>
          </p:cNvPicPr>
          <p:nvPr/>
        </p:nvPicPr>
        <p:blipFill>
          <a:blip r:embed="rId2" cstate="print"/>
          <a:srcRect/>
          <a:stretch>
            <a:fillRect/>
          </a:stretch>
        </p:blipFill>
        <p:spPr bwMode="auto">
          <a:xfrm>
            <a:off x="1403648" y="1412776"/>
            <a:ext cx="6517232" cy="42484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639019"/>
          </a:xfrm>
        </p:spPr>
        <p:txBody>
          <a:bodyPr/>
          <a:lstStyle/>
          <a:p>
            <a:r>
              <a:rPr lang="ru-RU" sz="1600" b="1" dirty="0" smtClean="0"/>
              <a:t>ЧИСЛЕННОСТЬ ЗАСТРАХОВАННЫХ ЛИЦ В РАЗРЕЗЕ СМО НА 01.01.2020 ГОДА (ЧЕЛОВЕК) По состоянию на 01.01.2020 года в сравнении с показателями на 01.01.2019 годом количество застрахованных лиц сократилось на 18 504 человека, в том числе: количество лиц старше трудоспособного возраста сократилось на 27 604 человек (4,0%), лиц до 18 лет уменьшилось на 90 человек, лиц трудоспособного возраста увеличилось на 9 190 человек (0,6%). </a:t>
            </a:r>
            <a:r>
              <a:rPr lang="ru-RU" sz="1600" dirty="0" smtClean="0"/>
              <a:t/>
            </a:r>
            <a:br>
              <a:rPr lang="ru-RU" sz="1600" dirty="0" smtClean="0"/>
            </a:br>
            <a:endParaRPr lang="ru-RU" sz="1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844825"/>
            <a:ext cx="8496944" cy="4896544"/>
          </a:xfrm>
          <a:prstGeom prst="rect">
            <a:avLst/>
          </a:prstGeom>
          <a:noFill/>
          <a:ln w="9525">
            <a:noFill/>
            <a:miter lim="800000"/>
            <a:headEnd/>
            <a:tailEnd/>
          </a:ln>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Структура расходов за 2020г.</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46302" y="1600200"/>
            <a:ext cx="7251395" cy="4530725"/>
          </a:xfrm>
          <a:prstGeom prst="rect">
            <a:avLst/>
          </a:prstGeom>
          <a:noFill/>
          <a:ln w="9525">
            <a:noFill/>
            <a:miter lim="800000"/>
            <a:headEnd/>
            <a:tailEnd/>
          </a:ln>
          <a:effectLst/>
        </p:spPr>
      </p:pic>
    </p:spTree>
    <p:extLst>
      <p:ext uri="{BB962C8B-B14F-4D97-AF65-F5344CB8AC3E}">
        <p14:creationId xmlns="" xmlns:p14="http://schemas.microsoft.com/office/powerpoint/2010/main" val="37235973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539750" y="476250"/>
            <a:ext cx="8226425" cy="5905500"/>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buFont typeface="Wingdings" panose="05000000000000000000" pitchFamily="2" charset="2"/>
              <a:buNone/>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003399"/>
          </a:solidFill>
          <a:ln cap="flat" algn="ctr">
            <a:solidFill>
              <a:srgbClr val="000000"/>
            </a:solidFill>
            <a:miter lim="800000"/>
            <a:headEnd/>
            <a:tailEnd/>
          </a:ln>
        </p:spPr>
        <p:txBody>
          <a:bodyPr anchor="t"/>
          <a:lstStyle/>
          <a:p>
            <a:pPr eaLnBrk="1" hangingPunct="1">
              <a:lnSpc>
                <a:spcPct val="70000"/>
              </a:lnSpc>
            </a:pPr>
            <a:r>
              <a:rPr lang="ru-RU" altLang="ru-RU" sz="3400" smtClean="0">
                <a:solidFill>
                  <a:srgbClr val="FFFF00"/>
                </a:solidFill>
              </a:rPr>
              <a:t>Основные подходы к реформированию здравоохранения</a:t>
            </a:r>
          </a:p>
        </p:txBody>
      </p:sp>
      <p:sp>
        <p:nvSpPr>
          <p:cNvPr id="28675" name="Rectangle 3"/>
          <p:cNvSpPr>
            <a:spLocks noGrp="1" noChangeArrowheads="1"/>
          </p:cNvSpPr>
          <p:nvPr>
            <p:ph type="body" idx="1"/>
          </p:nvPr>
        </p:nvSpPr>
        <p:spPr>
          <a:xfrm>
            <a:off x="395288" y="1341438"/>
            <a:ext cx="8208962" cy="4953000"/>
          </a:xfrm>
          <a:noFill/>
        </p:spPr>
        <p:txBody>
          <a:bodyPr/>
          <a:lstStyle/>
          <a:p>
            <a:pPr eaLnBrk="1" hangingPunct="1">
              <a:buFont typeface="Wingdings" pitchFamily="2" charset="2"/>
              <a:buNone/>
            </a:pPr>
            <a:r>
              <a:rPr lang="ru-RU" altLang="ru-RU" b="1" smtClean="0">
                <a:solidFill>
                  <a:srgbClr val="000000"/>
                </a:solidFill>
              </a:rPr>
              <a:t>РЕФОРМА (франц. reforme, от лат. reformo - преобразовываю), преобразование, изменение, переустройство какой-либо стороны общественной жизни (порядков, институтов, учреждений); формально - нововведение любого содержания, однако реформами обычно называют более или менее прогрессивное преобразование.</a:t>
            </a:r>
            <a:br>
              <a:rPr lang="ru-RU" altLang="ru-RU" b="1" smtClean="0">
                <a:solidFill>
                  <a:srgbClr val="000000"/>
                </a:solidFill>
              </a:rPr>
            </a:br>
            <a:endParaRPr lang="ru-RU" altLang="ru-RU" b="1" smtClean="0">
              <a:solidFill>
                <a:srgbClr val="000000"/>
              </a:solidFill>
            </a:endParaRPr>
          </a:p>
        </p:txBody>
      </p:sp>
    </p:spTree>
    <p:extLst>
      <p:ext uri="{BB962C8B-B14F-4D97-AF65-F5344CB8AC3E}">
        <p14:creationId xmlns="" xmlns:p14="http://schemas.microsoft.com/office/powerpoint/2010/main" val="13743144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332657"/>
            <a:ext cx="7772400" cy="2952327"/>
          </a:xfrm>
        </p:spPr>
        <p:txBody>
          <a:bodyPr/>
          <a:lstStyle/>
          <a:p>
            <a:r>
              <a:rPr lang="ru-RU" sz="2400" dirty="0" smtClean="0"/>
              <a:t/>
            </a:r>
            <a:br>
              <a:rPr lang="ru-RU" sz="2400" dirty="0" smtClean="0"/>
            </a:br>
            <a:r>
              <a:rPr lang="ru-RU" sz="2400" dirty="0" smtClean="0"/>
              <a:t/>
            </a:r>
            <a:br>
              <a:rPr lang="ru-RU" sz="2400" dirty="0" smtClean="0"/>
            </a:br>
            <a:r>
              <a:rPr lang="ru-RU" sz="2000" dirty="0" smtClean="0">
                <a:solidFill>
                  <a:srgbClr val="FFFF00"/>
                </a:solidFill>
              </a:rPr>
              <a:t>ЛИЦЕНЗИРОВАНИЕ МД</a:t>
            </a:r>
            <a:r>
              <a:rPr lang="ru-RU" sz="2000" dirty="0" smtClean="0"/>
              <a:t>  (лицензия -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записью в реестре лицензий; </a:t>
            </a:r>
            <a:br>
              <a:rPr lang="ru-RU" sz="2000" dirty="0" smtClean="0"/>
            </a:br>
            <a:r>
              <a:rPr lang="ru-RU" sz="2000" b="1" dirty="0" smtClean="0"/>
              <a:t>Федеральный закон "О лицензировании отдельных видов деятельности" от 04.05.2011 N 99-ФЗ (последняя редакция)</a:t>
            </a:r>
            <a:endParaRPr lang="ru-RU" sz="2000" dirty="0"/>
          </a:p>
        </p:txBody>
      </p:sp>
      <p:sp>
        <p:nvSpPr>
          <p:cNvPr id="3" name="Подзаголовок 2"/>
          <p:cNvSpPr>
            <a:spLocks noGrp="1"/>
          </p:cNvSpPr>
          <p:nvPr>
            <p:ph type="subTitle" sz="quarter" idx="1"/>
          </p:nvPr>
        </p:nvSpPr>
        <p:spPr>
          <a:xfrm>
            <a:off x="827584" y="3212976"/>
            <a:ext cx="7776864" cy="3456384"/>
          </a:xfrm>
        </p:spPr>
        <p:txBody>
          <a:bodyPr/>
          <a:lstStyle/>
          <a:p>
            <a:endParaRPr lang="ru-RU" sz="2000" b="1" dirty="0" smtClean="0"/>
          </a:p>
          <a:p>
            <a:r>
              <a:rPr lang="ru-RU" sz="2000" b="1" dirty="0" smtClean="0"/>
              <a:t>Постановление Правительства РФ от 01.06.2021 N 852 "О лицензировании медицинской деятельности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sz="2000" b="1" dirty="0" err="1" smtClean="0"/>
              <a:t>Сколково</a:t>
            </a:r>
            <a:r>
              <a:rPr lang="ru-RU" sz="2000" b="1" dirty="0" smtClean="0"/>
              <a:t>")</a:t>
            </a:r>
          </a:p>
          <a:p>
            <a:endParaRPr lang="ru-RU" sz="16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a:t>
            </a:r>
            <a:r>
              <a:rPr lang="ru-RU" sz="1600" b="1" dirty="0" smtClean="0">
                <a:solidFill>
                  <a:schemeClr val="tx1"/>
                </a:solidFill>
                <a:effectLst/>
              </a:rPr>
              <a:t>региона следующие </a:t>
            </a:r>
            <a:r>
              <a:rPr lang="ru-RU" sz="1600" b="1" dirty="0">
                <a:solidFill>
                  <a:schemeClr val="tx1"/>
                </a:solidFill>
                <a:effectLst/>
              </a:rPr>
              <a:t>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 xmlns:p14="http://schemas.microsoft.com/office/powerpoint/2010/main" val="12110110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 xmlns:p14="http://schemas.microsoft.com/office/powerpoint/2010/main" val="20291844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 xmlns:p14="http://schemas.microsoft.com/office/powerpoint/2010/main" val="2937066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 xmlns:p14="http://schemas.microsoft.com/office/powerpoint/2010/main" val="32571236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 xmlns:p14="http://schemas.microsoft.com/office/powerpoint/2010/main" val="37843119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1"/>
            <a:ext cx="8229600" cy="1616682"/>
          </a:xfrm>
        </p:spPr>
        <p:txBody>
          <a:bodyPr/>
          <a:lstStyle/>
          <a:p>
            <a:pPr>
              <a:defRPr/>
            </a:pPr>
            <a:r>
              <a:rPr lang="ru-RU" sz="3200" b="1" dirty="0" smtClean="0"/>
              <a:t>Уровень качества лечения</a:t>
            </a:r>
            <a:br>
              <a:rPr lang="ru-RU" sz="3200" b="1" dirty="0" smtClean="0"/>
            </a:br>
            <a:r>
              <a:rPr lang="ru-RU" sz="3200" b="1" dirty="0" smtClean="0"/>
              <a:t>(УКЛ)</a:t>
            </a:r>
            <a:endParaRPr lang="ru-RU" sz="3200" b="1" dirty="0"/>
          </a:p>
        </p:txBody>
      </p:sp>
      <p:sp>
        <p:nvSpPr>
          <p:cNvPr id="3" name="Содержимое 2"/>
          <p:cNvSpPr>
            <a:spLocks noGrp="1"/>
          </p:cNvSpPr>
          <p:nvPr>
            <p:ph idx="1"/>
          </p:nvPr>
        </p:nvSpPr>
        <p:spPr>
          <a:xfrm>
            <a:off x="457200" y="1628800"/>
            <a:ext cx="8229600" cy="4608512"/>
          </a:xfrm>
        </p:spPr>
        <p:txBody>
          <a:bodyPr/>
          <a:lstStyle/>
          <a:p>
            <a:endParaRPr lang="ru-RU" sz="2400" dirty="0">
              <a:effectLst/>
            </a:endParaRPr>
          </a:p>
          <a:p>
            <a:r>
              <a:rPr lang="ru-RU" sz="2400" dirty="0">
                <a:effectLst/>
              </a:rPr>
              <a:t> </a:t>
            </a:r>
          </a:p>
          <a:p>
            <a:pPr>
              <a:defRPr/>
            </a:pPr>
            <a:endParaRPr lang="ru-RU" sz="2400" dirty="0" smtClean="0"/>
          </a:p>
          <a:p>
            <a:pPr>
              <a:defRPr/>
            </a:pPr>
            <a:r>
              <a:rPr lang="ru-RU" sz="2800" dirty="0" smtClean="0">
                <a:solidFill>
                  <a:srgbClr val="FFFF00"/>
                </a:solidFill>
              </a:rPr>
              <a:t>УКЛ =</a:t>
            </a:r>
            <a:r>
              <a:rPr lang="ru-RU" sz="2800" u="sng" dirty="0" smtClean="0">
                <a:solidFill>
                  <a:srgbClr val="FFFF00"/>
                </a:solidFill>
              </a:rPr>
              <a:t>0,5 ОДМ+0,1ОД+0,4ОЛМ   + ОК</a:t>
            </a:r>
          </a:p>
          <a:p>
            <a:pPr>
              <a:defRPr/>
            </a:pPr>
            <a:r>
              <a:rPr lang="ru-RU" sz="2800" dirty="0">
                <a:solidFill>
                  <a:srgbClr val="FFFF00"/>
                </a:solidFill>
              </a:rPr>
              <a:t> </a:t>
            </a:r>
            <a:r>
              <a:rPr lang="ru-RU" sz="2800" dirty="0" smtClean="0">
                <a:solidFill>
                  <a:srgbClr val="FFFF00"/>
                </a:solidFill>
              </a:rPr>
              <a:t>                              200%</a:t>
            </a:r>
          </a:p>
          <a:p>
            <a:pPr>
              <a:defRPr/>
            </a:pPr>
            <a:endParaRPr lang="ru-RU" sz="2800" dirty="0">
              <a:solidFill>
                <a:srgbClr val="FFFF00"/>
              </a:solidFill>
            </a:endParaRPr>
          </a:p>
          <a:p>
            <a:pPr>
              <a:defRPr/>
            </a:pPr>
            <a:endParaRPr lang="ru-RU" sz="2800" dirty="0" smtClean="0">
              <a:solidFill>
                <a:srgbClr val="FFFF00"/>
              </a:solidFill>
            </a:endParaRPr>
          </a:p>
          <a:p>
            <a:pPr>
              <a:defRPr/>
            </a:pPr>
            <a:r>
              <a:rPr lang="ru-RU" sz="2800" dirty="0" smtClean="0">
                <a:solidFill>
                  <a:srgbClr val="FFFF00"/>
                </a:solidFill>
              </a:rPr>
              <a:t>УКЛ не меньше 0,6</a:t>
            </a:r>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 xmlns:p14="http://schemas.microsoft.com/office/powerpoint/2010/main" val="19616047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 xmlns:p14="http://schemas.microsoft.com/office/powerpoint/2010/main" val="30716521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 xmlns:p14="http://schemas.microsoft.com/office/powerpoint/2010/main" val="168555318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 xmlns:p14="http://schemas.microsoft.com/office/powerpoint/2010/main" val="35961880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4000" dirty="0" smtClean="0">
                <a:latin typeface="Bankir-Retro"/>
              </a:rPr>
              <a:t>Итоги диспансеризации</a:t>
            </a:r>
          </a:p>
        </p:txBody>
      </p:sp>
      <p:pic>
        <p:nvPicPr>
          <p:cNvPr id="5" name="Рисунок 4" descr="Рисуноxк2.png"/>
          <p:cNvPicPr>
            <a:picLocks noChangeAspect="1"/>
          </p:cNvPicPr>
          <p:nvPr/>
        </p:nvPicPr>
        <p:blipFill>
          <a:blip r:embed="rId2" cstate="print"/>
          <a:stretch>
            <a:fillRect/>
          </a:stretch>
        </p:blipFill>
        <p:spPr>
          <a:xfrm>
            <a:off x="899592" y="4437112"/>
            <a:ext cx="7488832" cy="3349606"/>
          </a:xfrm>
          <a:prstGeom prst="rect">
            <a:avLst/>
          </a:prstGeom>
          <a:effectLst>
            <a:softEdge rad="635000"/>
          </a:effectLst>
        </p:spPr>
      </p:pic>
      <p:pic>
        <p:nvPicPr>
          <p:cNvPr id="4098" name="Picture 2"/>
          <p:cNvPicPr>
            <a:picLocks noGrp="1" noChangeAspect="1" noChangeArrowheads="1"/>
          </p:cNvPicPr>
          <p:nvPr>
            <p:ph idx="1"/>
          </p:nvPr>
        </p:nvPicPr>
        <p:blipFill>
          <a:blip r:embed="rId3" cstate="print"/>
          <a:srcRect/>
          <a:stretch>
            <a:fillRect/>
          </a:stretch>
        </p:blipFill>
        <p:spPr bwMode="auto">
          <a:xfrm>
            <a:off x="457200" y="1628800"/>
            <a:ext cx="8362950" cy="4608512"/>
          </a:xfrm>
          <a:prstGeom prst="rect">
            <a:avLst/>
          </a:prstGeom>
          <a:noFill/>
          <a:ln w="9525">
            <a:noFill/>
            <a:miter lim="800000"/>
            <a:headEnd/>
            <a:tailEnd/>
          </a:ln>
        </p:spPr>
      </p:pic>
    </p:spTree>
    <p:extLst>
      <p:ext uri="{BB962C8B-B14F-4D97-AF65-F5344CB8AC3E}">
        <p14:creationId xmlns="" xmlns:p14="http://schemas.microsoft.com/office/powerpoint/2010/main" val="27990826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5610221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 xmlns:p14="http://schemas.microsoft.com/office/powerpoint/2010/main" val="5909094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ИНФОРМАЦИОННЫЕ РЕСУРСЫ ТФОМС </a:t>
            </a:r>
            <a:br>
              <a:rPr lang="ru-RU" sz="2400" b="1" dirty="0" smtClean="0"/>
            </a:br>
            <a:endParaRPr lang="ru-RU" sz="2400" dirty="0"/>
          </a:p>
        </p:txBody>
      </p:sp>
      <p:sp>
        <p:nvSpPr>
          <p:cNvPr id="3" name="Содержимое 2"/>
          <p:cNvSpPr>
            <a:spLocks noGrp="1"/>
          </p:cNvSpPr>
          <p:nvPr>
            <p:ph idx="1"/>
          </p:nvPr>
        </p:nvSpPr>
        <p:spPr>
          <a:xfrm>
            <a:off x="457200" y="692696"/>
            <a:ext cx="8229600" cy="5438229"/>
          </a:xfrm>
        </p:spPr>
        <p:txBody>
          <a:bodyPr/>
          <a:lstStyle/>
          <a:p>
            <a:endParaRPr lang="ru-RU" sz="1800" dirty="0" smtClean="0"/>
          </a:p>
          <a:p>
            <a:r>
              <a:rPr lang="ru-RU" sz="2000" dirty="0" smtClean="0"/>
              <a:t>• </a:t>
            </a:r>
            <a:r>
              <a:rPr lang="ru-RU" sz="2400" b="1" dirty="0" err="1" smtClean="0"/>
              <a:t>Онкорегистр</a:t>
            </a:r>
            <a:r>
              <a:rPr lang="ru-RU" sz="2400" b="1" dirty="0" smtClean="0"/>
              <a:t> – учет всех пациентов, визуализация оказания помощи на каждом этапе (сквозная история болезни) </a:t>
            </a:r>
          </a:p>
          <a:p>
            <a:r>
              <a:rPr lang="ru-RU" sz="2400" dirty="0" smtClean="0"/>
              <a:t>• </a:t>
            </a:r>
            <a:r>
              <a:rPr lang="ru-RU" sz="2400" b="1" dirty="0" smtClean="0"/>
              <a:t>Регистр диспансеризации – формирование списков на диспансеризацию, приглашение на диспансеризацию </a:t>
            </a:r>
          </a:p>
          <a:p>
            <a:r>
              <a:rPr lang="ru-RU" sz="2400" dirty="0" smtClean="0"/>
              <a:t>• </a:t>
            </a:r>
            <a:r>
              <a:rPr lang="ru-RU" sz="2400" b="1" dirty="0" smtClean="0"/>
              <a:t>Регистр диспансерного наблюдения – персонифицированное планирование ДН, приглашение на прием </a:t>
            </a:r>
          </a:p>
          <a:p>
            <a:endParaRPr lang="ru-RU" sz="2400" dirty="0" smtClean="0"/>
          </a:p>
          <a:p>
            <a:r>
              <a:rPr lang="ru-RU" sz="2400" b="1" dirty="0" smtClean="0"/>
              <a:t>Ресурсы недостаточно используются как инструмент для решения задач в организации медицинской помощи </a:t>
            </a:r>
            <a:endParaRPr lang="ru-RU"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a:t>
            </a:r>
            <a:r>
              <a:rPr lang="ru-RU" sz="1600" dirty="0" smtClean="0">
                <a:effectLst/>
              </a:rPr>
              <a:t>ФЕДЕРАЦИИ</a:t>
            </a:r>
          </a:p>
          <a:p>
            <a:r>
              <a:rPr lang="ru-RU" sz="1800" dirty="0" smtClean="0">
                <a:effectLst/>
              </a:rPr>
              <a:t>Постановление Правительства России № 432 от 03.04.2020 года «Об особенностях реализации базовой программы обязательного медицинского страхования в условиях возникновения угрозы распространения заболеваний, вызванных </a:t>
            </a:r>
            <a:r>
              <a:rPr lang="ru-RU" sz="1800" dirty="0" err="1" smtClean="0">
                <a:effectLst/>
              </a:rPr>
              <a:t>коронавирусной</a:t>
            </a:r>
            <a:r>
              <a:rPr lang="ru-RU" sz="1800" dirty="0" smtClean="0">
                <a:effectLst/>
              </a:rPr>
              <a:t> инфекцией», внесены изменений в Правила обязательного медицинского страхования, утвержденные приказом Минздрава </a:t>
            </a:r>
          </a:p>
          <a:p>
            <a:r>
              <a:rPr lang="ru-RU" sz="1800" dirty="0" smtClean="0">
                <a:effectLst/>
              </a:rPr>
              <a:t>России от 28.02.2019 № 108н</a:t>
            </a:r>
            <a:r>
              <a:rPr lang="ru-RU" sz="1600" dirty="0" smtClean="0"/>
              <a:t>. </a:t>
            </a:r>
            <a:endParaRPr lang="ru-RU" sz="1600" dirty="0">
              <a:effectLst/>
            </a:endParaRPr>
          </a:p>
          <a:p>
            <a:pPr>
              <a:defRPr/>
            </a:pPr>
            <a:endParaRPr lang="ru-RU" sz="1600" dirty="0">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792162"/>
          </a:xfrm>
        </p:spPr>
        <p:txBody>
          <a:bodyPr/>
          <a:lstStyle/>
          <a:p>
            <a:pPr>
              <a:defRPr/>
            </a:pPr>
            <a:r>
              <a:rPr lang="ru-RU" sz="3200" b="1" dirty="0" smtClean="0">
                <a:solidFill>
                  <a:srgbClr val="FF0000"/>
                </a:solidFill>
                <a:effectLst/>
              </a:rPr>
              <a:t>Цели </a:t>
            </a:r>
            <a:r>
              <a:rPr lang="ru-RU" sz="3200" b="1" dirty="0" err="1" smtClean="0">
                <a:solidFill>
                  <a:srgbClr val="FF0000"/>
                </a:solidFill>
                <a:effectLst/>
              </a:rPr>
              <a:t>Нац.проекта</a:t>
            </a:r>
            <a:r>
              <a:rPr lang="ru-RU" sz="3200" b="1" dirty="0">
                <a:solidFill>
                  <a:srgbClr val="FF0000"/>
                </a:solidFill>
                <a:effectLst/>
              </a:rPr>
              <a:t> </a:t>
            </a:r>
            <a:r>
              <a:rPr lang="ru-RU" sz="3200" b="1" dirty="0" smtClean="0">
                <a:solidFill>
                  <a:srgbClr val="FF0000"/>
                </a:solidFill>
                <a:effectLst/>
              </a:rPr>
              <a:t>«Демография» - финансирование - 3105,2 </a:t>
            </a:r>
            <a:r>
              <a:rPr lang="ru-RU" sz="3200" b="1" dirty="0" err="1" smtClean="0">
                <a:solidFill>
                  <a:srgbClr val="FF0000"/>
                </a:solidFill>
                <a:effectLst/>
              </a:rPr>
              <a:t>трлн.руб</a:t>
            </a:r>
            <a:r>
              <a:rPr lang="ru-RU" sz="3200" b="1" dirty="0" smtClean="0">
                <a:solidFill>
                  <a:srgbClr val="FF0000"/>
                </a:solidFill>
                <a:effectLst/>
              </a:rPr>
              <a:t> </a:t>
            </a:r>
            <a:endParaRPr lang="ru-RU" sz="3200" dirty="0">
              <a:solidFill>
                <a:srgbClr val="FF0000"/>
              </a:solidFill>
            </a:endParaRPr>
          </a:p>
        </p:txBody>
      </p:sp>
      <p:sp>
        <p:nvSpPr>
          <p:cNvPr id="59395" name="Объект 2"/>
          <p:cNvSpPr>
            <a:spLocks noGrp="1"/>
          </p:cNvSpPr>
          <p:nvPr>
            <p:ph idx="1"/>
          </p:nvPr>
        </p:nvSpPr>
        <p:spPr>
          <a:xfrm>
            <a:off x="107950" y="981075"/>
            <a:ext cx="8856663" cy="5761038"/>
          </a:xfrm>
        </p:spPr>
        <p:txBody>
          <a:bodyPr/>
          <a:lstStyle/>
          <a:p>
            <a:pPr>
              <a:buFontTx/>
              <a:buAutoNum type="arabicPeriod"/>
            </a:pPr>
            <a:r>
              <a:rPr lang="ru-RU" altLang="ru-RU" sz="2000" smtClean="0"/>
              <a:t>Увеличение ОПЖ здоровой до 67 лет</a:t>
            </a:r>
          </a:p>
          <a:p>
            <a:pPr>
              <a:buFontTx/>
              <a:buAutoNum type="arabicPeriod"/>
            </a:pPr>
            <a:r>
              <a:rPr lang="ru-RU" altLang="ru-RU" sz="2000" smtClean="0"/>
              <a:t>Увеличение доли граждан, ведущих </a:t>
            </a:r>
            <a:r>
              <a:rPr lang="ru-RU" altLang="ru-RU" sz="2000" smtClean="0">
                <a:solidFill>
                  <a:srgbClr val="FFFF00"/>
                </a:solidFill>
              </a:rPr>
              <a:t>здоровый образ жизни</a:t>
            </a:r>
          </a:p>
          <a:p>
            <a:r>
              <a:rPr lang="ru-RU" altLang="ru-RU" sz="2000" b="1" smtClean="0">
                <a:solidFill>
                  <a:srgbClr val="FFFF00"/>
                </a:solidFill>
              </a:rPr>
              <a:t>Задачи проекта:</a:t>
            </a:r>
          </a:p>
          <a:p>
            <a:pPr>
              <a:buFontTx/>
              <a:buAutoNum type="arabicPeriod"/>
            </a:pPr>
            <a:r>
              <a:rPr lang="ru-RU" altLang="ru-RU" sz="2000" smtClean="0"/>
              <a:t>Внедрение механизма </a:t>
            </a:r>
            <a:r>
              <a:rPr lang="ru-RU" altLang="ru-RU" sz="2000" smtClean="0">
                <a:solidFill>
                  <a:srgbClr val="FF0000"/>
                </a:solidFill>
              </a:rPr>
              <a:t>финансовой поддержки семей </a:t>
            </a:r>
            <a:r>
              <a:rPr lang="ru-RU" altLang="ru-RU" sz="2000" smtClean="0"/>
              <a:t>при рождении детей</a:t>
            </a:r>
          </a:p>
          <a:p>
            <a:pPr>
              <a:buFontTx/>
              <a:buAutoNum type="arabicPeriod"/>
            </a:pPr>
            <a:r>
              <a:rPr lang="ru-RU" altLang="ru-RU" sz="2000" smtClean="0"/>
              <a:t>Создание </a:t>
            </a:r>
            <a:r>
              <a:rPr lang="ru-RU" altLang="ru-RU" sz="2000" smtClean="0">
                <a:solidFill>
                  <a:srgbClr val="FF0000"/>
                </a:solidFill>
              </a:rPr>
              <a:t>условий для осуществления трудовой деятельности женщин, имеющих де</a:t>
            </a:r>
            <a:r>
              <a:rPr lang="ru-RU" altLang="ru-RU" sz="2000" smtClean="0"/>
              <a:t>тей, включая достижение 100-процентной доступности (2021 год) дошкольного образования для детей в возрасте до трех лет</a:t>
            </a:r>
          </a:p>
          <a:p>
            <a:pPr>
              <a:buFontTx/>
              <a:buAutoNum type="arabicPeriod"/>
            </a:pPr>
            <a:r>
              <a:rPr lang="ru-RU" altLang="ru-RU" sz="2000" smtClean="0"/>
              <a:t>Создание в субъектах Российской Федерации </a:t>
            </a:r>
            <a:r>
              <a:rPr lang="ru-RU" altLang="ru-RU" sz="2000" smtClean="0">
                <a:solidFill>
                  <a:srgbClr val="FF0000"/>
                </a:solidFill>
              </a:rPr>
              <a:t>дополнительных мест для детей в возрасте до 3 лет</a:t>
            </a:r>
            <a:r>
              <a:rPr lang="ru-RU" altLang="ru-RU" sz="2000" smtClean="0"/>
              <a:t> в  организациях и у индивидуальных предпринимателей, осуществляющих образовательную деятельность по образовательным программам дошкольного образования, присмотру и уходу</a:t>
            </a:r>
          </a:p>
          <a:p>
            <a:pPr>
              <a:buFontTx/>
              <a:buAutoNum type="arabicPeriod"/>
            </a:pPr>
            <a:r>
              <a:rPr lang="ru-RU" altLang="ru-RU" sz="2000" smtClean="0"/>
              <a:t>Разработка и реализация </a:t>
            </a:r>
            <a:r>
              <a:rPr lang="ru-RU" altLang="ru-RU" sz="2000" smtClean="0">
                <a:solidFill>
                  <a:srgbClr val="FF0000"/>
                </a:solidFill>
              </a:rPr>
              <a:t>программы системной поддержки и повышения качества жизни граждан старшего </a:t>
            </a:r>
            <a:r>
              <a:rPr lang="ru-RU" altLang="ru-RU" sz="2000" smtClean="0"/>
              <a:t>поколения</a:t>
            </a:r>
          </a:p>
        </p:txBody>
      </p:sp>
    </p:spTree>
    <p:extLst>
      <p:ext uri="{BB962C8B-B14F-4D97-AF65-F5344CB8AC3E}">
        <p14:creationId xmlns="" xmlns:p14="http://schemas.microsoft.com/office/powerpoint/2010/main" val="29787801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395288" y="115888"/>
            <a:ext cx="8424862" cy="6553200"/>
          </a:xfrm>
        </p:spPr>
        <p:txBody>
          <a:bodyPr/>
          <a:lstStyle/>
          <a:p>
            <a:pPr algn="just">
              <a:buFontTx/>
              <a:buAutoNum type="arabicPeriod"/>
              <a:defRPr/>
            </a:pPr>
            <a:r>
              <a:rPr lang="ru-RU" altLang="ru-RU" sz="2000" smtClean="0"/>
              <a:t>Создание </a:t>
            </a:r>
            <a:r>
              <a:rPr lang="ru-RU" altLang="ru-RU" sz="2000" smtClean="0">
                <a:solidFill>
                  <a:srgbClr val="FF0000"/>
                </a:solidFill>
              </a:rPr>
              <a:t>системы долговременного ухода </a:t>
            </a:r>
            <a:r>
              <a:rPr lang="ru-RU" altLang="ru-RU" sz="2000" smtClean="0"/>
              <a:t>за гражданами пожилого возраста и инвалидами, как составной части мероприятий, направленных на развитие и поддержание функциональных способностей граждан старшего поколения, включающей сбалансированные социальное обслуживание и медицинскую помощь на дому, в полустационарной и стационарной форме с привлечением патронажной службы и сиделок, а также поддержку </a:t>
            </a:r>
            <a:r>
              <a:rPr lang="ru-RU" altLang="ru-RU" sz="2000" smtClean="0">
                <a:solidFill>
                  <a:srgbClr val="FF0000"/>
                </a:solidFill>
              </a:rPr>
              <a:t>семейного ухода</a:t>
            </a:r>
          </a:p>
          <a:p>
            <a:pPr algn="just">
              <a:buFontTx/>
              <a:buAutoNum type="arabicPeriod"/>
              <a:defRPr/>
            </a:pPr>
            <a:r>
              <a:rPr lang="ru-RU" altLang="ru-RU" sz="2000" smtClean="0"/>
              <a:t>Организация мероприятий по проф.обучению и дополнительному проф. образованию лиц предпенсионного возраста</a:t>
            </a:r>
          </a:p>
          <a:p>
            <a:pPr algn="just">
              <a:buFontTx/>
              <a:buAutoNum type="arabicPeriod"/>
              <a:defRPr/>
            </a:pPr>
            <a:r>
              <a:rPr lang="ru-RU" altLang="ru-RU" sz="2000" smtClean="0"/>
              <a:t>Формирование системы </a:t>
            </a:r>
            <a:r>
              <a:rPr lang="ru-RU" altLang="ru-RU" sz="2000" smtClean="0">
                <a:solidFill>
                  <a:srgbClr val="FF0000"/>
                </a:solidFill>
              </a:rPr>
              <a:t>мотивации граждан к ЗОЖ</a:t>
            </a:r>
            <a:r>
              <a:rPr lang="ru-RU" altLang="ru-RU" sz="2000" smtClean="0"/>
              <a:t>, включая здоровое питание и отказ от вредных привычек</a:t>
            </a:r>
          </a:p>
          <a:p>
            <a:pPr algn="just">
              <a:buFontTx/>
              <a:buAutoNum type="arabicPeriod"/>
              <a:defRPr/>
            </a:pPr>
            <a:r>
              <a:rPr lang="ru-RU" altLang="ru-RU" sz="2000" smtClean="0">
                <a:solidFill>
                  <a:srgbClr val="FF0000"/>
                </a:solidFill>
              </a:rPr>
              <a:t>Мотивирование граждан к ведению ЗОЖ </a:t>
            </a:r>
            <a:r>
              <a:rPr lang="ru-RU" altLang="ru-RU" sz="2000" smtClean="0"/>
              <a:t>посредством проведения информационно-коммуникационной кампании, а также вовлечения граждан и некоммерческих организаций в мероприятия по укреплению общественного здоровья</a:t>
            </a:r>
          </a:p>
          <a:p>
            <a:pPr algn="just">
              <a:buFontTx/>
              <a:buAutoNum type="arabicPeriod"/>
              <a:defRPr/>
            </a:pPr>
            <a:r>
              <a:rPr lang="ru-RU" altLang="ru-RU" sz="2000" smtClean="0"/>
              <a:t>Создание для всех категорий и групп населения </a:t>
            </a:r>
            <a:r>
              <a:rPr lang="ru-RU" altLang="ru-RU" sz="2000" smtClean="0">
                <a:solidFill>
                  <a:srgbClr val="FF0000"/>
                </a:solidFill>
              </a:rPr>
              <a:t>условий для занятий физической культурой и спортом</a:t>
            </a:r>
            <a:r>
              <a:rPr lang="ru-RU" altLang="ru-RU" sz="2000" smtClean="0"/>
              <a:t>, массовым спортом, в том числе повышение уровня обеспеченности населения объектами спорта и подготовка спортивного резерва</a:t>
            </a:r>
          </a:p>
          <a:p>
            <a:pPr>
              <a:defRPr/>
            </a:pPr>
            <a:endParaRPr lang="ru-RU" altLang="ru-RU" smtClean="0"/>
          </a:p>
        </p:txBody>
      </p:sp>
    </p:spTree>
    <p:extLst>
      <p:ext uri="{BB962C8B-B14F-4D97-AF65-F5344CB8AC3E}">
        <p14:creationId xmlns="" xmlns:p14="http://schemas.microsoft.com/office/powerpoint/2010/main" val="402418014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947100"/>
            <a:ext cx="8572500" cy="323165"/>
          </a:xfrm>
          <a:prstGeom prst="rect">
            <a:avLst/>
          </a:prstGeom>
        </p:spPr>
        <p:txBody>
          <a:bodyPr wrap="square">
            <a:spAutoFit/>
          </a:bodyPr>
          <a:lstStyle/>
          <a:p>
            <a:endParaRPr lang="ru-RU" sz="1500" b="1" dirty="0">
              <a:solidFill>
                <a:srgbClr val="FF0000"/>
              </a:solidFill>
            </a:endParaRPr>
          </a:p>
        </p:txBody>
      </p:sp>
      <p:sp>
        <p:nvSpPr>
          <p:cNvPr id="3" name="Прямоугольник 2"/>
          <p:cNvSpPr/>
          <p:nvPr/>
        </p:nvSpPr>
        <p:spPr>
          <a:xfrm>
            <a:off x="609600" y="0"/>
            <a:ext cx="8066856" cy="6370975"/>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p>
          <a:p>
            <a:pPr algn="ctr"/>
            <a:endParaRPr lang="ru-RU" sz="2400" dirty="0">
              <a:solidFill>
                <a:srgbClr val="FF0000"/>
              </a:solidFill>
            </a:endParaRPr>
          </a:p>
          <a:p>
            <a:r>
              <a:rPr lang="ru-RU" sz="2400" dirty="0"/>
              <a:t>Снижение смертности населения трудоспособного возраста до 350 случаев на 100 тыс. населения </a:t>
            </a:r>
            <a:endParaRPr lang="ru-RU" sz="2400" dirty="0" smtClean="0"/>
          </a:p>
          <a:p>
            <a:r>
              <a:rPr lang="ru-RU" sz="2400" dirty="0" smtClean="0"/>
              <a:t>Снижение </a:t>
            </a:r>
            <a:r>
              <a:rPr lang="ru-RU" sz="2400" dirty="0"/>
              <a:t>смертности от болезней системы кровообращения до 450 случаев на 100 тыс. населения </a:t>
            </a:r>
            <a:endParaRPr lang="ru-RU" sz="2400" dirty="0" smtClean="0"/>
          </a:p>
          <a:p>
            <a:r>
              <a:rPr lang="ru-RU" sz="2400" dirty="0" smtClean="0"/>
              <a:t>Снижение </a:t>
            </a:r>
            <a:r>
              <a:rPr lang="ru-RU" sz="2400" dirty="0"/>
              <a:t>смертности от новообразований, в том числе от злокачественных, до 185 случаев на 100 тыс. населения Снижение младенческой смертности до 4,5 случая на 1 тыс. родившихся детей </a:t>
            </a:r>
            <a:endParaRPr lang="ru-RU" sz="2400" dirty="0" smtClean="0"/>
          </a:p>
          <a:p>
            <a:r>
              <a:rPr lang="ru-RU" sz="2400" dirty="0" smtClean="0"/>
              <a:t>Ликвидация </a:t>
            </a:r>
            <a:r>
              <a:rPr lang="ru-RU" sz="2400" dirty="0"/>
              <a:t>кадрового дефицита в медицинских организациях, оказывающих первичную медико-санитарную помощь</a:t>
            </a:r>
          </a:p>
          <a:p>
            <a:r>
              <a:rPr lang="ru-RU" sz="2400" dirty="0"/>
              <a:t>Обеспечение охвата всех граждан профилактическими медицинскими осмотрами не реже одного раза в </a:t>
            </a:r>
            <a:r>
              <a:rPr lang="ru-RU" sz="2400" dirty="0" smtClean="0"/>
              <a:t>год</a:t>
            </a:r>
          </a:p>
        </p:txBody>
      </p:sp>
    </p:spTree>
    <p:extLst>
      <p:ext uri="{BB962C8B-B14F-4D97-AF65-F5344CB8AC3E}">
        <p14:creationId xmlns="" xmlns:p14="http://schemas.microsoft.com/office/powerpoint/2010/main" val="258813007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0"/>
            <a:ext cx="8066856" cy="6001643"/>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endParaRPr lang="ru-RU" sz="2400" dirty="0">
              <a:solidFill>
                <a:srgbClr val="FF0000"/>
              </a:solidFill>
            </a:endParaRPr>
          </a:p>
          <a:p>
            <a:r>
              <a:rPr lang="ru-RU" sz="2400" dirty="0" smtClean="0"/>
              <a:t>Обеспечение </a:t>
            </a:r>
            <a:r>
              <a:rPr lang="ru-RU" sz="2400" dirty="0"/>
              <a:t>оптимальной доступности для населения (в том числе для жителей населенных пунктов, расположенных в отдаленных местностях) медицинских организаций, оказывающих первичную медико-санитарную помощь </a:t>
            </a:r>
            <a:endParaRPr lang="ru-RU" sz="2400" dirty="0" smtClean="0"/>
          </a:p>
          <a:p>
            <a:r>
              <a:rPr lang="ru-RU" sz="2400" dirty="0" smtClean="0"/>
              <a:t>Оптимизация </a:t>
            </a:r>
            <a:r>
              <a:rPr lang="ru-RU" sz="2400" dirty="0"/>
              <a:t>работы медицинских организаций, оказывающих первичную </a:t>
            </a:r>
            <a:r>
              <a:rPr lang="ru-RU" sz="2400" dirty="0" err="1"/>
              <a:t>медикосанитарную</a:t>
            </a:r>
            <a:r>
              <a:rPr lang="ru-RU" sz="2400" dirty="0"/>
              <a:t> помощь, сокращение времени ожидания в очереди при обращении граждан в указанные медицинские организации, упрощение процедуры записи на прием к врачу </a:t>
            </a:r>
            <a:endParaRPr lang="ru-RU" sz="2400" dirty="0" smtClean="0"/>
          </a:p>
          <a:p>
            <a:r>
              <a:rPr lang="ru-RU" sz="2400" dirty="0" smtClean="0"/>
              <a:t>Увеличение </a:t>
            </a:r>
            <a:r>
              <a:rPr lang="ru-RU" sz="2400" dirty="0"/>
              <a:t>объема экспорта медицинских услуг не менее чем в четыре раза по сравнению с 2017 годом (до 1 млрд долларов США в год)</a:t>
            </a:r>
          </a:p>
        </p:txBody>
      </p:sp>
    </p:spTree>
    <p:extLst>
      <p:ext uri="{BB962C8B-B14F-4D97-AF65-F5344CB8AC3E}">
        <p14:creationId xmlns="" xmlns:p14="http://schemas.microsoft.com/office/powerpoint/2010/main" val="52787285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900" y="188641"/>
            <a:ext cx="8676579" cy="6848029"/>
          </a:xfrm>
          <a:prstGeom prst="rect">
            <a:avLst/>
          </a:prstGeom>
        </p:spPr>
        <p:txBody>
          <a:bodyPr wrap="square">
            <a:spAutoFit/>
          </a:bodyPr>
          <a:lstStyle/>
          <a:p>
            <a:pPr algn="ctr"/>
            <a:r>
              <a:rPr lang="ru-RU" dirty="0">
                <a:solidFill>
                  <a:srgbClr val="FF0000"/>
                </a:solidFill>
              </a:rPr>
              <a:t>ФЕДЕРАЛЬНЫЕ ПРОЕКТЫ, ВХОДЯЩИЕ В НАЦИОНАЛЬНЫЙ </a:t>
            </a:r>
            <a:r>
              <a:rPr lang="ru-RU" dirty="0" smtClean="0">
                <a:solidFill>
                  <a:srgbClr val="FF0000"/>
                </a:solidFill>
              </a:rPr>
              <a:t>ПРОЕКТ </a:t>
            </a:r>
            <a:r>
              <a:rPr lang="ru-RU" sz="2400" dirty="0" smtClean="0">
                <a:solidFill>
                  <a:srgbClr val="FF0000"/>
                </a:solidFill>
              </a:rPr>
              <a:t>«Здравоохранение»:</a:t>
            </a:r>
            <a:endParaRPr lang="ru-RU" sz="2400" dirty="0">
              <a:solidFill>
                <a:srgbClr val="FF0000"/>
              </a:solidFill>
            </a:endParaRPr>
          </a:p>
          <a:p>
            <a:r>
              <a:rPr lang="ru-RU" sz="2400" dirty="0" smtClean="0"/>
              <a:t>- </a:t>
            </a:r>
            <a:r>
              <a:rPr lang="ru-RU" sz="2400" dirty="0"/>
              <a:t>Развитие системы оказания первичной медико-санитарной помощи</a:t>
            </a:r>
          </a:p>
          <a:p>
            <a:pPr marL="214313" indent="-214313">
              <a:buFontTx/>
              <a:buChar char="-"/>
            </a:pPr>
            <a:r>
              <a:rPr lang="ru-RU" sz="2400" dirty="0"/>
              <a:t>Борьба с сердечно-сосудистыми заболеваниями </a:t>
            </a:r>
          </a:p>
          <a:p>
            <a:pPr marL="214313" indent="-214313">
              <a:buFontTx/>
              <a:buChar char="-"/>
            </a:pPr>
            <a:r>
              <a:rPr lang="ru-RU" sz="2400" dirty="0"/>
              <a:t>Развитие экспорта медицинских услуг </a:t>
            </a:r>
          </a:p>
          <a:p>
            <a:pPr marL="214313" indent="-214313">
              <a:buFontTx/>
              <a:buChar char="-"/>
            </a:pPr>
            <a:r>
              <a:rPr lang="ru-RU" sz="2400" dirty="0"/>
              <a:t>Борьба с онкологическими заболеваниями</a:t>
            </a:r>
          </a:p>
          <a:p>
            <a:pPr marL="214313" indent="-214313">
              <a:buFontTx/>
              <a:buChar char="-"/>
            </a:pPr>
            <a:r>
              <a:rPr lang="ru-RU" sz="2400" dirty="0"/>
              <a:t> Развитие детского здравоохранения, включая создание современной инфраструктуры оказания медицинской помощи детям </a:t>
            </a:r>
          </a:p>
          <a:p>
            <a:pPr marL="214313" indent="-214313">
              <a:buFontTx/>
              <a:buChar char="-"/>
            </a:pPr>
            <a:r>
              <a:rPr lang="ru-RU" sz="2400" dirty="0"/>
              <a:t>Обеспечение медицинских организаций системы здравоохранения квалифицированными кадрами </a:t>
            </a:r>
          </a:p>
          <a:p>
            <a:pPr marL="214313" indent="-214313">
              <a:buFontTx/>
              <a:buChar char="-"/>
            </a:pPr>
            <a:r>
              <a:rPr lang="ru-RU" sz="2400" dirty="0"/>
              <a:t>Развитие сети национальных медицинских исследовательских центров и внедрение инновационных медицинских технологий </a:t>
            </a:r>
          </a:p>
          <a:p>
            <a:pPr marL="214313" indent="-214313">
              <a:buFontTx/>
              <a:buChar char="-"/>
            </a:pPr>
            <a:r>
              <a:rPr lang="ru-RU" sz="2400" dirty="0"/>
              <a:t>Создание единого цифрового контура в здравоохранении на основе единой государственной информационной системы здравоохранения (ЕГИСЗ) Р</a:t>
            </a:r>
          </a:p>
          <a:p>
            <a:endParaRPr lang="ru-RU" sz="1500" dirty="0"/>
          </a:p>
        </p:txBody>
      </p:sp>
    </p:spTree>
    <p:extLst>
      <p:ext uri="{BB962C8B-B14F-4D97-AF65-F5344CB8AC3E}">
        <p14:creationId xmlns="" xmlns:p14="http://schemas.microsoft.com/office/powerpoint/2010/main" val="20788444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1219200"/>
          </a:xfrm>
          <a:solidFill>
            <a:srgbClr val="003399"/>
          </a:solidFill>
        </p:spPr>
        <p:txBody>
          <a:bodyPr/>
          <a:lstStyle/>
          <a:p>
            <a:pPr eaLnBrk="1" hangingPunct="1">
              <a:lnSpc>
                <a:spcPct val="70000"/>
              </a:lnSpc>
            </a:pPr>
            <a:r>
              <a:rPr lang="ru-RU" altLang="ru-RU" sz="3800" i="1" smtClean="0">
                <a:solidFill>
                  <a:srgbClr val="FFFF00"/>
                </a:solidFill>
                <a:latin typeface="Times New Roman" pitchFamily="18" charset="0"/>
              </a:rPr>
              <a:t>Выводы:</a:t>
            </a:r>
            <a:r>
              <a:rPr lang="ru-RU" altLang="ru-RU" sz="3800" i="1" smtClean="0">
                <a:solidFill>
                  <a:srgbClr val="000000"/>
                </a:solidFill>
                <a:latin typeface="Times New Roman" pitchFamily="18" charset="0"/>
              </a:rPr>
              <a:t> </a:t>
            </a:r>
          </a:p>
        </p:txBody>
      </p:sp>
      <p:sp>
        <p:nvSpPr>
          <p:cNvPr id="95235" name="Rectangle 3"/>
          <p:cNvSpPr>
            <a:spLocks noGrp="1" noChangeArrowheads="1"/>
          </p:cNvSpPr>
          <p:nvPr>
            <p:ph type="body" idx="1"/>
          </p:nvPr>
        </p:nvSpPr>
        <p:spPr>
          <a:xfrm>
            <a:off x="251520" y="908720"/>
            <a:ext cx="8686800" cy="5461248"/>
          </a:xfrm>
          <a:noFill/>
        </p:spPr>
        <p:txBody>
          <a:bodyPr/>
          <a:lstStyle/>
          <a:p>
            <a:pPr eaLnBrk="1" hangingPunct="1">
              <a:lnSpc>
                <a:spcPct val="80000"/>
              </a:lnSpc>
              <a:buFont typeface="Wingdings" pitchFamily="2" charset="2"/>
              <a:buNone/>
            </a:pPr>
            <a:r>
              <a:rPr lang="ru-RU" altLang="ru-RU" sz="2800" b="1" dirty="0" smtClean="0">
                <a:solidFill>
                  <a:srgbClr val="000000"/>
                </a:solidFill>
              </a:rPr>
              <a:t>Таким образом, в ходе РЗ необходимо учитывать не только специфику отечественного здравоохранения, но и использовать принципы, методы и технологии современного менеджмента. Целью преобразований является повышение экономической, социальной и медицинской эффективности системы здравоохранения па основе совершенствования экономических отношений, организационной структуры, мотивационного механизма, внедрения стратегического планирования, развития современных информационных технологий. </a:t>
            </a:r>
          </a:p>
        </p:txBody>
      </p:sp>
    </p:spTree>
    <p:extLst>
      <p:ext uri="{BB962C8B-B14F-4D97-AF65-F5344CB8AC3E}">
        <p14:creationId xmlns="" xmlns:p14="http://schemas.microsoft.com/office/powerpoint/2010/main" val="390096737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a:t>
            </a:r>
            <a:endParaRPr lang="ru-RU" dirty="0"/>
          </a:p>
        </p:txBody>
      </p:sp>
      <p:sp>
        <p:nvSpPr>
          <p:cNvPr id="3" name="Содержимое 2"/>
          <p:cNvSpPr>
            <a:spLocks noGrp="1"/>
          </p:cNvSpPr>
          <p:nvPr>
            <p:ph idx="1"/>
          </p:nvPr>
        </p:nvSpPr>
        <p:spPr/>
        <p:txBody>
          <a:bodyPr/>
          <a:lstStyle/>
          <a:p>
            <a:r>
              <a:rPr lang="ru-RU" dirty="0" smtClean="0"/>
              <a:t>Сколько медицинских организаций участвовало в реализации территориальной программы ОМС в 2020 году и укажите долю </a:t>
            </a:r>
            <a:r>
              <a:rPr lang="ru-RU" smtClean="0"/>
              <a:t>МО частной </a:t>
            </a:r>
            <a:r>
              <a:rPr lang="ru-RU" dirty="0" smtClean="0"/>
              <a:t>формы собственности?</a:t>
            </a:r>
          </a:p>
          <a:p>
            <a:r>
              <a:rPr lang="ru-RU" dirty="0" smtClean="0"/>
              <a:t/>
            </a:r>
            <a:br>
              <a:rPr lang="ru-RU" dirty="0" smtClean="0"/>
            </a:br>
            <a:endParaRPr lang="ru-RU"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0419"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10" name="Таблица 9"/>
          <p:cNvGraphicFramePr>
            <a:graphicFrameLocks noGrp="1"/>
          </p:cNvGraphicFramePr>
          <p:nvPr/>
        </p:nvGraphicFramePr>
        <p:xfrm>
          <a:off x="755650" y="715963"/>
          <a:ext cx="7950198" cy="5665788"/>
        </p:xfrm>
        <a:graphic>
          <a:graphicData uri="http://schemas.openxmlformats.org/drawingml/2006/table">
            <a:tbl>
              <a:tblPr/>
              <a:tblGrid>
                <a:gridCol w="1325033"/>
                <a:gridCol w="1325033"/>
                <a:gridCol w="1325033"/>
                <a:gridCol w="1325033"/>
                <a:gridCol w="1325033"/>
                <a:gridCol w="1325033"/>
              </a:tblGrid>
              <a:tr h="444707">
                <a:tc>
                  <a:txBody>
                    <a:bodyPr/>
                    <a:lstStyle/>
                    <a:p>
                      <a:r>
                        <a:rPr lang="ru-RU" sz="900" dirty="0"/>
                        <a:t>№ п/п</a:t>
                      </a:r>
                    </a:p>
                  </a:txBody>
                  <a:tcPr marL="15843" marR="15843" marT="7922" marB="7922" anchor="ctr">
                    <a:lnL>
                      <a:noFill/>
                    </a:lnL>
                    <a:lnR>
                      <a:noFill/>
                    </a:lnR>
                    <a:lnT>
                      <a:noFill/>
                    </a:lnT>
                    <a:lnB>
                      <a:noFill/>
                    </a:lnB>
                  </a:tcPr>
                </a:tc>
                <a:tc>
                  <a:txBody>
                    <a:bodyPr/>
                    <a:lstStyle/>
                    <a:p>
                      <a:r>
                        <a:rPr lang="ru-RU" sz="900" b="1"/>
                        <a:t>Наименование, вид издания</a:t>
                      </a:r>
                      <a:endParaRPr lang="ru-RU" sz="900"/>
                    </a:p>
                  </a:txBody>
                  <a:tcPr marL="15843" marR="15843" marT="7922" marB="7922" anchor="ctr">
                    <a:lnL>
                      <a:noFill/>
                    </a:lnL>
                    <a:lnR>
                      <a:noFill/>
                    </a:lnR>
                    <a:lnT>
                      <a:noFill/>
                    </a:lnT>
                    <a:lnB>
                      <a:noFill/>
                    </a:lnB>
                  </a:tcPr>
                </a:tc>
                <a:tc>
                  <a:txBody>
                    <a:bodyPr/>
                    <a:lstStyle/>
                    <a:p>
                      <a:r>
                        <a:rPr lang="ru-RU" sz="900" b="1"/>
                        <a:t>Автор(-ы),</a:t>
                      </a:r>
                      <a:br>
                        <a:rPr lang="ru-RU" sz="900" b="1"/>
                      </a:br>
                      <a:r>
                        <a:rPr lang="ru-RU" sz="900" b="1"/>
                        <a:t>составитель(-и),</a:t>
                      </a:r>
                      <a:br>
                        <a:rPr lang="ru-RU" sz="900" b="1"/>
                      </a:br>
                      <a:r>
                        <a:rPr lang="ru-RU" sz="900" b="1"/>
                        <a:t>редактор(-ы)</a:t>
                      </a:r>
                      <a:endParaRPr lang="ru-RU" sz="900"/>
                    </a:p>
                  </a:txBody>
                  <a:tcPr marL="15843" marR="15843" marT="7922" marB="7922" anchor="ctr">
                    <a:lnL>
                      <a:noFill/>
                    </a:lnL>
                    <a:lnR>
                      <a:noFill/>
                    </a:lnR>
                    <a:lnT>
                      <a:noFill/>
                    </a:lnT>
                    <a:lnB>
                      <a:noFill/>
                    </a:lnB>
                  </a:tcPr>
                </a:tc>
                <a:tc>
                  <a:txBody>
                    <a:bodyPr/>
                    <a:lstStyle/>
                    <a:p>
                      <a:r>
                        <a:rPr lang="ru-RU" sz="900" b="1"/>
                        <a:t>Место издания, издательство, год</a:t>
                      </a:r>
                      <a:endParaRPr lang="ru-RU" sz="900"/>
                    </a:p>
                  </a:txBody>
                  <a:tcPr marL="15843" marR="15843" marT="7922" marB="7922" anchor="ctr">
                    <a:lnL>
                      <a:noFill/>
                    </a:lnL>
                    <a:lnR>
                      <a:noFill/>
                    </a:lnR>
                    <a:lnT>
                      <a:noFill/>
                    </a:lnT>
                    <a:lnB>
                      <a:noFill/>
                    </a:lnB>
                  </a:tcPr>
                </a:tc>
                <a:tc>
                  <a:txBody>
                    <a:bodyPr/>
                    <a:lstStyle/>
                    <a:p>
                      <a:r>
                        <a:rPr lang="ru-RU" sz="900" b="1"/>
                        <a:t>В библиотеке</a:t>
                      </a:r>
                      <a:endParaRPr lang="ru-RU" sz="900"/>
                    </a:p>
                  </a:txBody>
                  <a:tcPr marL="15843" marR="15843" marT="7922" marB="7922" anchor="ctr">
                    <a:lnL>
                      <a:noFill/>
                    </a:lnL>
                    <a:lnR>
                      <a:noFill/>
                    </a:lnR>
                    <a:lnT>
                      <a:noFill/>
                    </a:lnT>
                    <a:lnB>
                      <a:noFill/>
                    </a:lnB>
                  </a:tcPr>
                </a:tc>
                <a:tc>
                  <a:txBody>
                    <a:bodyPr/>
                    <a:lstStyle/>
                    <a:p>
                      <a:r>
                        <a:rPr lang="ru-RU" sz="300" b="1"/>
                        <a:t>На кафедре</a:t>
                      </a:r>
                      <a:endParaRPr lang="ru-RU" sz="300"/>
                    </a:p>
                  </a:txBody>
                  <a:tcPr marL="15843" marR="15843" marT="7922" marB="7922" anchor="ctr">
                    <a:lnL>
                      <a:noFill/>
                    </a:lnL>
                    <a:lnR>
                      <a:noFill/>
                    </a:lnR>
                    <a:lnT>
                      <a:noFill/>
                    </a:lnT>
                    <a:lnB>
                      <a:noFill/>
                    </a:lnB>
                  </a:tcPr>
                </a:tc>
              </a:tr>
              <a:tr h="159227">
                <a:tc>
                  <a:txBody>
                    <a:bodyPr/>
                    <a:lstStyle/>
                    <a:p>
                      <a:r>
                        <a:rPr lang="ru-RU" sz="900" b="1"/>
                        <a:t>1</a:t>
                      </a:r>
                      <a:endParaRPr lang="ru-RU" sz="900"/>
                    </a:p>
                  </a:txBody>
                  <a:tcPr marL="15843" marR="15843" marT="7922" marB="7922" anchor="ctr">
                    <a:lnL>
                      <a:noFill/>
                    </a:lnL>
                    <a:lnR>
                      <a:noFill/>
                    </a:lnR>
                    <a:lnT>
                      <a:noFill/>
                    </a:lnT>
                    <a:lnB>
                      <a:noFill/>
                    </a:lnB>
                  </a:tcPr>
                </a:tc>
                <a:tc>
                  <a:txBody>
                    <a:bodyPr/>
                    <a:lstStyle/>
                    <a:p>
                      <a:r>
                        <a:rPr lang="ru-RU" sz="900" b="1"/>
                        <a:t>2</a:t>
                      </a:r>
                      <a:endParaRPr lang="ru-RU" sz="900"/>
                    </a:p>
                  </a:txBody>
                  <a:tcPr marL="15843" marR="15843" marT="7922" marB="7922" anchor="ctr">
                    <a:lnL>
                      <a:noFill/>
                    </a:lnL>
                    <a:lnR>
                      <a:noFill/>
                    </a:lnR>
                    <a:lnT>
                      <a:noFill/>
                    </a:lnT>
                    <a:lnB>
                      <a:noFill/>
                    </a:lnB>
                  </a:tcPr>
                </a:tc>
                <a:tc>
                  <a:txBody>
                    <a:bodyPr/>
                    <a:lstStyle/>
                    <a:p>
                      <a:r>
                        <a:rPr lang="ru-RU" sz="900" b="1"/>
                        <a:t>3</a:t>
                      </a:r>
                      <a:endParaRPr lang="ru-RU" sz="900"/>
                    </a:p>
                  </a:txBody>
                  <a:tcPr marL="15843" marR="15843" marT="7922" marB="7922" anchor="ctr">
                    <a:lnL>
                      <a:noFill/>
                    </a:lnL>
                    <a:lnR>
                      <a:noFill/>
                    </a:lnR>
                    <a:lnT>
                      <a:noFill/>
                    </a:lnT>
                    <a:lnB>
                      <a:noFill/>
                    </a:lnB>
                  </a:tcPr>
                </a:tc>
                <a:tc>
                  <a:txBody>
                    <a:bodyPr/>
                    <a:lstStyle/>
                    <a:p>
                      <a:r>
                        <a:rPr lang="ru-RU" sz="900" b="1"/>
                        <a:t>4</a:t>
                      </a:r>
                      <a:endParaRPr lang="ru-RU" sz="900"/>
                    </a:p>
                  </a:txBody>
                  <a:tcPr marL="15843" marR="15843" marT="7922" marB="7922" anchor="ctr">
                    <a:lnL>
                      <a:noFill/>
                    </a:lnL>
                    <a:lnR>
                      <a:noFill/>
                    </a:lnR>
                    <a:lnT>
                      <a:noFill/>
                    </a:lnT>
                    <a:lnB>
                      <a:noFill/>
                    </a:lnB>
                  </a:tcPr>
                </a:tc>
                <a:tc>
                  <a:txBody>
                    <a:bodyPr/>
                    <a:lstStyle/>
                    <a:p>
                      <a:r>
                        <a:rPr lang="ru-RU" sz="900" b="1"/>
                        <a:t>5</a:t>
                      </a:r>
                      <a:endParaRPr lang="ru-RU" sz="900"/>
                    </a:p>
                  </a:txBody>
                  <a:tcPr marL="15843" marR="15843" marT="7922" marB="7922" anchor="ctr">
                    <a:lnL>
                      <a:noFill/>
                    </a:lnL>
                    <a:lnR>
                      <a:noFill/>
                    </a:lnR>
                    <a:lnT>
                      <a:noFill/>
                    </a:lnT>
                    <a:lnB>
                      <a:noFill/>
                    </a:lnB>
                  </a:tcPr>
                </a:tc>
                <a:tc>
                  <a:txBody>
                    <a:bodyPr/>
                    <a:lstStyle/>
                    <a:p>
                      <a:r>
                        <a:rPr lang="ru-RU" sz="300" b="1"/>
                        <a:t>6</a:t>
                      </a:r>
                      <a:endParaRPr lang="ru-RU" sz="300"/>
                    </a:p>
                  </a:txBody>
                  <a:tcPr marL="15843" marR="15843" marT="7922" marB="7922" anchor="ctr">
                    <a:lnL>
                      <a:noFill/>
                    </a:lnL>
                    <a:lnR>
                      <a:noFill/>
                    </a:lnR>
                    <a:lnT>
                      <a:noFill/>
                    </a:lnT>
                    <a:lnB>
                      <a:noFill/>
                    </a:lnB>
                  </a:tcPr>
                </a:tc>
              </a:tr>
              <a:tr h="1015668">
                <a:tc>
                  <a:txBody>
                    <a:bodyPr/>
                    <a:lstStyle/>
                    <a:p>
                      <a:r>
                        <a:rPr lang="ru-RU" sz="900"/>
                        <a:t>1</a:t>
                      </a:r>
                    </a:p>
                  </a:txBody>
                  <a:tcPr marL="15843" marR="15843" marT="7922" marB="7922" anchor="ctr">
                    <a:lnL>
                      <a:noFill/>
                    </a:lnL>
                    <a:lnR>
                      <a:noFill/>
                    </a:lnR>
                    <a:lnT>
                      <a:noFill/>
                    </a:lnT>
                    <a:lnB>
                      <a:noFill/>
                    </a:lnB>
                  </a:tcPr>
                </a:tc>
                <a:tc>
                  <a:txBody>
                    <a:bodyPr/>
                    <a:lstStyle/>
                    <a:p>
                      <a:r>
                        <a:rPr lang="ru-RU" sz="900">
                          <a:hlinkClick r:id="rId2"/>
                        </a:rPr>
                        <a:t>Зарубежное здравоохранение: сравнительный анализ</a:t>
                      </a:r>
                      <a:r>
                        <a:rPr lang="ru-RU" sz="900"/>
                        <a:t> [Электронный ресурс] : видеолекция </a:t>
                      </a:r>
                    </a:p>
                  </a:txBody>
                  <a:tcPr marL="15843" marR="15843" marT="7922" marB="7922" anchor="ctr">
                    <a:lnL>
                      <a:noFill/>
                    </a:lnL>
                    <a:lnR>
                      <a:noFill/>
                    </a:lnR>
                    <a:lnT>
                      <a:noFill/>
                    </a:lnT>
                    <a:lnB>
                      <a:noFill/>
                    </a:lnB>
                  </a:tcPr>
                </a:tc>
                <a:tc>
                  <a:txBody>
                    <a:bodyPr/>
                    <a:lstStyle/>
                    <a:p>
                      <a:r>
                        <a:rPr lang="ru-RU" sz="900"/>
                        <a:t>В. Ф. Мажаров</a:t>
                      </a:r>
                    </a:p>
                  </a:txBody>
                  <a:tcPr marL="15843" marR="15843" marT="7922" marB="7922" anchor="ctr">
                    <a:lnL>
                      <a:noFill/>
                    </a:lnL>
                    <a:lnR>
                      <a:noFill/>
                    </a:lnR>
                    <a:lnT>
                      <a:noFill/>
                    </a:lnT>
                    <a:lnB>
                      <a:noFill/>
                    </a:lnB>
                  </a:tcPr>
                </a:tc>
                <a:tc>
                  <a:txBody>
                    <a:bodyPr/>
                    <a:lstStyle/>
                    <a:p>
                      <a:r>
                        <a:rPr lang="ru-RU" sz="900"/>
                        <a:t>Красноярск : КрасГМУ, 2012.</a:t>
                      </a:r>
                    </a:p>
                  </a:txBody>
                  <a:tcPr marL="15843" marR="15843" marT="7922" marB="7922" anchor="ctr">
                    <a:lnL>
                      <a:noFill/>
                    </a:lnL>
                    <a:lnR>
                      <a:noFill/>
                    </a:lnR>
                    <a:lnT>
                      <a:noFill/>
                    </a:lnT>
                    <a:lnB>
                      <a:noFill/>
                    </a:lnB>
                  </a:tcPr>
                </a:tc>
                <a:tc>
                  <a:txBody>
                    <a:bodyPr/>
                    <a:lstStyle/>
                    <a:p>
                      <a:endParaRPr lang="ru-RU" sz="900"/>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729370">
                <a:tc>
                  <a:txBody>
                    <a:bodyPr/>
                    <a:lstStyle/>
                    <a:p>
                      <a:r>
                        <a:rPr lang="ru-RU" sz="900"/>
                        <a:t>2</a:t>
                      </a:r>
                    </a:p>
                  </a:txBody>
                  <a:tcPr marL="15843" marR="15843" marT="7922" marB="7922" anchor="ctr">
                    <a:lnL>
                      <a:noFill/>
                    </a:lnL>
                    <a:lnR>
                      <a:noFill/>
                    </a:lnR>
                    <a:lnT>
                      <a:noFill/>
                    </a:lnT>
                    <a:lnB>
                      <a:noFill/>
                    </a:lnB>
                  </a:tcPr>
                </a:tc>
                <a:tc>
                  <a:txBody>
                    <a:bodyPr/>
                    <a:lstStyle/>
                    <a:p>
                      <a:r>
                        <a:rPr lang="ru-RU" sz="900">
                          <a:hlinkClick r:id="rId3"/>
                        </a:rPr>
                        <a:t>Морально-правовые особенности современной медицины</a:t>
                      </a:r>
                      <a:r>
                        <a:rPr lang="ru-RU" sz="900"/>
                        <a:t> [Электронный ресурс] : монография. - Режим доступа: http://krasgmu.vmede.ru/index.php?page[common]=elib&amp;cat=&amp;res_id=55506 </a:t>
                      </a:r>
                    </a:p>
                  </a:txBody>
                  <a:tcPr marL="15843" marR="15843" marT="7922" marB="7922" anchor="ctr">
                    <a:lnL>
                      <a:noFill/>
                    </a:lnL>
                    <a:lnR>
                      <a:noFill/>
                    </a:lnR>
                    <a:lnT>
                      <a:noFill/>
                    </a:lnT>
                    <a:lnB>
                      <a:noFill/>
                    </a:lnB>
                  </a:tcPr>
                </a:tc>
                <a:tc>
                  <a:txBody>
                    <a:bodyPr/>
                    <a:lstStyle/>
                    <a:p>
                      <a:r>
                        <a:rPr lang="ru-RU" sz="900"/>
                        <a:t>В. Ю. Колмаков, И. В. Гецманова, М. М. Петрова [и др.] ; редкол. И. П. Артюхов, М. М. Петрова, С. Ю. Никулина [и др.]</a:t>
                      </a:r>
                    </a:p>
                  </a:txBody>
                  <a:tcPr marL="15843" marR="15843" marT="7922" marB="7922" anchor="ctr">
                    <a:lnL>
                      <a:noFill/>
                    </a:lnL>
                    <a:lnR>
                      <a:noFill/>
                    </a:lnR>
                    <a:lnT>
                      <a:noFill/>
                    </a:lnT>
                    <a:lnB>
                      <a:noFill/>
                    </a:lnB>
                  </a:tcPr>
                </a:tc>
                <a:tc>
                  <a:txBody>
                    <a:bodyPr/>
                    <a:lstStyle/>
                    <a:p>
                      <a:r>
                        <a:rPr lang="ru-RU" sz="900"/>
                        <a:t>Красноярск : КрасГМУ, 2015.</a:t>
                      </a:r>
                    </a:p>
                  </a:txBody>
                  <a:tcPr marL="15843" marR="15843" marT="7922" marB="7922" anchor="ctr">
                    <a:lnL>
                      <a:noFill/>
                    </a:lnL>
                    <a:lnR>
                      <a:noFill/>
                    </a:lnR>
                    <a:lnT>
                      <a:noFill/>
                    </a:lnT>
                    <a:lnB>
                      <a:noFill/>
                    </a:lnB>
                  </a:tcPr>
                </a:tc>
                <a:tc>
                  <a:txBody>
                    <a:bodyPr/>
                    <a:lstStyle/>
                    <a:p>
                      <a:r>
                        <a:rPr lang="ru-RU" sz="900"/>
                        <a:t>ЭБС КрасГМУ</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443889">
                <a:tc>
                  <a:txBody>
                    <a:bodyPr/>
                    <a:lstStyle/>
                    <a:p>
                      <a:r>
                        <a:rPr lang="ru-RU" sz="900"/>
                        <a:t>3</a:t>
                      </a:r>
                    </a:p>
                  </a:txBody>
                  <a:tcPr marL="15843" marR="15843" marT="7922" marB="7922" anchor="ctr">
                    <a:lnL>
                      <a:noFill/>
                    </a:lnL>
                    <a:lnR>
                      <a:noFill/>
                    </a:lnR>
                    <a:lnT>
                      <a:noFill/>
                    </a:lnT>
                    <a:lnB>
                      <a:noFill/>
                    </a:lnB>
                  </a:tcPr>
                </a:tc>
                <a:tc>
                  <a:txBody>
                    <a:bodyPr/>
                    <a:lstStyle/>
                    <a:p>
                      <a:r>
                        <a:rPr lang="ru-RU" sz="900">
                          <a:hlinkClick r:id="rId4"/>
                        </a:rPr>
                        <a:t>Общественное здоровье и здравоохранение</a:t>
                      </a:r>
                      <a:r>
                        <a:rPr lang="ru-RU" sz="900"/>
                        <a:t> [Электронный ресурс] : учеб. для вузов. - Режим доступа: http://www.studmedlib.ru/ru/book/ISBN9785970432914.html </a:t>
                      </a:r>
                    </a:p>
                  </a:txBody>
                  <a:tcPr marL="15843" marR="15843" marT="7922" marB="7922" anchor="ctr">
                    <a:lnL>
                      <a:noFill/>
                    </a:lnL>
                    <a:lnR>
                      <a:noFill/>
                    </a:lnR>
                    <a:lnT>
                      <a:noFill/>
                    </a:lnT>
                    <a:lnB>
                      <a:noFill/>
                    </a:lnB>
                  </a:tcPr>
                </a:tc>
                <a:tc>
                  <a:txBody>
                    <a:bodyPr/>
                    <a:lstStyle/>
                    <a:p>
                      <a:r>
                        <a:rPr lang="ru-RU" sz="900" dirty="0"/>
                        <a:t>Ю. П. Лисицын, Г. Э. </a:t>
                      </a:r>
                      <a:r>
                        <a:rPr lang="ru-RU" sz="900" dirty="0" err="1"/>
                        <a:t>Улумбекова</a:t>
                      </a:r>
                      <a:endParaRPr lang="ru-RU" sz="900" dirty="0"/>
                    </a:p>
                  </a:txBody>
                  <a:tcPr marL="15843" marR="15843" marT="7922" marB="7922" anchor="ctr">
                    <a:lnL>
                      <a:noFill/>
                    </a:lnL>
                    <a:lnR>
                      <a:noFill/>
                    </a:lnR>
                    <a:lnT>
                      <a:noFill/>
                    </a:lnT>
                    <a:lnB>
                      <a:noFill/>
                    </a:lnB>
                  </a:tcPr>
                </a:tc>
                <a:tc>
                  <a:txBody>
                    <a:bodyPr/>
                    <a:lstStyle/>
                    <a:p>
                      <a:r>
                        <a:rPr lang="ru-RU" sz="900" dirty="0"/>
                        <a:t>М. : ГЭОТАР-Медиа, 2015.</a:t>
                      </a:r>
                    </a:p>
                  </a:txBody>
                  <a:tcPr marL="15843" marR="15843" marT="7922" marB="7922" anchor="ctr">
                    <a:lnL>
                      <a:noFill/>
                    </a:lnL>
                    <a:lnR>
                      <a:noFill/>
                    </a:lnR>
                    <a:lnT>
                      <a:noFill/>
                    </a:lnT>
                    <a:lnB>
                      <a:noFill/>
                    </a:lnB>
                  </a:tcPr>
                </a:tc>
                <a:tc>
                  <a:txBody>
                    <a:bodyPr/>
                    <a:lstStyle/>
                    <a:p>
                      <a:r>
                        <a:rPr lang="ru-RU" sz="900"/>
                        <a:t>ЭБС Консультант студента (ВУЗ)</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872927">
                <a:tc>
                  <a:txBody>
                    <a:bodyPr/>
                    <a:lstStyle/>
                    <a:p>
                      <a:r>
                        <a:rPr lang="ru-RU" sz="900"/>
                        <a:t>4</a:t>
                      </a:r>
                    </a:p>
                  </a:txBody>
                  <a:tcPr marL="15843" marR="15843" marT="7922" marB="7922" anchor="ctr">
                    <a:lnL>
                      <a:noFill/>
                    </a:lnL>
                    <a:lnR>
                      <a:noFill/>
                    </a:lnR>
                    <a:lnT>
                      <a:noFill/>
                    </a:lnT>
                    <a:lnB>
                      <a:noFill/>
                    </a:lnB>
                  </a:tcPr>
                </a:tc>
                <a:tc>
                  <a:txBody>
                    <a:bodyPr/>
                    <a:lstStyle/>
                    <a:p>
                      <a:r>
                        <a:rPr lang="ru-RU" sz="900" dirty="0">
                          <a:hlinkClick r:id="rId5"/>
                        </a:rPr>
                        <a:t>Общественное здоровье и здравоохранение</a:t>
                      </a:r>
                      <a:r>
                        <a:rPr lang="ru-RU" sz="900" dirty="0"/>
                        <a:t> : рук. к практ. занятиям: учеб. пособие </a:t>
                      </a:r>
                    </a:p>
                  </a:txBody>
                  <a:tcPr marL="15843" marR="15843" marT="7922" marB="7922" anchor="ctr">
                    <a:lnL>
                      <a:noFill/>
                    </a:lnL>
                    <a:lnR>
                      <a:noFill/>
                    </a:lnR>
                    <a:lnT>
                      <a:noFill/>
                    </a:lnT>
                    <a:lnB>
                      <a:noFill/>
                    </a:lnB>
                  </a:tcPr>
                </a:tc>
                <a:tc>
                  <a:txBody>
                    <a:bodyPr/>
                    <a:lstStyle/>
                    <a:p>
                      <a:r>
                        <a:rPr lang="ru-RU" sz="900"/>
                        <a:t>В. А. Медик, В. И. Лисицин, М. С. Токмачев</a:t>
                      </a:r>
                    </a:p>
                  </a:txBody>
                  <a:tcPr marL="15843" marR="15843" marT="7922" marB="7922" anchor="ctr">
                    <a:lnL>
                      <a:noFill/>
                    </a:lnL>
                    <a:lnR>
                      <a:noFill/>
                    </a:lnR>
                    <a:lnT>
                      <a:noFill/>
                    </a:lnT>
                    <a:lnB>
                      <a:noFill/>
                    </a:lnB>
                  </a:tcPr>
                </a:tc>
                <a:tc>
                  <a:txBody>
                    <a:bodyPr/>
                    <a:lstStyle/>
                    <a:p>
                      <a:r>
                        <a:rPr lang="ru-RU" sz="900"/>
                        <a:t>М. : ГЭОТАР-Медиа, 2012.</a:t>
                      </a:r>
                    </a:p>
                  </a:txBody>
                  <a:tcPr marL="15843" marR="15843" marT="7922" marB="7922" anchor="ctr">
                    <a:lnL>
                      <a:noFill/>
                    </a:lnL>
                    <a:lnR>
                      <a:noFill/>
                    </a:lnR>
                    <a:lnT>
                      <a:noFill/>
                    </a:lnT>
                    <a:lnB>
                      <a:noFill/>
                    </a:lnB>
                  </a:tcPr>
                </a:tc>
                <a:tc>
                  <a:txBody>
                    <a:bodyPr/>
                    <a:lstStyle/>
                    <a:p>
                      <a:r>
                        <a:rPr lang="ru-RU" sz="900"/>
                        <a:t>223</a:t>
                      </a:r>
                    </a:p>
                  </a:txBody>
                  <a:tcPr marL="15843" marR="15843" marT="7922" marB="7922" anchor="ctr">
                    <a:lnL>
                      <a:noFill/>
                    </a:lnL>
                    <a:lnR>
                      <a:noFill/>
                    </a:lnR>
                    <a:lnT>
                      <a:noFill/>
                    </a:lnT>
                    <a:lnB>
                      <a:noFill/>
                    </a:lnB>
                  </a:tcPr>
                </a:tc>
                <a:tc>
                  <a:txBody>
                    <a:bodyPr/>
                    <a:lstStyle/>
                    <a:p>
                      <a:endParaRPr lang="ru-RU" sz="300" dirty="0"/>
                    </a:p>
                  </a:txBody>
                  <a:tcPr marL="15843" marR="15843" marT="7922" marB="7922" anchor="ctr">
                    <a:lnL>
                      <a:noFill/>
                    </a:lnL>
                    <a:lnR>
                      <a:noFill/>
                    </a:lnR>
                    <a:lnT>
                      <a:noFill/>
                    </a:lnT>
                    <a:lnB>
                      <a:noFill/>
                    </a:lnB>
                  </a:tcPr>
                </a:tc>
              </a:tr>
            </a:tbl>
          </a:graphicData>
        </a:graphic>
      </p:graphicFrame>
    </p:spTree>
    <p:extLst>
      <p:ext uri="{BB962C8B-B14F-4D97-AF65-F5344CB8AC3E}">
        <p14:creationId xmlns="" xmlns:p14="http://schemas.microsoft.com/office/powerpoint/2010/main" val="39120779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5538"/>
            <a:ext cx="8229600" cy="5005387"/>
          </a:xfrm>
        </p:spPr>
        <p:txBody>
          <a:bodyPr/>
          <a:lstStyle/>
          <a:p>
            <a:pPr algn="ctr">
              <a:defRPr/>
            </a:pPr>
            <a:endParaRPr lang="ru-RU" sz="4000" dirty="0" smtClean="0"/>
          </a:p>
          <a:p>
            <a:pPr algn="ctr">
              <a:defRPr/>
            </a:pPr>
            <a:endParaRPr lang="ru-RU" sz="4000" dirty="0"/>
          </a:p>
          <a:p>
            <a:pPr algn="ctr">
              <a:defRPr/>
            </a:pPr>
            <a:r>
              <a:rPr lang="ru-RU" sz="4000" dirty="0" smtClean="0"/>
              <a:t>Спасибо за внимание!!!</a:t>
            </a:r>
            <a:endParaRPr lang="ru-RU" sz="4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НПА</a:t>
            </a:r>
            <a:endParaRPr lang="ru-RU" dirty="0"/>
          </a:p>
        </p:txBody>
      </p:sp>
      <p:sp>
        <p:nvSpPr>
          <p:cNvPr id="3" name="Содержимое 2"/>
          <p:cNvSpPr>
            <a:spLocks noGrp="1"/>
          </p:cNvSpPr>
          <p:nvPr>
            <p:ph idx="1"/>
          </p:nvPr>
        </p:nvSpPr>
        <p:spPr/>
        <p:txBody>
          <a:bodyPr/>
          <a:lstStyle/>
          <a:p>
            <a:r>
              <a:rPr lang="ru-RU" dirty="0" smtClean="0"/>
              <a:t>ФЕДЕРАЛЬНЫЙ ЗАКОН от 08.12.2020 	№ 430	-</a:t>
            </a:r>
          </a:p>
          <a:p>
            <a:r>
              <a:rPr lang="ru-RU" dirty="0" smtClean="0"/>
              <a:t>ФЗ «О внесении изменений в Федеральный закон «Об обязательном медицинском страховании 	в Российской Федерации». 	</a:t>
            </a:r>
          </a:p>
          <a:p>
            <a:endParaRPr lang="ru-RU"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aa521e224bb8a13ab349b4ff31b9c877265223"/>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3777</TotalTime>
  <Words>3180</Words>
  <Application>Microsoft Office PowerPoint</Application>
  <PresentationFormat>Экран (4:3)</PresentationFormat>
  <Paragraphs>353</Paragraphs>
  <Slides>58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58</vt:i4>
      </vt:variant>
    </vt:vector>
  </HeadingPairs>
  <TitlesOfParts>
    <vt:vector size="60" baseType="lpstr">
      <vt:lpstr>Глобус</vt:lpstr>
      <vt:lpstr>1_Глобус</vt:lpstr>
      <vt:lpstr>Кафедра Общественного здоровья и здравоохранения Тема: Обязательное медицинское страхование лекция  для студентов</vt:lpstr>
      <vt:lpstr>План</vt:lpstr>
      <vt:lpstr>Основные подходы к реформированию здравоохранения</vt:lpstr>
      <vt:lpstr>Слайд 4</vt:lpstr>
      <vt:lpstr>ФЗ об ОМС вступил в силу с января 2011г.</vt:lpstr>
      <vt:lpstr>Изменения в НПА</vt:lpstr>
      <vt:lpstr>Обязательное медицинское страхование</vt:lpstr>
      <vt:lpstr>Слайд 8</vt:lpstr>
      <vt:lpstr>Слайд 9</vt:lpstr>
      <vt:lpstr>Слайд 10</vt:lpstr>
      <vt:lpstr>ОМС</vt:lpstr>
      <vt:lpstr>ОМС</vt:lpstr>
      <vt:lpstr>Закон об ОМС - № 326-ФЗ </vt:lpstr>
      <vt:lpstr>Слайд 14</vt:lpstr>
      <vt:lpstr>Договор</vt:lpstr>
      <vt:lpstr>Страховой мед.полис</vt:lpstr>
      <vt:lpstr>Слайд 17</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Слайд 19</vt:lpstr>
      <vt:lpstr>В рамках бюджета ТФОМС осуществляется финансовое обеспечение по следующим направлениям</vt:lpstr>
      <vt:lpstr>ТПГГ</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Слайд 23</vt:lpstr>
      <vt:lpstr>Слайд 24</vt:lpstr>
      <vt:lpstr>Слайд 25</vt:lpstr>
      <vt:lpstr>ЧИСЛЕННОСТЬ ЗАСТРАХОВАННЫХ ЛИЦ В РАЗРЕЗЕ СМО НА 01.01.2020 ГОДА (ЧЕЛОВЕК) По состоянию на 01.01.2020 года в сравнении с показателями на 01.01.2019 годом количество застрахованных лиц сократилось на 18 504 человека, в том числе: количество лиц старше трудоспособного возраста сократилось на 27 604 человек (4,0%), лиц до 18 лет уменьшилось на 90 человек, лиц трудоспособного возраста увеличилось на 9 190 человек (0,6%).  </vt:lpstr>
      <vt:lpstr>Структура расходов за 2020г.</vt:lpstr>
      <vt:lpstr>СМО</vt:lpstr>
      <vt:lpstr>Слайд 29</vt:lpstr>
      <vt:lpstr>Что делать, если качество полученных по программе ОМС медицинских услуг представляется неудовлетворительным?</vt:lpstr>
      <vt:lpstr>Слайд 31</vt:lpstr>
      <vt:lpstr>Тарифы на медицинские услуги  </vt:lpstr>
      <vt:lpstr>  ЛИЦЕНЗИРОВАНИЕ МД  (лицензия -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записью в реестре лицензий;  Федеральный закон "О лицензировании отдельных видов деятельности" от 04.05.2011 N 99-ФЗ (последняя редакция)</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региона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Уровень качества лечения (УКЛ)</vt:lpstr>
      <vt:lpstr>Слайд 43</vt:lpstr>
      <vt:lpstr>Слайд 44</vt:lpstr>
      <vt:lpstr>Слайд 45</vt:lpstr>
      <vt:lpstr>Итоги диспансеризации</vt:lpstr>
      <vt:lpstr>Слайд 47</vt:lpstr>
      <vt:lpstr>Слайд 48</vt:lpstr>
      <vt:lpstr>ИНФОРМАЦИОННЫЕ РЕСУРСЫ ТФОМС  </vt:lpstr>
      <vt:lpstr>Цели Нац.проекта «Демография» - финансирование - 3105,2 трлн.руб </vt:lpstr>
      <vt:lpstr>Слайд 51</vt:lpstr>
      <vt:lpstr>Слайд 52</vt:lpstr>
      <vt:lpstr>Слайд 53</vt:lpstr>
      <vt:lpstr>Слайд 54</vt:lpstr>
      <vt:lpstr>Выводы: </vt:lpstr>
      <vt:lpstr>Вопрос</vt:lpstr>
      <vt:lpstr>Перечень дополнительной литературы, необходимой для освоения дисциплины </vt:lpstr>
      <vt:lpstr>Слайд 58</vt:lpstr>
    </vt:vector>
  </TitlesOfParts>
  <Company>КМИАЦ</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Наталья Тихонова</cp:lastModifiedBy>
  <cp:revision>239</cp:revision>
  <dcterms:created xsi:type="dcterms:W3CDTF">2005-05-28T20:10:54Z</dcterms:created>
  <dcterms:modified xsi:type="dcterms:W3CDTF">2021-11-30T05:45:01Z</dcterms:modified>
</cp:coreProperties>
</file>