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ина Курбатова" initials="ПК" lastIdx="2" clrIdx="0">
    <p:extLst>
      <p:ext uri="{19B8F6BF-5375-455C-9EA6-DF929625EA0E}">
        <p15:presenceInfo xmlns:p15="http://schemas.microsoft.com/office/powerpoint/2012/main" userId="5dafd1592b784c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9D8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98BF7-D125-4C6B-9B30-3E512C073EC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5F1E3-FBDD-4DBF-AB56-C793AA2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2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5F1E3-FBDD-4DBF-AB56-C793AA25E2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8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9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9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7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8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3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7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9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7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F07D-FB55-4036-8EB1-6BF26485C20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6B10-8493-49C3-814C-D36098B25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microsoft.com/office/2007/relationships/hdphoto" Target="../media/hdphoto14.wdp"/><Relationship Id="rId3" Type="http://schemas.openxmlformats.org/officeDocument/2006/relationships/image" Target="../media/image1.png"/><Relationship Id="rId21" Type="http://schemas.microsoft.com/office/2007/relationships/hdphoto" Target="../media/hdphoto7.wdp"/><Relationship Id="rId34" Type="http://schemas.microsoft.com/office/2007/relationships/hdphoto" Target="../media/hdphoto13.wdp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5" Type="http://schemas.microsoft.com/office/2007/relationships/hdphoto" Target="../media/hdphoto9.wdp"/><Relationship Id="rId33" Type="http://schemas.openxmlformats.org/officeDocument/2006/relationships/image" Target="../media/image19.png"/><Relationship Id="rId38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11.wdp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image" Target="../media/image21.png"/><Relationship Id="rId40" Type="http://schemas.openxmlformats.org/officeDocument/2006/relationships/image" Target="../media/image22.png"/><Relationship Id="rId5" Type="http://schemas.openxmlformats.org/officeDocument/2006/relationships/image" Target="../media/image2.jpeg"/><Relationship Id="rId15" Type="http://schemas.microsoft.com/office/2007/relationships/hdphoto" Target="../media/hdphoto4.wdp"/><Relationship Id="rId23" Type="http://schemas.microsoft.com/office/2007/relationships/hdphoto" Target="../media/hdphoto8.wdp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0.wdp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15" b="76823" l="30600" r="70425">
                        <a14:foregroundMark x1="40630" y1="35677" x2="40630" y2="35677"/>
                        <a14:backgroundMark x1="35725" y1="71615" x2="35725" y2="71615"/>
                        <a14:backgroundMark x1="65373" y1="71615" x2="65373" y2="71615"/>
                        <a14:backgroundMark x1="65373" y1="71615" x2="65373" y2="71615"/>
                        <a14:backgroundMark x1="65373" y1="71615" x2="65373" y2="71615"/>
                        <a14:backgroundMark x1="65373" y1="71615" x2="65373" y2="71615"/>
                        <a14:backgroundMark x1="67716" y1="68750" x2="67716" y2="68750"/>
                        <a14:backgroundMark x1="32138" y1="69531" x2="32138" y2="69531"/>
                      </a14:backgroundRemoval>
                    </a14:imgEffect>
                  </a14:imgLayer>
                </a14:imgProps>
              </a:ext>
            </a:extLst>
          </a:blip>
          <a:srcRect l="30478" t="21577" r="29363" b="22867"/>
          <a:stretch/>
        </p:blipFill>
        <p:spPr>
          <a:xfrm>
            <a:off x="4828674" y="2423887"/>
            <a:ext cx="2791326" cy="2171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37" y="2612858"/>
            <a:ext cx="2330689" cy="1255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28" y="3145247"/>
            <a:ext cx="951121" cy="464227"/>
          </a:xfrm>
          <a:prstGeom prst="rect">
            <a:avLst/>
          </a:prstGeom>
        </p:spPr>
      </p:pic>
      <p:cxnSp>
        <p:nvCxnSpPr>
          <p:cNvPr id="8" name="Скругленная соединительная линия 7"/>
          <p:cNvCxnSpPr/>
          <p:nvPr/>
        </p:nvCxnSpPr>
        <p:spPr>
          <a:xfrm>
            <a:off x="7107251" y="4343909"/>
            <a:ext cx="689212" cy="6141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908757" y="4594918"/>
            <a:ext cx="1759283" cy="582763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3"/>
            <a:endCxn id="14" idx="7"/>
          </p:cNvCxnSpPr>
          <p:nvPr/>
        </p:nvCxnSpPr>
        <p:spPr>
          <a:xfrm flipH="1">
            <a:off x="7325648" y="5092337"/>
            <a:ext cx="840750" cy="35627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921881" y="5372763"/>
            <a:ext cx="1644615" cy="517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Механизмы</a:t>
            </a:r>
            <a:endParaRPr lang="ru-RU" sz="1400" dirty="0"/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 flipH="1">
            <a:off x="5697293" y="5631723"/>
            <a:ext cx="224588" cy="38856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170481" y="5769781"/>
            <a:ext cx="149606" cy="33155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5"/>
          </p:cNvCxnSpPr>
          <p:nvPr/>
        </p:nvCxnSpPr>
        <p:spPr>
          <a:xfrm>
            <a:off x="7325648" y="5814835"/>
            <a:ext cx="7938" cy="40931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6"/>
          </p:cNvCxnSpPr>
          <p:nvPr/>
        </p:nvCxnSpPr>
        <p:spPr>
          <a:xfrm>
            <a:off x="7566496" y="5631723"/>
            <a:ext cx="426327" cy="38856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70" y="6122124"/>
            <a:ext cx="894841" cy="6847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28" y="6023361"/>
            <a:ext cx="1011678" cy="8318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29" y="6156729"/>
            <a:ext cx="852655" cy="611354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8190769" y="5432574"/>
            <a:ext cx="1644615" cy="517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Источник</a:t>
            </a:r>
            <a:endParaRPr lang="ru-RU" sz="1400" dirty="0"/>
          </a:p>
        </p:txBody>
      </p:sp>
      <p:sp>
        <p:nvSpPr>
          <p:cNvPr id="34" name="Овал 33"/>
          <p:cNvSpPr/>
          <p:nvPr/>
        </p:nvSpPr>
        <p:spPr>
          <a:xfrm>
            <a:off x="10020968" y="5432574"/>
            <a:ext cx="2044031" cy="517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/>
          <p:cNvCxnSpPr>
            <a:stCxn id="32" idx="4"/>
          </p:cNvCxnSpPr>
          <p:nvPr/>
        </p:nvCxnSpPr>
        <p:spPr>
          <a:xfrm>
            <a:off x="9013077" y="5950494"/>
            <a:ext cx="291655" cy="21755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4" idx="4"/>
          </p:cNvCxnSpPr>
          <p:nvPr/>
        </p:nvCxnSpPr>
        <p:spPr>
          <a:xfrm flipH="1">
            <a:off x="10324620" y="5950494"/>
            <a:ext cx="718364" cy="23078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318647" y="6075248"/>
            <a:ext cx="1231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</a:t>
            </a:r>
          </a:p>
          <a:p>
            <a:endParaRPr lang="ru-RU" dirty="0"/>
          </a:p>
        </p:txBody>
      </p:sp>
      <p:cxnSp>
        <p:nvCxnSpPr>
          <p:cNvPr id="39" name="Прямая со стрелкой 38"/>
          <p:cNvCxnSpPr>
            <a:stCxn id="10" idx="6"/>
            <a:endCxn id="34" idx="0"/>
          </p:cNvCxnSpPr>
          <p:nvPr/>
        </p:nvCxnSpPr>
        <p:spPr>
          <a:xfrm>
            <a:off x="9668040" y="4886300"/>
            <a:ext cx="1374944" cy="54627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4"/>
            <a:endCxn id="32" idx="0"/>
          </p:cNvCxnSpPr>
          <p:nvPr/>
        </p:nvCxnSpPr>
        <p:spPr>
          <a:xfrm>
            <a:off x="8788399" y="5177681"/>
            <a:ext cx="224678" cy="25489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84" l="3556" r="96000">
                        <a14:foregroundMark x1="47667" y1="14474" x2="47667" y2="14474"/>
                        <a14:foregroundMark x1="38222" y1="4298" x2="38222" y2="4298"/>
                        <a14:foregroundMark x1="39889" y1="10000" x2="39889" y2="10000"/>
                        <a14:foregroundMark x1="45333" y1="6140" x2="45333" y2="6140"/>
                        <a14:foregroundMark x1="54000" y1="9298" x2="54000" y2="9298"/>
                        <a14:foregroundMark x1="58444" y1="4298" x2="58444" y2="4298"/>
                        <a14:foregroundMark x1="48556" y1="1667" x2="48556" y2="1667"/>
                        <a14:backgroundMark x1="62222" y1="56316" x2="62222" y2="56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10" y="5993809"/>
            <a:ext cx="629577" cy="797464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7722058" y="3276149"/>
            <a:ext cx="1759283" cy="582763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 стрелкой 49"/>
          <p:cNvCxnSpPr>
            <a:stCxn id="44" idx="5"/>
          </p:cNvCxnSpPr>
          <p:nvPr/>
        </p:nvCxnSpPr>
        <p:spPr>
          <a:xfrm>
            <a:off x="9223700" y="3773568"/>
            <a:ext cx="480297" cy="60241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4" idx="4"/>
            <a:endCxn id="57" idx="0"/>
          </p:cNvCxnSpPr>
          <p:nvPr/>
        </p:nvCxnSpPr>
        <p:spPr>
          <a:xfrm flipH="1">
            <a:off x="8535777" y="3858912"/>
            <a:ext cx="65923" cy="25968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611290" y="4352353"/>
            <a:ext cx="258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ситуации при борьбе с эпидемией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529740" y="4118600"/>
            <a:ext cx="2012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динамики развития эпидемии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741405" y="3613119"/>
            <a:ext cx="314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+mj-lt"/>
              <a:buAutoNum type="roman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степени тяжести эпидемии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879354" y="3372929"/>
            <a:ext cx="2369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пороговых значений</a:t>
            </a:r>
          </a:p>
        </p:txBody>
      </p:sp>
      <p:cxnSp>
        <p:nvCxnSpPr>
          <p:cNvPr id="63" name="Прямая со стрелкой 62"/>
          <p:cNvCxnSpPr>
            <a:stCxn id="44" idx="6"/>
            <a:endCxn id="58" idx="1"/>
          </p:cNvCxnSpPr>
          <p:nvPr/>
        </p:nvCxnSpPr>
        <p:spPr>
          <a:xfrm>
            <a:off x="9481341" y="3567531"/>
            <a:ext cx="260064" cy="32258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44" idx="6"/>
            <a:endCxn id="60" idx="1"/>
          </p:cNvCxnSpPr>
          <p:nvPr/>
        </p:nvCxnSpPr>
        <p:spPr>
          <a:xfrm flipV="1">
            <a:off x="9481341" y="3511429"/>
            <a:ext cx="398013" cy="5610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кругленная соединительная линия 68"/>
          <p:cNvCxnSpPr/>
          <p:nvPr/>
        </p:nvCxnSpPr>
        <p:spPr>
          <a:xfrm>
            <a:off x="7578549" y="3054469"/>
            <a:ext cx="321865" cy="28857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7779993" y="2492465"/>
            <a:ext cx="1972189" cy="558783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Скругленная соединительная линия 86"/>
          <p:cNvCxnSpPr/>
          <p:nvPr/>
        </p:nvCxnSpPr>
        <p:spPr>
          <a:xfrm>
            <a:off x="7335826" y="2339184"/>
            <a:ext cx="641736" cy="2101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9912488" y="520983"/>
            <a:ext cx="372973" cy="334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9912488" y="1134939"/>
            <a:ext cx="372973" cy="334649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9912488" y="1724999"/>
            <a:ext cx="372973" cy="3346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9921695" y="2298085"/>
            <a:ext cx="372973" cy="3346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9927891" y="2873254"/>
            <a:ext cx="372973" cy="33464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0384389" y="464123"/>
            <a:ext cx="1942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люди с пассивным иммунитетом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0400079" y="1058668"/>
            <a:ext cx="1683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восприимчивые к болезни люди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0393941" y="1710916"/>
            <a:ext cx="1569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люди с вирусом в процессе инкубации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0427653" y="2385213"/>
            <a:ext cx="1501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инфицированные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0426791" y="2856063"/>
            <a:ext cx="1394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вылечившиеся</a:t>
            </a:r>
          </a:p>
        </p:txBody>
      </p:sp>
      <p:cxnSp>
        <p:nvCxnSpPr>
          <p:cNvPr id="100" name="Прямая со стрелкой 99"/>
          <p:cNvCxnSpPr>
            <a:stCxn id="72" idx="5"/>
            <a:endCxn id="94" idx="1"/>
          </p:cNvCxnSpPr>
          <p:nvPr/>
        </p:nvCxnSpPr>
        <p:spPr>
          <a:xfrm>
            <a:off x="9463362" y="2969416"/>
            <a:ext cx="464529" cy="7116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72" idx="0"/>
            <a:endCxn id="93" idx="1"/>
          </p:cNvCxnSpPr>
          <p:nvPr/>
        </p:nvCxnSpPr>
        <p:spPr>
          <a:xfrm flipV="1">
            <a:off x="8766088" y="2465410"/>
            <a:ext cx="1155607" cy="2705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72" idx="0"/>
            <a:endCxn id="90" idx="1"/>
          </p:cNvCxnSpPr>
          <p:nvPr/>
        </p:nvCxnSpPr>
        <p:spPr>
          <a:xfrm flipV="1">
            <a:off x="8766088" y="688308"/>
            <a:ext cx="1146400" cy="180415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72" idx="0"/>
            <a:endCxn id="92" idx="1"/>
          </p:cNvCxnSpPr>
          <p:nvPr/>
        </p:nvCxnSpPr>
        <p:spPr>
          <a:xfrm flipV="1">
            <a:off x="8766088" y="1892324"/>
            <a:ext cx="1146400" cy="60014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72" idx="0"/>
            <a:endCxn id="91" idx="1"/>
          </p:cNvCxnSpPr>
          <p:nvPr/>
        </p:nvCxnSpPr>
        <p:spPr>
          <a:xfrm flipV="1">
            <a:off x="8766088" y="1302264"/>
            <a:ext cx="1146400" cy="119020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2874066" y="1679525"/>
            <a:ext cx="1759283" cy="582763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9" name="Скругленная соединительная линия 118"/>
          <p:cNvCxnSpPr/>
          <p:nvPr/>
        </p:nvCxnSpPr>
        <p:spPr>
          <a:xfrm rot="10800000">
            <a:off x="4684728" y="1985365"/>
            <a:ext cx="430999" cy="38329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4354133" y="1155938"/>
            <a:ext cx="1644615" cy="517920"/>
          </a:xfrm>
          <a:prstGeom prst="ellipse">
            <a:avLst/>
          </a:prstGeom>
          <a:solidFill>
            <a:srgbClr val="E5B9D8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Кермака-МакКендрика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3" name="Прямая со стрелкой 122"/>
          <p:cNvCxnSpPr>
            <a:stCxn id="118" idx="0"/>
          </p:cNvCxnSpPr>
          <p:nvPr/>
        </p:nvCxnSpPr>
        <p:spPr>
          <a:xfrm flipV="1">
            <a:off x="3753708" y="1508549"/>
            <a:ext cx="626322" cy="17097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5474382" y="1834896"/>
            <a:ext cx="1420773" cy="40002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572484" y="1878010"/>
            <a:ext cx="318781" cy="2806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6025379" y="1884091"/>
            <a:ext cx="318781" cy="2806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489288" y="1875349"/>
            <a:ext cx="318781" cy="28069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860402" y="1570398"/>
            <a:ext cx="214720" cy="236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41307" t="39748" r="43343" b="47751"/>
          <a:stretch/>
        </p:blipFill>
        <p:spPr>
          <a:xfrm>
            <a:off x="7279554" y="1372219"/>
            <a:ext cx="1491460" cy="68283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64" name="Прямая со стрелкой 63"/>
          <p:cNvCxnSpPr/>
          <p:nvPr/>
        </p:nvCxnSpPr>
        <p:spPr>
          <a:xfrm>
            <a:off x="6064723" y="1408819"/>
            <a:ext cx="1099002" cy="179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38657" t="56085" r="53206" b="37007"/>
          <a:stretch/>
        </p:blipFill>
        <p:spPr>
          <a:xfrm>
            <a:off x="8514893" y="516411"/>
            <a:ext cx="951878" cy="45430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28" name="Прямая со стрелкой 27"/>
          <p:cNvCxnSpPr>
            <a:endCxn id="22" idx="2"/>
          </p:cNvCxnSpPr>
          <p:nvPr/>
        </p:nvCxnSpPr>
        <p:spPr>
          <a:xfrm flipV="1">
            <a:off x="8788398" y="970717"/>
            <a:ext cx="202434" cy="59968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3195672" y="671977"/>
            <a:ext cx="1845144" cy="517920"/>
          </a:xfrm>
          <a:prstGeom prst="ellipse">
            <a:avLst/>
          </a:prstGeom>
          <a:solidFill>
            <a:srgbClr val="E5B9D8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753754" y="3084082"/>
            <a:ext cx="1972861" cy="565846"/>
          </a:xfrm>
          <a:prstGeom prst="ellipse">
            <a:avLst/>
          </a:prstGeom>
          <a:solidFill>
            <a:srgbClr val="E5B9D8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выработанный иммунитет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1115688" y="2502124"/>
            <a:ext cx="1644615" cy="517920"/>
          </a:xfrm>
          <a:prstGeom prst="ellipse">
            <a:avLst/>
          </a:prstGeom>
          <a:solidFill>
            <a:srgbClr val="E5B9D8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и смертность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560656" y="1019101"/>
            <a:ext cx="1644615" cy="517920"/>
          </a:xfrm>
          <a:prstGeom prst="ellipse">
            <a:avLst/>
          </a:prstGeom>
          <a:solidFill>
            <a:srgbClr val="E5B9D8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Прямая со стрелкой 85"/>
          <p:cNvCxnSpPr>
            <a:stCxn id="118" idx="0"/>
            <a:endCxn id="82" idx="3"/>
          </p:cNvCxnSpPr>
          <p:nvPr/>
        </p:nvCxnSpPr>
        <p:spPr>
          <a:xfrm flipH="1" flipV="1">
            <a:off x="3465887" y="1114049"/>
            <a:ext cx="287821" cy="56547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Скругленный прямоугольник 87"/>
          <p:cNvSpPr/>
          <p:nvPr/>
        </p:nvSpPr>
        <p:spPr>
          <a:xfrm>
            <a:off x="6184768" y="784675"/>
            <a:ext cx="1633086" cy="4322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 flipH="1">
            <a:off x="6272719" y="844248"/>
            <a:ext cx="304142" cy="27712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03" name="Овал 102"/>
          <p:cNvSpPr/>
          <p:nvPr/>
        </p:nvSpPr>
        <p:spPr>
          <a:xfrm flipH="1">
            <a:off x="6662035" y="844248"/>
            <a:ext cx="304142" cy="277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 flipH="1">
            <a:off x="7030732" y="850325"/>
            <a:ext cx="304142" cy="277125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07" name="Овал 106"/>
          <p:cNvSpPr/>
          <p:nvPr/>
        </p:nvSpPr>
        <p:spPr>
          <a:xfrm flipH="1">
            <a:off x="7416238" y="864825"/>
            <a:ext cx="304142" cy="277125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cxnSp>
        <p:nvCxnSpPr>
          <p:cNvPr id="108" name="Прямая со стрелкой 107"/>
          <p:cNvCxnSpPr>
            <a:stCxn id="82" idx="6"/>
            <a:endCxn id="88" idx="1"/>
          </p:cNvCxnSpPr>
          <p:nvPr/>
        </p:nvCxnSpPr>
        <p:spPr>
          <a:xfrm>
            <a:off x="5040816" y="930937"/>
            <a:ext cx="1143952" cy="6985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0586" t="33556" r="32657" b="53572"/>
          <a:stretch/>
        </p:blipFill>
        <p:spPr>
          <a:xfrm>
            <a:off x="6364828" y="54194"/>
            <a:ext cx="1418168" cy="61248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09" name="Прямая со стрелкой 108"/>
          <p:cNvCxnSpPr>
            <a:stCxn id="82" idx="7"/>
            <a:endCxn id="55" idx="1"/>
          </p:cNvCxnSpPr>
          <p:nvPr/>
        </p:nvCxnSpPr>
        <p:spPr>
          <a:xfrm flipV="1">
            <a:off x="4770601" y="360436"/>
            <a:ext cx="1594227" cy="3873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51960" t="61171" r="34857" b="32470"/>
          <a:stretch/>
        </p:blipFill>
        <p:spPr>
          <a:xfrm>
            <a:off x="8563671" y="26212"/>
            <a:ext cx="1088422" cy="29519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17" name="Прямая со стрелкой 116"/>
          <p:cNvCxnSpPr>
            <a:stCxn id="55" idx="3"/>
            <a:endCxn id="65" idx="1"/>
          </p:cNvCxnSpPr>
          <p:nvPr/>
        </p:nvCxnSpPr>
        <p:spPr>
          <a:xfrm flipV="1">
            <a:off x="7782996" y="173809"/>
            <a:ext cx="780675" cy="18662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118" idx="1"/>
            <a:endCxn id="85" idx="4"/>
          </p:cNvCxnSpPr>
          <p:nvPr/>
        </p:nvCxnSpPr>
        <p:spPr>
          <a:xfrm flipH="1" flipV="1">
            <a:off x="2382964" y="1537021"/>
            <a:ext cx="748743" cy="22784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127"/>
          <p:cNvSpPr/>
          <p:nvPr/>
        </p:nvSpPr>
        <p:spPr>
          <a:xfrm>
            <a:off x="208706" y="199352"/>
            <a:ext cx="1478702" cy="7596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9" name="Овал 128"/>
          <p:cNvSpPr/>
          <p:nvPr/>
        </p:nvSpPr>
        <p:spPr>
          <a:xfrm flipH="1">
            <a:off x="282351" y="481360"/>
            <a:ext cx="304142" cy="27712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30" name="Овал 129"/>
          <p:cNvSpPr/>
          <p:nvPr/>
        </p:nvSpPr>
        <p:spPr>
          <a:xfrm flipH="1">
            <a:off x="742194" y="476421"/>
            <a:ext cx="304142" cy="277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31" name="Овал 130"/>
          <p:cNvSpPr/>
          <p:nvPr/>
        </p:nvSpPr>
        <p:spPr>
          <a:xfrm flipH="1">
            <a:off x="1239230" y="646112"/>
            <a:ext cx="304142" cy="27712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sp>
        <p:nvSpPr>
          <p:cNvPr id="132" name="Овал 131"/>
          <p:cNvSpPr/>
          <p:nvPr/>
        </p:nvSpPr>
        <p:spPr>
          <a:xfrm flipH="1">
            <a:off x="1205006" y="237178"/>
            <a:ext cx="304142" cy="277125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ru-RU" dirty="0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49013" t="65296" r="31383" b="22862"/>
          <a:stretch/>
        </p:blipFill>
        <p:spPr>
          <a:xfrm>
            <a:off x="1968991" y="96253"/>
            <a:ext cx="1483550" cy="50384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34" name="Прямая со стрелкой 133"/>
          <p:cNvCxnSpPr>
            <a:stCxn id="85" idx="0"/>
            <a:endCxn id="128" idx="3"/>
          </p:cNvCxnSpPr>
          <p:nvPr/>
        </p:nvCxnSpPr>
        <p:spPr>
          <a:xfrm flipH="1" flipV="1">
            <a:off x="1687408" y="579172"/>
            <a:ext cx="695556" cy="43992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stCxn id="85" idx="0"/>
            <a:endCxn id="133" idx="2"/>
          </p:cNvCxnSpPr>
          <p:nvPr/>
        </p:nvCxnSpPr>
        <p:spPr>
          <a:xfrm flipV="1">
            <a:off x="2382964" y="600101"/>
            <a:ext cx="327802" cy="4190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50084" t="71969" r="32029" b="20568"/>
          <a:stretch/>
        </p:blipFill>
        <p:spPr>
          <a:xfrm>
            <a:off x="3988248" y="178737"/>
            <a:ext cx="1290202" cy="30262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38" name="Прямая со стрелкой 137"/>
          <p:cNvCxnSpPr>
            <a:stCxn id="133" idx="3"/>
            <a:endCxn id="137" idx="1"/>
          </p:cNvCxnSpPr>
          <p:nvPr/>
        </p:nvCxnSpPr>
        <p:spPr>
          <a:xfrm flipV="1">
            <a:off x="3452541" y="330049"/>
            <a:ext cx="535707" cy="181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18" idx="3"/>
            <a:endCxn id="84" idx="7"/>
          </p:cNvCxnSpPr>
          <p:nvPr/>
        </p:nvCxnSpPr>
        <p:spPr>
          <a:xfrm flipH="1">
            <a:off x="2519455" y="2176944"/>
            <a:ext cx="612252" cy="4010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Рисунок 14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46686" t="31783" r="28974" b="59375"/>
          <a:stretch/>
        </p:blipFill>
        <p:spPr>
          <a:xfrm>
            <a:off x="19039" y="1683976"/>
            <a:ext cx="2049480" cy="41855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52" name="Прямая со стрелкой 151"/>
          <p:cNvCxnSpPr>
            <a:stCxn id="84" idx="0"/>
            <a:endCxn id="149" idx="2"/>
          </p:cNvCxnSpPr>
          <p:nvPr/>
        </p:nvCxnSpPr>
        <p:spPr>
          <a:xfrm flipH="1" flipV="1">
            <a:off x="1043779" y="2102533"/>
            <a:ext cx="894217" cy="39959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Рисунок 153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55417" t="42759" r="35316" b="49924"/>
          <a:stretch/>
        </p:blipFill>
        <p:spPr>
          <a:xfrm>
            <a:off x="147497" y="2575725"/>
            <a:ext cx="800560" cy="3553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55" name="Прямая со стрелкой 154"/>
          <p:cNvCxnSpPr>
            <a:stCxn id="149" idx="2"/>
            <a:endCxn id="154" idx="0"/>
          </p:cNvCxnSpPr>
          <p:nvPr/>
        </p:nvCxnSpPr>
        <p:spPr>
          <a:xfrm flipH="1">
            <a:off x="547777" y="2102533"/>
            <a:ext cx="496002" cy="4731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18" idx="4"/>
            <a:endCxn id="83" idx="0"/>
          </p:cNvCxnSpPr>
          <p:nvPr/>
        </p:nvCxnSpPr>
        <p:spPr>
          <a:xfrm flipH="1">
            <a:off x="3740185" y="2262288"/>
            <a:ext cx="13523" cy="821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Рисунок 166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2648" t="31250" r="35130" b="59919"/>
          <a:stretch/>
        </p:blipFill>
        <p:spPr>
          <a:xfrm>
            <a:off x="1315694" y="3243442"/>
            <a:ext cx="975474" cy="39628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68" name="Прямая со стрелкой 167"/>
          <p:cNvCxnSpPr>
            <a:stCxn id="83" idx="2"/>
            <a:endCxn id="167" idx="3"/>
          </p:cNvCxnSpPr>
          <p:nvPr/>
        </p:nvCxnSpPr>
        <p:spPr>
          <a:xfrm flipH="1">
            <a:off x="2291168" y="3367005"/>
            <a:ext cx="462586" cy="745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50084" t="71429" r="42637" b="20535"/>
          <a:stretch/>
        </p:blipFill>
        <p:spPr>
          <a:xfrm>
            <a:off x="159762" y="3268966"/>
            <a:ext cx="681455" cy="42297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71" name="Прямая со стрелкой 170"/>
          <p:cNvCxnSpPr>
            <a:stCxn id="167" idx="1"/>
            <a:endCxn id="170" idx="3"/>
          </p:cNvCxnSpPr>
          <p:nvPr/>
        </p:nvCxnSpPr>
        <p:spPr>
          <a:xfrm flipH="1">
            <a:off x="841217" y="3441585"/>
            <a:ext cx="474477" cy="3886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Рисунок 176"/>
          <p:cNvPicPr>
            <a:picLocks noChangeAspect="1"/>
          </p:cNvPicPr>
          <p:nvPr/>
        </p:nvPicPr>
        <p:blipFill rotWithShape="1">
          <a:blip r:embed="rId32"/>
          <a:srcRect l="44143" t="45230" r="26759" b="21875"/>
          <a:stretch/>
        </p:blipFill>
        <p:spPr>
          <a:xfrm>
            <a:off x="2171220" y="5305949"/>
            <a:ext cx="2075245" cy="13190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78" name="Овал 177"/>
          <p:cNvSpPr/>
          <p:nvPr/>
        </p:nvSpPr>
        <p:spPr>
          <a:xfrm>
            <a:off x="2451065" y="4341336"/>
            <a:ext cx="1759283" cy="582763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9" name="Скругленная соединительная линия 178"/>
          <p:cNvCxnSpPr/>
          <p:nvPr/>
        </p:nvCxnSpPr>
        <p:spPr>
          <a:xfrm rot="10800000" flipV="1">
            <a:off x="4065696" y="3858911"/>
            <a:ext cx="619033" cy="43974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5" name="Picture 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6" y="3935203"/>
            <a:ext cx="992727" cy="238015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 rot="16200000">
                <a:off x="-1076230" y="5182248"/>
                <a:ext cx="2982471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/>
                        </a:rPr>
                        <m:t>𝐹</m:t>
                      </m:r>
                      <m:r>
                        <a:rPr lang="en-US" sz="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800" b="0" i="1" smtClean="0">
                                  <a:latin typeface="Cambria Math"/>
                                </a:rPr>
                                <m:t>Накло</m:t>
                              </m:r>
                              <m:sSub>
                                <m:sSubPr>
                                  <m:ctrlPr>
                                    <a:rPr lang="ru-RU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" b="0" i="1" smtClean="0">
                                      <a:latin typeface="Cambria Math"/>
                                    </a:rPr>
                                    <m:t>н</m:t>
                                  </m:r>
                                </m:e>
                                <m:sub>
                                  <m:r>
                                    <a:rPr lang="en-US" sz="800" b="0" i="1" smtClean="0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8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𝑆𝐼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800" i="1">
                                  <a:latin typeface="Cambria Math"/>
                                </a:rPr>
                                <m:t>Накло</m:t>
                              </m:r>
                              <m:sSub>
                                <m:sSubPr>
                                  <m:ctrlPr>
                                    <a:rPr lang="ru-RU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" i="1">
                                      <a:latin typeface="Cambria Math"/>
                                    </a:rPr>
                                    <m:t>н</m:t>
                                  </m:r>
                                </m:e>
                                <m:sub>
                                  <m:r>
                                    <a:rPr lang="en-US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8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800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𝑆𝐼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8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800" b="0" i="0" smtClean="0">
                          <a:latin typeface="Cambria Math"/>
                          <a:ea typeface="Cambria Math"/>
                        </a:rPr>
                        <m:t>min</m:t>
                      </m:r>
                    </m:oMath>
                  </m:oMathPara>
                </a14:m>
                <a:endParaRPr lang="ru-RU" sz="800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76230" y="5182248"/>
                <a:ext cx="2982471" cy="21544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Прямая со стрелкой 186"/>
          <p:cNvCxnSpPr>
            <a:stCxn id="178" idx="2"/>
            <a:endCxn id="185" idx="3"/>
          </p:cNvCxnSpPr>
          <p:nvPr/>
        </p:nvCxnSpPr>
        <p:spPr>
          <a:xfrm flipH="1">
            <a:off x="1919963" y="4632718"/>
            <a:ext cx="531102" cy="49256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>
            <a:stCxn id="178" idx="5"/>
          </p:cNvCxnSpPr>
          <p:nvPr/>
        </p:nvCxnSpPr>
        <p:spPr>
          <a:xfrm>
            <a:off x="3952707" y="4838755"/>
            <a:ext cx="589230" cy="16281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>
            <a:stCxn id="178" idx="4"/>
            <a:endCxn id="177" idx="0"/>
          </p:cNvCxnSpPr>
          <p:nvPr/>
        </p:nvCxnSpPr>
        <p:spPr>
          <a:xfrm flipH="1">
            <a:off x="3208843" y="4924099"/>
            <a:ext cx="121864" cy="38185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>
            <a:stCxn id="185" idx="1"/>
            <a:endCxn id="186" idx="2"/>
          </p:cNvCxnSpPr>
          <p:nvPr/>
        </p:nvCxnSpPr>
        <p:spPr>
          <a:xfrm flipH="1">
            <a:off x="522728" y="5125279"/>
            <a:ext cx="404508" cy="16469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" name="Рисунок 195"/>
          <p:cNvPicPr>
            <a:picLocks noChangeAspect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000" b="98614" l="6159" r="93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22" y="3063480"/>
            <a:ext cx="925284" cy="618898"/>
          </a:xfrm>
          <a:prstGeom prst="rect">
            <a:avLst/>
          </a:prstGeom>
        </p:spPr>
      </p:pic>
      <p:cxnSp>
        <p:nvCxnSpPr>
          <p:cNvPr id="199" name="Прямая со стрелкой 198"/>
          <p:cNvCxnSpPr>
            <a:endCxn id="59" idx="2"/>
          </p:cNvCxnSpPr>
          <p:nvPr/>
        </p:nvCxnSpPr>
        <p:spPr>
          <a:xfrm flipV="1">
            <a:off x="5866229" y="2024440"/>
            <a:ext cx="159150" cy="1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 flipV="1">
            <a:off x="6343218" y="2029673"/>
            <a:ext cx="159150" cy="1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/>
          <p:nvPr/>
        </p:nvCxnSpPr>
        <p:spPr>
          <a:xfrm flipV="1">
            <a:off x="6537968" y="998504"/>
            <a:ext cx="159150" cy="1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 flipV="1">
            <a:off x="6910475" y="987087"/>
            <a:ext cx="159150" cy="1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 flipV="1">
            <a:off x="7277770" y="996141"/>
            <a:ext cx="159150" cy="1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>
            <a:endCxn id="130" idx="6"/>
          </p:cNvCxnSpPr>
          <p:nvPr/>
        </p:nvCxnSpPr>
        <p:spPr>
          <a:xfrm>
            <a:off x="563903" y="614579"/>
            <a:ext cx="178291" cy="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Прямая со стрелкой 208"/>
          <p:cNvCxnSpPr>
            <a:endCxn id="132" idx="5"/>
          </p:cNvCxnSpPr>
          <p:nvPr/>
        </p:nvCxnSpPr>
        <p:spPr>
          <a:xfrm flipV="1">
            <a:off x="1076542" y="473719"/>
            <a:ext cx="173005" cy="78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>
            <a:endCxn id="131" idx="6"/>
          </p:cNvCxnSpPr>
          <p:nvPr/>
        </p:nvCxnSpPr>
        <p:spPr>
          <a:xfrm>
            <a:off x="1052152" y="712069"/>
            <a:ext cx="187078" cy="7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028287" y="3881231"/>
            <a:ext cx="288438" cy="309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sp>
        <p:nvSpPr>
          <p:cNvPr id="120" name="Овал 119"/>
          <p:cNvSpPr/>
          <p:nvPr/>
        </p:nvSpPr>
        <p:spPr>
          <a:xfrm>
            <a:off x="7620319" y="4559371"/>
            <a:ext cx="288438" cy="309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21" name="Овал 120"/>
          <p:cNvSpPr/>
          <p:nvPr/>
        </p:nvSpPr>
        <p:spPr>
          <a:xfrm>
            <a:off x="7840952" y="3002413"/>
            <a:ext cx="288438" cy="309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24" name="Овал 123"/>
          <p:cNvSpPr/>
          <p:nvPr/>
        </p:nvSpPr>
        <p:spPr>
          <a:xfrm>
            <a:off x="7792765" y="2146634"/>
            <a:ext cx="288438" cy="309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26" name="Овал 125"/>
          <p:cNvSpPr/>
          <p:nvPr/>
        </p:nvSpPr>
        <p:spPr>
          <a:xfrm>
            <a:off x="4572263" y="2173855"/>
            <a:ext cx="288438" cy="309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0"/>
          <a:srcRect l="47880" t="71776" r="29698" b="22867"/>
          <a:stretch/>
        </p:blipFill>
        <p:spPr>
          <a:xfrm>
            <a:off x="10551740" y="244006"/>
            <a:ext cx="1416996" cy="19034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0901645" y="-18193"/>
            <a:ext cx="18160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C00000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ВАЖНО!!!</a:t>
            </a:r>
            <a:endParaRPr lang="ru-RU" sz="1050" dirty="0">
              <a:solidFill>
                <a:srgbClr val="C00000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-1251090" y="5192699"/>
            <a:ext cx="2794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 динамическим данным</a:t>
            </a:r>
            <a:endParaRPr lang="ru-RU" sz="1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60161" y="6613056"/>
            <a:ext cx="2717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 использованием аппроксимации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"/>
              <p:cNvSpPr txBox="1"/>
              <p:nvPr/>
            </p:nvSpPr>
            <p:spPr>
              <a:xfrm>
                <a:off x="4661578" y="4742595"/>
                <a:ext cx="1902428" cy="39626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latin typeface="Cambria Math"/>
                        </a:rPr>
                        <m:t>𝐼</m:t>
                      </m:r>
                      <m:r>
                        <a:rPr lang="en-US" sz="1050" b="0" i="1" smtClean="0">
                          <a:latin typeface="Cambria Math"/>
                        </a:rPr>
                        <m:t>(</m:t>
                      </m:r>
                      <m:r>
                        <a:rPr lang="en-US" sz="1050" b="0" i="1" smtClean="0">
                          <a:latin typeface="Cambria Math"/>
                        </a:rPr>
                        <m:t>𝑆</m:t>
                      </m:r>
                      <m:r>
                        <a:rPr lang="en-US" sz="1050" b="0" i="1" smtClean="0">
                          <a:latin typeface="Cambria Math"/>
                        </a:rPr>
                        <m:t>)</m:t>
                      </m:r>
                      <m:r>
                        <a:rPr lang="en-US" sz="1050">
                          <a:latin typeface="Cambria Math"/>
                        </a:rPr>
                        <m:t>=</m:t>
                      </m:r>
                      <m:r>
                        <a:rPr lang="en-US" sz="1050" b="0" i="1" smtClean="0">
                          <a:latin typeface="Cambria Math"/>
                        </a:rPr>
                        <m:t>−</m:t>
                      </m:r>
                      <m:r>
                        <a:rPr lang="en-US" sz="1050" b="0" i="1" smtClean="0">
                          <a:latin typeface="Cambria Math"/>
                        </a:rPr>
                        <m:t>𝑆</m:t>
                      </m:r>
                      <m:r>
                        <a:rPr lang="en-US" sz="105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050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ru-RU" sz="1050">
                              <a:latin typeface="Cambria Math"/>
                            </a:rPr>
                            <m:t>𝛽</m:t>
                          </m:r>
                        </m:den>
                      </m:f>
                      <m:func>
                        <m:func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050" b="0" i="1" smtClean="0">
                              <a:latin typeface="Cambria Math"/>
                            </a:rPr>
                            <m:t>𝑆</m:t>
                          </m:r>
                        </m:e>
                      </m:func>
                      <m:r>
                        <a:rPr lang="en-US" sz="1050" b="0" i="1" smtClean="0">
                          <a:latin typeface="Cambria Math"/>
                        </a:rPr>
                        <m:t>+</m:t>
                      </m:r>
                      <m:r>
                        <a:rPr lang="en-US" sz="105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6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78" y="4742595"/>
                <a:ext cx="1902428" cy="396262"/>
              </a:xfrm>
              <a:prstGeom prst="rect">
                <a:avLst/>
              </a:prstGeom>
              <a:blipFill>
                <a:blip r:embed="rId41"/>
                <a:stretch>
                  <a:fillRect b="-298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4598156" y="5101236"/>
            <a:ext cx="1986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первого интеграла</a:t>
            </a:r>
            <a:endParaRPr lang="ru-RU" sz="1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114</Words>
  <Application>Microsoft Office PowerPoint</Application>
  <PresentationFormat>Широкоэкранный</PresentationFormat>
  <Paragraphs>57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PMingLiU-ExtB</vt:lpstr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Курбатова</dc:creator>
  <cp:lastModifiedBy>Полина Курбатова</cp:lastModifiedBy>
  <cp:revision>32</cp:revision>
  <dcterms:created xsi:type="dcterms:W3CDTF">2020-10-27T17:59:16Z</dcterms:created>
  <dcterms:modified xsi:type="dcterms:W3CDTF">2020-11-04T14:54:52Z</dcterms:modified>
</cp:coreProperties>
</file>