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7" r:id="rId9"/>
    <p:sldId id="276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51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BFDF1-A1E3-4AB0-B2D2-731363A62C5C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A822-8050-47F3-B588-1D65D1713F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059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BFDF1-A1E3-4AB0-B2D2-731363A62C5C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A822-8050-47F3-B588-1D65D1713F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80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BFDF1-A1E3-4AB0-B2D2-731363A62C5C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A822-8050-47F3-B588-1D65D1713F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702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BFDF1-A1E3-4AB0-B2D2-731363A62C5C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A822-8050-47F3-B588-1D65D1713F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452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BFDF1-A1E3-4AB0-B2D2-731363A62C5C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A822-8050-47F3-B588-1D65D1713F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513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BFDF1-A1E3-4AB0-B2D2-731363A62C5C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A822-8050-47F3-B588-1D65D1713F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821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BFDF1-A1E3-4AB0-B2D2-731363A62C5C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A822-8050-47F3-B588-1D65D1713F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49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BFDF1-A1E3-4AB0-B2D2-731363A62C5C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A822-8050-47F3-B588-1D65D1713F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438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BFDF1-A1E3-4AB0-B2D2-731363A62C5C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A822-8050-47F3-B588-1D65D1713F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599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BFDF1-A1E3-4AB0-B2D2-731363A62C5C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A822-8050-47F3-B588-1D65D1713F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218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BFDF1-A1E3-4AB0-B2D2-731363A62C5C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A822-8050-47F3-B588-1D65D1713F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529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BFDF1-A1E3-4AB0-B2D2-731363A62C5C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2A822-8050-47F3-B588-1D65D1713F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312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991544" y="116632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000" dirty="0"/>
              <a:t>Красноярский государственный медицинский университет </a:t>
            </a:r>
            <a:br>
              <a:rPr lang="ru-RU" altLang="ru-RU" sz="2000" dirty="0"/>
            </a:br>
            <a:r>
              <a:rPr lang="ru-RU" altLang="ru-RU" sz="2000" dirty="0"/>
              <a:t>им. проф. В.Ф. </a:t>
            </a:r>
            <a:r>
              <a:rPr lang="ru-RU" altLang="ru-RU" sz="2000" dirty="0" err="1"/>
              <a:t>Войно-Ясенецкого</a:t>
            </a:r>
            <a:r>
              <a:rPr lang="ru-RU" altLang="ru-RU" sz="2000" dirty="0"/>
              <a:t/>
            </a:r>
            <a:br>
              <a:rPr lang="ru-RU" altLang="ru-RU" sz="2000" dirty="0"/>
            </a:br>
            <a:r>
              <a:rPr lang="ru-RU" altLang="ru-RU" sz="2000" dirty="0"/>
              <a:t>Кафедра управления в здравоохранении ИПО</a:t>
            </a:r>
            <a:br>
              <a:rPr lang="ru-RU" altLang="ru-RU" sz="2000" dirty="0"/>
            </a:br>
            <a:endParaRPr lang="ru-RU" altLang="ru-RU" sz="2000" dirty="0"/>
          </a:p>
        </p:txBody>
      </p:sp>
      <p:sp>
        <p:nvSpPr>
          <p:cNvPr id="4099" name="Объект 3"/>
          <p:cNvSpPr>
            <a:spLocks noGrp="1"/>
          </p:cNvSpPr>
          <p:nvPr>
            <p:ph idx="1"/>
          </p:nvPr>
        </p:nvSpPr>
        <p:spPr>
          <a:xfrm>
            <a:off x="1981200" y="765176"/>
            <a:ext cx="8229600" cy="56165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altLang="ru-RU" dirty="0" smtClean="0"/>
          </a:p>
          <a:p>
            <a:pPr marL="0" indent="0" algn="ctr">
              <a:buNone/>
            </a:pPr>
            <a:r>
              <a:rPr lang="ru-RU" altLang="ru-RU" dirty="0" smtClean="0"/>
              <a:t>Тема:</a:t>
            </a:r>
            <a:r>
              <a:rPr lang="ru-RU" altLang="ru-RU" b="1" dirty="0" smtClean="0"/>
              <a:t> Порядок проведения социологических опросов застрахованных лиц: подготовка, сбор, обработка и анализ данных </a:t>
            </a:r>
            <a:endParaRPr lang="ru-RU" alt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altLang="ru-RU" sz="2400" dirty="0"/>
          </a:p>
          <a:p>
            <a:pPr marL="0" indent="0" algn="ctr">
              <a:buNone/>
            </a:pPr>
            <a:endParaRPr lang="ru-RU" altLang="ru-RU" sz="2400" dirty="0"/>
          </a:p>
          <a:p>
            <a:pPr marL="0" indent="0" algn="ctr">
              <a:buNone/>
            </a:pPr>
            <a:endParaRPr lang="ru-RU" altLang="ru-RU" sz="2400" dirty="0"/>
          </a:p>
          <a:p>
            <a:pPr marL="0" indent="0" algn="ctr">
              <a:buNone/>
            </a:pPr>
            <a:r>
              <a:rPr lang="ru-RU" altLang="ru-RU" sz="2400" dirty="0" smtClean="0"/>
              <a:t>семинар </a:t>
            </a:r>
            <a:r>
              <a:rPr lang="ru-RU" altLang="ru-RU" sz="2400" dirty="0"/>
              <a:t>для слушателей цикла повышения квалификации </a:t>
            </a:r>
            <a:r>
              <a:rPr lang="ru-RU" altLang="ru-RU" sz="2400" dirty="0" smtClean="0"/>
              <a:t>«Подготовка страховых представителей в здравоохранении»</a:t>
            </a:r>
            <a:endParaRPr lang="ru-RU" altLang="ru-RU" sz="2400" dirty="0"/>
          </a:p>
          <a:p>
            <a:pPr marL="0" indent="0" algn="ctr">
              <a:buNone/>
            </a:pPr>
            <a:endParaRPr lang="ru-RU" altLang="ru-RU" sz="2400" dirty="0"/>
          </a:p>
          <a:p>
            <a:pPr marL="0" indent="0" algn="ctr">
              <a:buNone/>
            </a:pPr>
            <a:r>
              <a:rPr lang="ru-RU" altLang="ru-RU" sz="2400" dirty="0"/>
              <a:t>К.м.н., доцент, Сенченко Алексей Юрьевич</a:t>
            </a:r>
          </a:p>
          <a:p>
            <a:pPr marL="0" indent="0">
              <a:buNone/>
            </a:pPr>
            <a:r>
              <a:rPr lang="ru-RU" altLang="ru-RU" sz="2400" dirty="0"/>
              <a:t> </a:t>
            </a:r>
          </a:p>
          <a:p>
            <a:pPr marL="0" indent="0" algn="ctr">
              <a:buNone/>
            </a:pPr>
            <a:r>
              <a:rPr lang="ru-RU" altLang="ru-RU" sz="2400" dirty="0"/>
              <a:t>Красноярск, 2016</a:t>
            </a:r>
          </a:p>
        </p:txBody>
      </p:sp>
    </p:spTree>
    <p:extLst>
      <p:ext uri="{BB962C8B-B14F-4D97-AF65-F5344CB8AC3E}">
        <p14:creationId xmlns:p14="http://schemas.microsoft.com/office/powerpoint/2010/main" val="6310085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359696" y="0"/>
            <a:ext cx="5688632" cy="7647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с</a:t>
            </a:r>
            <a:r>
              <a:rPr lang="ru-RU" b="1" dirty="0" smtClean="0"/>
              <a:t>обственно </a:t>
            </a:r>
            <a:r>
              <a:rPr lang="ru-RU" sz="5300" b="1" dirty="0"/>
              <a:t>ОПРОС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207568" y="692696"/>
            <a:ext cx="8460432" cy="5877272"/>
          </a:xfrm>
        </p:spPr>
        <p:txBody>
          <a:bodyPr>
            <a:noAutofit/>
          </a:bodyPr>
          <a:lstStyle/>
          <a:p>
            <a:pPr marL="82296" indent="0">
              <a:buNone/>
              <a:defRPr/>
            </a:pPr>
            <a:r>
              <a:rPr lang="ru-RU" dirty="0"/>
              <a:t>   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Из п.5.5. Приказа ФОМС № 103 от 11 июня 2015 г.:</a:t>
            </a:r>
          </a:p>
          <a:p>
            <a:pPr>
              <a:lnSpc>
                <a:spcPct val="90000"/>
              </a:lnSpc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Сбор статистически значимой информации 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об удовлетворенности населения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медицинской помощью, информированности о правах застрахованных в системе ОМС целесообразно осуществлять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методом анкетирования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>
              <a:lnSpc>
                <a:spcPct val="90000"/>
              </a:lnSpc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Допустимо проведение анкетирования двумя способами:</a:t>
            </a:r>
          </a:p>
          <a:p>
            <a:pPr marL="356616" lvl="1" indent="0">
              <a:buNone/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-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методом формализованного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интервью;</a:t>
            </a:r>
          </a:p>
          <a:p>
            <a:pPr marL="356616" lvl="1" indent="0">
              <a:buNone/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методом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самозаполнения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респондентами опросных листов (анкет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).</a:t>
            </a:r>
          </a:p>
          <a:p>
            <a:pPr>
              <a:lnSpc>
                <a:spcPct val="90000"/>
              </a:lnSpc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В анкетах используются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закрытые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полузакрытые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и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открытые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вопросы. </a:t>
            </a:r>
          </a:p>
        </p:txBody>
      </p:sp>
    </p:spTree>
    <p:extLst>
      <p:ext uri="{BB962C8B-B14F-4D97-AF65-F5344CB8AC3E}">
        <p14:creationId xmlns:p14="http://schemas.microsoft.com/office/powerpoint/2010/main" val="391053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495600" y="0"/>
            <a:ext cx="8172400" cy="9087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Виды вопросов:</a:t>
            </a:r>
            <a:br>
              <a:rPr lang="ru-RU" b="1" dirty="0" smtClean="0"/>
            </a:br>
            <a:r>
              <a:rPr lang="ru-RU" sz="2700" b="1" dirty="0"/>
              <a:t>по наличию вариантов ответов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67608" y="1052736"/>
            <a:ext cx="8100392" cy="5805264"/>
          </a:xfrm>
        </p:spPr>
        <p:txBody>
          <a:bodyPr>
            <a:noAutofit/>
          </a:bodyPr>
          <a:lstStyle/>
          <a:p>
            <a:pPr algn="ctr"/>
            <a:r>
              <a:rPr lang="ru-RU" sz="4800" b="1" i="1" u="sng" dirty="0">
                <a:solidFill>
                  <a:schemeClr val="accent6">
                    <a:lumMod val="75000"/>
                  </a:schemeClr>
                </a:solidFill>
              </a:rPr>
              <a:t>Закрытые вопросы:</a:t>
            </a:r>
          </a:p>
          <a:p>
            <a:pPr marL="82296" indent="0" algn="ctr">
              <a:buNone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Ваше общее образование: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1- меньше 9 классов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2- 9 классов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3- 11кл. или среднее специальное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4- неполное высшее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5- высшее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6- два высших и больше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7- имею учёную степень (кандидат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      наук, доктор)</a:t>
            </a:r>
          </a:p>
          <a:p>
            <a:pPr>
              <a:lnSpc>
                <a:spcPct val="90000"/>
              </a:lnSpc>
              <a:defRPr/>
            </a:pP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4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495600" y="0"/>
            <a:ext cx="8172400" cy="9087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Виды вопросов:</a:t>
            </a:r>
            <a:br>
              <a:rPr lang="ru-RU" b="1" dirty="0" smtClean="0"/>
            </a:br>
            <a:r>
              <a:rPr lang="ru-RU" sz="2700" b="1" dirty="0"/>
              <a:t>по наличию вариантов ответов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67608" y="1052736"/>
            <a:ext cx="8100392" cy="5805264"/>
          </a:xfrm>
        </p:spPr>
        <p:txBody>
          <a:bodyPr>
            <a:noAutofit/>
          </a:bodyPr>
          <a:lstStyle/>
          <a:p>
            <a:pPr algn="ctr"/>
            <a:r>
              <a:rPr lang="ru-RU" sz="4800" b="1" i="1" u="sng" dirty="0">
                <a:solidFill>
                  <a:schemeClr val="accent6">
                    <a:lumMod val="75000"/>
                  </a:schemeClr>
                </a:solidFill>
              </a:rPr>
              <a:t>Открытые вопросы:</a:t>
            </a:r>
          </a:p>
          <a:p>
            <a:pPr marL="82296" indent="0">
              <a:buNone/>
            </a:pP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Какого врача-специалиста Вы посещаете чаще всего? _________ ______________________________</a:t>
            </a:r>
          </a:p>
          <a:p>
            <a:pPr marL="82296" indent="0">
              <a:buNone/>
            </a:pP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Можете ли Вы назвать заболевание, от которого страдаете в наибольшей мере? </a:t>
            </a:r>
            <a:r>
              <a:rPr lang="ru-RU" sz="3600" i="1" dirty="0">
                <a:solidFill>
                  <a:schemeClr val="accent6">
                    <a:lumMod val="75000"/>
                  </a:schemeClr>
                </a:solidFill>
              </a:rPr>
              <a:t>(напишите, пожалуйста, только одно)</a:t>
            </a:r>
            <a:r>
              <a:rPr lang="ru-RU" sz="3600" b="1" i="1" dirty="0">
                <a:solidFill>
                  <a:schemeClr val="accent6">
                    <a:lumMod val="75000"/>
                  </a:schemeClr>
                </a:solidFill>
              </a:rPr>
              <a:t> ___________________ _______________________________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  <a:p>
            <a:pPr marL="82296" indent="0" algn="ctr">
              <a:buNone/>
            </a:pP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35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495600" y="0"/>
            <a:ext cx="8172400" cy="9087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Виды вопросов:</a:t>
            </a:r>
            <a:br>
              <a:rPr lang="ru-RU" b="1" dirty="0" smtClean="0"/>
            </a:br>
            <a:r>
              <a:rPr lang="ru-RU" sz="2700" b="1" dirty="0"/>
              <a:t>по наличию вариантов ответов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67608" y="1052736"/>
            <a:ext cx="8100392" cy="5805264"/>
          </a:xfrm>
        </p:spPr>
        <p:txBody>
          <a:bodyPr>
            <a:noAutofit/>
          </a:bodyPr>
          <a:lstStyle/>
          <a:p>
            <a:pPr algn="ctr"/>
            <a:r>
              <a:rPr lang="ru-RU" sz="4800" b="1" i="1" u="sng" dirty="0">
                <a:solidFill>
                  <a:schemeClr val="accent6">
                    <a:lumMod val="75000"/>
                  </a:schemeClr>
                </a:solidFill>
              </a:rPr>
              <a:t>Полузакрытые вопросы:</a:t>
            </a:r>
          </a:p>
          <a:p>
            <a:pPr marL="82296" indent="0">
              <a:buNone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Ваша основная занятость </a:t>
            </a:r>
            <a:r>
              <a:rPr lang="ru-RU" sz="3600" i="1" dirty="0">
                <a:solidFill>
                  <a:schemeClr val="accent6">
                    <a:lumMod val="75000"/>
                  </a:schemeClr>
                </a:solidFill>
              </a:rPr>
              <a:t>(основной статус в Вашем представлении)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  <a:p>
            <a:pPr marL="1145286" lvl="1" indent="-742950">
              <a:buFont typeface="+mj-lt"/>
              <a:buAutoNum type="arabicPeriod"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работающий</a:t>
            </a:r>
          </a:p>
          <a:p>
            <a:pPr marL="1145286" lvl="1" indent="-742950">
              <a:buFont typeface="+mj-lt"/>
              <a:buAutoNum type="arabicPeriod"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учащийся</a:t>
            </a:r>
          </a:p>
          <a:p>
            <a:pPr marL="1145286" lvl="1" indent="-742950">
              <a:buFont typeface="+mj-lt"/>
              <a:buAutoNum type="arabicPeriod"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пенсионер</a:t>
            </a:r>
          </a:p>
          <a:p>
            <a:pPr marL="1145286" lvl="1" indent="-742950">
              <a:buFont typeface="+mj-lt"/>
              <a:buAutoNum type="arabicPeriod"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безработный</a:t>
            </a:r>
          </a:p>
          <a:p>
            <a:pPr marL="1145286" lvl="1" indent="-742950">
              <a:buFont typeface="+mj-lt"/>
              <a:buAutoNum type="arabicPeriod"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другое ______________________</a:t>
            </a:r>
          </a:p>
          <a:p>
            <a:pPr>
              <a:lnSpc>
                <a:spcPct val="90000"/>
              </a:lnSpc>
              <a:defRPr/>
            </a:pP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51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495600" y="0"/>
            <a:ext cx="8172400" cy="90872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Структура Анкеты в МСИ</a:t>
            </a:r>
            <a:endParaRPr lang="ru-RU" sz="27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67608" y="1052736"/>
            <a:ext cx="8100392" cy="580526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</a:rPr>
              <a:t>Часть 1. «Обращение к респонденту»</a:t>
            </a:r>
          </a:p>
          <a:p>
            <a:pPr marL="82296" indent="0">
              <a:buNone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от 1/4 до 1/2 титульного листа</a:t>
            </a:r>
          </a:p>
          <a:p>
            <a:pPr marL="82296" indent="0">
              <a:buNone/>
            </a:pPr>
            <a:endParaRPr lang="ru-RU" sz="40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82296" indent="0">
              <a:buNone/>
            </a:pP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</a:rPr>
              <a:t>Часть 2. «Блок вопросов», </a:t>
            </a: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логически последовательных, расположенных в порядке: </a:t>
            </a:r>
            <a:r>
              <a:rPr lang="ru-RU" sz="4000" i="1" dirty="0">
                <a:solidFill>
                  <a:schemeClr val="accent6">
                    <a:lumMod val="75000"/>
                  </a:schemeClr>
                </a:solidFill>
              </a:rPr>
              <a:t>простые-сложные-простые</a:t>
            </a:r>
          </a:p>
          <a:p>
            <a:pPr>
              <a:lnSpc>
                <a:spcPct val="90000"/>
              </a:lnSpc>
              <a:defRPr/>
            </a:pP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48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6206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Структура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«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Обращение к респонденту»</a:t>
            </a:r>
            <a:endParaRPr lang="ru-RU" sz="27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524000" y="620688"/>
            <a:ext cx="9144000" cy="6237312"/>
          </a:xfrm>
        </p:spPr>
        <p:txBody>
          <a:bodyPr>
            <a:noAutofit/>
          </a:bodyPr>
          <a:lstStyle/>
          <a:p>
            <a:pPr marL="82296" indent="288000" algn="ctr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Уважаемый товарищ!</a:t>
            </a:r>
          </a:p>
          <a:p>
            <a:pPr marL="82296" indent="288000">
              <a:spcBef>
                <a:spcPts val="0"/>
              </a:spcBef>
              <a:buNone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Просим Вас принять участие </a:t>
            </a:r>
            <a:r>
              <a:rPr lang="ru-RU" sz="2400" dirty="0">
                <a:solidFill>
                  <a:srgbClr val="00B050"/>
                </a:solidFill>
              </a:rPr>
              <a:t>в медико-социологическом опросе, об удовлетворённости застрахованных доступностью медицинской помощи. </a:t>
            </a:r>
            <a:r>
              <a:rPr lang="ru-RU" sz="2400" dirty="0">
                <a:solidFill>
                  <a:srgbClr val="7030A0"/>
                </a:solidFill>
              </a:rPr>
              <a:t>Нас </a:t>
            </a:r>
            <a:r>
              <a:rPr lang="ru-RU" sz="2400" b="1" dirty="0">
                <a:solidFill>
                  <a:srgbClr val="7030A0"/>
                </a:solidFill>
              </a:rPr>
              <a:t>интересует именно Ваша позиция и Ваш взгляд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 на некоторые вопросы взаимосвязи религиозности и здоровья.                                                                                       </a:t>
            </a:r>
            <a:r>
              <a:rPr lang="ru-RU" sz="2400" dirty="0">
                <a:solidFill>
                  <a:srgbClr val="00B050"/>
                </a:solidFill>
              </a:rPr>
              <a:t>(</a:t>
            </a:r>
            <a:r>
              <a:rPr lang="ru-RU" sz="2400" b="1" dirty="0">
                <a:solidFill>
                  <a:srgbClr val="00B050"/>
                </a:solidFill>
              </a:rPr>
              <a:t>ЗНАКОМСТВО</a:t>
            </a:r>
            <a:r>
              <a:rPr lang="ru-RU" sz="2400" dirty="0">
                <a:solidFill>
                  <a:srgbClr val="00B050"/>
                </a:solidFill>
              </a:rPr>
              <a:t>)</a:t>
            </a:r>
          </a:p>
          <a:p>
            <a:pPr marL="82296" indent="288000">
              <a:spcBef>
                <a:spcPts val="0"/>
              </a:spcBef>
              <a:buNone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В результате исследования </a:t>
            </a:r>
            <a:r>
              <a:rPr lang="ru-RU" sz="2400" dirty="0">
                <a:solidFill>
                  <a:srgbClr val="7030A0"/>
                </a:solidFill>
              </a:rPr>
              <a:t>может быть улучшена доступность медицинской помощи и качество медицинских услуг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. Также, возможно, </a:t>
            </a:r>
            <a:r>
              <a:rPr lang="ru-RU" sz="2400" dirty="0">
                <a:solidFill>
                  <a:srgbClr val="7030A0"/>
                </a:solidFill>
              </a:rPr>
              <a:t>будут усовершенствованы организационно-административные  аспекты </a:t>
            </a:r>
            <a:r>
              <a:rPr lang="ru-RU" sz="2400">
                <a:solidFill>
                  <a:srgbClr val="7030A0"/>
                </a:solidFill>
              </a:rPr>
              <a:t>медицинского обслуживания </a:t>
            </a:r>
            <a:r>
              <a:rPr lang="ru-RU" sz="2400" dirty="0">
                <a:solidFill>
                  <a:srgbClr val="7030A0"/>
                </a:solidFill>
              </a:rPr>
              <a:t>населения</a:t>
            </a:r>
            <a:r>
              <a:rPr lang="ru-RU" sz="2400">
                <a:solidFill>
                  <a:schemeClr val="accent6">
                    <a:lumMod val="75000"/>
                  </a:schemeClr>
                </a:solidFill>
              </a:rPr>
              <a:t>.                                                                                     </a:t>
            </a:r>
            <a:r>
              <a:rPr lang="ru-RU" sz="2400" dirty="0">
                <a:solidFill>
                  <a:srgbClr val="7030A0"/>
                </a:solidFill>
              </a:rPr>
              <a:t>(</a:t>
            </a:r>
            <a:r>
              <a:rPr lang="ru-RU" sz="2400" b="1" dirty="0">
                <a:solidFill>
                  <a:srgbClr val="7030A0"/>
                </a:solidFill>
              </a:rPr>
              <a:t>МОТИВАЦИЯ</a:t>
            </a:r>
            <a:r>
              <a:rPr lang="ru-RU" sz="2400" dirty="0">
                <a:solidFill>
                  <a:srgbClr val="7030A0"/>
                </a:solidFill>
              </a:rPr>
              <a:t>)</a:t>
            </a:r>
          </a:p>
          <a:p>
            <a:pPr marL="82296" indent="28800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7030A0"/>
                </a:solidFill>
              </a:rPr>
              <a:t>Ваше участие в опросе поможет </a:t>
            </a:r>
            <a:r>
              <a:rPr lang="ru-RU" sz="2400" dirty="0">
                <a:solidFill>
                  <a:srgbClr val="7030A0"/>
                </a:solidFill>
              </a:rPr>
              <a:t>достичь эту цель и решить целый ряд сопутствующих научно-исследовательских задач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82296" indent="288000">
              <a:spcBef>
                <a:spcPts val="0"/>
              </a:spcBef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В таблицах проставляйте ответ в каждую строчку и только один в одной строке.</a:t>
            </a:r>
          </a:p>
          <a:p>
            <a:pPr marL="82296" indent="288000">
              <a:spcBef>
                <a:spcPts val="0"/>
              </a:spcBef>
              <a:buNone/>
            </a:pP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</a:rPr>
              <a:t>Обведите кружком цифру, стоящую рядом с выбранным ответом.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(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ИНСТРУКЦИЯ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>
              <a:lnSpc>
                <a:spcPct val="90000"/>
              </a:lnSpc>
              <a:defRPr/>
            </a:pP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1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91544" y="0"/>
            <a:ext cx="8676456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Признаки недобросовестно заполненных анкет (для выбраковки)</a:t>
            </a:r>
            <a:endParaRPr lang="ru-RU" sz="27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423592" y="1196752"/>
            <a:ext cx="8244408" cy="5661248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Бланки заполненные одной рукой (почерк, ручка и др. признаки).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Бланки не заполненные до конца, а только наполовину, на треть и т.п.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Бланки, в которых выбранные варианты ответов, как правило, явно противоречат друг другу, порой демонстративно и «вызывающе».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Анкеты-клоны – несколько или много бланков, в которых выбранные ответы полностью совпадают (почти 100%).</a:t>
            </a:r>
          </a:p>
        </p:txBody>
      </p:sp>
    </p:spTree>
    <p:extLst>
      <p:ext uri="{BB962C8B-B14F-4D97-AF65-F5344CB8AC3E}">
        <p14:creationId xmlns:p14="http://schemas.microsoft.com/office/powerpoint/2010/main" val="131279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495600" y="0"/>
            <a:ext cx="8172400" cy="90872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Виды анализа данных: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в МСИ</a:t>
            </a:r>
            <a:endParaRPr lang="ru-RU" sz="27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423592" y="1052736"/>
            <a:ext cx="8244408" cy="5805264"/>
          </a:xfrm>
        </p:spPr>
        <p:txBody>
          <a:bodyPr>
            <a:noAutofit/>
          </a:bodyPr>
          <a:lstStyle/>
          <a:p>
            <a:pPr marL="442913" indent="-442913"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ОДНОМЕРНЫЙ (ПРОСТОЙ) – например одномерное распределение по степени удовлетворённости качеством медицинской помощи.</a:t>
            </a:r>
          </a:p>
          <a:p>
            <a:pPr marL="442913" indent="-442913"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МНОГОМЕРНЫЙ (СЛОЖНЫЙ) – устанавливающий скрытые (латентные) взаимосвязи и зависимости между признаками и группами признаков.</a:t>
            </a:r>
          </a:p>
          <a:p>
            <a:pPr marL="717233" lvl="1" indent="-442913"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Корреляционный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– установление зависимости между двумя переменными.</a:t>
            </a:r>
          </a:p>
          <a:p>
            <a:pPr marL="717233" lvl="1" indent="-442913"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Факторный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– установление общих факторов для групп признаков.</a:t>
            </a:r>
          </a:p>
          <a:p>
            <a:pPr marL="717233" lvl="1" indent="-442913"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и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много других.</a:t>
            </a:r>
          </a:p>
          <a:p>
            <a:pPr>
              <a:lnSpc>
                <a:spcPct val="90000"/>
              </a:lnSpc>
              <a:defRPr/>
            </a:pP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61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Признаки характеризующие показатели доступности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мед.помощи</a:t>
            </a:r>
            <a:endParaRPr lang="ru-RU" sz="27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524000" y="1196752"/>
            <a:ext cx="9144000" cy="5661248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Из</a:t>
            </a:r>
            <a:r>
              <a:rPr lang="ru-RU" sz="3600" dirty="0"/>
              <a:t> </a:t>
            </a:r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Приказа ФОМС № 103 от 11.06.2015 г.</a:t>
            </a:r>
          </a:p>
          <a:p>
            <a:pPr marL="0" indent="0">
              <a:buNone/>
              <a:defRPr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Показатели качества </a:t>
            </a:r>
            <a:r>
              <a:rPr lang="ru-RU" sz="3600" dirty="0" err="1">
                <a:solidFill>
                  <a:schemeClr val="accent6">
                    <a:lumMod val="75000"/>
                  </a:schemeClr>
                </a:solidFill>
              </a:rPr>
              <a:t>мед.помощи</a:t>
            </a:r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 п.8.1</a:t>
            </a:r>
          </a:p>
          <a:p>
            <a:pPr marL="0" indent="0">
              <a:buNone/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п.8.1.6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Межличностные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отношения в системе "медицинский работник - пациент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":</a:t>
            </a:r>
          </a:p>
          <a:p>
            <a:pPr marL="571500" indent="-571500">
              <a:buFontTx/>
              <a:buChar char="-"/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отношение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медицинских работников к пациентам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marL="571500" indent="-571500">
              <a:buFontTx/>
              <a:buChar char="-"/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коммуникабельность врачей;</a:t>
            </a:r>
          </a:p>
          <a:p>
            <a:pPr marL="571500" indent="-571500">
              <a:buFontTx/>
              <a:buChar char="-"/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осуществление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хода лечения с учетом мнения самого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пациента;</a:t>
            </a:r>
          </a:p>
          <a:p>
            <a:pPr marL="571500" indent="-571500">
              <a:buFontTx/>
              <a:buChar char="-"/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продолжительность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времени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приема;</a:t>
            </a:r>
          </a:p>
          <a:p>
            <a:pPr marL="571500" indent="-571500">
              <a:buFontTx/>
              <a:buChar char="-"/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удовлетворенность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работой врачей в целом.</a:t>
            </a:r>
          </a:p>
        </p:txBody>
      </p:sp>
    </p:spTree>
    <p:extLst>
      <p:ext uri="{BB962C8B-B14F-4D97-AF65-F5344CB8AC3E}">
        <p14:creationId xmlns:p14="http://schemas.microsoft.com/office/powerpoint/2010/main" val="374402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90872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Индикаторы измеряемых признаков</a:t>
            </a:r>
            <a:endParaRPr lang="ru-RU" sz="27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524000" y="692696"/>
            <a:ext cx="9144000" cy="6165304"/>
          </a:xfrm>
        </p:spPr>
        <p:txBody>
          <a:bodyPr>
            <a:noAutofit/>
          </a:bodyPr>
          <a:lstStyle/>
          <a:p>
            <a:pPr indent="450850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Индикатор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– однозначно трактуемый и далее неделимый признак.</a:t>
            </a:r>
          </a:p>
          <a:p>
            <a:pPr indent="0">
              <a:buNone/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Это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–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качественно-количественная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характеристика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операциональных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понятий, которая измеряет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качественно-количественную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определённость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объекта. 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pPr indent="0" algn="ctr">
              <a:buNone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В зависимости от объекта измерения индикаторы бывают: </a:t>
            </a:r>
          </a:p>
          <a:p>
            <a:pPr indent="450850" algn="ctr">
              <a:buFontTx/>
              <a:buChar char="•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номинальные;</a:t>
            </a:r>
          </a:p>
          <a:p>
            <a:pPr indent="450850" algn="ctr">
              <a:buFontTx/>
              <a:buChar char="•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порядковые;</a:t>
            </a:r>
          </a:p>
          <a:p>
            <a:pPr indent="450850" algn="ctr">
              <a:buFontTx/>
              <a:buChar char="•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метрические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14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03712" y="0"/>
            <a:ext cx="5297792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Нормативная база: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207568" y="620688"/>
            <a:ext cx="8460432" cy="6237312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Постановление Правительства РФ № 1382 от 19 декабря 2015 г.  «О Программе государственных гарантий бесплатного оказания гражданам медицинской помощи на 2016 год»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Приказ ФОМС № 103 от 11 июня 2015 года. «Об утверждении Методических указаний по проведению социологических опросов (анкетирования) застрахованных лиц в сфере обязательного медицинского страхования»</a:t>
            </a:r>
          </a:p>
          <a:p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Приказ ФОМС № 118 от 29.05.2009  Методические рекомендации «Организация проведения социологического опроса (анкетирования) населения об удовлетворенности доступностью и качеством медицинской помощи при осуществлении обязательного медицинского страхования», в части, не противоречащей вышеупомянутым Методическим указаниям от 2015 года.</a:t>
            </a:r>
          </a:p>
        </p:txBody>
      </p:sp>
    </p:spTree>
    <p:extLst>
      <p:ext uri="{BB962C8B-B14F-4D97-AF65-F5344CB8AC3E}">
        <p14:creationId xmlns:p14="http://schemas.microsoft.com/office/powerpoint/2010/main" val="101772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Формулировка ВЫВОДОВ</a:t>
            </a:r>
            <a:endParaRPr lang="ru-RU" sz="27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524000" y="548680"/>
            <a:ext cx="9144000" cy="6309320"/>
          </a:xfrm>
        </p:spPr>
        <p:txBody>
          <a:bodyPr>
            <a:noAutofit/>
          </a:bodyPr>
          <a:lstStyle/>
          <a:p>
            <a:pPr indent="0">
              <a:buNone/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     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Удовлетворенность доступностью и качеством медицинской помощи, оказываемой населению в рамках программ ОМС, измеряется с помощью следующих эмпирических индикаторов, применимых ко всем показателям удовлетворенности (п.8.3): </a:t>
            </a:r>
          </a:p>
          <a:p>
            <a:pPr indent="450850"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низкий уровень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" - удельный вес суммы всех оценок "совершенно удовлетворен" и "скорее удовлетворен, чем не удовлетворен" находится в диапазоне 0-25%;</a:t>
            </a:r>
          </a:p>
          <a:p>
            <a:pPr indent="450850"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удовлетворительный уровень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" - удельный вес суммы всех этих оценок находится в диапазоне 25-50%;</a:t>
            </a:r>
          </a:p>
          <a:p>
            <a:pPr indent="450850"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средний уровень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" - удельный вес суммы всех этих оценок "находится в диапазоне 50-75%);</a:t>
            </a:r>
          </a:p>
          <a:p>
            <a:pPr indent="450850"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высокий уровень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" - удельный вес суммы всех этих оценок находится в диапазоне 75-100%.</a:t>
            </a:r>
          </a:p>
        </p:txBody>
      </p:sp>
    </p:spTree>
    <p:extLst>
      <p:ext uri="{BB962C8B-B14F-4D97-AF65-F5344CB8AC3E}">
        <p14:creationId xmlns:p14="http://schemas.microsoft.com/office/powerpoint/2010/main" val="339994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69269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Рекомендации и предложения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/>
          </p:nvPr>
        </p:nvGraphicFramePr>
        <p:xfrm>
          <a:off x="1524000" y="695568"/>
          <a:ext cx="9144000" cy="6162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7784"/>
                <a:gridCol w="1512168"/>
                <a:gridCol w="5004048"/>
              </a:tblGrid>
              <a:tr h="77089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Показатели качества мед</a:t>
                      </a:r>
                      <a:r>
                        <a:rPr lang="ru-RU" sz="18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ицинской </a:t>
                      </a:r>
                      <a:r>
                        <a:rPr lang="ru-RU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помощи 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УРОВЕНЬ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Предложения и рекомендации</a:t>
                      </a:r>
                      <a:endParaRPr lang="ru-RU" sz="2400" dirty="0"/>
                    </a:p>
                  </a:txBody>
                  <a:tcPr/>
                </a:tc>
              </a:tr>
              <a:tr h="11432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отношение медицинских работников к пациентам;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удовлетворительный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Ввести в практику обращения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 медицинских работников к пациентам «арсенал вежливости»: предупредительность, слова вежливости, улыбку. Уходить от формализма в общении.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36656">
                <a:tc>
                  <a:txBody>
                    <a:bodyPr/>
                    <a:lstStyle/>
                    <a:p>
                      <a:pPr marL="0" indent="0">
                        <a:lnSpc>
                          <a:spcPct val="90000"/>
                        </a:lnSpc>
                        <a:buFontTx/>
                        <a:buNone/>
                        <a:defRPr/>
                      </a:pPr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коммуникабельность врачей;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средний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407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осуществление хода лечения с учетом мнения самого пациента;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низкий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Обязать врачей доводить до пациента замысел лечащего врача по лечению и подробнее объяснять суть и цель каждого назначения, стараться убедить в  правильности выбранных методов лечения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794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продолжительность времени приема;</a:t>
                      </a:r>
                    </a:p>
                    <a:p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высокий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Возможно использование ресурса остающегося времени на приёме для налаживания доверительных отношений с пациентом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1432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удовлетворенность работой врачей в целом.</a:t>
                      </a:r>
                    </a:p>
                    <a:p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удовлетворительный</a:t>
                      </a:r>
                    </a:p>
                    <a:p>
                      <a:pPr algn="ctr"/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Ввести в практику оценивание пациентами отношений со своим лечащим врачом. Измерять его после выписки. Учитывать при поощрении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медицинского персонала.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389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03712" y="0"/>
            <a:ext cx="7164288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Методологическая база: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67608" y="1052736"/>
            <a:ext cx="8100392" cy="5805264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Решетников А. В. Социология медицины: учебник. М.: Издательская группа «ГЭОТАР-Медиа» 2006.</a:t>
            </a:r>
          </a:p>
          <a:p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Решетников А. В., Ефименко С. А. Проведение медико-социологического мониторинга: учебно-методическое пособие. М.: «ГЭОТАР-Медиа», 2007.</a:t>
            </a:r>
          </a:p>
          <a:p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Решетников А. В., Ефименко С. А., </a:t>
            </a:r>
            <a:r>
              <a:rPr lang="ru-RU" b="1" dirty="0" err="1">
                <a:solidFill>
                  <a:schemeClr val="accent6">
                    <a:lumMod val="50000"/>
                  </a:schemeClr>
                </a:solidFill>
              </a:rPr>
              <a:t>Богачан-ская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Н. Н. Методика проведения медико-социологического исследования.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CD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-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R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, 2010. </a:t>
            </a:r>
          </a:p>
        </p:txBody>
      </p:sp>
    </p:spTree>
    <p:extLst>
      <p:ext uri="{BB962C8B-B14F-4D97-AF65-F5344CB8AC3E}">
        <p14:creationId xmlns:p14="http://schemas.microsoft.com/office/powerpoint/2010/main" val="321668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785" y="0"/>
            <a:ext cx="11395881" cy="1844824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4800" b="1" dirty="0">
                <a:solidFill>
                  <a:schemeClr val="accent5"/>
                </a:solidFill>
              </a:rPr>
              <a:t>Этапы проведения медико-</a:t>
            </a:r>
            <a:br>
              <a:rPr lang="ru-RU" sz="4800" b="1" dirty="0">
                <a:solidFill>
                  <a:schemeClr val="accent5"/>
                </a:solidFill>
              </a:rPr>
            </a:br>
            <a:r>
              <a:rPr lang="ru-RU" sz="4800" b="1" dirty="0">
                <a:solidFill>
                  <a:schemeClr val="accent5"/>
                </a:solidFill>
              </a:rPr>
              <a:t>социологического исследования: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104731" y="1988840"/>
            <a:ext cx="8532440" cy="4869160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4800" b="1" i="1" dirty="0">
                <a:solidFill>
                  <a:schemeClr val="accent6">
                    <a:lumMod val="75000"/>
                  </a:schemeClr>
                </a:solidFill>
              </a:rPr>
              <a:t>Заказ (уяснение)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4800" i="1" dirty="0">
                <a:solidFill>
                  <a:schemeClr val="accent6">
                    <a:lumMod val="75000"/>
                  </a:schemeClr>
                </a:solidFill>
              </a:rPr>
              <a:t>Разработка программы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4800" b="1" i="1" dirty="0">
                <a:solidFill>
                  <a:schemeClr val="accent6">
                    <a:lumMod val="75000"/>
                  </a:schemeClr>
                </a:solidFill>
              </a:rPr>
              <a:t>Сбор информации (опрос)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4800" i="1" dirty="0">
                <a:solidFill>
                  <a:schemeClr val="accent6">
                    <a:lumMod val="75000"/>
                  </a:schemeClr>
                </a:solidFill>
              </a:rPr>
              <a:t>Обработка данных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4800" b="1" i="1" dirty="0">
                <a:solidFill>
                  <a:schemeClr val="accent6">
                    <a:lumMod val="75000"/>
                  </a:schemeClr>
                </a:solidFill>
              </a:rPr>
              <a:t>Анализ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4800" b="1" i="1" dirty="0">
                <a:solidFill>
                  <a:schemeClr val="accent6">
                    <a:lumMod val="75000"/>
                  </a:schemeClr>
                </a:solidFill>
              </a:rPr>
              <a:t>Выводы и предложения</a:t>
            </a: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97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51584" y="0"/>
            <a:ext cx="8316416" cy="9807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Заказ-Уяснение</a:t>
            </a:r>
            <a:br>
              <a:rPr lang="ru-RU" b="1" dirty="0" smtClean="0"/>
            </a:br>
            <a:r>
              <a:rPr lang="ru-RU" sz="2400" b="1" dirty="0"/>
              <a:t>в случае если заказчик и исследователь – не одно и то же лицо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207568" y="1484784"/>
            <a:ext cx="8460432" cy="508518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3600" b="1" i="1" dirty="0">
                <a:solidFill>
                  <a:schemeClr val="accent6">
                    <a:lumMod val="75000"/>
                  </a:schemeClr>
                </a:solidFill>
              </a:rPr>
              <a:t>Заказ </a:t>
            </a:r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– формулирование </a:t>
            </a:r>
            <a:r>
              <a:rPr lang="ru-RU" sz="3600" i="1" dirty="0">
                <a:solidFill>
                  <a:schemeClr val="accent6">
                    <a:lumMod val="75000"/>
                  </a:schemeClr>
                </a:solidFill>
              </a:rPr>
              <a:t>по-русски</a:t>
            </a:r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 заказчиком, руководителем того, что необходимо исследовать, какую информацию получить. </a:t>
            </a:r>
          </a:p>
          <a:p>
            <a:pPr>
              <a:lnSpc>
                <a:spcPct val="90000"/>
              </a:lnSpc>
              <a:defRPr/>
            </a:pP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ru-RU" sz="3600" b="1" i="1" dirty="0">
                <a:solidFill>
                  <a:schemeClr val="accent6">
                    <a:lumMod val="75000"/>
                  </a:schemeClr>
                </a:solidFill>
              </a:rPr>
              <a:t>Уяснение:</a:t>
            </a:r>
          </a:p>
          <a:p>
            <a:pPr marL="356616" lvl="1" indent="0">
              <a:buNone/>
              <a:defRPr/>
            </a:pPr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1. </a:t>
            </a:r>
            <a:r>
              <a:rPr lang="ru-RU" sz="3200" u="sng" dirty="0">
                <a:solidFill>
                  <a:schemeClr val="accent6">
                    <a:lumMod val="75000"/>
                  </a:schemeClr>
                </a:solidFill>
              </a:rPr>
              <a:t>Понять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, что хочет узнать (получить) заказчик, менеджер.</a:t>
            </a:r>
          </a:p>
          <a:p>
            <a:pPr marL="356616" lvl="1" indent="0">
              <a:buNone/>
              <a:defRPr/>
            </a:pPr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2. </a:t>
            </a:r>
            <a:r>
              <a:rPr lang="ru-RU" sz="3200" i="1" u="sng" dirty="0">
                <a:solidFill>
                  <a:schemeClr val="accent6">
                    <a:lumMod val="75000"/>
                  </a:schemeClr>
                </a:solidFill>
              </a:rPr>
              <a:t>Перевести</a:t>
            </a:r>
            <a:r>
              <a:rPr lang="ru-RU" sz="32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на язык категорий социологии медицины, её показателей и индексов.</a:t>
            </a:r>
            <a:endParaRPr lang="ru-RU" i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34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90872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Характеристики ВЫБОРКИ</a:t>
            </a:r>
            <a:endParaRPr lang="ru-RU" sz="27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524000" y="692696"/>
            <a:ext cx="9144000" cy="6165304"/>
          </a:xfrm>
        </p:spPr>
        <p:txBody>
          <a:bodyPr>
            <a:noAutofit/>
          </a:bodyPr>
          <a:lstStyle/>
          <a:p>
            <a:pPr marL="0" indent="288000">
              <a:spcBef>
                <a:spcPts val="0"/>
              </a:spcBef>
              <a:buNone/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Расчет выборки производится в 4 квартале текущего года для проведения опроса (анкетирования) ТФОМС и СМО в следующем календарном году. Обновление расчетов рекомендуется проводить ежегодно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marL="82296" indent="0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При формировании выборки для проведения опроса СМО используются два основных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показателя: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распределение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численности застрахованных на территории субъекта РФ между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СМО;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статистические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данные о половозрастной структуре пролеченных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пациентов.</a:t>
            </a:r>
          </a:p>
          <a:p>
            <a:pPr indent="450850">
              <a:defRPr/>
            </a:pP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28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90872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Характеристики ВЫБОРКИ</a:t>
            </a:r>
            <a:endParaRPr lang="ru-RU" sz="27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524000" y="692696"/>
            <a:ext cx="9144000" cy="5353262"/>
          </a:xfrm>
        </p:spPr>
        <p:txBody>
          <a:bodyPr>
            <a:noAutofit/>
          </a:bodyPr>
          <a:lstStyle/>
          <a:p>
            <a:pPr marL="82296" indent="0">
              <a:buNone/>
            </a:pPr>
            <a:endParaRPr lang="ru-RU" sz="3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82296" indent="0">
              <a:buNone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Репрезентативность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выборки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– соответствие важных для исследования свойств выборки свойствам генеральной совокупности.</a:t>
            </a:r>
          </a:p>
        </p:txBody>
      </p:sp>
    </p:spTree>
    <p:extLst>
      <p:ext uri="{BB962C8B-B14F-4D97-AF65-F5344CB8AC3E}">
        <p14:creationId xmlns:p14="http://schemas.microsoft.com/office/powerpoint/2010/main" val="409659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90872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Характеристики ВЫБОРКИ</a:t>
            </a:r>
            <a:endParaRPr lang="ru-RU" sz="27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524000" y="692696"/>
            <a:ext cx="9144000" cy="616530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Выборка для проведения опроса СМО разрабатывается в 2 этапа:</a:t>
            </a: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1 этап. Расчет объемов выборок для СМО.</a:t>
            </a: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2 этап. Формирование внутренней структуры выборок по половозрастным характеристикам.</a:t>
            </a:r>
          </a:p>
          <a:p>
            <a:pPr marL="82296" indent="0">
              <a:buNone/>
            </a:pP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Репрезентативность выборки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– соответствие важных для исследования свойств выборки свойствам генеральной совокупности.</a:t>
            </a:r>
          </a:p>
        </p:txBody>
      </p:sp>
    </p:spTree>
    <p:extLst>
      <p:ext uri="{BB962C8B-B14F-4D97-AF65-F5344CB8AC3E}">
        <p14:creationId xmlns:p14="http://schemas.microsoft.com/office/powerpoint/2010/main" val="35748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Объём выборки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 smtClean="0"/>
              <a:t>— общее число единиц наблюдения, включенных в выбо­рочную </a:t>
            </a:r>
            <a:r>
              <a:rPr lang="ru-RU" i="1" dirty="0" smtClean="0"/>
              <a:t>совокупность</a:t>
            </a:r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sz="1800" dirty="0" smtClean="0"/>
              <a:t>Более 100000 – объём выборки 400 человек</a:t>
            </a:r>
          </a:p>
          <a:p>
            <a:pPr marL="0" indent="0" algn="r">
              <a:buNone/>
            </a:pPr>
            <a:r>
              <a:rPr lang="ru-RU" sz="1600" dirty="0" smtClean="0"/>
              <a:t>В</a:t>
            </a:r>
            <a:r>
              <a:rPr lang="ru-RU" sz="1600" dirty="0"/>
              <a:t>. И. </a:t>
            </a:r>
            <a:r>
              <a:rPr lang="ru-RU" sz="1600" dirty="0" err="1"/>
              <a:t>Паниотто</a:t>
            </a:r>
            <a:r>
              <a:rPr lang="ru-RU" sz="1600" dirty="0"/>
              <a:t> приводит следующие расчеты </a:t>
            </a:r>
            <a:endParaRPr lang="ru-RU" sz="1600" dirty="0" smtClean="0"/>
          </a:p>
          <a:p>
            <a:pPr marL="0" indent="0" algn="r">
              <a:buNone/>
            </a:pPr>
            <a:r>
              <a:rPr lang="ru-RU" sz="1600" dirty="0" smtClean="0"/>
              <a:t>репрезентативной </a:t>
            </a:r>
            <a:r>
              <a:rPr lang="ru-RU" sz="1600" dirty="0"/>
              <a:t>выборки с допущением </a:t>
            </a:r>
            <a:endParaRPr lang="ru-RU" sz="1600" dirty="0" smtClean="0"/>
          </a:p>
          <a:p>
            <a:pPr marL="0" indent="0" algn="r">
              <a:buNone/>
            </a:pPr>
            <a:r>
              <a:rPr lang="ru-RU" sz="1600" dirty="0" smtClean="0"/>
              <a:t>5-процентной </a:t>
            </a:r>
            <a:r>
              <a:rPr lang="ru-RU" sz="1600" dirty="0"/>
              <a:t>ошибки </a:t>
            </a:r>
            <a:endParaRPr lang="ru-RU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680" y="2780241"/>
            <a:ext cx="6048375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95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1229</Words>
  <Application>Microsoft Office PowerPoint</Application>
  <PresentationFormat>Произвольный</PresentationFormat>
  <Paragraphs>151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Красноярский государственный медицинский университет  им. проф. В.Ф. Войно-Ясенецкого Кафедра управления в здравоохранении ИПО </vt:lpstr>
      <vt:lpstr>Нормативная база:</vt:lpstr>
      <vt:lpstr>Методологическая база:</vt:lpstr>
      <vt:lpstr>Этапы проведения медико- социологического исследования:</vt:lpstr>
      <vt:lpstr>Заказ-Уяснение в случае если заказчик и исследователь – не одно и то же лицо</vt:lpstr>
      <vt:lpstr>Характеристики ВЫБОРКИ</vt:lpstr>
      <vt:lpstr>Характеристики ВЫБОРКИ</vt:lpstr>
      <vt:lpstr>Характеристики ВЫБОРКИ</vt:lpstr>
      <vt:lpstr>Объём выборки</vt:lpstr>
      <vt:lpstr>собственно ОПРОС</vt:lpstr>
      <vt:lpstr>Виды вопросов: по наличию вариантов ответов</vt:lpstr>
      <vt:lpstr>Виды вопросов: по наличию вариантов ответов</vt:lpstr>
      <vt:lpstr>Виды вопросов: по наличию вариантов ответов</vt:lpstr>
      <vt:lpstr>Структура Анкеты в МСИ</vt:lpstr>
      <vt:lpstr>Структура «Обращение к респонденту»</vt:lpstr>
      <vt:lpstr>Признаки недобросовестно заполненных анкет (для выбраковки)</vt:lpstr>
      <vt:lpstr>Виды анализа данных: в МСИ</vt:lpstr>
      <vt:lpstr>Признаки характеризующие показатели доступности мед.помощи</vt:lpstr>
      <vt:lpstr>Индикаторы измеряемых признаков</vt:lpstr>
      <vt:lpstr>Формулировка ВЫВОДОВ</vt:lpstr>
      <vt:lpstr>Рекомендации и предложения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Красноярский государственный медицинский университет  им. проф. В.Ф. Войно-Ясенецкого Кафедра управления в здравоохранении ИПО </dc:title>
  <dc:creator>Алексей</dc:creator>
  <cp:lastModifiedBy>tech</cp:lastModifiedBy>
  <cp:revision>4</cp:revision>
  <dcterms:created xsi:type="dcterms:W3CDTF">2016-11-06T14:55:29Z</dcterms:created>
  <dcterms:modified xsi:type="dcterms:W3CDTF">2016-11-07T04:51:23Z</dcterms:modified>
</cp:coreProperties>
</file>