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/>
          </a:p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/>
          </a:p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9BBE9C7D-3F3D-4F49-91F3-37EE11B5EE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4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6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8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5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6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9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57F2-DFC9-44B2-80C0-7DCBD88EC354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DD3-ACA7-4D80-AD04-D243A2F95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0811" y="52835"/>
            <a:ext cx="10000857" cy="235818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2687499" y="2891550"/>
            <a:ext cx="7184571" cy="1008505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Изготовление стерильных лекарственных форм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9959" y="5551055"/>
            <a:ext cx="8164286" cy="1073680"/>
          </a:xfrm>
        </p:spPr>
        <p:txBody>
          <a:bodyPr>
            <a:norm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</a:rPr>
              <a:t>Ф.И.О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Холяева Карина Алексеевна</a:t>
            </a:r>
            <a:endParaRPr dirty="0">
              <a:effectLst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Times New Roman" pitchFamily="18" charset="0"/>
              </a:rPr>
              <a:t>Группа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301</a:t>
            </a:r>
            <a:endParaRPr dirty="0">
              <a:effectLst/>
            </a:endParaRPr>
          </a:p>
          <a:p>
            <a:endParaRPr lang="ru-RU" dirty="0"/>
          </a:p>
        </p:txBody>
      </p:sp>
      <p:sp>
        <p:nvSpPr>
          <p:cNvPr id="5" name="TextBox 4"/>
          <p:cNvSpPr/>
          <p:nvPr/>
        </p:nvSpPr>
        <p:spPr>
          <a:xfrm>
            <a:off x="1976534" y="117635"/>
            <a:ext cx="8238931" cy="1659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университет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имени профессора В.Ф Войно-Ясенецкого»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sz="1700" dirty="0">
                <a:latin typeface="Times New Roman" pitchFamily="18" charset="0"/>
                <a:cs typeface="Times New Roman" pitchFamily="18" charset="0"/>
              </a:rPr>
            </a:br>
            <a:endParaRPr lang="ru-RU" sz="1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33798" y="1849666"/>
            <a:ext cx="1331945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26979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растворов Новокаина различной концентрации требуется </a:t>
            </a:r>
            <a:r>
              <a:rPr kumimoji="0" lang="en-US" altLang="ru-RU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0,25% раствор Новокаина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мл 0,1 моль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 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0,5% раствор Новокаина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мл 0,1 моль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 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1% раствор Новокаина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мл 0,1 моль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 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2% раствор Новокаина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мл 0,1 моль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 л.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5% раствор Новокаина для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спиномозговой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анестезии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добавляют стабилизатор.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725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4473"/>
            <a:ext cx="10515600" cy="5142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группа растворов – 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образованные сильным основанием и слабой кислотой.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этой группе относятся: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Кофеин натрия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бензоат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Тиосульфат натрия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нитрит;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гидрокарбонат.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этих веществ имеют щелочную среду и устойчивы в ней. Вода для инъекций поглощает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воздуха и при хранении к концу суток уменьшает значение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Достаточно следов угольной кислоты, чтобы при растворении в ней перечисленных веществ вызвать необратимые реакции разложения.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6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Кофеина натрия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бензоат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9939" y="2082821"/>
            <a:ext cx="11444140" cy="383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получения стабильного раствора добавляют раствор 0,1 моль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мл на 1 л ЛФ.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нему предъявляются дополнительные требования: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годен для инъекций;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органических примесей;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лекарственного вещества не должен мутнеть или выделять осадок при нагревании в течение 30 мин.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1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тиосульфат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48792" y="1867377"/>
            <a:ext cx="11199043" cy="426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получения стабильных растворов используют </a:t>
            </a:r>
            <a:r>
              <a:rPr kumimoji="0" lang="en-US" alt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NaHCO</a:t>
            </a:r>
            <a:r>
              <a:rPr kumimoji="0" lang="ru-RU" altLang="ru-RU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20,0 на 1 л </a:t>
            </a:r>
            <a:r>
              <a:rPr kumimoji="0" lang="en-US" alt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kumimoji="0" lang="ru-RU" altLang="ru-RU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ru-RU" altLang="ru-RU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ru-RU" altLang="ru-RU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свежеполученную прокипяченную воду для инъекций для удаления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kumimoji="0" lang="ru-RU" alt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Хранят в хорошо укупоренной таре. Вещество простого списка.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десенсибилизирующее действие.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30% раствор.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термической стерилизации разлагается в водном растворе в кислой среде с выделением свободной серы и сернистого газа.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9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гидрокарбонат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раствора соблюдают следующие правила: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раствор должен быть прозрачным до и после стерилизации.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растворении нельзя активно взбалтывать, т.к. потеряем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нужно при температуре 20°С (вода тоже 20°С), чтобы исключить потери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фильтруют во флакон, заполняя на 80% во избежание их разрыва при стерилизации за счёт выделения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Укупорка должна быть герметична.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стерилизации ни в коем случае нельзя сразу вынимать флаконы, пока они не остынут (30 мин – 1 час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трилон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количестве: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3-5% растворов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0,1,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7-8,4% растворов – 0,2 на 1 л. 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81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8818" y="2730788"/>
            <a:ext cx="63292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1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709"/>
            <a:ext cx="10515600" cy="513325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</a:rPr>
              <a:t>К стерильным и асептическим л</a:t>
            </a:r>
            <a:r>
              <a:rPr lang="ru-RU" dirty="0" smtClean="0">
                <a:latin typeface="Times New Roman" panose="02020603050405020304" pitchFamily="18" charset="0"/>
              </a:rPr>
              <a:t>. ф</a:t>
            </a:r>
            <a:r>
              <a:rPr lang="ru-RU" dirty="0">
                <a:latin typeface="Times New Roman" panose="02020603050405020304" pitchFamily="18" charset="0"/>
              </a:rPr>
              <a:t>. относят: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- парентеральные лек. формы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- глазные </a:t>
            </a:r>
            <a:r>
              <a:rPr lang="ru-RU" dirty="0">
                <a:latin typeface="Times New Roman" panose="02020603050405020304" pitchFamily="18" charset="0"/>
              </a:rPr>
              <a:t>капли,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- детские </a:t>
            </a:r>
            <a:r>
              <a:rPr lang="ru-RU" dirty="0">
                <a:latin typeface="Times New Roman" panose="02020603050405020304" pitchFamily="18" charset="0"/>
              </a:rPr>
              <a:t>лек .формы для новорожденных и детей до года,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- лекарственные </a:t>
            </a:r>
            <a:r>
              <a:rPr lang="ru-RU" dirty="0">
                <a:latin typeface="Times New Roman" panose="02020603050405020304" pitchFamily="18" charset="0"/>
              </a:rPr>
              <a:t>формы с антибиотиками. </a:t>
            </a:r>
          </a:p>
        </p:txBody>
      </p:sp>
    </p:spTree>
    <p:extLst>
      <p:ext uri="{BB962C8B-B14F-4D97-AF65-F5344CB8AC3E}">
        <p14:creationId xmlns:p14="http://schemas.microsoft.com/office/powerpoint/2010/main" val="104570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стерильным ЛС: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Стерильность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Апирогенность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4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u="sng" dirty="0">
                <a:latin typeface="Times New Roman" panose="02020603050405020304" pitchFamily="18" charset="0"/>
              </a:rPr>
              <a:t>Преимущества инъекционного введения ЛФ</a:t>
            </a:r>
            <a:endParaRPr lang="ru-RU" dirty="0">
              <a:latin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Высокая скорость наступления фармацевтического действия, иногда через несколько секунд.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Отсутствие разрушительного действия ферментов ЖКТ и печени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</a:rPr>
              <a:t>Отсутвие</a:t>
            </a:r>
            <a:r>
              <a:rPr lang="ru-RU" dirty="0">
                <a:latin typeface="Times New Roman" panose="02020603050405020304" pitchFamily="18" charset="0"/>
              </a:rPr>
              <a:t> действия на органы вкуса, обоняния и ЖКТ.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Полное всасывание вводимых веществ, абсолютная </a:t>
            </a:r>
            <a:r>
              <a:rPr lang="ru-RU" dirty="0" err="1">
                <a:latin typeface="Times New Roman" panose="02020603050405020304" pitchFamily="18" charset="0"/>
              </a:rPr>
              <a:t>биодоступность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Возможность локализации действия в случае применения анестезирующих средств.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Точное дозирование.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Возможность введения больному в бессознательном состоянии.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Замена крови после её потери.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Устойчивость при хранении.</a:t>
            </a:r>
          </a:p>
          <a:p>
            <a:pPr lvl="0"/>
            <a:r>
              <a:rPr lang="ru-RU" dirty="0">
                <a:latin typeface="Times New Roman" panose="02020603050405020304" pitchFamily="18" charset="0"/>
              </a:rPr>
              <a:t> Возможность заготовки впрок.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54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0509"/>
            <a:ext cx="10515600" cy="5336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Болезненность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участие медперсонала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внесения инфекции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эмболии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нарушения физиологических показателей плазмы крови, сдвиг рН крови и осмотического давления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Трудоемкость технологического процесса, необходимость создания особых условий, применение соответствующей аппаратуры и значительные затраты.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33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глюкозы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Стабилизируется стабилизатором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Вейбеля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(5% от объёма ЛФ)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Стабилизатор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Вейбеля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из: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 хлорида 5,2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хлороводородной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8,3% - 4,4 мл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Воды для инъекций до 1 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убирает щелочную реакцию среды, натрия хлорид является здесь антиоксидантом.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0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Аскорбиновая кислота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устранения факторов, способствующих окислению Аскорбиновой кислоты, применяют антиоксиданты: добавляется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2,0 на 1 л раствора.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введении Аскорбиновой кислоты она имеет кислую среду и вызывает болевые ощущения. Для нейтрализации добавляют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образуется Натрия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аскорбинат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1,0 Аскорбиновой кислоты добавляется 0,477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NaHCO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95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2182"/>
            <a:ext cx="10515600" cy="5114781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группа инъекционных растворов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образована сильной кислотой и слабым основанием.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группе относится большое количество солей алкалоидов и синтетических азотистых органических оснований. Растворы этих солей создают слабокислую среду в результате гидролиза. При этом образуется слабо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диссоциируемое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основание и сильная кислота. Добавлением к таким растворам свободной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подавляется гидролиз. Основания алкалоидов, обладающие малой растворимостью в воде, могут при этом выпадать в осадок (основание Папаверина).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9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7382"/>
            <a:ext cx="10515600" cy="5419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I группе лекарственных веществ относятся: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соли алкалоидов (морфина г/х,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апоморфина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г/х, атропина сульфат);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азотистые основания или синтетические аналоги солей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алколоидов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(новокаин, димедрол, папаверина г/х, дикаин, дибазол, атропина сульфат).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стабилизации этих растворов добавляют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моль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её зависит от свойства ЛВ, но, как правило, не зависит от концентрации раствора, кроме Новокаина.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л раствора перечисленных веществ требуется 10 мл 0,1М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хлороводородной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584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798</Words>
  <Application>Microsoft Office PowerPoint</Application>
  <PresentationFormat>Широкоэкранный</PresentationFormat>
  <Paragraphs>88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Изготовление стерильных лекарственных форм</vt:lpstr>
      <vt:lpstr>Презентация PowerPoint</vt:lpstr>
      <vt:lpstr>Требования к стерильным ЛС:</vt:lpstr>
      <vt:lpstr>Презентация PowerPoint</vt:lpstr>
      <vt:lpstr>Презентация PowerPoint</vt:lpstr>
      <vt:lpstr>Раствор глюкозы</vt:lpstr>
      <vt:lpstr>Аскорбиновая кислота</vt:lpstr>
      <vt:lpstr>Презентация PowerPoint</vt:lpstr>
      <vt:lpstr>Презентация PowerPoint</vt:lpstr>
      <vt:lpstr>Презентация PowerPoint</vt:lpstr>
      <vt:lpstr>Презентация PowerPoint</vt:lpstr>
      <vt:lpstr>Кофеина натрия бензоат</vt:lpstr>
      <vt:lpstr>Натрия тиосульфат</vt:lpstr>
      <vt:lpstr>Натрия гидрокарбонат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в поликлинике</dc:title>
  <dc:creator>Иван Пузынин</dc:creator>
  <cp:lastModifiedBy>Карина Холяева</cp:lastModifiedBy>
  <cp:revision>6</cp:revision>
  <dcterms:created xsi:type="dcterms:W3CDTF">2020-12-15T13:12:19Z</dcterms:created>
  <dcterms:modified xsi:type="dcterms:W3CDTF">2021-11-24T08:00:33Z</dcterms:modified>
</cp:coreProperties>
</file>