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Пластмассы применяемые в ортопедической стоматологии. Классификация, состав, свойства, технология применения.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941168"/>
            <a:ext cx="3416424" cy="112968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Выполнил: </a:t>
            </a:r>
            <a:r>
              <a:rPr lang="ru-RU" dirty="0" err="1" smtClean="0"/>
              <a:t>Пидаков</a:t>
            </a:r>
            <a:r>
              <a:rPr lang="ru-RU" dirty="0" smtClean="0"/>
              <a:t> Юрий</a:t>
            </a:r>
            <a:br>
              <a:rPr lang="ru-RU" dirty="0" smtClean="0"/>
            </a:br>
            <a:r>
              <a:rPr lang="ru-RU" dirty="0" smtClean="0"/>
              <a:t>Факультет: ФМО</a:t>
            </a:r>
            <a:br>
              <a:rPr lang="ru-RU" dirty="0" smtClean="0"/>
            </a:br>
            <a:r>
              <a:rPr lang="ru-RU" dirty="0" smtClean="0"/>
              <a:t>Группа: 102 </a:t>
            </a:r>
            <a:r>
              <a:rPr lang="ru-RU" dirty="0" err="1" smtClean="0"/>
              <a:t>стом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736973" cy="162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72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7186"/>
            <a:ext cx="4067944" cy="406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Пластмасса «</a:t>
            </a:r>
            <a:r>
              <a:rPr lang="ru-RU" dirty="0" err="1"/>
              <a:t>Синма</a:t>
            </a:r>
            <a:r>
              <a:rPr lang="ru-RU" dirty="0"/>
              <a:t>-М» является улучшенной модификацией «Синма-74» и позволяет использовать более совершенные технологии изготовления металлопластмассовых несъемных протезов. Порошок - суспензионный «привитой» фторсодержащий сополимер. Жидкость представляет собой смесь акриловых мономеров и олигомеров. Благодаря наличию олигомера увеличено время жизнеспособности массы в пластичном состоянии (до 30 минут), что позволяет моделировать облицовку непосредственно на металлическом каркасе.</a:t>
            </a:r>
          </a:p>
        </p:txBody>
      </p:sp>
    </p:spTree>
    <p:extLst>
      <p:ext uri="{BB962C8B-B14F-4D97-AF65-F5344CB8AC3E}">
        <p14:creationId xmlns:p14="http://schemas.microsoft.com/office/powerpoint/2010/main" xmlns="" val="40810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96752"/>
            <a:ext cx="4186808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Пластмассу «</a:t>
            </a:r>
            <a:r>
              <a:rPr lang="ru-RU" sz="2200" dirty="0" err="1"/>
              <a:t>Синма</a:t>
            </a:r>
            <a:r>
              <a:rPr lang="ru-RU" sz="2200" dirty="0"/>
              <a:t>-М», как и «</a:t>
            </a:r>
            <a:r>
              <a:rPr lang="ru-RU" sz="2200" dirty="0" err="1"/>
              <a:t>Superpont</a:t>
            </a:r>
            <a:r>
              <a:rPr lang="ru-RU" sz="2200" dirty="0"/>
              <a:t>» («</a:t>
            </a:r>
            <a:r>
              <a:rPr lang="ru-RU" sz="2200" dirty="0" err="1"/>
              <a:t>Spofa</a:t>
            </a:r>
            <a:r>
              <a:rPr lang="ru-RU" sz="2200" dirty="0"/>
              <a:t> </a:t>
            </a:r>
            <a:r>
              <a:rPr lang="ru-RU" sz="2200" dirty="0" err="1"/>
              <a:t>Dental</a:t>
            </a:r>
            <a:r>
              <a:rPr lang="ru-RU" sz="2200" dirty="0"/>
              <a:t>», Чехия) и более совершенный аналог «</a:t>
            </a:r>
            <a:r>
              <a:rPr lang="ru-RU" sz="2200" dirty="0" err="1"/>
              <a:t>Isosit</a:t>
            </a:r>
            <a:r>
              <a:rPr lang="ru-RU" sz="2200" dirty="0"/>
              <a:t>» («</a:t>
            </a:r>
            <a:r>
              <a:rPr lang="ru-RU" sz="2200" dirty="0" err="1"/>
              <a:t>Ivoclar</a:t>
            </a:r>
            <a:r>
              <a:rPr lang="ru-RU" sz="2200" dirty="0"/>
              <a:t>», «</a:t>
            </a:r>
            <a:r>
              <a:rPr lang="ru-RU" sz="2200" dirty="0" err="1"/>
              <a:t>Vivadent</a:t>
            </a:r>
            <a:r>
              <a:rPr lang="ru-RU" sz="2200" dirty="0"/>
              <a:t>», </a:t>
            </a:r>
            <a:r>
              <a:rPr lang="ru-RU" sz="2200" dirty="0" err="1"/>
              <a:t>Лихтенштен</a:t>
            </a:r>
            <a:r>
              <a:rPr lang="ru-RU" sz="2200" dirty="0"/>
              <a:t>), можно использовать для изготовления протезов методом моделирования облицовки непосредственно на металлическом каркасе с последующей полимеризацией пластмассы «</a:t>
            </a:r>
            <a:r>
              <a:rPr lang="ru-RU" sz="2200" dirty="0" err="1"/>
              <a:t>Синма</a:t>
            </a:r>
            <a:r>
              <a:rPr lang="ru-RU" sz="2200" dirty="0"/>
              <a:t>-М» в аппарате типа ПС-1 или «</a:t>
            </a:r>
            <a:r>
              <a:rPr lang="ru-RU" sz="2200" dirty="0" err="1"/>
              <a:t>Ivomat</a:t>
            </a:r>
            <a:r>
              <a:rPr lang="ru-RU" sz="2200" dirty="0"/>
              <a:t>» под давлением 5 атм., температуре 1200С в течение 10 </a:t>
            </a:r>
            <a:r>
              <a:rPr lang="ru-RU" sz="2200" dirty="0" smtClean="0"/>
              <a:t>минут.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02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32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Пластмассы горячей полимеризации.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Разделяются на три группы:</a:t>
            </a:r>
          </a:p>
          <a:p>
            <a:pPr marL="0" indent="0">
              <a:buNone/>
            </a:pPr>
            <a:r>
              <a:rPr lang="ru-RU" sz="2400" dirty="0" smtClean="0"/>
              <a:t>1 </a:t>
            </a:r>
            <a:r>
              <a:rPr lang="ru-RU" sz="2400" dirty="0"/>
              <a:t>группа - линейно цепные полимеры («АКР-15», «</a:t>
            </a:r>
            <a:r>
              <a:rPr lang="ru-RU" sz="2400" dirty="0" err="1"/>
              <a:t>Этакрил</a:t>
            </a:r>
            <a:r>
              <a:rPr lang="ru-RU" sz="2400" dirty="0"/>
              <a:t>»),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/>
              <a:t>группа - «сшитые» полимеры («</a:t>
            </a:r>
            <a:r>
              <a:rPr lang="ru-RU" sz="2400" dirty="0" err="1"/>
              <a:t>Акрел</a:t>
            </a:r>
            <a:r>
              <a:rPr lang="ru-RU" sz="2400" dirty="0"/>
              <a:t>»),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3 </a:t>
            </a:r>
            <a:r>
              <a:rPr lang="ru-RU" sz="2400" dirty="0"/>
              <a:t>группа - «привитые» сополимеры («</a:t>
            </a:r>
            <a:r>
              <a:rPr lang="ru-RU" sz="2400" dirty="0" err="1"/>
              <a:t>Фторакс</a:t>
            </a:r>
            <a:r>
              <a:rPr lang="ru-RU" sz="2400" dirty="0"/>
              <a:t>», «</a:t>
            </a:r>
            <a:r>
              <a:rPr lang="ru-RU" sz="2400" dirty="0" err="1"/>
              <a:t>Акронил</a:t>
            </a:r>
            <a:r>
              <a:rPr lang="ru-RU" sz="2400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Базисные пластмассы являются пластмассами горячей полимеризации. Усадка - 0,3-0,5 %. Свободный мономер - 0,5 %. Инициатор - перекись </a:t>
            </a:r>
            <a:r>
              <a:rPr lang="ru-RU" sz="2800" dirty="0" err="1"/>
              <a:t>бензоила</a:t>
            </a:r>
            <a:r>
              <a:rPr lang="ru-RU" sz="2800" dirty="0"/>
              <a:t> (0,2-1,2 %) 3амутнитель - двуокись титана (0,35-0,5 %). Ингибитор – гидрохинон. Пластификатор - </a:t>
            </a:r>
            <a:r>
              <a:rPr lang="ru-RU" sz="2800" dirty="0" err="1"/>
              <a:t>дибутилфтолат</a:t>
            </a:r>
            <a:r>
              <a:rPr lang="ru-RU" sz="2800" dirty="0"/>
              <a:t> (5 % от общей массы мономера). </a:t>
            </a:r>
            <a:r>
              <a:rPr lang="ru-RU" sz="2800" dirty="0" err="1"/>
              <a:t>Сшивагент</a:t>
            </a:r>
            <a:r>
              <a:rPr lang="ru-RU" sz="2800" dirty="0"/>
              <a:t>. </a:t>
            </a:r>
            <a:r>
              <a:rPr lang="ru-RU" sz="2800" dirty="0" err="1"/>
              <a:t>Антистаритель</a:t>
            </a:r>
            <a:r>
              <a:rPr lang="ru-RU" sz="2800" dirty="0"/>
              <a:t> в жидкости.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94919"/>
            <a:ext cx="3912096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06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«</a:t>
            </a:r>
            <a:r>
              <a:rPr lang="ru-RU" dirty="0" err="1"/>
              <a:t>Этакрил</a:t>
            </a:r>
            <a:r>
              <a:rPr lang="ru-RU" dirty="0"/>
              <a:t>» (АКР-15). Представляет собой статический тройной сополимер ММА (метилметакрилат), этилового эфира метакриловой кислоты, метилового эфира акриловой кислоты. Также в порошкообразную составляющую «</a:t>
            </a:r>
            <a:r>
              <a:rPr lang="ru-RU" dirty="0" err="1"/>
              <a:t>Этакрила</a:t>
            </a:r>
            <a:r>
              <a:rPr lang="ru-RU" dirty="0"/>
              <a:t>» входят краситель и пластификатор. Основу жидкой части составляет смесь метилового и этилового </a:t>
            </a:r>
            <a:r>
              <a:rPr lang="ru-RU" dirty="0" smtClean="0"/>
              <a:t>эфиров метакриловой кислоты.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376264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6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488832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«</a:t>
            </a:r>
            <a:r>
              <a:rPr lang="ru-RU" sz="2400" dirty="0" err="1"/>
              <a:t>Бакрил</a:t>
            </a:r>
            <a:r>
              <a:rPr lang="ru-RU" sz="2400" dirty="0"/>
              <a:t>» - высокопрочная акриловая пластмасса для базисов съемных протезов, имеющая повышенную устойчивость к растрескиванию, </a:t>
            </a:r>
            <a:r>
              <a:rPr lang="ru-RU" sz="2400" dirty="0" err="1"/>
              <a:t>стираемости</a:t>
            </a:r>
            <a:r>
              <a:rPr lang="ru-RU" sz="2400" dirty="0"/>
              <a:t>, большую ударную вязкость и высокую прочность на изгиб.</a:t>
            </a:r>
          </a:p>
        </p:txBody>
      </p:sp>
    </p:spTree>
    <p:extLst>
      <p:ext uri="{BB962C8B-B14F-4D97-AF65-F5344CB8AC3E}">
        <p14:creationId xmlns:p14="http://schemas.microsoft.com/office/powerpoint/2010/main" xmlns="" val="29545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9477" y="1315197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Фторакс</a:t>
            </a:r>
            <a:r>
              <a:rPr lang="ru-RU" dirty="0"/>
              <a:t>» - фторсодержащий акриловый сополимер, применяемый для изготовления базисов съемных протезов. Порошок - мелкодисперсный, окрашен в розовый цвет, </a:t>
            </a:r>
            <a:r>
              <a:rPr lang="ru-RU" dirty="0" err="1"/>
              <a:t>суспензионый</a:t>
            </a:r>
            <a:r>
              <a:rPr lang="ru-RU" dirty="0"/>
              <a:t> и привитой сополимер метилового эфира метакриловой кислоты и фторкаучука. Жидкость - метиловый эфир метакриловой кислоты, стабилизированный и содержащий </a:t>
            </a:r>
            <a:r>
              <a:rPr lang="ru-RU" dirty="0" err="1"/>
              <a:t>сшивагент</a:t>
            </a:r>
            <a:r>
              <a:rPr lang="ru-RU" dirty="0"/>
              <a:t>. Протез из «</a:t>
            </a:r>
            <a:r>
              <a:rPr lang="ru-RU" dirty="0" err="1"/>
              <a:t>Фторакса</a:t>
            </a:r>
            <a:r>
              <a:rPr lang="ru-RU" dirty="0"/>
              <a:t>» обладает повышенной прочностью и эластичностью. </a:t>
            </a:r>
          </a:p>
        </p:txBody>
      </p:sp>
    </p:spTree>
    <p:extLst>
      <p:ext uri="{BB962C8B-B14F-4D97-AF65-F5344CB8AC3E}">
        <p14:creationId xmlns:p14="http://schemas.microsoft.com/office/powerpoint/2010/main" xmlns="" val="39273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9"/>
            <a:ext cx="8291264" cy="40324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 err="1" smtClean="0"/>
              <a:t>Акронил</a:t>
            </a:r>
            <a:r>
              <a:rPr lang="ru-RU" dirty="0"/>
              <a:t>» - сшитая и привитая пластмасса, используемая для изготовления челюстно-лицевых и </a:t>
            </a:r>
            <a:r>
              <a:rPr lang="ru-RU" dirty="0" err="1"/>
              <a:t>ортодонтических</a:t>
            </a:r>
            <a:r>
              <a:rPr lang="ru-RU" dirty="0"/>
              <a:t> аппаратов, съемных шин при заболеваниях пародонта, исправления съемных протезов. Материал не обладает общетоксическими, раздражающими и аллергенными свойствами. Цвет протезов из «</a:t>
            </a:r>
            <a:r>
              <a:rPr lang="ru-RU" dirty="0" err="1"/>
              <a:t>Акрела</a:t>
            </a:r>
            <a:r>
              <a:rPr lang="ru-RU" dirty="0"/>
              <a:t>» соответствует цвету тканей полости рта. Обладает прочностью, близкой к прочности «</a:t>
            </a:r>
            <a:r>
              <a:rPr lang="ru-RU" dirty="0" err="1"/>
              <a:t>Фторакса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0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859216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8664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Полимеры – вещества, молекулы которых состоят из большого числа повторяющихся звеньев.  Это основа пластмасс, химических </a:t>
            </a:r>
            <a:r>
              <a:rPr lang="ru-RU" dirty="0" smtClean="0"/>
              <a:t>волокон</a:t>
            </a:r>
            <a:r>
              <a:rPr lang="ru-RU" dirty="0"/>
              <a:t>, резины, лакокрасочных материалов и клеев.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572" y="3284984"/>
            <a:ext cx="6096000" cy="29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2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96752"/>
            <a:ext cx="83529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Получение полимеров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2514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Полимеризация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298" y="472514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Поликонденсация</a:t>
            </a:r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267744" y="2816932"/>
            <a:ext cx="43204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745" y="2787067"/>
            <a:ext cx="4937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67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Полимеризация</a:t>
            </a:r>
            <a:r>
              <a:rPr lang="ru-RU" sz="2400" dirty="0"/>
              <a:t> — реакция взаимного соединения </a:t>
            </a:r>
            <a:r>
              <a:rPr lang="ru-RU" sz="2400" dirty="0" err="1" smtClean="0"/>
              <a:t>мономерных</a:t>
            </a:r>
            <a:r>
              <a:rPr lang="ru-RU" sz="2400" dirty="0" smtClean="0"/>
              <a:t> </a:t>
            </a:r>
            <a:r>
              <a:rPr lang="ru-RU" sz="2400" dirty="0"/>
              <a:t>соединений. В процессе полимеризации путем </a:t>
            </a:r>
            <a:r>
              <a:rPr lang="ru-RU" sz="2400" dirty="0" smtClean="0"/>
              <a:t>последовательного </a:t>
            </a:r>
            <a:r>
              <a:rPr lang="ru-RU" sz="2400" dirty="0"/>
              <a:t>присоединения многих молекул мономера происходит образование полимера, но при этом не </a:t>
            </a:r>
            <a:r>
              <a:rPr lang="ru-RU" sz="2400" dirty="0" smtClean="0"/>
              <a:t>происходит </a:t>
            </a:r>
            <a:r>
              <a:rPr lang="ru-RU" sz="2400" dirty="0"/>
              <a:t>отщепления или выделения каких-либо атомов или молекул.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77125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83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Поликонденсация </a:t>
            </a:r>
            <a:r>
              <a:rPr lang="ru-RU" sz="2400" dirty="0"/>
              <a:t>— процесс получения полимеров в </a:t>
            </a:r>
            <a:r>
              <a:rPr lang="ru-RU" sz="2400" dirty="0" smtClean="0"/>
              <a:t>результате </a:t>
            </a:r>
            <a:r>
              <a:rPr lang="ru-RU" sz="2400" dirty="0"/>
              <a:t>соединения мономеров с образованием, наряду с высокомолекулярными, низкомолекулярных веществ (</a:t>
            </a:r>
            <a:r>
              <a:rPr lang="ru-RU" sz="2400" dirty="0" err="1"/>
              <a:t>во¬да</a:t>
            </a:r>
            <a:r>
              <a:rPr lang="ru-RU" sz="2400" dirty="0"/>
              <a:t>, кислоты, аммиак и т.д.).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907" y="3212976"/>
            <a:ext cx="5503553" cy="18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0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681" y="1268760"/>
            <a:ext cx="6452980" cy="43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8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Пластмассы, применяемые в стоматологии для изготовления коронок и, облицовки несъемных зубных протезов (штамповано- паянных и цельнолитых).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2924944"/>
            <a:ext cx="338239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79" y="3501008"/>
            <a:ext cx="3609938" cy="27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4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Пластмасса также содержит: </a:t>
            </a:r>
            <a:r>
              <a:rPr lang="ru-RU" dirty="0"/>
              <a:t>наполнитель (</a:t>
            </a:r>
            <a:r>
              <a:rPr lang="ru-RU" dirty="0" err="1"/>
              <a:t>замутнитель</a:t>
            </a:r>
            <a:r>
              <a:rPr lang="ru-RU" dirty="0"/>
              <a:t>), пластификатор, краситель, катализатор, </a:t>
            </a:r>
            <a:r>
              <a:rPr lang="ru-RU" dirty="0" smtClean="0"/>
              <a:t>ингибитор </a:t>
            </a:r>
            <a:r>
              <a:rPr lang="ru-RU" dirty="0"/>
              <a:t>и другие добавки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Получение желаемых свойств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85114" y="2708920"/>
            <a:ext cx="1440160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1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0671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Материалы типа «Синма-74» представляют собой комплект </a:t>
            </a:r>
            <a:r>
              <a:rPr lang="ru-RU" sz="2400" dirty="0" smtClean="0"/>
              <a:t>порошок-жидкость. Порошок </a:t>
            </a:r>
            <a:r>
              <a:rPr lang="ru-RU" sz="2400" dirty="0"/>
              <a:t>- суспензионный «привитой» фторсодержащий сополимер, дающий флюоресцирующий эффект; жидкость метилметакрилат, ингибированный гидрохиноном. Выпускаются десяти цветные и одноцветные комплекты в соответствии с единой расцветкой АО «</a:t>
            </a:r>
            <a:r>
              <a:rPr lang="ru-RU" sz="2400" dirty="0" err="1"/>
              <a:t>Cтомa</a:t>
            </a:r>
            <a:r>
              <a:rPr lang="ru-RU" sz="2400" dirty="0"/>
              <a:t>». В комплект входят концентраты красителей (белый, желтый, коричневый, серый) для добавления к порошку основного цвета, с целью получения желаемого оттенка для </a:t>
            </a:r>
            <a:r>
              <a:rPr lang="ru-RU" sz="2400" dirty="0" err="1"/>
              <a:t>флюрректировки</a:t>
            </a:r>
            <a:r>
              <a:rPr lang="ru-RU" sz="2400" dirty="0"/>
              <a:t> шейки зуба или режущего края.</a:t>
            </a:r>
          </a:p>
        </p:txBody>
      </p:sp>
    </p:spTree>
    <p:extLst>
      <p:ext uri="{BB962C8B-B14F-4D97-AF65-F5344CB8AC3E}">
        <p14:creationId xmlns:p14="http://schemas.microsoft.com/office/powerpoint/2010/main" xmlns="" val="30585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670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Пластмассы применяемые в ортопедической стоматологии. Классификация, состав, свойства, технология применения.</vt:lpstr>
      <vt:lpstr>Slide 2</vt:lpstr>
      <vt:lpstr>Получение полимеров</vt:lpstr>
      <vt:lpstr>Slide 4</vt:lpstr>
      <vt:lpstr>Slide 5</vt:lpstr>
      <vt:lpstr>Slide 6</vt:lpstr>
      <vt:lpstr>Slide 7</vt:lpstr>
      <vt:lpstr>Slide 8</vt:lpstr>
      <vt:lpstr>Представители:</vt:lpstr>
      <vt:lpstr>Представители:</vt:lpstr>
      <vt:lpstr>Представители:</vt:lpstr>
      <vt:lpstr>Пластмассы горячей полимеризации.</vt:lpstr>
      <vt:lpstr>Slide 13</vt:lpstr>
      <vt:lpstr>Представители:</vt:lpstr>
      <vt:lpstr>Представители:</vt:lpstr>
      <vt:lpstr>Представители:</vt:lpstr>
      <vt:lpstr>Представители: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Пластмассы применяемые в ортопедической стоматологии. Классификация, состав, свойства, технология применения.</dc:title>
  <dc:creator>1</dc:creator>
  <cp:lastModifiedBy>Windows User</cp:lastModifiedBy>
  <cp:revision>6</cp:revision>
  <dcterms:created xsi:type="dcterms:W3CDTF">2016-06-22T08:18:39Z</dcterms:created>
  <dcterms:modified xsi:type="dcterms:W3CDTF">2018-02-08T08:45:33Z</dcterms:modified>
</cp:coreProperties>
</file>