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>
        <p:scale>
          <a:sx n="76" d="100"/>
          <a:sy n="76" d="100"/>
        </p:scale>
        <p:origin x="-1206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2751" y="1447800"/>
            <a:ext cx="2414016" cy="235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09415" y="1447800"/>
            <a:ext cx="2148840" cy="2356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1274445"/>
          </a:xfrm>
          <a:custGeom>
            <a:avLst/>
            <a:gdLst/>
            <a:ahLst/>
            <a:cxnLst/>
            <a:rect l="l" t="t" r="r" b="b"/>
            <a:pathLst>
              <a:path w="9144000" h="1274445">
                <a:moveTo>
                  <a:pt x="9144000" y="0"/>
                </a:moveTo>
                <a:lnTo>
                  <a:pt x="0" y="0"/>
                </a:lnTo>
                <a:lnTo>
                  <a:pt x="0" y="1274064"/>
                </a:lnTo>
                <a:lnTo>
                  <a:pt x="9144000" y="127406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21735" y="124942"/>
            <a:ext cx="2720086" cy="571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2358" y="183006"/>
            <a:ext cx="2400300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22300"/>
          </a:xfrm>
          <a:custGeom>
            <a:avLst/>
            <a:gdLst/>
            <a:ahLst/>
            <a:cxnLst/>
            <a:rect l="l" t="t" r="r" b="b"/>
            <a:pathLst>
              <a:path w="9144000" h="622300">
                <a:moveTo>
                  <a:pt x="9144000" y="0"/>
                </a:moveTo>
                <a:lnTo>
                  <a:pt x="0" y="0"/>
                </a:lnTo>
                <a:lnTo>
                  <a:pt x="0" y="621791"/>
                </a:lnTo>
                <a:lnTo>
                  <a:pt x="9144000" y="621791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73223" y="0"/>
            <a:ext cx="2723133" cy="769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25696" y="0"/>
            <a:ext cx="2570733" cy="769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57342" y="1380753"/>
            <a:ext cx="3150870" cy="4199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987" y="8889"/>
            <a:ext cx="8990025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642" y="2375103"/>
            <a:ext cx="8251190" cy="4210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5.jpg"/><Relationship Id="rId7" Type="http://schemas.openxmlformats.org/officeDocument/2006/relationships/image" Target="../media/image269.png"/><Relationship Id="rId2" Type="http://schemas.openxmlformats.org/officeDocument/2006/relationships/image" Target="../media/image2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5" Type="http://schemas.openxmlformats.org/officeDocument/2006/relationships/image" Target="../media/image267.jpg"/><Relationship Id="rId4" Type="http://schemas.openxmlformats.org/officeDocument/2006/relationships/image" Target="../media/image266.jp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6.jp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jp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003999307004339?via=ihub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5.jp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5.png"/><Relationship Id="rId5" Type="http://schemas.openxmlformats.org/officeDocument/2006/relationships/image" Target="../media/image304.png"/><Relationship Id="rId4" Type="http://schemas.openxmlformats.org/officeDocument/2006/relationships/image" Target="../media/image303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14.png"/><Relationship Id="rId2" Type="http://schemas.openxmlformats.org/officeDocument/2006/relationships/image" Target="../media/image30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3.png"/><Relationship Id="rId5" Type="http://schemas.openxmlformats.org/officeDocument/2006/relationships/image" Target="../media/image312.jpg"/><Relationship Id="rId4" Type="http://schemas.openxmlformats.org/officeDocument/2006/relationships/image" Target="../media/image311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jpg"/><Relationship Id="rId2" Type="http://schemas.openxmlformats.org/officeDocument/2006/relationships/image" Target="../media/image315.jp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jpg"/><Relationship Id="rId2" Type="http://schemas.openxmlformats.org/officeDocument/2006/relationships/image" Target="../media/image317.jp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jp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3" Type="http://schemas.openxmlformats.org/officeDocument/2006/relationships/image" Target="../media/image324.png"/><Relationship Id="rId7" Type="http://schemas.openxmlformats.org/officeDocument/2006/relationships/image" Target="../media/image328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11" Type="http://schemas.openxmlformats.org/officeDocument/2006/relationships/image" Target="../media/image332.png"/><Relationship Id="rId5" Type="http://schemas.openxmlformats.org/officeDocument/2006/relationships/image" Target="../media/image326.png"/><Relationship Id="rId10" Type="http://schemas.openxmlformats.org/officeDocument/2006/relationships/image" Target="../media/image331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334.png"/><Relationship Id="rId7" Type="http://schemas.openxmlformats.org/officeDocument/2006/relationships/image" Target="../media/image338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7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Relationship Id="rId9" Type="http://schemas.openxmlformats.org/officeDocument/2006/relationships/image" Target="../media/image339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7" Type="http://schemas.openxmlformats.org/officeDocument/2006/relationships/image" Target="../media/image332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4" Type="http://schemas.openxmlformats.org/officeDocument/2006/relationships/image" Target="../media/image342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jpg"/><Relationship Id="rId2" Type="http://schemas.openxmlformats.org/officeDocument/2006/relationships/image" Target="../media/image345.jp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358.png"/><Relationship Id="rId18" Type="http://schemas.openxmlformats.org/officeDocument/2006/relationships/image" Target="../media/image363.jpg"/><Relationship Id="rId3" Type="http://schemas.openxmlformats.org/officeDocument/2006/relationships/image" Target="../media/image348.png"/><Relationship Id="rId7" Type="http://schemas.openxmlformats.org/officeDocument/2006/relationships/image" Target="../media/image352.png"/><Relationship Id="rId12" Type="http://schemas.openxmlformats.org/officeDocument/2006/relationships/image" Target="../media/image357.png"/><Relationship Id="rId17" Type="http://schemas.openxmlformats.org/officeDocument/2006/relationships/image" Target="../media/image362.png"/><Relationship Id="rId2" Type="http://schemas.openxmlformats.org/officeDocument/2006/relationships/image" Target="../media/image347.png"/><Relationship Id="rId16" Type="http://schemas.openxmlformats.org/officeDocument/2006/relationships/image" Target="../media/image361.png"/><Relationship Id="rId20" Type="http://schemas.openxmlformats.org/officeDocument/2006/relationships/image" Target="../media/image3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11" Type="http://schemas.openxmlformats.org/officeDocument/2006/relationships/image" Target="../media/image356.png"/><Relationship Id="rId5" Type="http://schemas.openxmlformats.org/officeDocument/2006/relationships/image" Target="../media/image350.png"/><Relationship Id="rId15" Type="http://schemas.openxmlformats.org/officeDocument/2006/relationships/image" Target="../media/image360.png"/><Relationship Id="rId10" Type="http://schemas.openxmlformats.org/officeDocument/2006/relationships/image" Target="../media/image355.png"/><Relationship Id="rId19" Type="http://schemas.openxmlformats.org/officeDocument/2006/relationships/image" Target="../media/image364.jpg"/><Relationship Id="rId4" Type="http://schemas.openxmlformats.org/officeDocument/2006/relationships/image" Target="../media/image349.png"/><Relationship Id="rId9" Type="http://schemas.openxmlformats.org/officeDocument/2006/relationships/image" Target="../media/image354.png"/><Relationship Id="rId14" Type="http://schemas.openxmlformats.org/officeDocument/2006/relationships/image" Target="../media/image359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jpg"/><Relationship Id="rId3" Type="http://schemas.openxmlformats.org/officeDocument/2006/relationships/image" Target="../media/image367.png"/><Relationship Id="rId7" Type="http://schemas.openxmlformats.org/officeDocument/2006/relationships/image" Target="../media/image371.jpg"/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jpg"/><Relationship Id="rId5" Type="http://schemas.openxmlformats.org/officeDocument/2006/relationships/image" Target="../media/image369.jpg"/><Relationship Id="rId4" Type="http://schemas.openxmlformats.org/officeDocument/2006/relationships/image" Target="../media/image368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4.png"/><Relationship Id="rId2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7.png"/><Relationship Id="rId5" Type="http://schemas.openxmlformats.org/officeDocument/2006/relationships/image" Target="../media/image376.png"/><Relationship Id="rId4" Type="http://schemas.openxmlformats.org/officeDocument/2006/relationships/image" Target="../media/image375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jpg"/><Relationship Id="rId2" Type="http://schemas.openxmlformats.org/officeDocument/2006/relationships/image" Target="../media/image3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jp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hyperlink" Target="mailto:tvbuilova@list.ru" TargetMode="External"/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hyperlink" Target="mailto:kafedra-reabil-kgma@mail.ru" TargetMode="External"/><Relationship Id="rId3" Type="http://schemas.openxmlformats.org/officeDocument/2006/relationships/image" Target="../media/image383.jpg"/><Relationship Id="rId7" Type="http://schemas.openxmlformats.org/officeDocument/2006/relationships/image" Target="../media/image387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6.png"/><Relationship Id="rId5" Type="http://schemas.openxmlformats.org/officeDocument/2006/relationships/image" Target="../media/image385.jpg"/><Relationship Id="rId4" Type="http://schemas.openxmlformats.org/officeDocument/2006/relationships/image" Target="../media/image38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g"/><Relationship Id="rId3" Type="http://schemas.openxmlformats.org/officeDocument/2006/relationships/image" Target="../media/image97.jpg"/><Relationship Id="rId7" Type="http://schemas.openxmlformats.org/officeDocument/2006/relationships/image" Target="../media/image101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99.jpg"/><Relationship Id="rId4" Type="http://schemas.openxmlformats.org/officeDocument/2006/relationships/image" Target="../media/image98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27.png"/><Relationship Id="rId7" Type="http://schemas.openxmlformats.org/officeDocument/2006/relationships/image" Target="../media/image11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28.png"/><Relationship Id="rId9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31.png"/><Relationship Id="rId3" Type="http://schemas.openxmlformats.org/officeDocument/2006/relationships/image" Target="../media/image127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30.png"/><Relationship Id="rId10" Type="http://schemas.openxmlformats.org/officeDocument/2006/relationships/image" Target="../media/image121.png"/><Relationship Id="rId4" Type="http://schemas.openxmlformats.org/officeDocument/2006/relationships/image" Target="../media/image129.png"/><Relationship Id="rId9" Type="http://schemas.openxmlformats.org/officeDocument/2006/relationships/image" Target="../media/image120.png"/><Relationship Id="rId14" Type="http://schemas.openxmlformats.org/officeDocument/2006/relationships/image" Target="../media/image1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6.png"/><Relationship Id="rId4" Type="http://schemas.openxmlformats.org/officeDocument/2006/relationships/image" Target="../media/image135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c201695" TargetMode="External"/><Relationship Id="rId2" Type="http://schemas.openxmlformats.org/officeDocument/2006/relationships/hyperlink" Target="http://dx.doi.org/10.1080/09638288.2017.128762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g"/><Relationship Id="rId3" Type="http://schemas.openxmlformats.org/officeDocument/2006/relationships/image" Target="../media/image151.png"/><Relationship Id="rId7" Type="http://schemas.openxmlformats.org/officeDocument/2006/relationships/image" Target="../media/image155.jp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jp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5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4.jp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63.jpg"/><Relationship Id="rId7" Type="http://schemas.openxmlformats.org/officeDocument/2006/relationships/image" Target="../media/image188.png"/><Relationship Id="rId2" Type="http://schemas.openxmlformats.org/officeDocument/2006/relationships/image" Target="../media/image18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jpg"/><Relationship Id="rId5" Type="http://schemas.openxmlformats.org/officeDocument/2006/relationships/image" Target="../media/image62.jpg"/><Relationship Id="rId4" Type="http://schemas.openxmlformats.org/officeDocument/2006/relationships/image" Target="../media/image186.png"/><Relationship Id="rId9" Type="http://schemas.openxmlformats.org/officeDocument/2006/relationships/image" Target="../media/image1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3.jpg"/><Relationship Id="rId4" Type="http://schemas.openxmlformats.org/officeDocument/2006/relationships/image" Target="../media/image19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2" Type="http://schemas.openxmlformats.org/officeDocument/2006/relationships/image" Target="../media/image19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Mumma%20S%5bAuthor%5d&amp;cauthor=true&amp;cauthor_uid=21675354" TargetMode="External"/><Relationship Id="rId13" Type="http://schemas.openxmlformats.org/officeDocument/2006/relationships/hyperlink" Target="https://www.ncbi.nlm.nih.gov/pubmed/?term=Kugler%20J%5bAuthor%5d&amp;cauthor=true&amp;cauthor_uid=23152239" TargetMode="External"/><Relationship Id="rId3" Type="http://schemas.openxmlformats.org/officeDocument/2006/relationships/hyperlink" Target="https://www.ncbi.nlm.nih.gov/pubmed/?term=G&amp;#x000f3;mara-Toldr&amp;#x000e0; N[Author]&amp;cauthor=true&amp;cauthor_uid=24621042" TargetMode="External"/><Relationship Id="rId7" Type="http://schemas.openxmlformats.org/officeDocument/2006/relationships/hyperlink" Target="https://www.ncbi.nlm.nih.gov/pubmed/?term=Natale%20A%5bAuthor%5d&amp;cauthor=true&amp;cauthor_uid=21675354" TargetMode="External"/><Relationship Id="rId12" Type="http://schemas.openxmlformats.org/officeDocument/2006/relationships/hyperlink" Target="https://www.ncbi.nlm.nih.gov/pubmed/?term=Mehrholz%20J%5bAuthor%5d&amp;cauthor=true&amp;cauthor_uid=23152239" TargetMode="External"/><Relationship Id="rId2" Type="http://schemas.openxmlformats.org/officeDocument/2006/relationships/hyperlink" Target="https://www.ncbi.nlm.nih.gov/pmc/articles/PMC4116720/" TargetMode="External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3066500/" TargetMode="External"/><Relationship Id="rId11" Type="http://schemas.openxmlformats.org/officeDocument/2006/relationships/hyperlink" Target="https://www.ncbi.nlm.nih.gov/pubmed/23850614" TargetMode="External"/><Relationship Id="rId5" Type="http://schemas.openxmlformats.org/officeDocument/2006/relationships/hyperlink" Target="https://www.ncbi.nlm.nih.gov/pubmed/?term=Dijkers%20MP%5bAuthor%5d&amp;cauthor=true&amp;cauthor_uid=24621042" TargetMode="External"/><Relationship Id="rId15" Type="http://schemas.openxmlformats.org/officeDocument/2006/relationships/hyperlink" Target="https://www.ncbi.nlm.nih.gov/pubmed/23152239" TargetMode="External"/><Relationship Id="rId10" Type="http://schemas.openxmlformats.org/officeDocument/2006/relationships/hyperlink" Target="https://www.ncbi.nlm.nih.gov/pubmed/?term=Backus%20D%5bAuthor%5d&amp;cauthor=true&amp;cauthor_uid=21675354" TargetMode="External"/><Relationship Id="rId4" Type="http://schemas.openxmlformats.org/officeDocument/2006/relationships/hyperlink" Target="https://www.ncbi.nlm.nih.gov/pubmed/?term=Sliwinski%20M%5bAuthor%5d&amp;cauthor=true&amp;cauthor_uid=24621042" TargetMode="External"/><Relationship Id="rId9" Type="http://schemas.openxmlformats.org/officeDocument/2006/relationships/hyperlink" Target="https://www.ncbi.nlm.nih.gov/pubmed/?term=Gassaway%20J%5bAuthor%5d&amp;cauthor=true&amp;cauthor_uid=21675354" TargetMode="External"/><Relationship Id="rId14" Type="http://schemas.openxmlformats.org/officeDocument/2006/relationships/hyperlink" Target="https://www.ncbi.nlm.nih.gov/pubmed/?term=Pohl%20M%5bAuthor%5d&amp;cauthor=true&amp;cauthor_uid=23152239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4.jpg"/><Relationship Id="rId4" Type="http://schemas.openxmlformats.org/officeDocument/2006/relationships/image" Target="../media/image62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8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jpg"/><Relationship Id="rId3" Type="http://schemas.openxmlformats.org/officeDocument/2006/relationships/image" Target="../media/image214.jpg"/><Relationship Id="rId7" Type="http://schemas.openxmlformats.org/officeDocument/2006/relationships/image" Target="../media/image160.png"/><Relationship Id="rId2" Type="http://schemas.openxmlformats.org/officeDocument/2006/relationships/image" Target="../media/image2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5" Type="http://schemas.openxmlformats.org/officeDocument/2006/relationships/image" Target="../media/image216.jpg"/><Relationship Id="rId4" Type="http://schemas.openxmlformats.org/officeDocument/2006/relationships/image" Target="../media/image21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g"/><Relationship Id="rId2" Type="http://schemas.openxmlformats.org/officeDocument/2006/relationships/image" Target="../media/image2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221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3.jpg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png"/><Relationship Id="rId5" Type="http://schemas.openxmlformats.org/officeDocument/2006/relationships/image" Target="../media/image217.png"/><Relationship Id="rId4" Type="http://schemas.openxmlformats.org/officeDocument/2006/relationships/image" Target="../media/image22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jpg"/><Relationship Id="rId2" Type="http://schemas.openxmlformats.org/officeDocument/2006/relationships/image" Target="../media/image2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jpg"/><Relationship Id="rId2" Type="http://schemas.openxmlformats.org/officeDocument/2006/relationships/image" Target="../media/image238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g"/><Relationship Id="rId2" Type="http://schemas.openxmlformats.org/officeDocument/2006/relationships/image" Target="../media/image2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3.jpg"/><Relationship Id="rId4" Type="http://schemas.openxmlformats.org/officeDocument/2006/relationships/image" Target="../media/image242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jpg"/><Relationship Id="rId2" Type="http://schemas.openxmlformats.org/officeDocument/2006/relationships/image" Target="../media/image2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jpg"/><Relationship Id="rId2" Type="http://schemas.openxmlformats.org/officeDocument/2006/relationships/image" Target="../media/image2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jpg"/><Relationship Id="rId2" Type="http://schemas.openxmlformats.org/officeDocument/2006/relationships/image" Target="../media/image25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4.jpg"/><Relationship Id="rId7" Type="http://schemas.openxmlformats.org/officeDocument/2006/relationships/image" Target="../media/image256.png"/><Relationship Id="rId2" Type="http://schemas.openxmlformats.org/officeDocument/2006/relationships/image" Target="../media/image25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55.jp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jp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263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5" Type="http://schemas.openxmlformats.org/officeDocument/2006/relationships/image" Target="../media/image257.png"/><Relationship Id="rId4" Type="http://schemas.openxmlformats.org/officeDocument/2006/relationships/image" Target="../media/image2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47" y="936193"/>
            <a:ext cx="88049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  <a:tabLst>
                <a:tab pos="3035935" algn="l"/>
              </a:tabLst>
            </a:pPr>
            <a:r>
              <a:rPr sz="3600" spc="-5" dirty="0">
                <a:solidFill>
                  <a:srgbClr val="000000"/>
                </a:solidFill>
              </a:rPr>
              <a:t>Реабилитация	пациентов</a:t>
            </a:r>
            <a:endParaRPr sz="36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000000"/>
                </a:solidFill>
              </a:rPr>
              <a:t>с </a:t>
            </a:r>
            <a:r>
              <a:rPr sz="3600" spc="-10" dirty="0">
                <a:solidFill>
                  <a:srgbClr val="000000"/>
                </a:solidFill>
              </a:rPr>
              <a:t>травматической болезнью </a:t>
            </a:r>
            <a:r>
              <a:rPr sz="3600" spc="-5" dirty="0">
                <a:solidFill>
                  <a:srgbClr val="000000"/>
                </a:solidFill>
              </a:rPr>
              <a:t>спинного</a:t>
            </a:r>
            <a:r>
              <a:rPr sz="3600" spc="-7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мозга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-3047" y="0"/>
            <a:ext cx="9153525" cy="619125"/>
            <a:chOff x="-3047" y="0"/>
            <a:chExt cx="9153525" cy="619125"/>
          </a:xfrm>
        </p:grpSpPr>
        <p:sp>
          <p:nvSpPr>
            <p:cNvPr id="5" name="object 5"/>
            <p:cNvSpPr/>
            <p:nvPr/>
          </p:nvSpPr>
          <p:spPr>
            <a:xfrm>
              <a:off x="1524" y="1524"/>
              <a:ext cx="9144000" cy="609600"/>
            </a:xfrm>
            <a:custGeom>
              <a:avLst/>
              <a:gdLst/>
              <a:ahLst/>
              <a:cxnLst/>
              <a:rect l="l" t="t" r="r" b="b"/>
              <a:pathLst>
                <a:path w="9144000" h="609600">
                  <a:moveTo>
                    <a:pt x="91440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9144000" y="609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" y="1524"/>
              <a:ext cx="9144000" cy="609600"/>
            </a:xfrm>
            <a:custGeom>
              <a:avLst/>
              <a:gdLst/>
              <a:ahLst/>
              <a:cxnLst/>
              <a:rect l="l" t="t" r="r" b="b"/>
              <a:pathLst>
                <a:path w="9144000" h="609600">
                  <a:moveTo>
                    <a:pt x="0" y="609600"/>
                  </a:moveTo>
                  <a:lnTo>
                    <a:pt x="9144000" y="609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9144">
              <a:solidFill>
                <a:srgbClr val="E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23088" y="2645664"/>
            <a:ext cx="8516620" cy="2491740"/>
            <a:chOff x="323088" y="2645664"/>
            <a:chExt cx="8516620" cy="2491740"/>
          </a:xfrm>
        </p:grpSpPr>
        <p:sp>
          <p:nvSpPr>
            <p:cNvPr id="8" name="object 8"/>
            <p:cNvSpPr/>
            <p:nvPr/>
          </p:nvSpPr>
          <p:spPr>
            <a:xfrm>
              <a:off x="3124199" y="2667000"/>
              <a:ext cx="3048000" cy="2362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2645664"/>
              <a:ext cx="2985389" cy="2491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4424" y="2667000"/>
              <a:ext cx="2855976" cy="2362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28359" y="2667000"/>
              <a:ext cx="2910840" cy="2362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33755"/>
            <a:chOff x="0" y="0"/>
            <a:chExt cx="9144000" cy="83375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22300"/>
            </a:xfrm>
            <a:custGeom>
              <a:avLst/>
              <a:gdLst/>
              <a:ahLst/>
              <a:cxnLst/>
              <a:rect l="l" t="t" r="r" b="b"/>
              <a:pathLst>
                <a:path w="9144000" h="622300">
                  <a:moveTo>
                    <a:pt x="9144000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9144000" y="6217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447" y="0"/>
              <a:ext cx="4914646" cy="8333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29911" y="0"/>
              <a:ext cx="1193114" cy="8333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1328" y="0"/>
              <a:ext cx="3719829" cy="8333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6646" y="29413"/>
            <a:ext cx="83578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31339" algn="l"/>
                <a:tab pos="4488180" algn="l"/>
              </a:tabLst>
            </a:pPr>
            <a:r>
              <a:rPr sz="3200" spc="-10" dirty="0"/>
              <a:t>Причины	</a:t>
            </a:r>
            <a:r>
              <a:rPr sz="3200" spc="-15" dirty="0"/>
              <a:t>повреждений	СМ </a:t>
            </a:r>
            <a:r>
              <a:rPr sz="3200" spc="-50" dirty="0"/>
              <a:t>(Van </a:t>
            </a:r>
            <a:r>
              <a:rPr sz="3200" spc="-5" dirty="0"/>
              <a:t>Asbeck,</a:t>
            </a:r>
            <a:r>
              <a:rPr sz="3200" spc="60" dirty="0"/>
              <a:t> </a:t>
            </a:r>
            <a:r>
              <a:rPr sz="3200" spc="-15" dirty="0"/>
              <a:t>1998)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474065" y="1073911"/>
            <a:ext cx="7307580" cy="405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 indent="-5099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1970" algn="l"/>
                <a:tab pos="522605" algn="l"/>
              </a:tabLst>
            </a:pPr>
            <a:r>
              <a:rPr sz="2400" b="1" spc="-15" dirty="0">
                <a:latin typeface="Calibri"/>
                <a:cs typeface="Calibri"/>
              </a:rPr>
              <a:t>Травматические: </a:t>
            </a:r>
            <a:r>
              <a:rPr sz="2400" b="1" dirty="0">
                <a:latin typeface="Calibri"/>
                <a:cs typeface="Calibri"/>
              </a:rPr>
              <a:t>(60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-70%)</a:t>
            </a:r>
            <a:endParaRPr sz="2400">
              <a:latin typeface="Calibri"/>
              <a:cs typeface="Calibri"/>
            </a:endParaRPr>
          </a:p>
          <a:p>
            <a:pPr marL="823594" lvl="1" indent="-354330">
              <a:lnSpc>
                <a:spcPct val="100000"/>
              </a:lnSpc>
              <a:buFont typeface="Arial"/>
              <a:buChar char="–"/>
              <a:tabLst>
                <a:tab pos="823594" algn="l"/>
                <a:tab pos="824230" algn="l"/>
              </a:tabLst>
            </a:pPr>
            <a:r>
              <a:rPr sz="2400" spc="-5" dirty="0">
                <a:latin typeface="Calibri"/>
                <a:cs typeface="Calibri"/>
              </a:rPr>
              <a:t>Дорожно-транспортные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(40-51%)</a:t>
            </a:r>
            <a:endParaRPr sz="2400">
              <a:latin typeface="Calibri"/>
              <a:cs typeface="Calibri"/>
            </a:endParaRPr>
          </a:p>
          <a:p>
            <a:pPr marL="823594" lvl="1" indent="-354330">
              <a:lnSpc>
                <a:spcPct val="100000"/>
              </a:lnSpc>
              <a:buFont typeface="Arial"/>
              <a:buChar char="–"/>
              <a:tabLst>
                <a:tab pos="823594" algn="l"/>
                <a:tab pos="824230" algn="l"/>
              </a:tabLst>
            </a:pPr>
            <a:r>
              <a:rPr sz="2400" spc="-5" dirty="0">
                <a:latin typeface="Calibri"/>
                <a:cs typeface="Calibri"/>
              </a:rPr>
              <a:t>Производственные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(11%)</a:t>
            </a:r>
            <a:endParaRPr sz="2400">
              <a:latin typeface="Calibri"/>
              <a:cs typeface="Calibri"/>
            </a:endParaRPr>
          </a:p>
          <a:p>
            <a:pPr marL="823594" lvl="1" indent="-354330">
              <a:lnSpc>
                <a:spcPct val="100000"/>
              </a:lnSpc>
              <a:buFont typeface="Arial"/>
              <a:buChar char="–"/>
              <a:tabLst>
                <a:tab pos="823594" algn="l"/>
                <a:tab pos="824230" algn="l"/>
              </a:tabLst>
            </a:pPr>
            <a:r>
              <a:rPr sz="2400" dirty="0">
                <a:latin typeface="Calibri"/>
                <a:cs typeface="Calibri"/>
              </a:rPr>
              <a:t>Спортивные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(10%)</a:t>
            </a:r>
            <a:endParaRPr sz="2400">
              <a:latin typeface="Calibri"/>
              <a:cs typeface="Calibri"/>
            </a:endParaRPr>
          </a:p>
          <a:p>
            <a:pPr marL="823594" lvl="1" indent="-35433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823594" algn="l"/>
                <a:tab pos="824230" algn="l"/>
              </a:tabLst>
            </a:pPr>
            <a:r>
              <a:rPr sz="2400" spc="-5" dirty="0">
                <a:latin typeface="Calibri"/>
                <a:cs typeface="Calibri"/>
              </a:rPr>
              <a:t>Падения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насилие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(5%)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–"/>
            </a:pPr>
            <a:endParaRPr sz="2350">
              <a:latin typeface="Calibri"/>
              <a:cs typeface="Calibri"/>
            </a:endParaRPr>
          </a:p>
          <a:p>
            <a:pPr marL="589915" indent="-577850">
              <a:lnSpc>
                <a:spcPct val="100000"/>
              </a:lnSpc>
              <a:buAutoNum type="arabicPeriod"/>
              <a:tabLst>
                <a:tab pos="589280" algn="l"/>
                <a:tab pos="590550" algn="l"/>
              </a:tabLst>
            </a:pPr>
            <a:r>
              <a:rPr sz="2400" b="1" spc="-10" dirty="0">
                <a:latin typeface="Calibri"/>
                <a:cs typeface="Calibri"/>
              </a:rPr>
              <a:t>Нетравматические: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(25-30%)</a:t>
            </a:r>
            <a:endParaRPr sz="2400">
              <a:latin typeface="Calibri"/>
              <a:cs typeface="Calibri"/>
            </a:endParaRPr>
          </a:p>
          <a:p>
            <a:pPr marL="823594" lvl="1" indent="-35433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823594" algn="l"/>
                <a:tab pos="824230" algn="l"/>
              </a:tabLst>
            </a:pPr>
            <a:r>
              <a:rPr sz="2400" spc="-5" dirty="0">
                <a:latin typeface="Calibri"/>
                <a:cs typeface="Calibri"/>
              </a:rPr>
              <a:t>Компрессия спинного </a:t>
            </a:r>
            <a:r>
              <a:rPr sz="2400" dirty="0">
                <a:latin typeface="Calibri"/>
                <a:cs typeface="Calibri"/>
              </a:rPr>
              <a:t>мозга: </a:t>
            </a:r>
            <a:r>
              <a:rPr sz="2400" spc="-20" dirty="0">
                <a:latin typeface="Calibri"/>
                <a:cs typeface="Calibri"/>
              </a:rPr>
              <a:t>опухоль,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остеопороз</a:t>
            </a:r>
            <a:endParaRPr sz="2400">
              <a:latin typeface="Calibri"/>
              <a:cs typeface="Calibri"/>
            </a:endParaRPr>
          </a:p>
          <a:p>
            <a:pPr marL="823594" lvl="1" indent="-354330">
              <a:lnSpc>
                <a:spcPct val="100000"/>
              </a:lnSpc>
              <a:buFont typeface="Arial"/>
              <a:buChar char="–"/>
              <a:tabLst>
                <a:tab pos="823594" algn="l"/>
                <a:tab pos="824230" algn="l"/>
              </a:tabLst>
            </a:pPr>
            <a:r>
              <a:rPr sz="2400" spc="-5" dirty="0">
                <a:latin typeface="Calibri"/>
                <a:cs typeface="Calibri"/>
              </a:rPr>
              <a:t>Инфекции</a:t>
            </a:r>
            <a:endParaRPr sz="2400">
              <a:latin typeface="Calibri"/>
              <a:cs typeface="Calibri"/>
            </a:endParaRPr>
          </a:p>
          <a:p>
            <a:pPr marL="823594" lvl="1" indent="-354330">
              <a:lnSpc>
                <a:spcPct val="100000"/>
              </a:lnSpc>
              <a:buFont typeface="Arial"/>
              <a:buChar char="–"/>
              <a:tabLst>
                <a:tab pos="823594" algn="l"/>
                <a:tab pos="824230" algn="l"/>
              </a:tabLst>
            </a:pPr>
            <a:r>
              <a:rPr sz="2400" spc="-10" dirty="0">
                <a:latin typeface="Calibri"/>
                <a:cs typeface="Calibri"/>
              </a:rPr>
              <a:t>Системные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заболевания</a:t>
            </a:r>
            <a:endParaRPr sz="2400">
              <a:latin typeface="Calibri"/>
              <a:cs typeface="Calibri"/>
            </a:endParaRPr>
          </a:p>
          <a:p>
            <a:pPr marL="823594" lvl="1" indent="-354330">
              <a:lnSpc>
                <a:spcPct val="100000"/>
              </a:lnSpc>
              <a:buFont typeface="Arial"/>
              <a:buChar char="–"/>
              <a:tabLst>
                <a:tab pos="823594" algn="l"/>
                <a:tab pos="824230" algn="l"/>
              </a:tabLst>
            </a:pPr>
            <a:r>
              <a:rPr sz="2400" spc="-15" dirty="0">
                <a:latin typeface="Calibri"/>
                <a:cs typeface="Calibri"/>
              </a:rPr>
              <a:t>Сосудистые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85103" y="1143000"/>
            <a:ext cx="3072383" cy="2377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872" y="420446"/>
            <a:ext cx="6756400" cy="637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libri"/>
                <a:cs typeface="Calibri"/>
              </a:rPr>
              <a:t>Лечебная </a:t>
            </a:r>
            <a:r>
              <a:rPr sz="2000" b="1" spc="-15" dirty="0">
                <a:latin typeface="Calibri"/>
                <a:cs typeface="Calibri"/>
              </a:rPr>
              <a:t>гимнастика </a:t>
            </a:r>
            <a:r>
              <a:rPr sz="2000" b="1" spc="-5" dirty="0">
                <a:latin typeface="Calibri"/>
                <a:cs typeface="Calibri"/>
              </a:rPr>
              <a:t>в </a:t>
            </a:r>
            <a:r>
              <a:rPr sz="2000" b="1" spc="-25" dirty="0">
                <a:latin typeface="Calibri"/>
                <a:cs typeface="Calibri"/>
              </a:rPr>
              <a:t>воде </a:t>
            </a:r>
            <a:r>
              <a:rPr sz="2000" b="1" spc="-15" dirty="0">
                <a:latin typeface="Calibri"/>
                <a:cs typeface="Calibri"/>
              </a:rPr>
              <a:t>45-60 </a:t>
            </a:r>
            <a:r>
              <a:rPr sz="2000" b="1" spc="-10" dirty="0">
                <a:latin typeface="Calibri"/>
                <a:cs typeface="Calibri"/>
              </a:rPr>
              <a:t>минут </a:t>
            </a:r>
            <a:r>
              <a:rPr sz="2000" b="1" spc="-5" dirty="0">
                <a:latin typeface="Calibri"/>
                <a:cs typeface="Calibri"/>
              </a:rPr>
              <a:t>с</a:t>
            </a:r>
            <a:r>
              <a:rPr sz="2000" b="1" spc="2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использованием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b="1" spc="-10" dirty="0">
                <a:latin typeface="Calibri"/>
                <a:cs typeface="Calibri"/>
              </a:rPr>
              <a:t>специального </a:t>
            </a:r>
            <a:r>
              <a:rPr sz="2000" b="1" spc="-25" dirty="0">
                <a:latin typeface="Calibri"/>
                <a:cs typeface="Calibri"/>
              </a:rPr>
              <a:t>подъемника, </a:t>
            </a:r>
            <a:r>
              <a:rPr sz="2000" b="1" spc="-10" dirty="0">
                <a:latin typeface="Calibri"/>
                <a:cs typeface="Calibri"/>
              </a:rPr>
              <a:t>плавательных средств,</a:t>
            </a:r>
            <a:r>
              <a:rPr sz="2000" b="1" spc="2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плавания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391" y="1286255"/>
            <a:ext cx="3742944" cy="257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01896" y="1286255"/>
            <a:ext cx="3599815" cy="2545080"/>
            <a:chOff x="4501896" y="1286255"/>
            <a:chExt cx="3599815" cy="2545080"/>
          </a:xfrm>
        </p:grpSpPr>
        <p:sp>
          <p:nvSpPr>
            <p:cNvPr id="5" name="object 5"/>
            <p:cNvSpPr/>
            <p:nvPr/>
          </p:nvSpPr>
          <p:spPr>
            <a:xfrm>
              <a:off x="4501896" y="1286255"/>
              <a:ext cx="3599688" cy="25450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85867" y="2142363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425450" y="0"/>
                  </a:moveTo>
                  <a:lnTo>
                    <a:pt x="0" y="37211"/>
                  </a:lnTo>
                  <a:lnTo>
                    <a:pt x="18415" y="247650"/>
                  </a:lnTo>
                  <a:lnTo>
                    <a:pt x="443865" y="210312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85867" y="2142363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0" y="37211"/>
                  </a:moveTo>
                  <a:lnTo>
                    <a:pt x="425450" y="0"/>
                  </a:lnTo>
                  <a:lnTo>
                    <a:pt x="443865" y="210312"/>
                  </a:lnTo>
                  <a:lnTo>
                    <a:pt x="18415" y="247650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69391" y="3986784"/>
            <a:ext cx="3743325" cy="2707005"/>
            <a:chOff x="469391" y="3986784"/>
            <a:chExt cx="3743325" cy="2707005"/>
          </a:xfrm>
        </p:grpSpPr>
        <p:sp>
          <p:nvSpPr>
            <p:cNvPr id="9" name="object 9"/>
            <p:cNvSpPr/>
            <p:nvPr/>
          </p:nvSpPr>
          <p:spPr>
            <a:xfrm>
              <a:off x="469391" y="3986784"/>
              <a:ext cx="3742944" cy="2706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6867" y="4571238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425450" y="0"/>
                  </a:moveTo>
                  <a:lnTo>
                    <a:pt x="0" y="37211"/>
                  </a:lnTo>
                  <a:lnTo>
                    <a:pt x="18415" y="247650"/>
                  </a:lnTo>
                  <a:lnTo>
                    <a:pt x="443864" y="210312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6867" y="4571238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0" y="37211"/>
                  </a:moveTo>
                  <a:lnTo>
                    <a:pt x="425450" y="0"/>
                  </a:lnTo>
                  <a:lnTo>
                    <a:pt x="443864" y="210312"/>
                  </a:lnTo>
                  <a:lnTo>
                    <a:pt x="18415" y="247650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501896" y="3980688"/>
            <a:ext cx="4642485" cy="2877820"/>
            <a:chOff x="4501896" y="3980688"/>
            <a:chExt cx="4642485" cy="2877820"/>
          </a:xfrm>
        </p:grpSpPr>
        <p:sp>
          <p:nvSpPr>
            <p:cNvPr id="13" name="object 13"/>
            <p:cNvSpPr/>
            <p:nvPr/>
          </p:nvSpPr>
          <p:spPr>
            <a:xfrm>
              <a:off x="4501896" y="3980688"/>
              <a:ext cx="3526536" cy="2657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59485" y="6523044"/>
              <a:ext cx="1084514" cy="3349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88808" y="6498333"/>
              <a:ext cx="1155192" cy="3596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07680" y="6550151"/>
              <a:ext cx="1036319" cy="307975"/>
            </a:xfrm>
            <a:custGeom>
              <a:avLst/>
              <a:gdLst/>
              <a:ahLst/>
              <a:cxnLst/>
              <a:rect l="l" t="t" r="r" b="b"/>
              <a:pathLst>
                <a:path w="1036320" h="307975">
                  <a:moveTo>
                    <a:pt x="1036320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1036320" y="307848"/>
                  </a:lnTo>
                  <a:lnTo>
                    <a:pt x="103632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0"/>
            <a:ext cx="9144000" cy="617220"/>
            <a:chOff x="0" y="0"/>
            <a:chExt cx="9144000" cy="617220"/>
          </a:xfrm>
        </p:grpSpPr>
        <p:sp>
          <p:nvSpPr>
            <p:cNvPr id="18" name="object 18"/>
            <p:cNvSpPr/>
            <p:nvPr/>
          </p:nvSpPr>
          <p:spPr>
            <a:xfrm>
              <a:off x="0" y="0"/>
              <a:ext cx="9144000" cy="500380"/>
            </a:xfrm>
            <a:custGeom>
              <a:avLst/>
              <a:gdLst/>
              <a:ahLst/>
              <a:cxnLst/>
              <a:rect l="l" t="t" r="r" b="b"/>
              <a:pathLst>
                <a:path w="9144000" h="500380">
                  <a:moveTo>
                    <a:pt x="9144000" y="0"/>
                  </a:moveTo>
                  <a:lnTo>
                    <a:pt x="0" y="0"/>
                  </a:lnTo>
                  <a:lnTo>
                    <a:pt x="0" y="499872"/>
                  </a:lnTo>
                  <a:lnTo>
                    <a:pt x="9144000" y="499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9016" y="0"/>
              <a:ext cx="8212582" cy="616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89254" y="5842"/>
            <a:ext cx="7757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Восстановление </a:t>
            </a:r>
            <a:r>
              <a:rPr sz="2400" spc="-25" dirty="0"/>
              <a:t>ходьбы </a:t>
            </a:r>
            <a:r>
              <a:rPr sz="2400" dirty="0"/>
              <a:t>в </a:t>
            </a:r>
            <a:r>
              <a:rPr sz="2400" spc="-10" dirty="0"/>
              <a:t>процессе</a:t>
            </a:r>
            <a:r>
              <a:rPr sz="2400" spc="-15" dirty="0"/>
              <a:t> </a:t>
            </a:r>
            <a:r>
              <a:rPr sz="2400" spc="-5" dirty="0"/>
              <a:t>гидрокинезотерапиия</a:t>
            </a:r>
            <a:endParaRPr sz="2400"/>
          </a:p>
        </p:txBody>
      </p:sp>
      <p:sp>
        <p:nvSpPr>
          <p:cNvPr id="21" name="object 21"/>
          <p:cNvSpPr txBox="1"/>
          <p:nvPr/>
        </p:nvSpPr>
        <p:spPr>
          <a:xfrm>
            <a:off x="8152638" y="6577076"/>
            <a:ext cx="95059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ЦК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87542" y="4487036"/>
            <a:ext cx="469265" cy="273050"/>
            <a:chOff x="5487542" y="4487036"/>
            <a:chExt cx="469265" cy="273050"/>
          </a:xfrm>
        </p:grpSpPr>
        <p:sp>
          <p:nvSpPr>
            <p:cNvPr id="23" name="object 23"/>
            <p:cNvSpPr/>
            <p:nvPr/>
          </p:nvSpPr>
          <p:spPr>
            <a:xfrm>
              <a:off x="5500242" y="4499736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425450" y="0"/>
                  </a:moveTo>
                  <a:lnTo>
                    <a:pt x="0" y="37337"/>
                  </a:lnTo>
                  <a:lnTo>
                    <a:pt x="18415" y="247650"/>
                  </a:lnTo>
                  <a:lnTo>
                    <a:pt x="443865" y="210438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00242" y="4499736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0" y="37337"/>
                  </a:moveTo>
                  <a:lnTo>
                    <a:pt x="425450" y="0"/>
                  </a:lnTo>
                  <a:lnTo>
                    <a:pt x="443865" y="210438"/>
                  </a:lnTo>
                  <a:lnTo>
                    <a:pt x="18415" y="247650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53795"/>
            <a:chOff x="0" y="0"/>
            <a:chExt cx="9144000" cy="11537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05127" y="109766"/>
              <a:ext cx="6423406" cy="678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9383" y="475526"/>
              <a:ext cx="5304790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85722" y="175005"/>
            <a:ext cx="5969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7210" marR="5080" indent="-524510">
              <a:lnSpc>
                <a:spcPct val="100000"/>
              </a:lnSpc>
              <a:spcBef>
                <a:spcPts val="100"/>
              </a:spcBef>
              <a:tabLst>
                <a:tab pos="2631440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Физиотерапия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для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восстановления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навыков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передвижения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самообслуживания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1067561"/>
            <a:ext cx="5201285" cy="1343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latin typeface="Calibri"/>
                <a:cs typeface="Calibri"/>
              </a:rPr>
              <a:t>Для </a:t>
            </a:r>
            <a:r>
              <a:rPr sz="2400" b="1" spc="-5" dirty="0">
                <a:latin typeface="Calibri"/>
                <a:cs typeface="Calibri"/>
              </a:rPr>
              <a:t>снижения </a:t>
            </a:r>
            <a:r>
              <a:rPr sz="2400" b="1" spc="-10" dirty="0">
                <a:latin typeface="Calibri"/>
                <a:cs typeface="Calibri"/>
              </a:rPr>
              <a:t>мышечного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тонуса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Электростатическое </a:t>
            </a:r>
            <a:r>
              <a:rPr sz="2400" spc="-15" dirty="0">
                <a:latin typeface="Calibri"/>
                <a:cs typeface="Calibri"/>
              </a:rPr>
              <a:t>поле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«Хивамат»;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  <a:tab pos="2988310" algn="l"/>
              </a:tabLst>
            </a:pPr>
            <a:r>
              <a:rPr sz="2400" spc="-5" dirty="0">
                <a:latin typeface="Calibri"/>
                <a:cs typeface="Calibri"/>
              </a:rPr>
              <a:t>Лекарственный	</a:t>
            </a:r>
            <a:r>
              <a:rPr sz="2400" spc="-10" dirty="0">
                <a:latin typeface="Calibri"/>
                <a:cs typeface="Calibri"/>
              </a:rPr>
              <a:t>электрофорез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4909" y="2018741"/>
            <a:ext cx="2068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спазмолитиков,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2312412"/>
            <a:ext cx="8031480" cy="41967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670"/>
              </a:spcBef>
            </a:pPr>
            <a:r>
              <a:rPr sz="2400" spc="-10" dirty="0">
                <a:latin typeface="Calibri"/>
                <a:cs typeface="Calibri"/>
              </a:rPr>
              <a:t>эуфиллина, </a:t>
            </a:r>
            <a:r>
              <a:rPr sz="2400" spc="-20" dirty="0">
                <a:latin typeface="Calibri"/>
                <a:cs typeface="Calibri"/>
              </a:rPr>
              <a:t>холинолитиков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релаксантов;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ДМВ-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терапия;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Парафино-озокеритолечение;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20" dirty="0">
                <a:latin typeface="Calibri"/>
                <a:cs typeface="Calibri"/>
              </a:rPr>
              <a:t>Грязелечение;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Массаж;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Криотерапия;</a:t>
            </a:r>
            <a:endParaRPr sz="24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  <a:tab pos="3032125" algn="l"/>
                <a:tab pos="4396105" algn="l"/>
                <a:tab pos="5050155" algn="l"/>
                <a:tab pos="5506720" algn="l"/>
                <a:tab pos="6617970" algn="l"/>
                <a:tab pos="6805930" algn="l"/>
                <a:tab pos="7655559" algn="l"/>
              </a:tabLst>
            </a:pPr>
            <a:r>
              <a:rPr sz="2400" dirty="0">
                <a:latin typeface="Calibri"/>
                <a:cs typeface="Calibri"/>
              </a:rPr>
              <a:t>ЭС </a:t>
            </a:r>
            <a:r>
              <a:rPr sz="2400" spc="-10" dirty="0">
                <a:latin typeface="Calibri"/>
                <a:cs typeface="Calibri"/>
              </a:rPr>
              <a:t>антагонистов </a:t>
            </a:r>
            <a:r>
              <a:rPr sz="2400" spc="-5" dirty="0">
                <a:latin typeface="Calibri"/>
                <a:cs typeface="Calibri"/>
              </a:rPr>
              <a:t>спастичных </a:t>
            </a:r>
            <a:r>
              <a:rPr sz="2400" dirty="0">
                <a:latin typeface="Calibri"/>
                <a:cs typeface="Calibri"/>
              </a:rPr>
              <a:t>мышц </a:t>
            </a:r>
            <a:r>
              <a:rPr sz="2400" spc="-10" dirty="0">
                <a:latin typeface="Calibri"/>
                <a:cs typeface="Calibri"/>
              </a:rPr>
              <a:t>(низкочастотными  </a:t>
            </a:r>
            <a:r>
              <a:rPr sz="2400" spc="-5" dirty="0">
                <a:latin typeface="Calibri"/>
                <a:cs typeface="Calibri"/>
              </a:rPr>
              <a:t>дву</a:t>
            </a:r>
            <a:r>
              <a:rPr sz="2400" spc="-65" dirty="0">
                <a:latin typeface="Calibri"/>
                <a:cs typeface="Calibri"/>
              </a:rPr>
              <a:t>х</a:t>
            </a:r>
            <a:r>
              <a:rPr sz="2400" spc="-15" dirty="0">
                <a:latin typeface="Calibri"/>
                <a:cs typeface="Calibri"/>
              </a:rPr>
              <a:t>ф</a:t>
            </a:r>
            <a:r>
              <a:rPr sz="2400" dirty="0">
                <a:latin typeface="Calibri"/>
                <a:cs typeface="Calibri"/>
              </a:rPr>
              <a:t>аз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spc="5" dirty="0">
                <a:latin typeface="Calibri"/>
                <a:cs typeface="Calibri"/>
              </a:rPr>
              <a:t>ым</a:t>
            </a:r>
            <a:r>
              <a:rPr sz="2400" dirty="0">
                <a:latin typeface="Calibri"/>
                <a:cs typeface="Calibri"/>
              </a:rPr>
              <a:t>и и</a:t>
            </a:r>
            <a:r>
              <a:rPr sz="2400" spc="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п</a:t>
            </a:r>
            <a:r>
              <a:rPr sz="2400" spc="-85" dirty="0">
                <a:latin typeface="Calibri"/>
                <a:cs typeface="Calibri"/>
              </a:rPr>
              <a:t>у</a:t>
            </a:r>
            <a:r>
              <a:rPr sz="2400" spc="-5" dirty="0">
                <a:latin typeface="Calibri"/>
                <a:cs typeface="Calibri"/>
              </a:rPr>
              <a:t>ль</a:t>
            </a:r>
            <a:r>
              <a:rPr sz="2400" spc="-1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и: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час</a:t>
            </a:r>
            <a:r>
              <a:rPr sz="2400" spc="-25" dirty="0">
                <a:latin typeface="Calibri"/>
                <a:cs typeface="Calibri"/>
              </a:rPr>
              <a:t>т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	во</a:t>
            </a:r>
            <a:r>
              <a:rPr sz="2400" spc="-25" dirty="0">
                <a:latin typeface="Calibri"/>
                <a:cs typeface="Calibri"/>
              </a:rPr>
              <a:t>зд</a:t>
            </a:r>
            <a:r>
              <a:rPr sz="2400" dirty="0">
                <a:latin typeface="Calibri"/>
                <a:cs typeface="Calibri"/>
              </a:rPr>
              <a:t>ей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вия	3</a:t>
            </a:r>
            <a:r>
              <a:rPr sz="2400" spc="35" dirty="0">
                <a:latin typeface="Calibri"/>
                <a:cs typeface="Calibri"/>
              </a:rPr>
              <a:t>0</a:t>
            </a:r>
            <a:r>
              <a:rPr sz="2400" spc="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50	</a:t>
            </a:r>
            <a:r>
              <a:rPr sz="2400" spc="-170" dirty="0">
                <a:latin typeface="Calibri"/>
                <a:cs typeface="Calibri"/>
              </a:rPr>
              <a:t>Г</a:t>
            </a:r>
            <a:r>
              <a:rPr sz="2400" spc="85" dirty="0">
                <a:latin typeface="Calibri"/>
                <a:cs typeface="Calibri"/>
              </a:rPr>
              <a:t>ц</a:t>
            </a:r>
            <a:r>
              <a:rPr sz="2400" dirty="0">
                <a:latin typeface="Calibri"/>
                <a:cs typeface="Calibri"/>
              </a:rPr>
              <a:t>,  </a:t>
            </a:r>
            <a:r>
              <a:rPr sz="2400" spc="-20" dirty="0">
                <a:latin typeface="Calibri"/>
                <a:cs typeface="Calibri"/>
              </a:rPr>
              <a:t>глубина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модуляции	</a:t>
            </a:r>
            <a:r>
              <a:rPr sz="2400" spc="5" dirty="0">
                <a:latin typeface="Calibri"/>
                <a:cs typeface="Calibri"/>
              </a:rPr>
              <a:t>75-100%,	</a:t>
            </a:r>
            <a:r>
              <a:rPr sz="2400" spc="-5" dirty="0">
                <a:latin typeface="Calibri"/>
                <a:cs typeface="Calibri"/>
              </a:rPr>
              <a:t>время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	3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мин.,	</a:t>
            </a:r>
            <a:r>
              <a:rPr sz="2400" dirty="0">
                <a:latin typeface="Calibri"/>
                <a:cs typeface="Calibri"/>
              </a:rPr>
              <a:t>через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  <a:tabLst>
                <a:tab pos="1310005" algn="l"/>
              </a:tabLst>
            </a:pPr>
            <a:r>
              <a:rPr sz="2400" spc="-5" dirty="0">
                <a:latin typeface="Calibri"/>
                <a:cs typeface="Calibri"/>
              </a:rPr>
              <a:t>мин.	повторно,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трехкратно);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662178"/>
            <a:ext cx="8320405" cy="617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6405" marR="404495" indent="-1905"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latin typeface="Arial"/>
                <a:cs typeface="Arial"/>
              </a:rPr>
              <a:t>Сравнение чрескожной </a:t>
            </a:r>
            <a:r>
              <a:rPr sz="1300" b="1" spc="-20" dirty="0">
                <a:latin typeface="Arial"/>
                <a:cs typeface="Arial"/>
              </a:rPr>
              <a:t>электрической </a:t>
            </a:r>
            <a:r>
              <a:rPr sz="1300" b="1" spc="-5" dirty="0">
                <a:latin typeface="Arial"/>
                <a:cs typeface="Arial"/>
              </a:rPr>
              <a:t>нервной </a:t>
            </a:r>
            <a:r>
              <a:rPr sz="1300" b="1" spc="-15" dirty="0">
                <a:latin typeface="Arial"/>
                <a:cs typeface="Arial"/>
              </a:rPr>
              <a:t>стимуляции </a:t>
            </a:r>
            <a:r>
              <a:rPr sz="1300" b="1" spc="-10" dirty="0">
                <a:latin typeface="Arial"/>
                <a:cs typeface="Arial"/>
              </a:rPr>
              <a:t>(TENS) </a:t>
            </a:r>
            <a:r>
              <a:rPr sz="1300" b="1" spc="-5" dirty="0">
                <a:latin typeface="Arial"/>
                <a:cs typeface="Arial"/>
              </a:rPr>
              <a:t>и </a:t>
            </a:r>
            <a:r>
              <a:rPr sz="1300" b="1" spc="-10" dirty="0">
                <a:latin typeface="Arial"/>
                <a:cs typeface="Arial"/>
              </a:rPr>
              <a:t>функциональной  </a:t>
            </a:r>
            <a:r>
              <a:rPr sz="1300" b="1" spc="-20" dirty="0">
                <a:latin typeface="Arial"/>
                <a:cs typeface="Arial"/>
              </a:rPr>
              <a:t>электрической </a:t>
            </a:r>
            <a:r>
              <a:rPr sz="1300" b="1" spc="-15" dirty="0">
                <a:latin typeface="Arial"/>
                <a:cs typeface="Arial"/>
              </a:rPr>
              <a:t>стимуляции </a:t>
            </a:r>
            <a:r>
              <a:rPr sz="1300" b="1" spc="-5" dirty="0">
                <a:latin typeface="Arial"/>
                <a:cs typeface="Arial"/>
              </a:rPr>
              <a:t>(FES) при </a:t>
            </a:r>
            <a:r>
              <a:rPr sz="1300" b="1" spc="-15" dirty="0">
                <a:latin typeface="Arial"/>
                <a:cs typeface="Arial"/>
              </a:rPr>
              <a:t>лечении спастичности после </a:t>
            </a:r>
            <a:r>
              <a:rPr sz="1300" b="1" spc="-5" dirty="0">
                <a:latin typeface="Arial"/>
                <a:cs typeface="Arial"/>
              </a:rPr>
              <a:t>повреждения </a:t>
            </a:r>
            <a:r>
              <a:rPr sz="1300" b="1" spc="-10" dirty="0">
                <a:latin typeface="Arial"/>
                <a:cs typeface="Arial"/>
              </a:rPr>
              <a:t>спинного  </a:t>
            </a:r>
            <a:r>
              <a:rPr sz="1300" b="1" spc="-15" dirty="0">
                <a:latin typeface="Arial"/>
                <a:cs typeface="Arial"/>
              </a:rPr>
              <a:t>мозга </a:t>
            </a:r>
            <a:r>
              <a:rPr sz="1300" b="1" spc="-5" dirty="0">
                <a:latin typeface="Arial"/>
                <a:cs typeface="Arial"/>
              </a:rPr>
              <a:t>- </a:t>
            </a:r>
            <a:r>
              <a:rPr sz="1300" b="1" spc="-15" dirty="0">
                <a:latin typeface="Arial"/>
                <a:cs typeface="Arial"/>
              </a:rPr>
              <a:t>пилотное </a:t>
            </a:r>
            <a:r>
              <a:rPr sz="1300" b="1" spc="-10" dirty="0">
                <a:latin typeface="Arial"/>
                <a:cs typeface="Arial"/>
              </a:rPr>
              <a:t>рандомизированное перекрестное</a:t>
            </a:r>
            <a:r>
              <a:rPr sz="1300" b="1" spc="295" dirty="0">
                <a:latin typeface="Arial"/>
                <a:cs typeface="Arial"/>
              </a:rPr>
              <a:t> </a:t>
            </a:r>
            <a:r>
              <a:rPr sz="1300" b="1" spc="-15" dirty="0">
                <a:latin typeface="Arial"/>
                <a:cs typeface="Arial"/>
              </a:rPr>
              <a:t>исследование.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200" u="heavy" spc="-5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Результаты:</a:t>
            </a:r>
            <a:endParaRPr sz="2200">
              <a:latin typeface="Calibri"/>
              <a:cs typeface="Calibri"/>
            </a:endParaRPr>
          </a:p>
          <a:p>
            <a:pPr marL="12700" marR="246379" algn="just">
              <a:lnSpc>
                <a:spcPct val="80100"/>
              </a:lnSpc>
              <a:spcBef>
                <a:spcPts val="525"/>
              </a:spcBef>
            </a:pPr>
            <a:r>
              <a:rPr sz="2200" spc="-5" dirty="0">
                <a:latin typeface="Calibri"/>
                <a:cs typeface="Calibri"/>
              </a:rPr>
              <a:t>Межгрупповой анализ </a:t>
            </a:r>
            <a:r>
              <a:rPr sz="2200" dirty="0">
                <a:latin typeface="Calibri"/>
                <a:cs typeface="Calibri"/>
              </a:rPr>
              <a:t>не </a:t>
            </a:r>
            <a:r>
              <a:rPr sz="2200" spc="-5" dirty="0">
                <a:latin typeface="Calibri"/>
                <a:cs typeface="Calibri"/>
              </a:rPr>
              <a:t>показал статистически </a:t>
            </a:r>
            <a:r>
              <a:rPr sz="2200" dirty="0">
                <a:latin typeface="Calibri"/>
                <a:cs typeface="Calibri"/>
              </a:rPr>
              <a:t>значимых  </a:t>
            </a:r>
            <a:r>
              <a:rPr sz="2200" spc="-10" dirty="0">
                <a:latin typeface="Calibri"/>
                <a:cs typeface="Calibri"/>
              </a:rPr>
              <a:t>различий </a:t>
            </a:r>
            <a:r>
              <a:rPr sz="2200" spc="-15" dirty="0">
                <a:latin typeface="Calibri"/>
                <a:cs typeface="Calibri"/>
              </a:rPr>
              <a:t>между </a:t>
            </a:r>
            <a:r>
              <a:rPr sz="2200" spc="-10" dirty="0">
                <a:latin typeface="Calibri"/>
                <a:cs typeface="Calibri"/>
              </a:rPr>
              <a:t>FES </a:t>
            </a:r>
            <a:r>
              <a:rPr sz="2200" dirty="0">
                <a:latin typeface="Calibri"/>
                <a:cs typeface="Calibri"/>
              </a:rPr>
              <a:t>и </a:t>
            </a:r>
            <a:r>
              <a:rPr sz="2200" spc="-5" dirty="0">
                <a:latin typeface="Calibri"/>
                <a:cs typeface="Calibri"/>
              </a:rPr>
              <a:t>TENS </a:t>
            </a:r>
            <a:r>
              <a:rPr sz="2200" spc="5" dirty="0">
                <a:latin typeface="Calibri"/>
                <a:cs typeface="Calibri"/>
              </a:rPr>
              <a:t>(P&gt; </a:t>
            </a:r>
            <a:r>
              <a:rPr sz="2200" spc="-5" dirty="0">
                <a:latin typeface="Calibri"/>
                <a:cs typeface="Calibri"/>
              </a:rPr>
              <a:t>0,05). </a:t>
            </a:r>
            <a:r>
              <a:rPr sz="2200" dirty="0">
                <a:latin typeface="Calibri"/>
                <a:cs typeface="Calibri"/>
              </a:rPr>
              <a:t>В </a:t>
            </a:r>
            <a:r>
              <a:rPr sz="2200" spc="-15" dirty="0">
                <a:latin typeface="Calibri"/>
                <a:cs typeface="Calibri"/>
              </a:rPr>
              <a:t>рамках </a:t>
            </a:r>
            <a:r>
              <a:rPr sz="2200" spc="-5" dirty="0">
                <a:latin typeface="Calibri"/>
                <a:cs typeface="Calibri"/>
              </a:rPr>
              <a:t>внутригруппового  </a:t>
            </a:r>
            <a:r>
              <a:rPr sz="2200" dirty="0">
                <a:latin typeface="Calibri"/>
                <a:cs typeface="Calibri"/>
              </a:rPr>
              <a:t>анализа, TENS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FES </a:t>
            </a:r>
            <a:r>
              <a:rPr sz="2200" spc="-5" dirty="0">
                <a:latin typeface="Calibri"/>
                <a:cs typeface="Calibri"/>
              </a:rPr>
              <a:t>значительно </a:t>
            </a:r>
            <a:r>
              <a:rPr sz="2200" spc="-10" dirty="0">
                <a:latin typeface="Calibri"/>
                <a:cs typeface="Calibri"/>
              </a:rPr>
              <a:t>снижали </a:t>
            </a:r>
            <a:r>
              <a:rPr sz="2200" dirty="0">
                <a:latin typeface="Calibri"/>
                <a:cs typeface="Calibri"/>
              </a:rPr>
              <a:t>спастичность </a:t>
            </a:r>
            <a:r>
              <a:rPr sz="2200" spc="-15" dirty="0">
                <a:latin typeface="Calibri"/>
                <a:cs typeface="Calibri"/>
              </a:rPr>
              <a:t>до </a:t>
            </a:r>
            <a:r>
              <a:rPr sz="2200" spc="5" dirty="0">
                <a:latin typeface="Calibri"/>
                <a:cs typeface="Calibri"/>
              </a:rPr>
              <a:t>4 </a:t>
            </a:r>
            <a:r>
              <a:rPr sz="2200" spc="-5" dirty="0">
                <a:latin typeface="Calibri"/>
                <a:cs typeface="Calibri"/>
              </a:rPr>
              <a:t>часов  </a:t>
            </a:r>
            <a:r>
              <a:rPr sz="2200" dirty="0">
                <a:latin typeface="Calibri"/>
                <a:cs typeface="Calibri"/>
              </a:rPr>
              <a:t>в тазобедренных аддукторах и </a:t>
            </a:r>
            <a:r>
              <a:rPr sz="2200" spc="-5" dirty="0">
                <a:latin typeface="Calibri"/>
                <a:cs typeface="Calibri"/>
              </a:rPr>
              <a:t>разгибателях </a:t>
            </a:r>
            <a:r>
              <a:rPr sz="2200" spc="-10" dirty="0">
                <a:latin typeface="Calibri"/>
                <a:cs typeface="Calibri"/>
              </a:rPr>
              <a:t>колена </a:t>
            </a:r>
            <a:r>
              <a:rPr sz="2200" dirty="0">
                <a:latin typeface="Calibri"/>
                <a:cs typeface="Calibri"/>
              </a:rPr>
              <a:t>(P</a:t>
            </a:r>
            <a:r>
              <a:rPr sz="2200" spc="-22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&lt;0,01).</a:t>
            </a:r>
            <a:endParaRPr sz="2200">
              <a:latin typeface="Calibri"/>
              <a:cs typeface="Calibri"/>
            </a:endParaRPr>
          </a:p>
          <a:p>
            <a:pPr marL="76835" algn="just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Значения </a:t>
            </a:r>
            <a:r>
              <a:rPr sz="2200" spc="-40" dirty="0">
                <a:latin typeface="Calibri"/>
                <a:cs typeface="Calibri"/>
              </a:rPr>
              <a:t>SCATS </a:t>
            </a:r>
            <a:r>
              <a:rPr sz="2200" spc="-10" dirty="0">
                <a:latin typeface="Calibri"/>
                <a:cs typeface="Calibri"/>
              </a:rPr>
              <a:t>показали </a:t>
            </a:r>
            <a:r>
              <a:rPr sz="2200" spc="-5" dirty="0">
                <a:latin typeface="Calibri"/>
                <a:cs typeface="Calibri"/>
              </a:rPr>
              <a:t>значительное </a:t>
            </a:r>
            <a:r>
              <a:rPr sz="2200" spc="-10" dirty="0">
                <a:latin typeface="Calibri"/>
                <a:cs typeface="Calibri"/>
              </a:rPr>
              <a:t>снижение </a:t>
            </a:r>
            <a:r>
              <a:rPr sz="2200" dirty="0">
                <a:latin typeface="Calibri"/>
                <a:cs typeface="Calibri"/>
              </a:rPr>
              <a:t>через </a:t>
            </a:r>
            <a:r>
              <a:rPr sz="2200" spc="5" dirty="0">
                <a:latin typeface="Calibri"/>
                <a:cs typeface="Calibri"/>
              </a:rPr>
              <a:t>1 </a:t>
            </a:r>
            <a:r>
              <a:rPr sz="2200" spc="-10" dirty="0">
                <a:latin typeface="Calibri"/>
                <a:cs typeface="Calibri"/>
              </a:rPr>
              <a:t>час </a:t>
            </a:r>
            <a:r>
              <a:rPr sz="2200" dirty="0">
                <a:latin typeface="Calibri"/>
                <a:cs typeface="Calibri"/>
              </a:rPr>
              <a:t>(P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=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ts val="2375"/>
              </a:lnSpc>
            </a:pPr>
            <a:r>
              <a:rPr sz="2200" spc="5" dirty="0">
                <a:latin typeface="Calibri"/>
                <a:cs typeface="Calibri"/>
              </a:rPr>
              <a:t>0,01) после </a:t>
            </a:r>
            <a:r>
              <a:rPr sz="2200" spc="-5" dirty="0">
                <a:latin typeface="Calibri"/>
                <a:cs typeface="Calibri"/>
              </a:rPr>
              <a:t>ЧЭНС </a:t>
            </a:r>
            <a:r>
              <a:rPr sz="2200" dirty="0">
                <a:latin typeface="Calibri"/>
                <a:cs typeface="Calibri"/>
              </a:rPr>
              <a:t>и через 4 часа </a:t>
            </a:r>
            <a:r>
              <a:rPr sz="2200" spc="5" dirty="0">
                <a:latin typeface="Calibri"/>
                <a:cs typeface="Calibri"/>
              </a:rPr>
              <a:t>после </a:t>
            </a:r>
            <a:r>
              <a:rPr sz="2200" spc="-10" dirty="0">
                <a:latin typeface="Calibri"/>
                <a:cs typeface="Calibri"/>
              </a:rPr>
              <a:t>FES </a:t>
            </a:r>
            <a:r>
              <a:rPr sz="2200" dirty="0">
                <a:latin typeface="Calibri"/>
                <a:cs typeface="Calibri"/>
              </a:rPr>
              <a:t>(P =</a:t>
            </a:r>
            <a:r>
              <a:rPr sz="2200" spc="-14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0,01).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u="heavy" spc="-5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Заключение:</a:t>
            </a:r>
            <a:endParaRPr sz="2200">
              <a:latin typeface="Calibri"/>
              <a:cs typeface="Calibri"/>
            </a:endParaRPr>
          </a:p>
          <a:p>
            <a:pPr marL="12700" marR="247650">
              <a:lnSpc>
                <a:spcPts val="2110"/>
              </a:lnSpc>
              <a:spcBef>
                <a:spcPts val="515"/>
              </a:spcBef>
            </a:pPr>
            <a:r>
              <a:rPr sz="2200" spc="-15" dirty="0">
                <a:latin typeface="Calibri"/>
                <a:cs typeface="Calibri"/>
              </a:rPr>
              <a:t>Один </a:t>
            </a:r>
            <a:r>
              <a:rPr sz="2200" spc="-5" dirty="0">
                <a:latin typeface="Calibri"/>
                <a:cs typeface="Calibri"/>
              </a:rPr>
              <a:t>сеанс </a:t>
            </a:r>
            <a:r>
              <a:rPr sz="2200" spc="-15" dirty="0">
                <a:latin typeface="Calibri"/>
                <a:cs typeface="Calibri"/>
              </a:rPr>
              <a:t>электростимуляции </a:t>
            </a:r>
            <a:r>
              <a:rPr sz="2200" dirty="0">
                <a:latin typeface="Calibri"/>
                <a:cs typeface="Calibri"/>
              </a:rPr>
              <a:t>с </a:t>
            </a:r>
            <a:r>
              <a:rPr sz="2200" spc="-10" dirty="0">
                <a:latin typeface="Calibri"/>
                <a:cs typeface="Calibri"/>
              </a:rPr>
              <a:t>FES </a:t>
            </a:r>
            <a:r>
              <a:rPr sz="2200" dirty="0">
                <a:latin typeface="Calibri"/>
                <a:cs typeface="Calibri"/>
              </a:rPr>
              <a:t>и </a:t>
            </a:r>
            <a:r>
              <a:rPr sz="2200" spc="-5" dirty="0">
                <a:latin typeface="Calibri"/>
                <a:cs typeface="Calibri"/>
              </a:rPr>
              <a:t>TENS, </a:t>
            </a:r>
            <a:r>
              <a:rPr sz="2200" spc="-10" dirty="0">
                <a:latin typeface="Calibri"/>
                <a:cs typeface="Calibri"/>
              </a:rPr>
              <a:t>по-видимому, </a:t>
            </a:r>
            <a:r>
              <a:rPr sz="2200" dirty="0">
                <a:latin typeface="Calibri"/>
                <a:cs typeface="Calibri"/>
              </a:rPr>
              <a:t>имеет  аналогичные антиспастические эффекты, </a:t>
            </a:r>
            <a:r>
              <a:rPr sz="2200" spc="-5" dirty="0">
                <a:latin typeface="Calibri"/>
                <a:cs typeface="Calibri"/>
              </a:rPr>
              <a:t>которые </a:t>
            </a:r>
            <a:r>
              <a:rPr sz="2200" dirty="0">
                <a:latin typeface="Calibri"/>
                <a:cs typeface="Calibri"/>
              </a:rPr>
              <a:t>длятся 4</a:t>
            </a:r>
            <a:r>
              <a:rPr sz="2200" spc="-2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часа.</a:t>
            </a:r>
            <a:endParaRPr sz="2200">
              <a:latin typeface="Calibri"/>
              <a:cs typeface="Calibri"/>
            </a:endParaRPr>
          </a:p>
          <a:p>
            <a:pPr marL="12700" marR="246379" algn="just">
              <a:lnSpc>
                <a:spcPct val="80100"/>
              </a:lnSpc>
              <a:spcBef>
                <a:spcPts val="545"/>
              </a:spcBef>
            </a:pPr>
            <a:r>
              <a:rPr sz="2200" spc="-5" dirty="0">
                <a:latin typeface="Calibri"/>
                <a:cs typeface="Calibri"/>
              </a:rPr>
              <a:t>TENS, </a:t>
            </a:r>
            <a:r>
              <a:rPr sz="2200" spc="5" dirty="0">
                <a:latin typeface="Calibri"/>
                <a:cs typeface="Calibri"/>
              </a:rPr>
              <a:t>так и </a:t>
            </a:r>
            <a:r>
              <a:rPr sz="2200" spc="-10" dirty="0">
                <a:latin typeface="Calibri"/>
                <a:cs typeface="Calibri"/>
              </a:rPr>
              <a:t>FES потенциально </a:t>
            </a:r>
            <a:r>
              <a:rPr sz="2200" dirty="0">
                <a:latin typeface="Calibri"/>
                <a:cs typeface="Calibri"/>
              </a:rPr>
              <a:t>могут </a:t>
            </a:r>
            <a:r>
              <a:rPr sz="2200" spc="-5" dirty="0">
                <a:latin typeface="Calibri"/>
                <a:cs typeface="Calibri"/>
              </a:rPr>
              <a:t>быть </a:t>
            </a:r>
            <a:r>
              <a:rPr sz="2200" spc="-10" dirty="0">
                <a:latin typeface="Calibri"/>
                <a:cs typeface="Calibri"/>
              </a:rPr>
              <a:t>использованы </a:t>
            </a:r>
            <a:r>
              <a:rPr sz="2200" spc="5" dirty="0">
                <a:latin typeface="Calibri"/>
                <a:cs typeface="Calibri"/>
              </a:rPr>
              <a:t>в </a:t>
            </a:r>
            <a:r>
              <a:rPr sz="2200" spc="-5" dirty="0">
                <a:latin typeface="Calibri"/>
                <a:cs typeface="Calibri"/>
              </a:rPr>
              <a:t>качестве  терапевтических </a:t>
            </a:r>
            <a:r>
              <a:rPr sz="2200" spc="-10" dirty="0">
                <a:latin typeface="Calibri"/>
                <a:cs typeface="Calibri"/>
              </a:rPr>
              <a:t>добавок </a:t>
            </a:r>
            <a:r>
              <a:rPr sz="2200" spc="-5" dirty="0">
                <a:latin typeface="Calibri"/>
                <a:cs typeface="Calibri"/>
              </a:rPr>
              <a:t>для уменьшения </a:t>
            </a:r>
            <a:r>
              <a:rPr sz="2200" dirty="0">
                <a:latin typeface="Calibri"/>
                <a:cs typeface="Calibri"/>
              </a:rPr>
              <a:t>спастичности в  </a:t>
            </a:r>
            <a:r>
              <a:rPr sz="2200" spc="-5" dirty="0">
                <a:latin typeface="Calibri"/>
                <a:cs typeface="Calibri"/>
              </a:rPr>
              <a:t>клинике. Кроме </a:t>
            </a:r>
            <a:r>
              <a:rPr sz="2200" spc="-10" dirty="0">
                <a:latin typeface="Calibri"/>
                <a:cs typeface="Calibri"/>
              </a:rPr>
              <a:t>того, </a:t>
            </a:r>
            <a:r>
              <a:rPr sz="2200" spc="-20" dirty="0">
                <a:latin typeface="Calibri"/>
                <a:cs typeface="Calibri"/>
              </a:rPr>
              <a:t>FES </a:t>
            </a:r>
            <a:r>
              <a:rPr sz="2200" spc="-10" dirty="0">
                <a:latin typeface="Calibri"/>
                <a:cs typeface="Calibri"/>
              </a:rPr>
              <a:t>может </a:t>
            </a:r>
            <a:r>
              <a:rPr sz="2200" spc="-5" dirty="0">
                <a:latin typeface="Calibri"/>
                <a:cs typeface="Calibri"/>
              </a:rPr>
              <a:t>оказывать </a:t>
            </a:r>
            <a:r>
              <a:rPr sz="2200" dirty="0">
                <a:latin typeface="Calibri"/>
                <a:cs typeface="Calibri"/>
              </a:rPr>
              <a:t>лучшее </a:t>
            </a:r>
            <a:r>
              <a:rPr sz="2200" spc="-5" dirty="0">
                <a:latin typeface="Calibri"/>
                <a:cs typeface="Calibri"/>
              </a:rPr>
              <a:t>влияние </a:t>
            </a:r>
            <a:r>
              <a:rPr sz="2200" dirty="0">
                <a:latin typeface="Calibri"/>
                <a:cs typeface="Calibri"/>
              </a:rPr>
              <a:t>на  пациентов со </a:t>
            </a:r>
            <a:r>
              <a:rPr sz="2200" spc="5" dirty="0">
                <a:latin typeface="Calibri"/>
                <a:cs typeface="Calibri"/>
              </a:rPr>
              <a:t>спастическими</a:t>
            </a:r>
            <a:r>
              <a:rPr sz="2200" spc="-1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рефлексами.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39065">
              <a:lnSpc>
                <a:spcPct val="100000"/>
              </a:lnSpc>
            </a:pPr>
            <a:r>
              <a:rPr sz="1400" b="1" i="1" spc="-5" dirty="0">
                <a:latin typeface="Calibri"/>
                <a:cs typeface="Calibri"/>
              </a:rPr>
              <a:t>Comparison of </a:t>
            </a:r>
            <a:r>
              <a:rPr sz="1400" b="1" i="1" spc="-10" dirty="0">
                <a:latin typeface="Calibri"/>
                <a:cs typeface="Calibri"/>
              </a:rPr>
              <a:t>transcutaneous electrical </a:t>
            </a:r>
            <a:r>
              <a:rPr sz="1400" b="1" i="1" spc="-5" dirty="0">
                <a:latin typeface="Calibri"/>
                <a:cs typeface="Calibri"/>
              </a:rPr>
              <a:t>nerve </a:t>
            </a:r>
            <a:r>
              <a:rPr sz="1400" b="1" i="1" spc="-10" dirty="0">
                <a:latin typeface="Calibri"/>
                <a:cs typeface="Calibri"/>
              </a:rPr>
              <a:t>stimulation </a:t>
            </a:r>
            <a:r>
              <a:rPr sz="1400" b="1" i="1" spc="-5" dirty="0">
                <a:latin typeface="Calibri"/>
                <a:cs typeface="Calibri"/>
              </a:rPr>
              <a:t>(TENS) </a:t>
            </a:r>
            <a:r>
              <a:rPr sz="1400" b="1" i="1" dirty="0">
                <a:latin typeface="Calibri"/>
                <a:cs typeface="Calibri"/>
              </a:rPr>
              <a:t>and </a:t>
            </a:r>
            <a:r>
              <a:rPr sz="1400" b="1" i="1" spc="-5" dirty="0">
                <a:latin typeface="Calibri"/>
                <a:cs typeface="Calibri"/>
              </a:rPr>
              <a:t>functional </a:t>
            </a:r>
            <a:r>
              <a:rPr sz="1400" b="1" i="1" spc="-10" dirty="0">
                <a:latin typeface="Calibri"/>
                <a:cs typeface="Calibri"/>
              </a:rPr>
              <a:t>electrical stimulation</a:t>
            </a:r>
            <a:r>
              <a:rPr sz="1400" b="1" i="1" spc="90" dirty="0">
                <a:latin typeface="Calibri"/>
                <a:cs typeface="Calibri"/>
              </a:rPr>
              <a:t> </a:t>
            </a:r>
            <a:r>
              <a:rPr sz="1400" b="1" i="1" spc="-15" dirty="0">
                <a:latin typeface="Calibri"/>
                <a:cs typeface="Calibri"/>
              </a:rPr>
              <a:t>(FES) </a:t>
            </a:r>
            <a:r>
              <a:rPr sz="1400" b="1" i="1" spc="-5" dirty="0">
                <a:latin typeface="Calibri"/>
                <a:cs typeface="Calibri"/>
              </a:rPr>
              <a:t>for</a:t>
            </a:r>
            <a:endParaRPr sz="1400">
              <a:latin typeface="Calibri"/>
              <a:cs typeface="Calibri"/>
            </a:endParaRPr>
          </a:p>
          <a:p>
            <a:pPr marL="44450" algn="just">
              <a:lnSpc>
                <a:spcPct val="100000"/>
              </a:lnSpc>
              <a:spcBef>
                <a:spcPts val="5"/>
              </a:spcBef>
            </a:pPr>
            <a:r>
              <a:rPr sz="1400" b="1" i="1" spc="-10" dirty="0">
                <a:latin typeface="Calibri"/>
                <a:cs typeface="Calibri"/>
              </a:rPr>
              <a:t>spasticity in </a:t>
            </a:r>
            <a:r>
              <a:rPr sz="1400" b="1" i="1" spc="-5" dirty="0">
                <a:latin typeface="Calibri"/>
                <a:cs typeface="Calibri"/>
              </a:rPr>
              <a:t>spinal </a:t>
            </a:r>
            <a:r>
              <a:rPr sz="1400" b="1" i="1" spc="-15" dirty="0">
                <a:latin typeface="Calibri"/>
                <a:cs typeface="Calibri"/>
              </a:rPr>
              <a:t>cord </a:t>
            </a:r>
            <a:r>
              <a:rPr sz="1400" b="1" i="1" spc="-5" dirty="0">
                <a:latin typeface="Calibri"/>
                <a:cs typeface="Calibri"/>
              </a:rPr>
              <a:t>injury - A pilot randomized cross-over </a:t>
            </a:r>
            <a:r>
              <a:rPr sz="1400" b="1" i="1" spc="-10" dirty="0">
                <a:latin typeface="Calibri"/>
                <a:cs typeface="Calibri"/>
              </a:rPr>
              <a:t>trial.» </a:t>
            </a:r>
            <a:r>
              <a:rPr sz="1400" b="1" spc="-15" dirty="0">
                <a:latin typeface="Calibri"/>
                <a:cs typeface="Calibri"/>
              </a:rPr>
              <a:t>2018</a:t>
            </a:r>
            <a:r>
              <a:rPr sz="1400" b="1" spc="-5" dirty="0">
                <a:latin typeface="Calibri"/>
                <a:cs typeface="Calibri"/>
              </a:rPr>
              <a:t> Jul</a:t>
            </a:r>
            <a:endParaRPr sz="140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</a:pPr>
            <a:r>
              <a:rPr sz="1400" b="1" spc="-10" dirty="0">
                <a:latin typeface="Calibri"/>
                <a:cs typeface="Calibri"/>
              </a:rPr>
              <a:t>Sivaramakrishnan </a:t>
            </a:r>
            <a:r>
              <a:rPr sz="1400" b="1" dirty="0">
                <a:latin typeface="Calibri"/>
                <a:cs typeface="Calibri"/>
              </a:rPr>
              <a:t>A, </a:t>
            </a:r>
            <a:r>
              <a:rPr sz="1400" b="1" spc="-15" dirty="0">
                <a:latin typeface="Calibri"/>
                <a:cs typeface="Calibri"/>
              </a:rPr>
              <a:t>Solomon </a:t>
            </a:r>
            <a:r>
              <a:rPr sz="1400" b="1" spc="-5" dirty="0">
                <a:latin typeface="Calibri"/>
                <a:cs typeface="Calibri"/>
              </a:rPr>
              <a:t>JM, </a:t>
            </a:r>
            <a:r>
              <a:rPr sz="1400" b="1" spc="-10" dirty="0">
                <a:latin typeface="Calibri"/>
                <a:cs typeface="Calibri"/>
              </a:rPr>
              <a:t>Manikandan N. </a:t>
            </a:r>
            <a:r>
              <a:rPr sz="1400" b="1" i="1" spc="-5" dirty="0">
                <a:latin typeface="Arial"/>
                <a:cs typeface="Arial"/>
              </a:rPr>
              <a:t>J </a:t>
            </a:r>
            <a:r>
              <a:rPr sz="1400" b="1" i="1" spc="-15" dirty="0">
                <a:latin typeface="Arial"/>
                <a:cs typeface="Arial"/>
              </a:rPr>
              <a:t>Spinal </a:t>
            </a:r>
            <a:r>
              <a:rPr sz="1400" b="1" i="1" spc="-10" dirty="0">
                <a:latin typeface="Arial"/>
                <a:cs typeface="Arial"/>
              </a:rPr>
              <a:t>Cord Med. </a:t>
            </a:r>
            <a:r>
              <a:rPr sz="1400" b="1" i="1" spc="-15" dirty="0">
                <a:latin typeface="Arial"/>
                <a:cs typeface="Arial"/>
              </a:rPr>
              <a:t>2018 Jul;41(4):397-406.</a:t>
            </a:r>
            <a:r>
              <a:rPr sz="1400" b="1" i="1" spc="100" dirty="0">
                <a:latin typeface="Arial"/>
                <a:cs typeface="Arial"/>
              </a:rPr>
              <a:t> </a:t>
            </a:r>
            <a:r>
              <a:rPr sz="1400" b="1" i="1" spc="-15" dirty="0">
                <a:latin typeface="Arial"/>
                <a:cs typeface="Arial"/>
              </a:rPr>
              <a:t>doi:</a:t>
            </a:r>
            <a:endParaRPr sz="140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10.1080/10790268.2017.1390930</a:t>
            </a:r>
            <a:r>
              <a:rPr sz="1400" b="1" i="1" spc="-10" dirty="0">
                <a:solidFill>
                  <a:srgbClr val="00336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720725"/>
            <a:chOff x="0" y="0"/>
            <a:chExt cx="9144000" cy="7207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43255"/>
            </a:xfrm>
            <a:custGeom>
              <a:avLst/>
              <a:gdLst/>
              <a:ahLst/>
              <a:cxnLst/>
              <a:rect l="l" t="t" r="r" b="b"/>
              <a:pathLst>
                <a:path w="9144000" h="643255">
                  <a:moveTo>
                    <a:pt x="9144000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9144000" y="6431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14727" y="0"/>
              <a:ext cx="5137277" cy="7205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6055" y="9855"/>
            <a:ext cx="46939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61590" algn="l"/>
              </a:tabLst>
            </a:pPr>
            <a:r>
              <a:rPr sz="2800" spc="5" dirty="0"/>
              <a:t>Эффективность	ЧЭНС и</a:t>
            </a:r>
            <a:r>
              <a:rPr sz="2800" spc="-100" dirty="0"/>
              <a:t> </a:t>
            </a:r>
            <a:r>
              <a:rPr sz="2800" dirty="0"/>
              <a:t>ФЭМС</a:t>
            </a:r>
            <a:endParaRPr sz="280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08075"/>
            <a:chOff x="0" y="0"/>
            <a:chExt cx="9144000" cy="11080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51560"/>
            </a:xfrm>
            <a:custGeom>
              <a:avLst/>
              <a:gdLst/>
              <a:ahLst/>
              <a:cxnLst/>
              <a:rect l="l" t="t" r="r" b="b"/>
              <a:pathLst>
                <a:path w="9144000" h="1051560">
                  <a:moveTo>
                    <a:pt x="9144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9144000" y="1051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64046"/>
              <a:ext cx="8779510" cy="678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17064" y="429806"/>
              <a:ext cx="4326509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8838" y="129362"/>
            <a:ext cx="83242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421255" algn="l"/>
                <a:tab pos="4768850" algn="l"/>
              </a:tabLst>
            </a:pPr>
            <a:r>
              <a:rPr sz="2400" spc="-5" dirty="0"/>
              <a:t>Функциональная	</a:t>
            </a:r>
            <a:r>
              <a:rPr sz="2400" spc="-10" dirty="0"/>
              <a:t>многоканальная	</a:t>
            </a:r>
            <a:r>
              <a:rPr sz="2400" spc="-15" dirty="0"/>
              <a:t>электростимуляции</a:t>
            </a:r>
            <a:r>
              <a:rPr sz="2400" spc="-30" dirty="0"/>
              <a:t> </a:t>
            </a:r>
            <a:r>
              <a:rPr sz="2400" spc="-10" dirty="0"/>
              <a:t>мышц</a:t>
            </a:r>
            <a:endParaRPr sz="2400"/>
          </a:p>
          <a:p>
            <a:pPr marL="635" algn="ctr">
              <a:lnSpc>
                <a:spcPct val="100000"/>
              </a:lnSpc>
              <a:spcBef>
                <a:spcPts val="5"/>
              </a:spcBef>
              <a:tabLst>
                <a:tab pos="1289685" algn="l"/>
              </a:tabLst>
            </a:pPr>
            <a:r>
              <a:rPr sz="2400" dirty="0"/>
              <a:t>в</a:t>
            </a:r>
            <a:r>
              <a:rPr sz="2400" spc="-5" dirty="0"/>
              <a:t> </a:t>
            </a:r>
            <a:r>
              <a:rPr sz="2400" spc="-25" dirty="0"/>
              <a:t>ходьбе	</a:t>
            </a:r>
            <a:r>
              <a:rPr sz="2400" dirty="0"/>
              <a:t>у </a:t>
            </a:r>
            <a:r>
              <a:rPr sz="2400" spc="-5" dirty="0"/>
              <a:t>пациентов </a:t>
            </a:r>
            <a:r>
              <a:rPr sz="2400" dirty="0"/>
              <a:t>с</a:t>
            </a:r>
            <a:r>
              <a:rPr sz="2400" spc="-5" dirty="0"/>
              <a:t> </a:t>
            </a:r>
            <a:r>
              <a:rPr sz="2400" dirty="0"/>
              <a:t>ТБСМ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221691" y="1925523"/>
            <a:ext cx="5285740" cy="32715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715" indent="-34480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20" dirty="0">
                <a:latin typeface="Calibri"/>
                <a:cs typeface="Calibri"/>
              </a:rPr>
              <a:t>Усиление </a:t>
            </a:r>
            <a:r>
              <a:rPr sz="2800" dirty="0">
                <a:latin typeface="Calibri"/>
                <a:cs typeface="Calibri"/>
              </a:rPr>
              <a:t>функции </a:t>
            </a:r>
            <a:r>
              <a:rPr sz="2800" spc="-5" dirty="0">
                <a:latin typeface="Calibri"/>
                <a:cs typeface="Calibri"/>
              </a:rPr>
              <a:t>ослабленных  </a:t>
            </a:r>
            <a:r>
              <a:rPr sz="2800" spc="10" dirty="0">
                <a:latin typeface="Calibri"/>
                <a:cs typeface="Calibri"/>
              </a:rPr>
              <a:t>мышц;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Уменьшение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спастичности</a:t>
            </a:r>
            <a:endParaRPr sz="2800">
              <a:latin typeface="Calibri"/>
              <a:cs typeface="Calibri"/>
            </a:endParaRPr>
          </a:p>
          <a:p>
            <a:pPr marL="356870" marR="5080" indent="-18288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Calibri"/>
                <a:cs typeface="Calibri"/>
              </a:rPr>
              <a:t>(за </a:t>
            </a:r>
            <a:r>
              <a:rPr sz="2800" dirty="0">
                <a:latin typeface="Calibri"/>
                <a:cs typeface="Calibri"/>
              </a:rPr>
              <a:t>счет </a:t>
            </a:r>
            <a:r>
              <a:rPr sz="2800" spc="-15" dirty="0">
                <a:latin typeface="Calibri"/>
                <a:cs typeface="Calibri"/>
              </a:rPr>
              <a:t>стимуляции </a:t>
            </a:r>
            <a:r>
              <a:rPr sz="2800" spc="-5" dirty="0">
                <a:latin typeface="Calibri"/>
                <a:cs typeface="Calibri"/>
              </a:rPr>
              <a:t>антагонистов  </a:t>
            </a:r>
            <a:r>
              <a:rPr sz="2800" dirty="0">
                <a:latin typeface="Calibri"/>
                <a:cs typeface="Calibri"/>
              </a:rPr>
              <a:t>паретичных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мышц);</a:t>
            </a:r>
            <a:endParaRPr sz="2800">
              <a:latin typeface="Calibri"/>
              <a:cs typeface="Calibri"/>
            </a:endParaRPr>
          </a:p>
          <a:p>
            <a:pPr marL="356870" marR="14859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  <a:tab pos="2219325" algn="l"/>
                <a:tab pos="2971800" algn="l"/>
              </a:tabLst>
            </a:pPr>
            <a:r>
              <a:rPr sz="2800" spc="5" dirty="0">
                <a:latin typeface="Calibri"/>
                <a:cs typeface="Calibri"/>
              </a:rPr>
              <a:t>Во</a:t>
            </a:r>
            <a:r>
              <a:rPr sz="2800" spc="-35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та</a:t>
            </a:r>
            <a:r>
              <a:rPr sz="2800" spc="5" dirty="0">
                <a:latin typeface="Calibri"/>
                <a:cs typeface="Calibri"/>
              </a:rPr>
              <a:t>но</a:t>
            </a:r>
            <a:r>
              <a:rPr sz="2800" spc="-2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л</a:t>
            </a:r>
            <a:r>
              <a:rPr sz="2800" dirty="0">
                <a:latin typeface="Calibri"/>
                <a:cs typeface="Calibri"/>
              </a:rPr>
              <a:t>ение	</a:t>
            </a:r>
            <a:r>
              <a:rPr sz="2800" spc="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птимал</a:t>
            </a:r>
            <a:r>
              <a:rPr sz="2800" spc="5" dirty="0">
                <a:latin typeface="Calibri"/>
                <a:cs typeface="Calibri"/>
              </a:rPr>
              <a:t>ьно</a:t>
            </a:r>
            <a:r>
              <a:rPr sz="2800" spc="-35" dirty="0">
                <a:latin typeface="Calibri"/>
                <a:cs typeface="Calibri"/>
              </a:rPr>
              <a:t>г</a:t>
            </a:r>
            <a:r>
              <a:rPr sz="2800" dirty="0">
                <a:latin typeface="Calibri"/>
                <a:cs typeface="Calibri"/>
              </a:rPr>
              <a:t>о  </a:t>
            </a:r>
            <a:r>
              <a:rPr sz="2800" spc="-5" dirty="0">
                <a:latin typeface="Calibri"/>
                <a:cs typeface="Calibri"/>
              </a:rPr>
              <a:t>стереотипа	</a:t>
            </a:r>
            <a:r>
              <a:rPr sz="2800" spc="-15" dirty="0">
                <a:latin typeface="Calibri"/>
                <a:cs typeface="Calibri"/>
              </a:rPr>
              <a:t>ходьбы;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24144" y="1700783"/>
            <a:ext cx="3069590" cy="4752340"/>
            <a:chOff x="5724144" y="1700783"/>
            <a:chExt cx="3069590" cy="4752340"/>
          </a:xfrm>
        </p:grpSpPr>
        <p:sp>
          <p:nvSpPr>
            <p:cNvPr id="9" name="object 9"/>
            <p:cNvSpPr/>
            <p:nvPr/>
          </p:nvSpPr>
          <p:spPr>
            <a:xfrm>
              <a:off x="5724144" y="1700783"/>
              <a:ext cx="3069336" cy="47518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0102" y="2429509"/>
              <a:ext cx="464820" cy="379730"/>
            </a:xfrm>
            <a:custGeom>
              <a:avLst/>
              <a:gdLst/>
              <a:ahLst/>
              <a:cxnLst/>
              <a:rect l="l" t="t" r="r" b="b"/>
              <a:pathLst>
                <a:path w="464820" h="379730">
                  <a:moveTo>
                    <a:pt x="434848" y="0"/>
                  </a:moveTo>
                  <a:lnTo>
                    <a:pt x="0" y="38100"/>
                  </a:lnTo>
                  <a:lnTo>
                    <a:pt x="29845" y="379729"/>
                  </a:lnTo>
                  <a:lnTo>
                    <a:pt x="464820" y="341629"/>
                  </a:lnTo>
                  <a:lnTo>
                    <a:pt x="4348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20102" y="2429509"/>
              <a:ext cx="464820" cy="379730"/>
            </a:xfrm>
            <a:custGeom>
              <a:avLst/>
              <a:gdLst/>
              <a:ahLst/>
              <a:cxnLst/>
              <a:rect l="l" t="t" r="r" b="b"/>
              <a:pathLst>
                <a:path w="464820" h="379730">
                  <a:moveTo>
                    <a:pt x="0" y="38100"/>
                  </a:moveTo>
                  <a:lnTo>
                    <a:pt x="434848" y="0"/>
                  </a:lnTo>
                  <a:lnTo>
                    <a:pt x="464820" y="341629"/>
                  </a:lnTo>
                  <a:lnTo>
                    <a:pt x="29845" y="379729"/>
                  </a:lnTo>
                  <a:lnTo>
                    <a:pt x="0" y="3810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08685"/>
            <a:chOff x="0" y="0"/>
            <a:chExt cx="9144000" cy="9086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908685"/>
            </a:xfrm>
            <a:custGeom>
              <a:avLst/>
              <a:gdLst/>
              <a:ahLst/>
              <a:cxnLst/>
              <a:rect l="l" t="t" r="r" b="b"/>
              <a:pathLst>
                <a:path w="9144000" h="908685">
                  <a:moveTo>
                    <a:pt x="9144000" y="0"/>
                  </a:moveTo>
                  <a:lnTo>
                    <a:pt x="0" y="0"/>
                  </a:lnTo>
                  <a:lnTo>
                    <a:pt x="0" y="908303"/>
                  </a:lnTo>
                  <a:lnTo>
                    <a:pt x="9144000" y="9083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05583" y="60998"/>
              <a:ext cx="5155565" cy="790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6911" y="142443"/>
            <a:ext cx="47117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/>
              <a:t>Электромионейростимуляция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93319" y="1073911"/>
            <a:ext cx="2574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  <a:tab pos="1042669" algn="l"/>
              </a:tabLst>
            </a:pPr>
            <a:r>
              <a:rPr sz="2400" spc="-5" dirty="0">
                <a:latin typeface="Calibri"/>
                <a:cs typeface="Calibri"/>
              </a:rPr>
              <a:t>Для	</a:t>
            </a:r>
            <a:r>
              <a:rPr sz="2400" spc="-10" dirty="0">
                <a:latin typeface="Calibri"/>
                <a:cs typeface="Calibri"/>
              </a:rPr>
              <a:t>увеличения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4410" y="1073911"/>
            <a:ext cx="5750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6615" algn="l"/>
                <a:tab pos="1844675" algn="l"/>
                <a:tab pos="2128520" algn="l"/>
                <a:tab pos="2646680" algn="l"/>
                <a:tab pos="3634740" algn="l"/>
                <a:tab pos="4716780" algn="l"/>
              </a:tabLst>
            </a:pP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илы	</a:t>
            </a:r>
            <a:r>
              <a:rPr sz="2400" spc="5" dirty="0">
                <a:latin typeface="Calibri"/>
                <a:cs typeface="Calibri"/>
              </a:rPr>
              <a:t>мы</a:t>
            </a:r>
            <a:r>
              <a:rPr sz="2400" dirty="0">
                <a:latin typeface="Calibri"/>
                <a:cs typeface="Calibri"/>
              </a:rPr>
              <a:t>шц	-	</a:t>
            </a:r>
            <a:r>
              <a:rPr sz="2400" spc="5" dirty="0">
                <a:latin typeface="Calibri"/>
                <a:cs typeface="Calibri"/>
              </a:rPr>
              <a:t>Э</a:t>
            </a:r>
            <a:r>
              <a:rPr sz="2400" dirty="0">
                <a:latin typeface="Calibri"/>
                <a:cs typeface="Calibri"/>
              </a:rPr>
              <a:t>С	</a:t>
            </a:r>
            <a:r>
              <a:rPr sz="2400" spc="-15" dirty="0">
                <a:latin typeface="Calibri"/>
                <a:cs typeface="Calibri"/>
              </a:rPr>
              <a:t>м</a:t>
            </a:r>
            <a:r>
              <a:rPr sz="2400" spc="5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шц	</a:t>
            </a:r>
            <a:r>
              <a:rPr sz="2400" spc="-3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пи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spc="5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,	жив</a:t>
            </a:r>
            <a:r>
              <a:rPr sz="2400" spc="-1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743" y="1366215"/>
            <a:ext cx="2522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паретичных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мышц;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319" y="1732534"/>
            <a:ext cx="2248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  <a:tab pos="1250315" algn="l"/>
              </a:tabLst>
            </a:pPr>
            <a:r>
              <a:rPr sz="2400" dirty="0">
                <a:latin typeface="Calibri"/>
                <a:cs typeface="Calibri"/>
              </a:rPr>
              <a:t>В	</a:t>
            </a:r>
            <a:r>
              <a:rPr sz="2400" spc="-10" dirty="0">
                <a:latin typeface="Calibri"/>
                <a:cs typeface="Calibri"/>
              </a:rPr>
              <a:t>случаях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44723" y="1732534"/>
            <a:ext cx="4323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1150" algn="l"/>
              </a:tabLst>
            </a:pPr>
            <a:r>
              <a:rPr sz="2400" spc="-10" dirty="0">
                <a:latin typeface="Calibri"/>
                <a:cs typeface="Calibri"/>
              </a:rPr>
              <a:t>количественных	</a:t>
            </a:r>
            <a:r>
              <a:rPr sz="2400" spc="-5" dirty="0">
                <a:latin typeface="Calibri"/>
                <a:cs typeface="Calibri"/>
              </a:rPr>
              <a:t>изменений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72653" y="1732534"/>
            <a:ext cx="510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п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3319" y="2024837"/>
            <a:ext cx="8493760" cy="44170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algn="just">
              <a:lnSpc>
                <a:spcPct val="80000"/>
              </a:lnSpc>
              <a:spcBef>
                <a:spcPts val="675"/>
              </a:spcBef>
            </a:pPr>
            <a:r>
              <a:rPr sz="2400" spc="-15" dirty="0">
                <a:latin typeface="Calibri"/>
                <a:cs typeface="Calibri"/>
              </a:rPr>
              <a:t>электродиагностике процедуры проводят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5" dirty="0">
                <a:latin typeface="Calibri"/>
                <a:cs typeface="Calibri"/>
              </a:rPr>
              <a:t>II-м </a:t>
            </a:r>
            <a:r>
              <a:rPr sz="2400" spc="-20" dirty="0">
                <a:latin typeface="Calibri"/>
                <a:cs typeface="Calibri"/>
              </a:rPr>
              <a:t>роде  </a:t>
            </a:r>
            <a:r>
              <a:rPr sz="2400" spc="-5" dirty="0">
                <a:latin typeface="Calibri"/>
                <a:cs typeface="Calibri"/>
              </a:rPr>
              <a:t>работы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частотой </a:t>
            </a:r>
            <a:r>
              <a:rPr sz="2400" spc="-5" dirty="0">
                <a:latin typeface="Calibri"/>
                <a:cs typeface="Calibri"/>
              </a:rPr>
              <a:t>50- </a:t>
            </a:r>
            <a:r>
              <a:rPr sz="2400" dirty="0">
                <a:latin typeface="Calibri"/>
                <a:cs typeface="Calibri"/>
              </a:rPr>
              <a:t>100 </a:t>
            </a:r>
            <a:r>
              <a:rPr sz="2400" spc="-85" dirty="0">
                <a:latin typeface="Calibri"/>
                <a:cs typeface="Calibri"/>
              </a:rPr>
              <a:t>Гц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20" dirty="0">
                <a:latin typeface="Calibri"/>
                <a:cs typeface="Calibri"/>
              </a:rPr>
              <a:t>глубиной </a:t>
            </a:r>
            <a:r>
              <a:rPr sz="2400" spc="-25" dirty="0">
                <a:latin typeface="Calibri"/>
                <a:cs typeface="Calibri"/>
              </a:rPr>
              <a:t>модуляции </a:t>
            </a:r>
            <a:r>
              <a:rPr sz="2400" dirty="0">
                <a:latin typeface="Calibri"/>
                <a:cs typeface="Calibri"/>
              </a:rPr>
              <a:t>75 % по 3  </a:t>
            </a:r>
            <a:r>
              <a:rPr sz="2400" spc="-5" dirty="0">
                <a:latin typeface="Calibri"/>
                <a:cs typeface="Calibri"/>
              </a:rPr>
              <a:t>минуты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20" dirty="0">
                <a:latin typeface="Calibri"/>
                <a:cs typeface="Calibri"/>
              </a:rPr>
              <a:t>каждого </a:t>
            </a:r>
            <a:r>
              <a:rPr sz="2400" spc="-10" dirty="0">
                <a:latin typeface="Calibri"/>
                <a:cs typeface="Calibri"/>
              </a:rPr>
              <a:t>полюса </a:t>
            </a:r>
            <a:r>
              <a:rPr sz="2400" dirty="0">
                <a:latin typeface="Calibri"/>
                <a:cs typeface="Calibri"/>
              </a:rPr>
              <a:t>с перерывом 3 </a:t>
            </a:r>
            <a:r>
              <a:rPr sz="2400" spc="-5" dirty="0">
                <a:latin typeface="Calibri"/>
                <a:cs typeface="Calibri"/>
              </a:rPr>
              <a:t>минуты.  </a:t>
            </a:r>
            <a:r>
              <a:rPr sz="2400" spc="-15" dirty="0">
                <a:latin typeface="Calibri"/>
                <a:cs typeface="Calibri"/>
              </a:rPr>
              <a:t>Длительность </a:t>
            </a:r>
            <a:r>
              <a:rPr sz="2400" dirty="0">
                <a:latin typeface="Calibri"/>
                <a:cs typeface="Calibri"/>
              </a:rPr>
              <a:t>серии </a:t>
            </a:r>
            <a:r>
              <a:rPr sz="2400" spc="-20" dirty="0">
                <a:latin typeface="Calibri"/>
                <a:cs typeface="Calibri"/>
              </a:rPr>
              <a:t>колебаний </a:t>
            </a:r>
            <a:r>
              <a:rPr sz="2400" dirty="0">
                <a:latin typeface="Calibri"/>
                <a:cs typeface="Calibri"/>
              </a:rPr>
              <a:t>2 </a:t>
            </a:r>
            <a:r>
              <a:rPr sz="2400" spc="-5" dirty="0">
                <a:latin typeface="Calibri"/>
                <a:cs typeface="Calibri"/>
              </a:rPr>
              <a:t>секунды, </a:t>
            </a:r>
            <a:r>
              <a:rPr sz="2400" spc="-10" dirty="0">
                <a:latin typeface="Calibri"/>
                <a:cs typeface="Calibri"/>
              </a:rPr>
              <a:t>пауза </a:t>
            </a:r>
            <a:r>
              <a:rPr sz="2400" dirty="0">
                <a:latin typeface="Calibri"/>
                <a:cs typeface="Calibri"/>
              </a:rPr>
              <a:t>5 </a:t>
            </a:r>
            <a:r>
              <a:rPr sz="2400" spc="-5" dirty="0">
                <a:latin typeface="Calibri"/>
                <a:cs typeface="Calibri"/>
              </a:rPr>
              <a:t>секунд.  Сила </a:t>
            </a:r>
            <a:r>
              <a:rPr sz="2400" spc="-15" dirty="0">
                <a:latin typeface="Calibri"/>
                <a:cs typeface="Calibri"/>
              </a:rPr>
              <a:t>тока </a:t>
            </a:r>
            <a:r>
              <a:rPr sz="2400" spc="-10" dirty="0">
                <a:latin typeface="Calibri"/>
                <a:cs typeface="Calibri"/>
              </a:rPr>
              <a:t>возрастающая, </a:t>
            </a:r>
            <a:r>
              <a:rPr sz="2400" spc="-5" dirty="0">
                <a:latin typeface="Calibri"/>
                <a:cs typeface="Calibri"/>
              </a:rPr>
              <a:t>5-12 </a:t>
            </a:r>
            <a:r>
              <a:rPr sz="2400" dirty="0">
                <a:latin typeface="Calibri"/>
                <a:cs typeface="Calibri"/>
              </a:rPr>
              <a:t>мА. </a:t>
            </a:r>
            <a:r>
              <a:rPr sz="2400" spc="-20" dirty="0">
                <a:latin typeface="Calibri"/>
                <a:cs typeface="Calibri"/>
              </a:rPr>
              <a:t>Продолжительность  </a:t>
            </a:r>
            <a:r>
              <a:rPr sz="2400" spc="-10" dirty="0">
                <a:latin typeface="Calibri"/>
                <a:cs typeface="Calibri"/>
              </a:rPr>
              <a:t>экспозиции </a:t>
            </a:r>
            <a:r>
              <a:rPr sz="2400" spc="5" dirty="0">
                <a:latin typeface="Calibri"/>
                <a:cs typeface="Calibri"/>
              </a:rPr>
              <a:t>10-12 </a:t>
            </a:r>
            <a:r>
              <a:rPr sz="2400" spc="-25" dirty="0">
                <a:latin typeface="Calibri"/>
                <a:cs typeface="Calibri"/>
              </a:rPr>
              <a:t>минут, </a:t>
            </a:r>
            <a:r>
              <a:rPr sz="2400" spc="-5" dirty="0">
                <a:latin typeface="Calibri"/>
                <a:cs typeface="Calibri"/>
              </a:rPr>
              <a:t>курс включает 25-30 </a:t>
            </a:r>
            <a:r>
              <a:rPr sz="2400" spc="-15" dirty="0">
                <a:latin typeface="Calibri"/>
                <a:cs typeface="Calibri"/>
              </a:rPr>
              <a:t>ежедневных  </a:t>
            </a:r>
            <a:r>
              <a:rPr sz="2400" spc="-10" dirty="0">
                <a:latin typeface="Calibri"/>
                <a:cs typeface="Calibri"/>
              </a:rPr>
              <a:t>процедур;</a:t>
            </a:r>
            <a:endParaRPr sz="24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При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частичной реакции перерождения (тип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400" spc="-15" dirty="0">
                <a:latin typeface="Calibri"/>
                <a:cs typeface="Calibri"/>
              </a:rPr>
              <a:t>), </a:t>
            </a:r>
            <a:r>
              <a:rPr sz="2400" spc="-5" dirty="0">
                <a:latin typeface="Calibri"/>
                <a:cs typeface="Calibri"/>
              </a:rPr>
              <a:t>рационально  </a:t>
            </a:r>
            <a:r>
              <a:rPr sz="2400" spc="-10" dirty="0">
                <a:latin typeface="Calibri"/>
                <a:cs typeface="Calibri"/>
              </a:rPr>
              <a:t>использовать </a:t>
            </a:r>
            <a:r>
              <a:rPr sz="2400" spc="-5" dirty="0">
                <a:latin typeface="Calibri"/>
                <a:cs typeface="Calibri"/>
              </a:rPr>
              <a:t>1-й </a:t>
            </a:r>
            <a:r>
              <a:rPr sz="2400" spc="-10" dirty="0">
                <a:latin typeface="Calibri"/>
                <a:cs typeface="Calibri"/>
              </a:rPr>
              <a:t>режим, </a:t>
            </a:r>
            <a:r>
              <a:rPr sz="2400" spc="-5" dirty="0">
                <a:latin typeface="Calibri"/>
                <a:cs typeface="Calibri"/>
              </a:rPr>
              <a:t>II-й </a:t>
            </a:r>
            <a:r>
              <a:rPr sz="2400" spc="-30" dirty="0">
                <a:latin typeface="Calibri"/>
                <a:cs typeface="Calibri"/>
              </a:rPr>
              <a:t>род </a:t>
            </a:r>
            <a:r>
              <a:rPr sz="2400" spc="-5" dirty="0">
                <a:latin typeface="Calibri"/>
                <a:cs typeface="Calibri"/>
              </a:rPr>
              <a:t>работы, </a:t>
            </a:r>
            <a:r>
              <a:rPr sz="2400" spc="-15" dirty="0">
                <a:latin typeface="Calibri"/>
                <a:cs typeface="Calibri"/>
              </a:rPr>
              <a:t>частоту </a:t>
            </a:r>
            <a:r>
              <a:rPr sz="2400" spc="-10" dirty="0">
                <a:latin typeface="Calibri"/>
                <a:cs typeface="Calibri"/>
              </a:rPr>
              <a:t>50-70 </a:t>
            </a:r>
            <a:r>
              <a:rPr sz="2400" spc="-30" dirty="0">
                <a:latin typeface="Calibri"/>
                <a:cs typeface="Calibri"/>
              </a:rPr>
              <a:t>Гц,  </a:t>
            </a:r>
            <a:r>
              <a:rPr sz="2400" spc="-20" dirty="0">
                <a:latin typeface="Calibri"/>
                <a:cs typeface="Calibri"/>
              </a:rPr>
              <a:t>глубину </a:t>
            </a:r>
            <a:r>
              <a:rPr sz="2400" spc="-25" dirty="0">
                <a:latin typeface="Calibri"/>
                <a:cs typeface="Calibri"/>
              </a:rPr>
              <a:t>модуляции </a:t>
            </a:r>
            <a:r>
              <a:rPr sz="2400" dirty="0">
                <a:latin typeface="Calibri"/>
                <a:cs typeface="Calibri"/>
              </a:rPr>
              <a:t>100 </a:t>
            </a:r>
            <a:r>
              <a:rPr sz="2400" spc="-10" dirty="0">
                <a:latin typeface="Calibri"/>
                <a:cs typeface="Calibri"/>
              </a:rPr>
              <a:t>%, длительность </a:t>
            </a:r>
            <a:r>
              <a:rPr sz="2400" dirty="0">
                <a:latin typeface="Calibri"/>
                <a:cs typeface="Calibri"/>
              </a:rPr>
              <a:t>посылок 3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секунды;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При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частичной реакции перерождения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sz="2400" spc="-10" dirty="0">
                <a:latin typeface="Calibri"/>
                <a:cs typeface="Calibri"/>
              </a:rPr>
              <a:t>тип </a:t>
            </a:r>
            <a:r>
              <a:rPr sz="2400" dirty="0">
                <a:latin typeface="Calibri"/>
                <a:cs typeface="Calibri"/>
              </a:rPr>
              <a:t>Б) </a:t>
            </a:r>
            <a:r>
              <a:rPr sz="2400" spc="-5" dirty="0">
                <a:latin typeface="Calibri"/>
                <a:cs typeface="Calibri"/>
              </a:rPr>
              <a:t>реакции  перерождения применяют </a:t>
            </a:r>
            <a:r>
              <a:rPr sz="2400" spc="5" dirty="0">
                <a:latin typeface="Calibri"/>
                <a:cs typeface="Calibri"/>
              </a:rPr>
              <a:t>2-й </a:t>
            </a:r>
            <a:r>
              <a:rPr sz="2400" spc="-5" dirty="0">
                <a:latin typeface="Calibri"/>
                <a:cs typeface="Calibri"/>
              </a:rPr>
              <a:t>режим, </a:t>
            </a:r>
            <a:r>
              <a:rPr sz="2400" spc="-10" dirty="0">
                <a:latin typeface="Calibri"/>
                <a:cs typeface="Calibri"/>
              </a:rPr>
              <a:t>II-й </a:t>
            </a:r>
            <a:r>
              <a:rPr sz="2400" spc="-25" dirty="0">
                <a:latin typeface="Calibri"/>
                <a:cs typeface="Calibri"/>
              </a:rPr>
              <a:t>род </a:t>
            </a:r>
            <a:r>
              <a:rPr sz="2400" spc="-5" dirty="0">
                <a:latin typeface="Calibri"/>
                <a:cs typeface="Calibri"/>
              </a:rPr>
              <a:t>работы,  </a:t>
            </a:r>
            <a:r>
              <a:rPr sz="2400" spc="-10" dirty="0">
                <a:latin typeface="Calibri"/>
                <a:cs typeface="Calibri"/>
              </a:rPr>
              <a:t>частоту </a:t>
            </a:r>
            <a:r>
              <a:rPr sz="2400" spc="-5" dirty="0">
                <a:latin typeface="Calibri"/>
                <a:cs typeface="Calibri"/>
              </a:rPr>
              <a:t>30-50 </a:t>
            </a:r>
            <a:r>
              <a:rPr sz="2400" spc="-30" dirty="0">
                <a:latin typeface="Calibri"/>
                <a:cs typeface="Calibri"/>
              </a:rPr>
              <a:t>Гц, </a:t>
            </a:r>
            <a:r>
              <a:rPr sz="2400" spc="-25" dirty="0">
                <a:latin typeface="Calibri"/>
                <a:cs typeface="Calibri"/>
              </a:rPr>
              <a:t>глубину модуляции </a:t>
            </a:r>
            <a:r>
              <a:rPr sz="2400" dirty="0">
                <a:latin typeface="Calibri"/>
                <a:cs typeface="Calibri"/>
              </a:rPr>
              <a:t>100 </a:t>
            </a:r>
            <a:r>
              <a:rPr sz="2400" spc="-20" dirty="0">
                <a:latin typeface="Calibri"/>
                <a:cs typeface="Calibri"/>
              </a:rPr>
              <a:t>%,</a:t>
            </a:r>
            <a:r>
              <a:rPr sz="2400" spc="43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длительность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743" y="6343294"/>
            <a:ext cx="2402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посылок 5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секунд;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12735" y="6486144"/>
            <a:ext cx="1737360" cy="378460"/>
            <a:chOff x="7412735" y="6486144"/>
            <a:chExt cx="1737360" cy="378460"/>
          </a:xfrm>
        </p:grpSpPr>
        <p:sp>
          <p:nvSpPr>
            <p:cNvPr id="15" name="object 15"/>
            <p:cNvSpPr/>
            <p:nvPr/>
          </p:nvSpPr>
          <p:spPr>
            <a:xfrm>
              <a:off x="7417307" y="6490716"/>
              <a:ext cx="1728470" cy="368935"/>
            </a:xfrm>
            <a:custGeom>
              <a:avLst/>
              <a:gdLst/>
              <a:ahLst/>
              <a:cxnLst/>
              <a:rect l="l" t="t" r="r" b="b"/>
              <a:pathLst>
                <a:path w="1728470" h="368934">
                  <a:moveTo>
                    <a:pt x="1728216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728216" y="368808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17307" y="6490716"/>
              <a:ext cx="1728470" cy="368935"/>
            </a:xfrm>
            <a:custGeom>
              <a:avLst/>
              <a:gdLst/>
              <a:ahLst/>
              <a:cxnLst/>
              <a:rect l="l" t="t" r="r" b="b"/>
              <a:pathLst>
                <a:path w="1728470" h="368934">
                  <a:moveTo>
                    <a:pt x="0" y="368808"/>
                  </a:moveTo>
                  <a:lnTo>
                    <a:pt x="1728216" y="368808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421880" y="6509105"/>
            <a:ext cx="1724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Р.А.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99770"/>
            <a:chOff x="0" y="0"/>
            <a:chExt cx="9144000" cy="6997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475615"/>
            </a:xfrm>
            <a:custGeom>
              <a:avLst/>
              <a:gdLst/>
              <a:ahLst/>
              <a:cxnLst/>
              <a:rect l="l" t="t" r="r" b="b"/>
              <a:pathLst>
                <a:path w="9144000" h="475615">
                  <a:moveTo>
                    <a:pt x="9144000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9144000" y="47548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80488" y="0"/>
              <a:ext cx="2704845" cy="6992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70120" y="0"/>
              <a:ext cx="3524885" cy="6992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94229" y="0"/>
            <a:ext cx="54698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02840" algn="l"/>
              </a:tabLst>
            </a:pPr>
            <a:r>
              <a:rPr sz="2800" dirty="0"/>
              <a:t>Эпидуральная	</a:t>
            </a:r>
            <a:r>
              <a:rPr sz="2800" spc="-10" dirty="0"/>
              <a:t>электростимуляция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618845" y="1067511"/>
            <a:ext cx="2223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Эпидуральная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1623" y="1067511"/>
            <a:ext cx="2561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электростимуляция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2704" y="1067511"/>
            <a:ext cx="2295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9830" algn="l"/>
              </a:tabLst>
            </a:pPr>
            <a:r>
              <a:rPr sz="2400" dirty="0">
                <a:latin typeface="Calibri"/>
                <a:cs typeface="Calibri"/>
              </a:rPr>
              <a:t>задних	</a:t>
            </a:r>
            <a:r>
              <a:rPr sz="2400" spc="-5" dirty="0">
                <a:latin typeface="Calibri"/>
                <a:cs typeface="Calibri"/>
              </a:rPr>
              <a:t>структур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3269" y="1433829"/>
            <a:ext cx="4659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пояснично-крестцового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утолщения;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845" y="1872437"/>
            <a:ext cx="13531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Частота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88845" y="1872437"/>
            <a:ext cx="6506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9439" algn="l"/>
                <a:tab pos="2976245" algn="l"/>
                <a:tab pos="3582670" algn="l"/>
                <a:tab pos="5217160" algn="l"/>
                <a:tab pos="5610860" algn="l"/>
                <a:tab pos="6253480" algn="l"/>
              </a:tabLst>
            </a:pPr>
            <a:r>
              <a:rPr sz="2400" spc="-20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35" dirty="0">
                <a:latin typeface="Calibri"/>
                <a:cs typeface="Calibri"/>
              </a:rPr>
              <a:t>з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ействия	</a:t>
            </a:r>
            <a:r>
              <a:rPr sz="2400" spc="5" dirty="0">
                <a:latin typeface="Calibri"/>
                <a:cs typeface="Calibri"/>
              </a:rPr>
              <a:t>50</a:t>
            </a: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0	</a:t>
            </a:r>
            <a:r>
              <a:rPr sz="2400" spc="-170" dirty="0">
                <a:latin typeface="Calibri"/>
                <a:cs typeface="Calibri"/>
              </a:rPr>
              <a:t>Г</a:t>
            </a:r>
            <a:r>
              <a:rPr sz="2400" spc="85" dirty="0">
                <a:latin typeface="Calibri"/>
                <a:cs typeface="Calibri"/>
              </a:rPr>
              <a:t>ц</a:t>
            </a:r>
            <a:r>
              <a:rPr sz="2400" dirty="0">
                <a:latin typeface="Calibri"/>
                <a:cs typeface="Calibri"/>
              </a:rPr>
              <a:t>,	а</a:t>
            </a:r>
            <a:r>
              <a:rPr sz="2400" spc="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пли</a:t>
            </a:r>
            <a:r>
              <a:rPr sz="2400" spc="5" dirty="0">
                <a:latin typeface="Calibri"/>
                <a:cs typeface="Calibri"/>
              </a:rPr>
              <a:t>т</a:t>
            </a:r>
            <a:r>
              <a:rPr sz="2400" spc="-100" dirty="0">
                <a:latin typeface="Calibri"/>
                <a:cs typeface="Calibri"/>
              </a:rPr>
              <a:t>у</a:t>
            </a:r>
            <a:r>
              <a:rPr sz="2400" spc="-5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а	–	</a:t>
            </a:r>
            <a:r>
              <a:rPr sz="2400" spc="5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7	</a:t>
            </a:r>
            <a:r>
              <a:rPr sz="2400" spc="-10" dirty="0">
                <a:latin typeface="Calibri"/>
                <a:cs typeface="Calibri"/>
              </a:rPr>
              <a:t>В,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845" y="2165477"/>
            <a:ext cx="8077200" cy="16357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algn="just">
              <a:lnSpc>
                <a:spcPct val="100000"/>
              </a:lnSpc>
              <a:spcBef>
                <a:spcPts val="675"/>
              </a:spcBef>
            </a:pPr>
            <a:r>
              <a:rPr sz="2400" spc="-10" dirty="0">
                <a:latin typeface="Calibri"/>
                <a:cs typeface="Calibri"/>
              </a:rPr>
              <a:t>длительность </a:t>
            </a:r>
            <a:r>
              <a:rPr sz="2400" dirty="0">
                <a:latin typeface="Calibri"/>
                <a:cs typeface="Calibri"/>
              </a:rPr>
              <a:t>210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мкс;</a:t>
            </a:r>
            <a:endParaRPr sz="24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Стимуляция </a:t>
            </a:r>
            <a:r>
              <a:rPr sz="2400" spc="-10" dirty="0">
                <a:latin typeface="Calibri"/>
                <a:cs typeface="Calibri"/>
              </a:rPr>
              <a:t>верхнележащих поясничных сегментов  спинного мозга позволяет </a:t>
            </a:r>
            <a:r>
              <a:rPr sz="2400" spc="-15" dirty="0">
                <a:latin typeface="Calibri"/>
                <a:cs typeface="Calibri"/>
              </a:rPr>
              <a:t>подавить </a:t>
            </a:r>
            <a:r>
              <a:rPr sz="2400" spc="-10" dirty="0">
                <a:latin typeface="Calibri"/>
                <a:cs typeface="Calibri"/>
              </a:rPr>
              <a:t>выраженный  </a:t>
            </a:r>
            <a:r>
              <a:rPr sz="2400" dirty="0">
                <a:latin typeface="Calibri"/>
                <a:cs typeface="Calibri"/>
              </a:rPr>
              <a:t>мышечный </a:t>
            </a:r>
            <a:r>
              <a:rPr sz="2400" spc="-5" dirty="0">
                <a:latin typeface="Calibri"/>
                <a:cs typeface="Calibri"/>
              </a:rPr>
              <a:t>гипертонус нижних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конечностей;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12735" y="6486144"/>
            <a:ext cx="1737360" cy="378460"/>
            <a:chOff x="7412735" y="6486144"/>
            <a:chExt cx="1737360" cy="378460"/>
          </a:xfrm>
        </p:grpSpPr>
        <p:sp>
          <p:nvSpPr>
            <p:cNvPr id="15" name="object 15"/>
            <p:cNvSpPr/>
            <p:nvPr/>
          </p:nvSpPr>
          <p:spPr>
            <a:xfrm>
              <a:off x="7417307" y="6490716"/>
              <a:ext cx="1728470" cy="368935"/>
            </a:xfrm>
            <a:custGeom>
              <a:avLst/>
              <a:gdLst/>
              <a:ahLst/>
              <a:cxnLst/>
              <a:rect l="l" t="t" r="r" b="b"/>
              <a:pathLst>
                <a:path w="1728470" h="368934">
                  <a:moveTo>
                    <a:pt x="1728216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728216" y="368808"/>
                  </a:lnTo>
                  <a:lnTo>
                    <a:pt x="17282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17307" y="6490716"/>
              <a:ext cx="1728470" cy="368935"/>
            </a:xfrm>
            <a:custGeom>
              <a:avLst/>
              <a:gdLst/>
              <a:ahLst/>
              <a:cxnLst/>
              <a:rect l="l" t="t" r="r" b="b"/>
              <a:pathLst>
                <a:path w="1728470" h="368934">
                  <a:moveTo>
                    <a:pt x="0" y="368808"/>
                  </a:moveTo>
                  <a:lnTo>
                    <a:pt x="1728216" y="368808"/>
                  </a:lnTo>
                  <a:lnTo>
                    <a:pt x="1728216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421880" y="6509105"/>
            <a:ext cx="1724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Р.А.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42744" y="4215384"/>
            <a:ext cx="5406450" cy="2215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127" y="1248918"/>
            <a:ext cx="8632190" cy="3622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</a:t>
            </a:r>
            <a:r>
              <a:rPr sz="2000" spc="-20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рандомизированное, двойное слепое </a:t>
            </a:r>
            <a:r>
              <a:rPr sz="2000" spc="-15" dirty="0">
                <a:latin typeface="Calibri"/>
                <a:cs typeface="Calibri"/>
              </a:rPr>
              <a:t>контролируемое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исследование.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5080" indent="-635" algn="just">
              <a:lnSpc>
                <a:spcPct val="100000"/>
              </a:lnSpc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Результаты:</a:t>
            </a:r>
            <a:r>
              <a:rPr sz="2000" spc="-20" dirty="0">
                <a:latin typeface="Calibri"/>
                <a:cs typeface="Calibri"/>
              </a:rPr>
              <a:t> Боль </a:t>
            </a:r>
            <a:r>
              <a:rPr sz="2000" spc="-5" dirty="0">
                <a:latin typeface="Calibri"/>
                <a:cs typeface="Calibri"/>
              </a:rPr>
              <a:t>в плече </a:t>
            </a:r>
            <a:r>
              <a:rPr sz="2000" spc="-10" dirty="0">
                <a:latin typeface="Calibri"/>
                <a:cs typeface="Calibri"/>
              </a:rPr>
              <a:t>значительно </a:t>
            </a:r>
            <a:r>
              <a:rPr sz="2000" spc="-5" dirty="0">
                <a:latin typeface="Calibri"/>
                <a:cs typeface="Calibri"/>
              </a:rPr>
              <a:t>уменьшилась </a:t>
            </a:r>
            <a:r>
              <a:rPr sz="2000" spc="-10" dirty="0">
                <a:latin typeface="Calibri"/>
                <a:cs typeface="Calibri"/>
              </a:rPr>
              <a:t>со временем как </a:t>
            </a:r>
            <a:r>
              <a:rPr sz="2000" spc="-5" dirty="0">
                <a:latin typeface="Calibri"/>
                <a:cs typeface="Calibri"/>
              </a:rPr>
              <a:t>в  акупунктурной, </a:t>
            </a:r>
            <a:r>
              <a:rPr sz="2000" spc="-10" dirty="0">
                <a:latin typeface="Calibri"/>
                <a:cs typeface="Calibri"/>
              </a:rPr>
              <a:t>так </a:t>
            </a:r>
            <a:r>
              <a:rPr sz="2000" spc="-5" dirty="0">
                <a:latin typeface="Calibri"/>
                <a:cs typeface="Calibri"/>
              </a:rPr>
              <a:t>и в </a:t>
            </a:r>
            <a:r>
              <a:rPr sz="2000" spc="-10" dirty="0">
                <a:latin typeface="Calibri"/>
                <a:cs typeface="Calibri"/>
              </a:rPr>
              <a:t>фиктивной </a:t>
            </a:r>
            <a:r>
              <a:rPr sz="2000" spc="-5" dirty="0">
                <a:latin typeface="Calibri"/>
                <a:cs typeface="Calibri"/>
              </a:rPr>
              <a:t>акупунктурной </a:t>
            </a:r>
            <a:r>
              <a:rPr sz="2000" spc="-15" dirty="0">
                <a:latin typeface="Calibri"/>
                <a:cs typeface="Calibri"/>
              </a:rPr>
              <a:t>группах </a:t>
            </a:r>
            <a:r>
              <a:rPr sz="2000" spc="-5" dirty="0">
                <a:latin typeface="Calibri"/>
                <a:cs typeface="Calibri"/>
              </a:rPr>
              <a:t>(р = 0,005), с  </a:t>
            </a:r>
            <a:r>
              <a:rPr sz="2000" spc="-15" dirty="0">
                <a:latin typeface="Calibri"/>
                <a:cs typeface="Calibri"/>
              </a:rPr>
              <a:t>уменьшением </a:t>
            </a:r>
            <a:r>
              <a:rPr sz="2000" spc="-10" dirty="0">
                <a:latin typeface="Calibri"/>
                <a:cs typeface="Calibri"/>
              </a:rPr>
              <a:t>на 66% </a:t>
            </a:r>
            <a:r>
              <a:rPr sz="2000" spc="-5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43%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соответственно.</a:t>
            </a:r>
            <a:endParaRPr sz="2000">
              <a:latin typeface="Calibri"/>
              <a:cs typeface="Calibri"/>
            </a:endParaRPr>
          </a:p>
          <a:p>
            <a:pPr marL="12700" marR="6350" indent="-635" algn="just">
              <a:lnSpc>
                <a:spcPct val="100000"/>
              </a:lnSpc>
              <a:spcBef>
                <a:spcPts val="484"/>
              </a:spcBef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Выводы: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Был </a:t>
            </a:r>
            <a:r>
              <a:rPr sz="2000" spc="-10" dirty="0">
                <a:latin typeface="Calibri"/>
                <a:cs typeface="Calibri"/>
              </a:rPr>
              <a:t>отмечен </a:t>
            </a:r>
            <a:r>
              <a:rPr sz="2000" spc="-15" dirty="0">
                <a:latin typeface="Calibri"/>
                <a:cs typeface="Calibri"/>
              </a:rPr>
              <a:t>средний </a:t>
            </a:r>
            <a:r>
              <a:rPr sz="2000" spc="-5" dirty="0">
                <a:latin typeface="Calibri"/>
                <a:cs typeface="Calibri"/>
              </a:rPr>
              <a:t>лечебный </a:t>
            </a:r>
            <a:r>
              <a:rPr sz="2000" spc="-15" dirty="0">
                <a:latin typeface="Calibri"/>
                <a:cs typeface="Calibri"/>
              </a:rPr>
              <a:t>эффект, </a:t>
            </a:r>
            <a:r>
              <a:rPr sz="2000" spc="-5" dirty="0">
                <a:latin typeface="Calibri"/>
                <a:cs typeface="Calibri"/>
              </a:rPr>
              <a:t>связанный с  </a:t>
            </a:r>
            <a:r>
              <a:rPr sz="2000" spc="-15" dirty="0">
                <a:latin typeface="Calibri"/>
                <a:cs typeface="Calibri"/>
              </a:rPr>
              <a:t>иглоукалыванием, что </a:t>
            </a:r>
            <a:r>
              <a:rPr sz="2000" spc="-10" dirty="0">
                <a:latin typeface="Calibri"/>
                <a:cs typeface="Calibri"/>
              </a:rPr>
              <a:t>позволяет предположить, </a:t>
            </a:r>
            <a:r>
              <a:rPr sz="2000" spc="-15" dirty="0">
                <a:latin typeface="Calibri"/>
                <a:cs typeface="Calibri"/>
              </a:rPr>
              <a:t>что </a:t>
            </a:r>
            <a:r>
              <a:rPr sz="2000" spc="-5" dirty="0">
                <a:latin typeface="Calibri"/>
                <a:cs typeface="Calibri"/>
              </a:rPr>
              <a:t>он </a:t>
            </a:r>
            <a:r>
              <a:rPr sz="2000" spc="-15" dirty="0">
                <a:latin typeface="Calibri"/>
                <a:cs typeface="Calibri"/>
              </a:rPr>
              <a:t>может </a:t>
            </a:r>
            <a:r>
              <a:rPr sz="2000" spc="-5" dirty="0">
                <a:latin typeface="Calibri"/>
                <a:cs typeface="Calibri"/>
              </a:rPr>
              <a:t>быть </a:t>
            </a:r>
            <a:r>
              <a:rPr sz="2000" dirty="0">
                <a:latin typeface="Calibri"/>
                <a:cs typeface="Calibri"/>
              </a:rPr>
              <a:t>лучше  </a:t>
            </a:r>
            <a:r>
              <a:rPr sz="2000" spc="-10" dirty="0">
                <a:latin typeface="Calibri"/>
                <a:cs typeface="Calibri"/>
              </a:rPr>
              <a:t>искусственного </a:t>
            </a:r>
            <a:r>
              <a:rPr sz="2000" spc="-15" dirty="0">
                <a:latin typeface="Calibri"/>
                <a:cs typeface="Calibri"/>
              </a:rPr>
              <a:t>иглоукалывания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(плацебо).</a:t>
            </a:r>
            <a:endParaRPr sz="2000">
              <a:latin typeface="Calibri"/>
              <a:cs typeface="Calibri"/>
            </a:endParaRPr>
          </a:p>
          <a:p>
            <a:pPr marL="12700" marR="10160" algn="just">
              <a:lnSpc>
                <a:spcPct val="100000"/>
              </a:lnSpc>
              <a:spcBef>
                <a:spcPts val="484"/>
              </a:spcBef>
            </a:pPr>
            <a:r>
              <a:rPr sz="2000" spc="-20" dirty="0">
                <a:latin typeface="Calibri"/>
                <a:cs typeface="Calibri"/>
              </a:rPr>
              <a:t>Это </a:t>
            </a:r>
            <a:r>
              <a:rPr sz="2000" spc="-15" dirty="0">
                <a:latin typeface="Calibri"/>
                <a:cs typeface="Calibri"/>
              </a:rPr>
              <a:t>наблюдение, </a:t>
            </a:r>
            <a:r>
              <a:rPr sz="2000" spc="-10" dirty="0">
                <a:latin typeface="Calibri"/>
                <a:cs typeface="Calibri"/>
              </a:rPr>
              <a:t>указывает на </a:t>
            </a:r>
            <a:r>
              <a:rPr sz="2000" spc="-15" dirty="0">
                <a:latin typeface="Calibri"/>
                <a:cs typeface="Calibri"/>
              </a:rPr>
              <a:t>то, что более </a:t>
            </a:r>
            <a:r>
              <a:rPr sz="2000" dirty="0">
                <a:latin typeface="Calibri"/>
                <a:cs typeface="Calibri"/>
              </a:rPr>
              <a:t>масштабное, </a:t>
            </a:r>
            <a:r>
              <a:rPr sz="2000" spc="-15" dirty="0">
                <a:latin typeface="Calibri"/>
                <a:cs typeface="Calibri"/>
              </a:rPr>
              <a:t>более </a:t>
            </a:r>
            <a:r>
              <a:rPr sz="2000" spc="-10" dirty="0">
                <a:latin typeface="Calibri"/>
                <a:cs typeface="Calibri"/>
              </a:rPr>
              <a:t>определенное  рандомизированное </a:t>
            </a:r>
            <a:r>
              <a:rPr sz="2000" spc="-15" dirty="0">
                <a:latin typeface="Calibri"/>
                <a:cs typeface="Calibri"/>
              </a:rPr>
              <a:t>контролируемое </a:t>
            </a:r>
            <a:r>
              <a:rPr sz="2000" spc="-10" dirty="0">
                <a:latin typeface="Calibri"/>
                <a:cs typeface="Calibri"/>
              </a:rPr>
              <a:t>исследование </a:t>
            </a:r>
            <a:r>
              <a:rPr sz="2000" spc="-5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использованием  </a:t>
            </a:r>
            <a:r>
              <a:rPr sz="2000" spc="-5" dirty="0">
                <a:latin typeface="Calibri"/>
                <a:cs typeface="Calibri"/>
              </a:rPr>
              <a:t>аналогичной </a:t>
            </a:r>
            <a:r>
              <a:rPr sz="2000" spc="-15" dirty="0">
                <a:latin typeface="Calibri"/>
                <a:cs typeface="Calibri"/>
              </a:rPr>
              <a:t>схемы является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оправданным.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5664200"/>
            <a:ext cx="804545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latin typeface="Calibri"/>
                <a:cs typeface="Calibri"/>
              </a:rPr>
              <a:t>«Acupuncture </a:t>
            </a:r>
            <a:r>
              <a:rPr sz="1600" b="1" i="1" spc="-5" dirty="0">
                <a:latin typeface="Calibri"/>
                <a:cs typeface="Calibri"/>
              </a:rPr>
              <a:t>for chronic </a:t>
            </a:r>
            <a:r>
              <a:rPr sz="1600" b="1" i="1" spc="-10" dirty="0">
                <a:latin typeface="Calibri"/>
                <a:cs typeface="Calibri"/>
              </a:rPr>
              <a:t>shoulder pain </a:t>
            </a:r>
            <a:r>
              <a:rPr sz="1600" b="1" i="1" spc="-5" dirty="0">
                <a:latin typeface="Calibri"/>
                <a:cs typeface="Calibri"/>
              </a:rPr>
              <a:t>in persons with </a:t>
            </a:r>
            <a:r>
              <a:rPr sz="1600" b="1" i="1" spc="-10" dirty="0">
                <a:latin typeface="Calibri"/>
                <a:cs typeface="Calibri"/>
              </a:rPr>
              <a:t>spinal </a:t>
            </a:r>
            <a:r>
              <a:rPr sz="1600" b="1" i="1" spc="-5" dirty="0">
                <a:latin typeface="Calibri"/>
                <a:cs typeface="Calibri"/>
              </a:rPr>
              <a:t>cord injury: </a:t>
            </a:r>
            <a:r>
              <a:rPr sz="1600" b="1" i="1" dirty="0">
                <a:latin typeface="Calibri"/>
                <a:cs typeface="Calibri"/>
              </a:rPr>
              <a:t>a small-scale </a:t>
            </a:r>
            <a:r>
              <a:rPr sz="1600" b="1" i="1" spc="-10" dirty="0">
                <a:latin typeface="Calibri"/>
                <a:cs typeface="Calibri"/>
              </a:rPr>
              <a:t>clinical  </a:t>
            </a:r>
            <a:r>
              <a:rPr sz="1600" b="1" i="1" spc="-5" dirty="0">
                <a:latin typeface="Calibri"/>
                <a:cs typeface="Calibri"/>
              </a:rPr>
              <a:t>trial.» </a:t>
            </a:r>
            <a:r>
              <a:rPr sz="1600" b="1" dirty="0">
                <a:latin typeface="Calibri"/>
                <a:cs typeface="Calibri"/>
              </a:rPr>
              <a:t>2007 </a:t>
            </a:r>
            <a:r>
              <a:rPr sz="1600" b="1" spc="-5" dirty="0">
                <a:latin typeface="Calibri"/>
                <a:cs typeface="Calibri"/>
              </a:rPr>
              <a:t>Oct. </a:t>
            </a:r>
            <a:r>
              <a:rPr sz="1600" b="1" dirty="0">
                <a:latin typeface="Calibri"/>
                <a:cs typeface="Calibri"/>
              </a:rPr>
              <a:t>Dyson-Hudson </a:t>
            </a:r>
            <a:r>
              <a:rPr sz="1600" b="1" spc="-30" dirty="0">
                <a:latin typeface="Calibri"/>
                <a:cs typeface="Calibri"/>
              </a:rPr>
              <a:t>TA, </a:t>
            </a:r>
            <a:r>
              <a:rPr sz="1600" b="1" spc="-5" dirty="0">
                <a:latin typeface="Calibri"/>
                <a:cs typeface="Calibri"/>
              </a:rPr>
              <a:t>Kadar </a:t>
            </a:r>
            <a:r>
              <a:rPr sz="1600" b="1" spc="-80" dirty="0">
                <a:latin typeface="Calibri"/>
                <a:cs typeface="Calibri"/>
              </a:rPr>
              <a:t>P, </a:t>
            </a:r>
            <a:r>
              <a:rPr sz="1600" b="1" spc="-5" dirty="0">
                <a:latin typeface="Calibri"/>
                <a:cs typeface="Calibri"/>
              </a:rPr>
              <a:t>la </a:t>
            </a:r>
            <a:r>
              <a:rPr sz="1600" b="1" spc="-10" dirty="0">
                <a:latin typeface="Calibri"/>
                <a:cs typeface="Calibri"/>
              </a:rPr>
              <a:t>Fountaine </a:t>
            </a:r>
            <a:r>
              <a:rPr sz="1600" b="1" dirty="0">
                <a:latin typeface="Calibri"/>
                <a:cs typeface="Calibri"/>
              </a:rPr>
              <a:t>M, </a:t>
            </a:r>
            <a:r>
              <a:rPr sz="1600" b="1" spc="5" dirty="0">
                <a:latin typeface="Calibri"/>
                <a:cs typeface="Calibri"/>
              </a:rPr>
              <a:t>Emmons </a:t>
            </a:r>
            <a:r>
              <a:rPr sz="1600" b="1" dirty="0">
                <a:latin typeface="Calibri"/>
                <a:cs typeface="Calibri"/>
              </a:rPr>
              <a:t>R, </a:t>
            </a:r>
            <a:r>
              <a:rPr sz="1600" b="1" spc="-5" dirty="0">
                <a:latin typeface="Calibri"/>
                <a:cs typeface="Calibri"/>
              </a:rPr>
              <a:t>Kirshblum </a:t>
            </a:r>
            <a:r>
              <a:rPr sz="1600" b="1" dirty="0">
                <a:latin typeface="Calibri"/>
                <a:cs typeface="Calibri"/>
              </a:rPr>
              <a:t>SC, </a:t>
            </a:r>
            <a:r>
              <a:rPr sz="1600" b="1" spc="-15" dirty="0">
                <a:latin typeface="Calibri"/>
                <a:cs typeface="Calibri"/>
              </a:rPr>
              <a:t>Tulsky D,  </a:t>
            </a:r>
            <a:r>
              <a:rPr sz="1600" b="1" spc="-5" dirty="0">
                <a:latin typeface="Calibri"/>
                <a:cs typeface="Calibri"/>
              </a:rPr>
              <a:t>Komaroff </a:t>
            </a:r>
            <a:r>
              <a:rPr sz="1600" b="1" spc="5" dirty="0">
                <a:latin typeface="Calibri"/>
                <a:cs typeface="Calibri"/>
              </a:rPr>
              <a:t>E </a:t>
            </a:r>
            <a:r>
              <a:rPr sz="1600" b="1" i="1" spc="5" dirty="0">
                <a:latin typeface="Calibri"/>
                <a:cs typeface="Calibri"/>
              </a:rPr>
              <a:t>Arch </a:t>
            </a:r>
            <a:r>
              <a:rPr sz="1600" b="1" i="1" spc="-5" dirty="0">
                <a:latin typeface="Calibri"/>
                <a:cs typeface="Calibri"/>
              </a:rPr>
              <a:t>Phys </a:t>
            </a:r>
            <a:r>
              <a:rPr sz="1600" b="1" i="1" spc="5" dirty="0">
                <a:latin typeface="Calibri"/>
                <a:cs typeface="Calibri"/>
              </a:rPr>
              <a:t>Med </a:t>
            </a:r>
            <a:r>
              <a:rPr sz="1600" b="1" i="1" spc="-10" dirty="0">
                <a:latin typeface="Calibri"/>
                <a:cs typeface="Calibri"/>
              </a:rPr>
              <a:t>Rehabil. </a:t>
            </a:r>
            <a:r>
              <a:rPr sz="1600" b="1" i="1" spc="5" dirty="0">
                <a:latin typeface="Calibri"/>
                <a:cs typeface="Calibri"/>
              </a:rPr>
              <a:t>2007 </a:t>
            </a:r>
            <a:r>
              <a:rPr sz="1600" b="1" i="1" dirty="0">
                <a:latin typeface="Calibri"/>
                <a:cs typeface="Calibri"/>
              </a:rPr>
              <a:t>Oct;88(10):1276-83.  </a:t>
            </a:r>
            <a:r>
              <a:rPr sz="16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https://www.sciencedirect.com/science/article/pii/S0003999307004339?via%3Dihub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54405"/>
          </a:xfrm>
          <a:custGeom>
            <a:avLst/>
            <a:gdLst/>
            <a:ahLst/>
            <a:cxnLst/>
            <a:rect l="l" t="t" r="r" b="b"/>
            <a:pathLst>
              <a:path w="9144000" h="954405">
                <a:moveTo>
                  <a:pt x="9144000" y="0"/>
                </a:moveTo>
                <a:lnTo>
                  <a:pt x="0" y="0"/>
                </a:lnTo>
                <a:lnTo>
                  <a:pt x="0" y="954024"/>
                </a:lnTo>
                <a:lnTo>
                  <a:pt x="9144000" y="95402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7795" marR="5080" indent="-1390650">
              <a:lnSpc>
                <a:spcPct val="100000"/>
              </a:lnSpc>
              <a:spcBef>
                <a:spcPts val="105"/>
              </a:spcBef>
              <a:tabLst>
                <a:tab pos="1737360" algn="l"/>
                <a:tab pos="3432810" algn="l"/>
                <a:tab pos="3542029" algn="l"/>
                <a:tab pos="4883785" algn="l"/>
              </a:tabLst>
            </a:pPr>
            <a:r>
              <a:rPr sz="2800" spc="-10" dirty="0"/>
              <a:t>Иглоукалывание</a:t>
            </a:r>
            <a:r>
              <a:rPr sz="2800" spc="-40" dirty="0"/>
              <a:t> </a:t>
            </a:r>
            <a:r>
              <a:rPr sz="2800" spc="5" dirty="0"/>
              <a:t>для	</a:t>
            </a:r>
            <a:r>
              <a:rPr sz="2800" dirty="0"/>
              <a:t>лечения	</a:t>
            </a:r>
            <a:r>
              <a:rPr sz="2800" spc="-5" dirty="0"/>
              <a:t>хронической </a:t>
            </a:r>
            <a:r>
              <a:rPr sz="2800" spc="-10" dirty="0"/>
              <a:t>боли </a:t>
            </a:r>
            <a:r>
              <a:rPr sz="2800" dirty="0"/>
              <a:t>в плече  у	пациентов		с </a:t>
            </a:r>
            <a:r>
              <a:rPr sz="2800" spc="5" dirty="0"/>
              <a:t>травмой </a:t>
            </a:r>
            <a:r>
              <a:rPr sz="2800" dirty="0"/>
              <a:t>спинного</a:t>
            </a:r>
            <a:r>
              <a:rPr sz="2800" spc="-135" dirty="0"/>
              <a:t> </a:t>
            </a:r>
            <a:r>
              <a:rPr sz="2800" spc="-10" dirty="0"/>
              <a:t>мозга</a:t>
            </a:r>
            <a:endParaRPr sz="280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589229"/>
            <a:ext cx="2032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5870" y="589229"/>
            <a:ext cx="773747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Арефлекторный </a:t>
            </a:r>
            <a:r>
              <a:rPr sz="1800" b="1" spc="-5" dirty="0">
                <a:latin typeface="Calibri"/>
                <a:cs typeface="Calibri"/>
              </a:rPr>
              <a:t>(атонический) пузырь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10" dirty="0">
                <a:latin typeface="Calibri"/>
                <a:cs typeface="Calibri"/>
              </a:rPr>
              <a:t>задержкой </a:t>
            </a:r>
            <a:r>
              <a:rPr sz="1800" dirty="0">
                <a:latin typeface="Calibri"/>
                <a:cs typeface="Calibri"/>
              </a:rPr>
              <a:t>мочи </a:t>
            </a:r>
            <a:r>
              <a:rPr sz="1800" spc="-10" dirty="0">
                <a:latin typeface="Calibri"/>
                <a:cs typeface="Calibri"/>
              </a:rPr>
              <a:t>(одновременно  </a:t>
            </a:r>
            <a:r>
              <a:rPr sz="1800" spc="-15" dirty="0">
                <a:latin typeface="Calibri"/>
                <a:cs typeface="Calibri"/>
              </a:rPr>
              <a:t>наблюдается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атония </a:t>
            </a:r>
            <a:r>
              <a:rPr sz="1800" spc="-5" dirty="0">
                <a:latin typeface="Calibri"/>
                <a:cs typeface="Calibri"/>
              </a:rPr>
              <a:t>кишечника) характерен для </a:t>
            </a:r>
            <a:r>
              <a:rPr sz="1800" spc="-10" dirty="0">
                <a:latin typeface="Calibri"/>
                <a:cs typeface="Calibri"/>
              </a:rPr>
              <a:t>периода </a:t>
            </a:r>
            <a:r>
              <a:rPr sz="1800" spc="-5" dirty="0">
                <a:latin typeface="Calibri"/>
                <a:cs typeface="Calibri"/>
              </a:rPr>
              <a:t>спинального </a:t>
            </a:r>
            <a:r>
              <a:rPr sz="1800" dirty="0">
                <a:latin typeface="Calibri"/>
                <a:cs typeface="Calibri"/>
              </a:rPr>
              <a:t>шока;  </a:t>
            </a:r>
            <a:r>
              <a:rPr sz="1800" spc="-5" dirty="0">
                <a:latin typeface="Calibri"/>
                <a:cs typeface="Calibri"/>
              </a:rPr>
              <a:t>показана </a:t>
            </a:r>
            <a:r>
              <a:rPr sz="1800" spc="-10" dirty="0">
                <a:latin typeface="Calibri"/>
                <a:cs typeface="Calibri"/>
              </a:rPr>
              <a:t>катетеризация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промыванием мочевого пузыря раствором  </a:t>
            </a:r>
            <a:r>
              <a:rPr sz="1800" dirty="0">
                <a:latin typeface="Calibri"/>
                <a:cs typeface="Calibri"/>
              </a:rPr>
              <a:t>фурацилина </a:t>
            </a:r>
            <a:r>
              <a:rPr sz="1800" spc="-5" dirty="0">
                <a:latin typeface="Calibri"/>
                <a:cs typeface="Calibri"/>
              </a:rPr>
              <a:t>1:5000 </a:t>
            </a:r>
            <a:r>
              <a:rPr sz="1800" spc="-10" dirty="0">
                <a:latin typeface="Calibri"/>
                <a:cs typeface="Calibri"/>
              </a:rPr>
              <a:t>через </a:t>
            </a:r>
            <a:r>
              <a:rPr sz="1800" spc="-5" dirty="0">
                <a:latin typeface="Calibri"/>
                <a:cs typeface="Calibri"/>
              </a:rPr>
              <a:t>каждые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65" y="2071878"/>
            <a:ext cx="203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2.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5870" y="2071878"/>
            <a:ext cx="7734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Проводниковые</a:t>
            </a:r>
            <a:r>
              <a:rPr sz="1800" b="1" spc="114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расстройства</a:t>
            </a:r>
            <a:r>
              <a:rPr sz="1800" b="1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возникают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поражении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шейных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грудных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870" y="2346197"/>
            <a:ext cx="77355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сегментов, проявляются </a:t>
            </a:r>
            <a:r>
              <a:rPr sz="1800" spc="-5" dirty="0">
                <a:latin typeface="Calibri"/>
                <a:cs typeface="Calibri"/>
              </a:rPr>
              <a:t>гиперактивностью спинального центра  мочеиспускания, </a:t>
            </a:r>
            <a:r>
              <a:rPr sz="1800" dirty="0">
                <a:latin typeface="Calibri"/>
                <a:cs typeface="Calibri"/>
              </a:rPr>
              <a:t>повышением </a:t>
            </a:r>
            <a:r>
              <a:rPr sz="1800" spc="-5" dirty="0">
                <a:latin typeface="Calibri"/>
                <a:cs typeface="Calibri"/>
              </a:rPr>
              <a:t>тонуса детрузора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учащенным  непроизвольным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мочеиспусканием;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965" y="3553714"/>
            <a:ext cx="203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5870" y="3553714"/>
            <a:ext cx="77406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Сегментарный </a:t>
            </a:r>
            <a:r>
              <a:rPr sz="1800" b="1" spc="-5" dirty="0">
                <a:latin typeface="Calibri"/>
                <a:cs typeface="Calibri"/>
              </a:rPr>
              <a:t>тип </a:t>
            </a:r>
            <a:r>
              <a:rPr sz="1800" b="1" spc="-10" dirty="0">
                <a:latin typeface="Calibri"/>
                <a:cs typeface="Calibri"/>
              </a:rPr>
              <a:t>расстройств </a:t>
            </a:r>
            <a:r>
              <a:rPr sz="1800" b="1" spc="-15" dirty="0">
                <a:latin typeface="Calibri"/>
                <a:cs typeface="Calibri"/>
              </a:rPr>
              <a:t>мочеотделения </a:t>
            </a:r>
            <a:r>
              <a:rPr sz="1800" spc="-5" dirty="0">
                <a:latin typeface="Calibri"/>
                <a:cs typeface="Calibri"/>
              </a:rPr>
              <a:t>при </a:t>
            </a:r>
            <a:r>
              <a:rPr sz="1800" spc="-10" dirty="0">
                <a:latin typeface="Calibri"/>
                <a:cs typeface="Calibri"/>
              </a:rPr>
              <a:t>поражении </a:t>
            </a:r>
            <a:r>
              <a:rPr sz="1800" dirty="0">
                <a:latin typeface="Calibri"/>
                <a:cs typeface="Calibri"/>
              </a:rPr>
              <a:t>спинального  </a:t>
            </a:r>
            <a:r>
              <a:rPr sz="1800" spc="-10" dirty="0">
                <a:latin typeface="Calibri"/>
                <a:cs typeface="Calibri"/>
              </a:rPr>
              <a:t>центра </a:t>
            </a:r>
            <a:r>
              <a:rPr sz="1800" spc="-5" dirty="0">
                <a:latin typeface="Calibri"/>
                <a:cs typeface="Calibri"/>
              </a:rPr>
              <a:t>мочеиспускания на уровне </a:t>
            </a:r>
            <a:r>
              <a:rPr sz="1800" spc="-10" dirty="0">
                <a:latin typeface="Calibri"/>
                <a:cs typeface="Calibri"/>
              </a:rPr>
              <a:t>S1—S4 </a:t>
            </a:r>
            <a:r>
              <a:rPr sz="1800" spc="-5" dirty="0">
                <a:latin typeface="Calibri"/>
                <a:cs typeface="Calibri"/>
              </a:rPr>
              <a:t>или </a:t>
            </a:r>
            <a:r>
              <a:rPr sz="1800" dirty="0">
                <a:latin typeface="Calibri"/>
                <a:cs typeface="Calibri"/>
              </a:rPr>
              <a:t>тазовых нервов и </a:t>
            </a:r>
            <a:r>
              <a:rPr sz="1800" spc="-5" dirty="0">
                <a:latin typeface="Calibri"/>
                <a:cs typeface="Calibri"/>
              </a:rPr>
              <a:t>проявляется  </a:t>
            </a:r>
            <a:r>
              <a:rPr sz="1800" dirty="0">
                <a:latin typeface="Calibri"/>
                <a:cs typeface="Calibri"/>
              </a:rPr>
              <a:t>синдромом </a:t>
            </a:r>
            <a:r>
              <a:rPr sz="1800" spc="-5" dirty="0">
                <a:latin typeface="Calibri"/>
                <a:cs typeface="Calibri"/>
              </a:rPr>
              <a:t>гипорефлекторного (спастического)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пузыря;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965" y="4761357"/>
            <a:ext cx="200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5870" y="4761357"/>
            <a:ext cx="7732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  <a:tabLst>
                <a:tab pos="4217035" algn="l"/>
              </a:tabLst>
            </a:pPr>
            <a:r>
              <a:rPr sz="1800" b="1" spc="-10" dirty="0">
                <a:latin typeface="Calibri"/>
                <a:cs typeface="Calibri"/>
              </a:rPr>
              <a:t>Детрузерно-сфинктерная</a:t>
            </a:r>
            <a:r>
              <a:rPr sz="1800" b="1" spc="1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диссинергия</a:t>
            </a:r>
            <a:r>
              <a:rPr sz="1800" b="1" spc="2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	</a:t>
            </a:r>
            <a:r>
              <a:rPr sz="1800" spc="-10" dirty="0">
                <a:latin typeface="Calibri"/>
                <a:cs typeface="Calibri"/>
              </a:rPr>
              <a:t>одновременное </a:t>
            </a:r>
            <a:r>
              <a:rPr sz="1800" spc="-5" dirty="0">
                <a:latin typeface="Calibri"/>
                <a:cs typeface="Calibri"/>
              </a:rPr>
              <a:t>повышение тонуса  </a:t>
            </a:r>
            <a:r>
              <a:rPr sz="1800" spc="-10" dirty="0">
                <a:latin typeface="Calibri"/>
                <a:cs typeface="Calibri"/>
              </a:rPr>
              <a:t>наружного </a:t>
            </a:r>
            <a:r>
              <a:rPr sz="1800" spc="-5" dirty="0">
                <a:latin typeface="Calibri"/>
                <a:cs typeface="Calibri"/>
              </a:rPr>
              <a:t>сфинктера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детрузора;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685" y="5651703"/>
            <a:ext cx="830135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1380" algn="l"/>
                <a:tab pos="1985010" algn="l"/>
                <a:tab pos="3293110" algn="l"/>
                <a:tab pos="4521835" algn="l"/>
                <a:tab pos="5509895" algn="l"/>
                <a:tab pos="6303010" algn="l"/>
                <a:tab pos="8190230" algn="l"/>
              </a:tabLst>
            </a:pPr>
            <a:r>
              <a:rPr sz="1600" spc="5" dirty="0">
                <a:latin typeface="Calibri"/>
                <a:cs typeface="Calibri"/>
              </a:rPr>
              <a:t>М</a:t>
            </a:r>
            <a:r>
              <a:rPr sz="1600" spc="-15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5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5" dirty="0">
                <a:latin typeface="Calibri"/>
                <a:cs typeface="Calibri"/>
              </a:rPr>
              <a:t>ы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25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рр</a:t>
            </a:r>
            <a:r>
              <a:rPr sz="1600" spc="-1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к</a:t>
            </a:r>
            <a:r>
              <a:rPr sz="1600" spc="-5" dirty="0">
                <a:latin typeface="Calibri"/>
                <a:cs typeface="Calibri"/>
              </a:rPr>
              <a:t>ц</a:t>
            </a:r>
            <a:r>
              <a:rPr sz="1600" dirty="0">
                <a:latin typeface="Calibri"/>
                <a:cs typeface="Calibri"/>
              </a:rPr>
              <a:t>ии	н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й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1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г</a:t>
            </a:r>
            <a:r>
              <a:rPr sz="1600" spc="-1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н</a:t>
            </a:r>
            <a:r>
              <a:rPr sz="1600" spc="5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й	</a:t>
            </a:r>
            <a:r>
              <a:rPr sz="1600" spc="-10" dirty="0">
                <a:latin typeface="Calibri"/>
                <a:cs typeface="Calibri"/>
              </a:rPr>
              <a:t>дис</a:t>
            </a:r>
            <a:r>
              <a:rPr sz="1600" dirty="0">
                <a:latin typeface="Calibri"/>
                <a:cs typeface="Calibri"/>
              </a:rPr>
              <a:t>функ</a:t>
            </a:r>
            <a:r>
              <a:rPr sz="1600" spc="-10" dirty="0">
                <a:latin typeface="Calibri"/>
                <a:cs typeface="Calibri"/>
              </a:rPr>
              <a:t>ци</a:t>
            </a:r>
            <a:r>
              <a:rPr sz="1600" dirty="0">
                <a:latin typeface="Calibri"/>
                <a:cs typeface="Calibri"/>
              </a:rPr>
              <a:t>и	</a:t>
            </a:r>
            <a:r>
              <a:rPr sz="1600" spc="-10" dirty="0">
                <a:latin typeface="Calibri"/>
                <a:cs typeface="Calibri"/>
              </a:rPr>
              <a:t>моче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го	п</a:t>
            </a:r>
            <a:r>
              <a:rPr sz="1600" spc="-10" dirty="0">
                <a:latin typeface="Calibri"/>
                <a:cs typeface="Calibri"/>
              </a:rPr>
              <a:t>уз</a:t>
            </a:r>
            <a:r>
              <a:rPr sz="1600" spc="10" dirty="0">
                <a:latin typeface="Calibri"/>
                <a:cs typeface="Calibri"/>
              </a:rPr>
              <a:t>ы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я	</a:t>
            </a:r>
            <a:r>
              <a:rPr sz="1600" spc="-10" dirty="0">
                <a:latin typeface="Calibri"/>
                <a:cs typeface="Calibri"/>
              </a:rPr>
              <a:t>ди</a:t>
            </a:r>
            <a:r>
              <a:rPr sz="1600" spc="5" dirty="0">
                <a:latin typeface="Calibri"/>
                <a:cs typeface="Calibri"/>
              </a:rPr>
              <a:t>ф</a:t>
            </a:r>
            <a:r>
              <a:rPr sz="1600" spc="10" dirty="0">
                <a:latin typeface="Calibri"/>
                <a:cs typeface="Calibri"/>
              </a:rPr>
              <a:t>ф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1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нц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15" dirty="0">
                <a:latin typeface="Calibri"/>
                <a:cs typeface="Calibri"/>
              </a:rPr>
              <a:t>у</a:t>
            </a:r>
            <a:r>
              <a:rPr sz="1600" spc="-5" dirty="0">
                <a:latin typeface="Calibri"/>
                <a:cs typeface="Calibri"/>
              </a:rPr>
              <a:t>ю</a:t>
            </a:r>
            <a:r>
              <a:rPr sz="1600" spc="-25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я	в</a:t>
            </a:r>
            <a:endParaRPr sz="160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зависимости от преобладания проводниковых или сегментарных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расстройств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9144000" cy="666115"/>
            <a:chOff x="0" y="0"/>
            <a:chExt cx="9144000" cy="666115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9144000" cy="475615"/>
            </a:xfrm>
            <a:custGeom>
              <a:avLst/>
              <a:gdLst/>
              <a:ahLst/>
              <a:cxnLst/>
              <a:rect l="l" t="t" r="r" b="b"/>
              <a:pathLst>
                <a:path w="9144000" h="475615">
                  <a:moveTo>
                    <a:pt x="9144000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9144000" y="47548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8344" y="0"/>
              <a:ext cx="6703822" cy="6658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08938" y="54990"/>
            <a:ext cx="6323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5190" algn="l"/>
                <a:tab pos="5362575" algn="l"/>
              </a:tabLst>
            </a:pPr>
            <a:r>
              <a:rPr sz="2400" dirty="0"/>
              <a:t>Виды	</a:t>
            </a:r>
            <a:r>
              <a:rPr sz="2400" spc="-5" dirty="0"/>
              <a:t>тазовых нарушений</a:t>
            </a:r>
            <a:r>
              <a:rPr sz="2400" spc="25" dirty="0"/>
              <a:t> </a:t>
            </a:r>
            <a:r>
              <a:rPr sz="2400" dirty="0"/>
              <a:t>у </a:t>
            </a:r>
            <a:r>
              <a:rPr sz="2400" spc="-5" dirty="0"/>
              <a:t>пациентов	</a:t>
            </a:r>
            <a:r>
              <a:rPr sz="2400" dirty="0"/>
              <a:t>с</a:t>
            </a:r>
            <a:r>
              <a:rPr sz="2400" spc="-75" dirty="0"/>
              <a:t> </a:t>
            </a:r>
            <a:r>
              <a:rPr sz="2400" dirty="0"/>
              <a:t>ТБСМ</a:t>
            </a:r>
            <a:endParaRPr sz="240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05155"/>
            <a:chOff x="0" y="0"/>
            <a:chExt cx="9144000" cy="60515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06095"/>
            </a:xfrm>
            <a:custGeom>
              <a:avLst/>
              <a:gdLst/>
              <a:ahLst/>
              <a:cxnLst/>
              <a:rect l="l" t="t" r="r" b="b"/>
              <a:pathLst>
                <a:path w="9144000" h="506095">
                  <a:moveTo>
                    <a:pt x="9144000" y="0"/>
                  </a:moveTo>
                  <a:lnTo>
                    <a:pt x="0" y="0"/>
                  </a:lnTo>
                  <a:lnTo>
                    <a:pt x="0" y="505967"/>
                  </a:lnTo>
                  <a:lnTo>
                    <a:pt x="9144000" y="50596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0975" y="3086"/>
              <a:ext cx="2741422" cy="6018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1464" y="3086"/>
              <a:ext cx="2796286" cy="6018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27776" y="3086"/>
              <a:ext cx="2384932" cy="6018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09878" y="61721"/>
            <a:ext cx="692721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dirty="0"/>
              <a:t>При формировании </a:t>
            </a:r>
            <a:r>
              <a:rPr sz="2100" spc="-10" dirty="0"/>
              <a:t>гиперрефлекторного </a:t>
            </a:r>
            <a:r>
              <a:rPr sz="2100" spc="-5" dirty="0"/>
              <a:t>мочевого</a:t>
            </a:r>
            <a:r>
              <a:rPr sz="2100" spc="-25" dirty="0"/>
              <a:t> </a:t>
            </a:r>
            <a:r>
              <a:rPr sz="2100" spc="5" dirty="0"/>
              <a:t>пузыря</a:t>
            </a:r>
            <a:endParaRPr sz="2100"/>
          </a:p>
        </p:txBody>
      </p:sp>
      <p:sp>
        <p:nvSpPr>
          <p:cNvPr id="8" name="object 8"/>
          <p:cNvSpPr txBox="1"/>
          <p:nvPr/>
        </p:nvSpPr>
        <p:spPr>
          <a:xfrm>
            <a:off x="186639" y="567054"/>
            <a:ext cx="79775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ts val="205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b="1" spc="-5" dirty="0">
                <a:latin typeface="Calibri"/>
                <a:cs typeface="Calibri"/>
              </a:rPr>
              <a:t>ДМВ-терапия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слаботепловая доза, </a:t>
            </a:r>
            <a:r>
              <a:rPr sz="1800" dirty="0">
                <a:latin typeface="Calibri"/>
                <a:cs typeface="Calibri"/>
              </a:rPr>
              <a:t>мощность </a:t>
            </a:r>
            <a:r>
              <a:rPr sz="1800" spc="5" dirty="0">
                <a:latin typeface="Calibri"/>
                <a:cs typeface="Calibri"/>
              </a:rPr>
              <a:t>20-30 </a:t>
            </a:r>
            <a:r>
              <a:rPr sz="1800" spc="-25" dirty="0">
                <a:latin typeface="Calibri"/>
                <a:cs typeface="Calibri"/>
              </a:rPr>
              <a:t>Вт, </a:t>
            </a:r>
            <a:r>
              <a:rPr sz="1800" spc="-5" dirty="0">
                <a:latin typeface="Calibri"/>
                <a:cs typeface="Calibri"/>
              </a:rPr>
              <a:t>8-10 </a:t>
            </a:r>
            <a:r>
              <a:rPr sz="1800" dirty="0">
                <a:latin typeface="Calibri"/>
                <a:cs typeface="Calibri"/>
              </a:rPr>
              <a:t>минут;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индуктор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ts val="2050"/>
              </a:lnSpc>
            </a:pPr>
            <a:r>
              <a:rPr sz="1800" spc="-10" dirty="0">
                <a:latin typeface="Calibri"/>
                <a:cs typeface="Calibri"/>
              </a:rPr>
              <a:t>располагается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надлобковой области без </a:t>
            </a:r>
            <a:r>
              <a:rPr sz="1800" spc="-10" dirty="0">
                <a:latin typeface="Calibri"/>
                <a:cs typeface="Calibri"/>
              </a:rPr>
              <a:t>воздушного </a:t>
            </a:r>
            <a:r>
              <a:rPr sz="1800" spc="-5" dirty="0">
                <a:latin typeface="Calibri"/>
                <a:cs typeface="Calibri"/>
              </a:rPr>
              <a:t>зазора, </a:t>
            </a:r>
            <a:r>
              <a:rPr sz="1800" spc="15" dirty="0">
                <a:latin typeface="Calibri"/>
                <a:cs typeface="Calibri"/>
              </a:rPr>
              <a:t>6-8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процедур;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L="356870" indent="-344805">
              <a:lnSpc>
                <a:spcPts val="205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b="1" spc="-5" dirty="0">
                <a:latin typeface="Calibri"/>
                <a:cs typeface="Calibri"/>
              </a:rPr>
              <a:t>Парафиновые или </a:t>
            </a:r>
            <a:r>
              <a:rPr sz="1800" b="1" spc="-10" dirty="0">
                <a:latin typeface="Calibri"/>
                <a:cs typeface="Calibri"/>
              </a:rPr>
              <a:t>озокеритовые </a:t>
            </a:r>
            <a:r>
              <a:rPr sz="1800" b="1" spc="-5" dirty="0">
                <a:latin typeface="Calibri"/>
                <a:cs typeface="Calibri"/>
              </a:rPr>
              <a:t>аппликaции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область мочевого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пузыря,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температура </a:t>
            </a:r>
            <a:r>
              <a:rPr sz="1800" dirty="0">
                <a:latin typeface="Calibri"/>
                <a:cs typeface="Calibri"/>
              </a:rPr>
              <a:t>40-42, 20-25 </a:t>
            </a:r>
            <a:r>
              <a:rPr sz="1800" spc="-15" dirty="0">
                <a:latin typeface="Calibri"/>
                <a:cs typeface="Calibri"/>
              </a:rPr>
              <a:t>минут, </a:t>
            </a:r>
            <a:r>
              <a:rPr sz="1800" dirty="0">
                <a:latin typeface="Calibri"/>
                <a:cs typeface="Calibri"/>
              </a:rPr>
              <a:t>8-10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процедур;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639" y="2268169"/>
            <a:ext cx="6294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  <a:tab pos="5512435" algn="l"/>
              </a:tabLst>
            </a:pPr>
            <a:r>
              <a:rPr sz="1800" b="1" spc="-60" dirty="0">
                <a:latin typeface="Calibri"/>
                <a:cs typeface="Calibri"/>
              </a:rPr>
              <a:t>Э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spc="-5" dirty="0">
                <a:latin typeface="Calibri"/>
                <a:cs typeface="Calibri"/>
              </a:rPr>
              <a:t>ек</a:t>
            </a:r>
            <a:r>
              <a:rPr sz="1800" b="1" spc="-10" dirty="0">
                <a:latin typeface="Calibri"/>
                <a:cs typeface="Calibri"/>
              </a:rPr>
              <a:t>тро</a:t>
            </a:r>
            <a:r>
              <a:rPr sz="1800" b="1" dirty="0">
                <a:latin typeface="Calibri"/>
                <a:cs typeface="Calibri"/>
              </a:rPr>
              <a:t>ф</a:t>
            </a:r>
            <a:r>
              <a:rPr sz="1800" b="1" spc="-10" dirty="0">
                <a:latin typeface="Calibri"/>
                <a:cs typeface="Calibri"/>
              </a:rPr>
              <a:t>ор</a:t>
            </a:r>
            <a:r>
              <a:rPr sz="1800" b="1" spc="-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з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20" dirty="0">
                <a:latin typeface="Calibri"/>
                <a:cs typeface="Calibri"/>
              </a:rPr>
              <a:t>М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40" dirty="0">
                <a:latin typeface="Calibri"/>
                <a:cs typeface="Calibri"/>
              </a:rPr>
              <a:t>х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ин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ити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</a:t>
            </a:r>
            <a:r>
              <a:rPr sz="1800" b="1" spc="-5" dirty="0">
                <a:latin typeface="Calibri"/>
                <a:cs typeface="Calibri"/>
              </a:rPr>
              <a:t>па</a:t>
            </a:r>
            <a:r>
              <a:rPr sz="1800" b="1" spc="-10" dirty="0">
                <a:latin typeface="Calibri"/>
                <a:cs typeface="Calibri"/>
              </a:rPr>
              <a:t>з</a:t>
            </a:r>
            <a:r>
              <a:rPr sz="1800" b="1" spc="5" dirty="0">
                <a:latin typeface="Calibri"/>
                <a:cs typeface="Calibri"/>
              </a:rPr>
              <a:t>м</a:t>
            </a:r>
            <a:r>
              <a:rPr sz="1800" b="1" spc="-35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л</a:t>
            </a:r>
            <a:r>
              <a:rPr sz="1800" b="1" dirty="0">
                <a:latin typeface="Calibri"/>
                <a:cs typeface="Calibri"/>
              </a:rPr>
              <a:t>ити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spc="-1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dirty="0">
                <a:latin typeface="Calibri"/>
                <a:cs typeface="Calibri"/>
              </a:rPr>
              <a:t>(	н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-шпа,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62558" y="2268169"/>
            <a:ext cx="1387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п</a:t>
            </a:r>
            <a:r>
              <a:rPr sz="1800" spc="-10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ат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ф</a:t>
            </a:r>
            <a:r>
              <a:rPr sz="1800" spc="1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лл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н,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1368" y="2515615"/>
            <a:ext cx="6210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3190" algn="l"/>
                <a:tab pos="3326765" algn="l"/>
                <a:tab pos="5029200" algn="l"/>
              </a:tabLst>
            </a:pPr>
            <a:r>
              <a:rPr sz="1800" spc="-5" dirty="0">
                <a:latin typeface="Calibri"/>
                <a:cs typeface="Calibri"/>
              </a:rPr>
              <a:t>папаверин)	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миорелаксантов	</a:t>
            </a:r>
            <a:r>
              <a:rPr sz="1800" spc="-5" dirty="0">
                <a:latin typeface="Calibri"/>
                <a:cs typeface="Calibri"/>
              </a:rPr>
              <a:t>(фенибут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др.),	поперечное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96764" y="2515615"/>
            <a:ext cx="145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расположение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1368" y="2762199"/>
            <a:ext cx="551053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  <a:tabLst>
                <a:tab pos="5387975" algn="l"/>
              </a:tabLst>
            </a:pPr>
            <a:r>
              <a:rPr sz="1800" spc="-35" dirty="0">
                <a:latin typeface="Calibri"/>
                <a:cs typeface="Calibri"/>
              </a:rPr>
              <a:t>э</a:t>
            </a:r>
            <a:r>
              <a:rPr sz="1800" spc="-10" dirty="0">
                <a:latin typeface="Calibri"/>
                <a:cs typeface="Calibri"/>
              </a:rPr>
              <a:t>ле</a:t>
            </a:r>
            <a:r>
              <a:rPr sz="1800" dirty="0">
                <a:latin typeface="Calibri"/>
                <a:cs typeface="Calibri"/>
              </a:rPr>
              <a:t>кт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5" dirty="0">
                <a:latin typeface="Calibri"/>
                <a:cs typeface="Calibri"/>
              </a:rPr>
              <a:t>(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н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над </a:t>
            </a:r>
            <a:r>
              <a:rPr sz="1800" spc="-10" dirty="0">
                <a:latin typeface="Calibri"/>
                <a:cs typeface="Calibri"/>
              </a:rPr>
              <a:t>л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ы</a:t>
            </a:r>
            <a:r>
              <a:rPr sz="1800" dirty="0">
                <a:latin typeface="Calibri"/>
                <a:cs typeface="Calibri"/>
              </a:rPr>
              <a:t>м с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ч</a:t>
            </a:r>
            <a:r>
              <a:rPr sz="1800" spc="-15" dirty="0">
                <a:latin typeface="Calibri"/>
                <a:cs typeface="Calibri"/>
              </a:rPr>
              <a:t>л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нием, </a:t>
            </a: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-3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25" dirty="0">
                <a:latin typeface="Calibri"/>
                <a:cs typeface="Calibri"/>
              </a:rPr>
              <a:t>г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й	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800" spc="-5" dirty="0">
                <a:latin typeface="Calibri"/>
                <a:cs typeface="Calibri"/>
              </a:rPr>
              <a:t>плотность </a:t>
            </a:r>
            <a:r>
              <a:rPr sz="1800" spc="-15" dirty="0">
                <a:latin typeface="Calibri"/>
                <a:cs typeface="Calibri"/>
              </a:rPr>
              <a:t>тока </a:t>
            </a:r>
            <a:r>
              <a:rPr sz="1800" dirty="0">
                <a:latin typeface="Calibri"/>
                <a:cs typeface="Calibri"/>
              </a:rPr>
              <a:t>0,03-0,05 </a:t>
            </a:r>
            <a:r>
              <a:rPr sz="1800" spc="-5" dirty="0">
                <a:latin typeface="Calibri"/>
                <a:cs typeface="Calibri"/>
              </a:rPr>
              <a:t>мА/см </a:t>
            </a:r>
            <a:r>
              <a:rPr sz="1800" dirty="0">
                <a:latin typeface="Calibri"/>
                <a:cs typeface="Calibri"/>
              </a:rPr>
              <a:t>кв., </a:t>
            </a:r>
            <a:r>
              <a:rPr sz="1800" spc="-5" dirty="0">
                <a:latin typeface="Calibri"/>
                <a:cs typeface="Calibri"/>
              </a:rPr>
              <a:t>время </a:t>
            </a:r>
            <a:r>
              <a:rPr sz="1800" dirty="0">
                <a:latin typeface="Calibri"/>
                <a:cs typeface="Calibri"/>
              </a:rPr>
              <a:t>- 12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минут,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5467" y="2762199"/>
            <a:ext cx="212915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>
              <a:lnSpc>
                <a:spcPts val="2055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области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крестца);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800" dirty="0">
                <a:latin typeface="Calibri"/>
                <a:cs typeface="Calibri"/>
              </a:rPr>
              <a:t>10-15</a:t>
            </a:r>
            <a:r>
              <a:rPr sz="1800" spc="-10" dirty="0">
                <a:latin typeface="Calibri"/>
                <a:cs typeface="Calibri"/>
              </a:rPr>
              <a:t> процедур;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639" y="3612845"/>
            <a:ext cx="8480425" cy="290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  <a:tab pos="4641215" algn="l"/>
              </a:tabLst>
            </a:pPr>
            <a:r>
              <a:rPr sz="1800" b="1" spc="-5" dirty="0">
                <a:latin typeface="Calibri"/>
                <a:cs typeface="Calibri"/>
              </a:rPr>
              <a:t>Сегментарный массаж,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точечный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массаж	</a:t>
            </a:r>
            <a:r>
              <a:rPr sz="1800" spc="-5" dirty="0">
                <a:latin typeface="Calibri"/>
                <a:cs typeface="Calibri"/>
              </a:rPr>
              <a:t>надлобковой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области;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356870" indent="-344805">
              <a:lnSpc>
                <a:spcPts val="2055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b="1" spc="-5" dirty="0">
                <a:latin typeface="Calibri"/>
                <a:cs typeface="Calibri"/>
              </a:rPr>
              <a:t>Вибромассаж </a:t>
            </a:r>
            <a:r>
              <a:rPr sz="1800" spc="-5" dirty="0">
                <a:latin typeface="Calibri"/>
                <a:cs typeface="Calibri"/>
              </a:rPr>
              <a:t>сегментарной </a:t>
            </a:r>
            <a:r>
              <a:rPr sz="1800" dirty="0">
                <a:latin typeface="Calibri"/>
                <a:cs typeface="Calibri"/>
              </a:rPr>
              <a:t>и надлобковой </a:t>
            </a:r>
            <a:r>
              <a:rPr sz="1800" spc="-5" dirty="0">
                <a:latin typeface="Calibri"/>
                <a:cs typeface="Calibri"/>
              </a:rPr>
              <a:t>области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частотой </a:t>
            </a:r>
            <a:r>
              <a:rPr sz="1800" dirty="0">
                <a:latin typeface="Calibri"/>
                <a:cs typeface="Calibri"/>
              </a:rPr>
              <a:t>50100 </a:t>
            </a:r>
            <a:r>
              <a:rPr sz="1800" spc="-20" dirty="0">
                <a:latin typeface="Calibri"/>
                <a:cs typeface="Calibri"/>
              </a:rPr>
              <a:t>Гц,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marL="356870">
              <a:lnSpc>
                <a:spcPts val="2055"/>
              </a:lnSpc>
            </a:pPr>
            <a:r>
              <a:rPr sz="1800" spc="-15" dirty="0">
                <a:latin typeface="Calibri"/>
                <a:cs typeface="Calibri"/>
              </a:rPr>
              <a:t>минут, </a:t>
            </a:r>
            <a:r>
              <a:rPr sz="1800" dirty="0">
                <a:latin typeface="Calibri"/>
                <a:cs typeface="Calibri"/>
              </a:rPr>
              <a:t>курсом 15-20</a:t>
            </a:r>
            <a:r>
              <a:rPr sz="1800" spc="-10" dirty="0">
                <a:latin typeface="Calibri"/>
                <a:cs typeface="Calibri"/>
              </a:rPr>
              <a:t> процедур;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b="1" spc="-10" dirty="0">
                <a:latin typeface="Calibri"/>
                <a:cs typeface="Calibri"/>
              </a:rPr>
              <a:t>Пресакральные новокаиновые </a:t>
            </a:r>
            <a:r>
              <a:rPr sz="1800" b="1" spc="-15" dirty="0">
                <a:latin typeface="Calibri"/>
                <a:cs typeface="Calibri"/>
              </a:rPr>
              <a:t>блокады </a:t>
            </a:r>
            <a:r>
              <a:rPr sz="1800" dirty="0">
                <a:latin typeface="Calibri"/>
                <a:cs typeface="Calibri"/>
              </a:rPr>
              <a:t>в сочетании с </a:t>
            </a:r>
            <a:r>
              <a:rPr sz="1800" spc="-10" dirty="0">
                <a:latin typeface="Calibri"/>
                <a:cs typeface="Calibri"/>
              </a:rPr>
              <a:t>блокадой </a:t>
            </a:r>
            <a:r>
              <a:rPr sz="1800" dirty="0">
                <a:latin typeface="Calibri"/>
                <a:cs typeface="Calibri"/>
              </a:rPr>
              <a:t>срамных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нервов;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300">
              <a:latin typeface="Calibri"/>
              <a:cs typeface="Calibri"/>
            </a:endParaRPr>
          </a:p>
          <a:p>
            <a:pPr marL="356870" marR="266065" indent="-344805">
              <a:lnSpc>
                <a:spcPts val="1939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1800" b="1" dirty="0">
                <a:latin typeface="Calibri"/>
                <a:cs typeface="Calibri"/>
              </a:rPr>
              <a:t>ИРТ </a:t>
            </a:r>
            <a:r>
              <a:rPr sz="1800" b="1" spc="-10" dirty="0">
                <a:latin typeface="Calibri"/>
                <a:cs typeface="Calibri"/>
              </a:rPr>
              <a:t>(тормозной </a:t>
            </a:r>
            <a:r>
              <a:rPr sz="1800" b="1" spc="-15" dirty="0">
                <a:latin typeface="Calibri"/>
                <a:cs typeface="Calibri"/>
              </a:rPr>
              <a:t>метод): </a:t>
            </a:r>
            <a:r>
              <a:rPr sz="1800" spc="-5" dirty="0">
                <a:latin typeface="Calibri"/>
                <a:cs typeface="Calibri"/>
              </a:rPr>
              <a:t>постепенно нарастающая интенсивность раздражения,  </a:t>
            </a:r>
            <a:r>
              <a:rPr sz="1800" spc="-10" dirty="0">
                <a:latin typeface="Calibri"/>
                <a:cs typeface="Calibri"/>
              </a:rPr>
              <a:t>длительность нахождения </a:t>
            </a:r>
            <a:r>
              <a:rPr sz="1800" spc="-20" dirty="0">
                <a:latin typeface="Calibri"/>
                <a:cs typeface="Calibri"/>
              </a:rPr>
              <a:t>иглы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тканях </a:t>
            </a: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dirty="0">
                <a:latin typeface="Calibri"/>
                <a:cs typeface="Calibri"/>
              </a:rPr>
              <a:t>25 </a:t>
            </a:r>
            <a:r>
              <a:rPr sz="1800" spc="-10" dirty="0">
                <a:latin typeface="Calibri"/>
                <a:cs typeface="Calibri"/>
              </a:rPr>
              <a:t>до </a:t>
            </a:r>
            <a:r>
              <a:rPr sz="1800" dirty="0">
                <a:latin typeface="Calibri"/>
                <a:cs typeface="Calibri"/>
              </a:rPr>
              <a:t>50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минут.</a:t>
            </a:r>
            <a:endParaRPr sz="1800">
              <a:latin typeface="Calibri"/>
              <a:cs typeface="Calibri"/>
            </a:endParaRPr>
          </a:p>
          <a:p>
            <a:pPr marL="408940" indent="-39687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800" dirty="0">
                <a:latin typeface="Calibri"/>
                <a:cs typeface="Calibri"/>
              </a:rPr>
              <a:t>С </a:t>
            </a:r>
            <a:r>
              <a:rPr sz="1800" spc="-15" dirty="0">
                <a:latin typeface="Calibri"/>
                <a:cs typeface="Calibri"/>
              </a:rPr>
              <a:t>целью </a:t>
            </a:r>
            <a:r>
              <a:rPr sz="1800" spc="-5" dirty="0">
                <a:latin typeface="Calibri"/>
                <a:cs typeface="Calibri"/>
              </a:rPr>
              <a:t>уменьшения расстройств </a:t>
            </a:r>
            <a:r>
              <a:rPr sz="1800" dirty="0">
                <a:latin typeface="Calibri"/>
                <a:cs typeface="Calibri"/>
              </a:rPr>
              <a:t>функции тазовых органов </a:t>
            </a:r>
            <a:r>
              <a:rPr sz="1800" spc="-10" dirty="0">
                <a:latin typeface="Calibri"/>
                <a:cs typeface="Calibri"/>
              </a:rPr>
              <a:t>используют </a:t>
            </a:r>
            <a:r>
              <a:rPr sz="1800" spc="-5" dirty="0">
                <a:latin typeface="Calibri"/>
                <a:cs typeface="Calibri"/>
              </a:rPr>
              <a:t>точки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как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1368" y="6467652"/>
            <a:ext cx="4757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общего, </a:t>
            </a:r>
            <a:r>
              <a:rPr sz="1800" spc="-5" dirty="0">
                <a:latin typeface="Calibri"/>
                <a:cs typeface="Calibri"/>
              </a:rPr>
              <a:t>так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локальносегментарного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действия;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925056" y="6531862"/>
            <a:ext cx="2223770" cy="330835"/>
            <a:chOff x="6925056" y="6531862"/>
            <a:chExt cx="2223770" cy="330835"/>
          </a:xfrm>
        </p:grpSpPr>
        <p:sp>
          <p:nvSpPr>
            <p:cNvPr id="18" name="object 18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  <a:lnTo>
                    <a:pt x="2214371" y="321562"/>
                  </a:lnTo>
                  <a:lnTo>
                    <a:pt x="22143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934200" y="6555130"/>
            <a:ext cx="220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Белова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А.Н.,</a:t>
            </a:r>
            <a:r>
              <a:rPr sz="18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2010.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62940"/>
            <a:chOff x="0" y="0"/>
            <a:chExt cx="9144000" cy="6629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27685"/>
            </a:xfrm>
            <a:custGeom>
              <a:avLst/>
              <a:gdLst/>
              <a:ahLst/>
              <a:cxnLst/>
              <a:rect l="l" t="t" r="r" b="b"/>
              <a:pathLst>
                <a:path w="9144000" h="527685">
                  <a:moveTo>
                    <a:pt x="9144000" y="0"/>
                  </a:moveTo>
                  <a:lnTo>
                    <a:pt x="0" y="0"/>
                  </a:lnTo>
                  <a:lnTo>
                    <a:pt x="0" y="527303"/>
                  </a:lnTo>
                  <a:lnTo>
                    <a:pt x="9144000" y="5273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54480" y="0"/>
              <a:ext cx="998016" cy="6628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8839" y="0"/>
              <a:ext cx="3134741" cy="6628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9952" y="0"/>
              <a:ext cx="2656078" cy="6628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35073" y="49479"/>
            <a:ext cx="5676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При </a:t>
            </a:r>
            <a:r>
              <a:rPr sz="2400" spc="-5" dirty="0"/>
              <a:t>гиперрефлекторном мочевом</a:t>
            </a:r>
            <a:r>
              <a:rPr sz="2400" spc="-50" dirty="0"/>
              <a:t> </a:t>
            </a:r>
            <a:r>
              <a:rPr sz="2400" spc="-5" dirty="0"/>
              <a:t>пузыре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6925056" y="6531862"/>
            <a:ext cx="2223770" cy="330835"/>
            <a:chOff x="6925056" y="6531862"/>
            <a:chExt cx="2223770" cy="330835"/>
          </a:xfrm>
        </p:grpSpPr>
        <p:sp>
          <p:nvSpPr>
            <p:cNvPr id="9" name="object 9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  <a:lnTo>
                    <a:pt x="2214371" y="321562"/>
                  </a:lnTo>
                  <a:lnTo>
                    <a:pt x="22143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9590" y="752982"/>
            <a:ext cx="8814435" cy="6102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ts val="2280"/>
              </a:lnSpc>
              <a:spcBef>
                <a:spcPts val="90"/>
              </a:spcBef>
              <a:buFont typeface="Arial"/>
              <a:buChar char="•"/>
              <a:tabLst>
                <a:tab pos="356870" algn="l"/>
                <a:tab pos="357505" algn="l"/>
                <a:tab pos="1649730" algn="l"/>
                <a:tab pos="4000500" algn="l"/>
                <a:tab pos="5235575" algn="l"/>
                <a:tab pos="6287135" algn="l"/>
                <a:tab pos="7872730" algn="l"/>
              </a:tabLst>
            </a:pPr>
            <a:r>
              <a:rPr sz="2000" b="1" spc="-5" dirty="0">
                <a:latin typeface="Calibri"/>
                <a:cs typeface="Calibri"/>
              </a:rPr>
              <a:t>Наружная	</a:t>
            </a:r>
            <a:r>
              <a:rPr sz="2000" b="1" spc="-10" dirty="0">
                <a:latin typeface="Calibri"/>
                <a:cs typeface="Calibri"/>
              </a:rPr>
              <a:t>электростимуляция	мочевого	</a:t>
            </a:r>
            <a:r>
              <a:rPr sz="2000" b="1" spc="-5" dirty="0">
                <a:latin typeface="Calibri"/>
                <a:cs typeface="Calibri"/>
              </a:rPr>
              <a:t>пузыря</a:t>
            </a:r>
            <a:r>
              <a:rPr sz="2000" spc="-5" dirty="0">
                <a:latin typeface="Calibri"/>
                <a:cs typeface="Calibri"/>
              </a:rPr>
              <a:t>:	применяется	для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преимущественного воздействия </a:t>
            </a:r>
            <a:r>
              <a:rPr sz="2000" spc="-15" dirty="0">
                <a:latin typeface="Calibri"/>
                <a:cs typeface="Calibri"/>
              </a:rPr>
              <a:t>на детрузор </a:t>
            </a:r>
            <a:r>
              <a:rPr sz="2000" spc="-10" dirty="0">
                <a:latin typeface="Calibri"/>
                <a:cs typeface="Calibri"/>
              </a:rPr>
              <a:t>мочевого</a:t>
            </a:r>
            <a:r>
              <a:rPr sz="2000" spc="2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пузыря.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ts val="2280"/>
              </a:lnSpc>
              <a:spcBef>
                <a:spcPts val="24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Calibri"/>
                <a:cs typeface="Calibri"/>
              </a:rPr>
              <a:t>Два </a:t>
            </a:r>
            <a:r>
              <a:rPr sz="2000" spc="-15" dirty="0">
                <a:latin typeface="Calibri"/>
                <a:cs typeface="Calibri"/>
              </a:rPr>
              <a:t>электрода </a:t>
            </a:r>
            <a:r>
              <a:rPr sz="2000" spc="-5" dirty="0">
                <a:latin typeface="Calibri"/>
                <a:cs typeface="Calibri"/>
              </a:rPr>
              <a:t>размерами </a:t>
            </a:r>
            <a:r>
              <a:rPr sz="2000" spc="-10" dirty="0">
                <a:latin typeface="Calibri"/>
                <a:cs typeface="Calibri"/>
              </a:rPr>
              <a:t>10 </a:t>
            </a:r>
            <a:r>
              <a:rPr sz="2000" spc="-5" dirty="0">
                <a:latin typeface="Calibri"/>
                <a:cs typeface="Calibri"/>
              </a:rPr>
              <a:t>х </a:t>
            </a:r>
            <a:r>
              <a:rPr sz="2000" spc="-10" dirty="0">
                <a:latin typeface="Calibri"/>
                <a:cs typeface="Calibri"/>
              </a:rPr>
              <a:t>10 см </a:t>
            </a:r>
            <a:r>
              <a:rPr sz="2000" spc="-5" dirty="0">
                <a:latin typeface="Calibri"/>
                <a:cs typeface="Calibri"/>
              </a:rPr>
              <a:t>накладывают над </a:t>
            </a:r>
            <a:r>
              <a:rPr sz="2000" spc="-10" dirty="0">
                <a:latin typeface="Calibri"/>
                <a:cs typeface="Calibri"/>
              </a:rPr>
              <a:t>лобком по</a:t>
            </a:r>
            <a:r>
              <a:rPr sz="2000" spc="3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бокам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280"/>
              </a:lnSpc>
            </a:pPr>
            <a:r>
              <a:rPr sz="2000" spc="-15" dirty="0">
                <a:latin typeface="Calibri"/>
                <a:cs typeface="Calibri"/>
              </a:rPr>
              <a:t>от средней </a:t>
            </a:r>
            <a:r>
              <a:rPr sz="2000" spc="-10" dirty="0">
                <a:latin typeface="Calibri"/>
                <a:cs typeface="Calibri"/>
              </a:rPr>
              <a:t>линии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живота;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Calibri"/>
              <a:cs typeface="Calibri"/>
            </a:endParaRPr>
          </a:p>
          <a:p>
            <a:pPr marL="356870" marR="536575" indent="-344805" algn="just">
              <a:lnSpc>
                <a:spcPts val="2160"/>
              </a:lnSpc>
              <a:buFont typeface="Arial"/>
              <a:buChar char="•"/>
              <a:tabLst>
                <a:tab pos="415925" algn="l"/>
              </a:tabLst>
            </a:pPr>
            <a:r>
              <a:rPr dirty="0"/>
              <a:t>	</a:t>
            </a:r>
            <a:r>
              <a:rPr sz="2000" b="1" spc="-15" dirty="0">
                <a:latin typeface="Calibri"/>
                <a:cs typeface="Calibri"/>
              </a:rPr>
              <a:t>Стимуляция </a:t>
            </a:r>
            <a:r>
              <a:rPr sz="2000" b="1" spc="-30" dirty="0">
                <a:latin typeface="Calibri"/>
                <a:cs typeface="Calibri"/>
              </a:rPr>
              <a:t>ДДТ: </a:t>
            </a:r>
            <a:r>
              <a:rPr sz="2000" spc="-10" dirty="0">
                <a:latin typeface="Calibri"/>
                <a:cs typeface="Calibri"/>
              </a:rPr>
              <a:t>последовательно </a:t>
            </a:r>
            <a:r>
              <a:rPr sz="2000" spc="-5" dirty="0">
                <a:latin typeface="Calibri"/>
                <a:cs typeface="Calibri"/>
              </a:rPr>
              <a:t>включают </a:t>
            </a:r>
            <a:r>
              <a:rPr sz="2000" spc="-15" dirty="0">
                <a:latin typeface="Calibri"/>
                <a:cs typeface="Calibri"/>
              </a:rPr>
              <a:t>ДН на </a:t>
            </a:r>
            <a:r>
              <a:rPr sz="2000" spc="-5" dirty="0">
                <a:latin typeface="Calibri"/>
                <a:cs typeface="Calibri"/>
              </a:rPr>
              <a:t>2 </a:t>
            </a:r>
            <a:r>
              <a:rPr sz="2000" spc="-10" dirty="0">
                <a:latin typeface="Calibri"/>
                <a:cs typeface="Calibri"/>
              </a:rPr>
              <a:t>минуты, КП </a:t>
            </a:r>
            <a:r>
              <a:rPr sz="2000" spc="-15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3  </a:t>
            </a:r>
            <a:r>
              <a:rPr sz="2000" spc="-10" dirty="0">
                <a:latin typeface="Calibri"/>
                <a:cs typeface="Calibri"/>
              </a:rPr>
              <a:t>минуты, </a:t>
            </a:r>
            <a:r>
              <a:rPr sz="2000" spc="-15" dirty="0">
                <a:latin typeface="Calibri"/>
                <a:cs typeface="Calibri"/>
              </a:rPr>
              <a:t>ДП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2 минуты. Сила </a:t>
            </a:r>
            <a:r>
              <a:rPr sz="2000" spc="-15" dirty="0">
                <a:latin typeface="Calibri"/>
                <a:cs typeface="Calibri"/>
              </a:rPr>
              <a:t>тока от </a:t>
            </a:r>
            <a:r>
              <a:rPr sz="2000" spc="-5" dirty="0">
                <a:latin typeface="Calibri"/>
                <a:cs typeface="Calibri"/>
              </a:rPr>
              <a:t>5 </a:t>
            </a:r>
            <a:r>
              <a:rPr sz="2000" spc="-25" dirty="0">
                <a:latin typeface="Calibri"/>
                <a:cs typeface="Calibri"/>
              </a:rPr>
              <a:t>до </a:t>
            </a:r>
            <a:r>
              <a:rPr sz="2000" spc="-10" dirty="0">
                <a:latin typeface="Calibri"/>
                <a:cs typeface="Calibri"/>
              </a:rPr>
              <a:t>20 </a:t>
            </a:r>
            <a:r>
              <a:rPr sz="2000" spc="-5" dirty="0">
                <a:latin typeface="Calibri"/>
                <a:cs typeface="Calibri"/>
              </a:rPr>
              <a:t>мА, </a:t>
            </a:r>
            <a:r>
              <a:rPr sz="2000" dirty="0">
                <a:latin typeface="Calibri"/>
                <a:cs typeface="Calibri"/>
              </a:rPr>
              <a:t>курс </a:t>
            </a:r>
            <a:r>
              <a:rPr sz="2000" spc="-5" dirty="0">
                <a:latin typeface="Calibri"/>
                <a:cs typeface="Calibri"/>
              </a:rPr>
              <a:t>6-12 </a:t>
            </a:r>
            <a:r>
              <a:rPr sz="2000" spc="-10" dirty="0">
                <a:latin typeface="Calibri"/>
                <a:cs typeface="Calibri"/>
              </a:rPr>
              <a:t>процедур.  </a:t>
            </a:r>
            <a:r>
              <a:rPr sz="2000" spc="-15" dirty="0">
                <a:latin typeface="Calibri"/>
                <a:cs typeface="Calibri"/>
              </a:rPr>
              <a:t>Проводят </a:t>
            </a:r>
            <a:r>
              <a:rPr sz="2000" spc="-10" dirty="0">
                <a:latin typeface="Calibri"/>
                <a:cs typeface="Calibri"/>
              </a:rPr>
              <a:t>2-3 </a:t>
            </a:r>
            <a:r>
              <a:rPr sz="2000" dirty="0">
                <a:latin typeface="Calibri"/>
                <a:cs typeface="Calibri"/>
              </a:rPr>
              <a:t>курса </a:t>
            </a:r>
            <a:r>
              <a:rPr sz="2000" spc="-5" dirty="0">
                <a:latin typeface="Calibri"/>
                <a:cs typeface="Calibri"/>
              </a:rPr>
              <a:t>с перерывами </a:t>
            </a:r>
            <a:r>
              <a:rPr sz="2000" spc="-25" dirty="0">
                <a:latin typeface="Calibri"/>
                <a:cs typeface="Calibri"/>
              </a:rPr>
              <a:t>между </a:t>
            </a:r>
            <a:r>
              <a:rPr sz="2000" spc="-5" dirty="0">
                <a:latin typeface="Calibri"/>
                <a:cs typeface="Calibri"/>
              </a:rPr>
              <a:t>курсами в </a:t>
            </a:r>
            <a:r>
              <a:rPr sz="2000" spc="-10" dirty="0">
                <a:latin typeface="Calibri"/>
                <a:cs typeface="Calibri"/>
              </a:rPr>
              <a:t>10-15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дней;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500">
              <a:latin typeface="Calibri"/>
              <a:cs typeface="Calibri"/>
            </a:endParaRPr>
          </a:p>
          <a:p>
            <a:pPr marL="356870" marR="542290" indent="-344805" algn="just">
              <a:lnSpc>
                <a:spcPct val="901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15" dirty="0">
                <a:latin typeface="Calibri"/>
                <a:cs typeface="Calibri"/>
              </a:rPr>
              <a:t>Стимуляция </a:t>
            </a:r>
            <a:r>
              <a:rPr sz="2000" b="1" spc="-20" dirty="0">
                <a:latin typeface="Calibri"/>
                <a:cs typeface="Calibri"/>
              </a:rPr>
              <a:t>СМТ: </a:t>
            </a:r>
            <a:r>
              <a:rPr sz="2000" spc="-10" dirty="0">
                <a:latin typeface="Calibri"/>
                <a:cs typeface="Calibri"/>
              </a:rPr>
              <a:t>[Ясногородский </a:t>
            </a:r>
            <a:r>
              <a:rPr sz="2000" spc="-35" dirty="0">
                <a:latin typeface="Calibri"/>
                <a:cs typeface="Calibri"/>
              </a:rPr>
              <a:t>В.Г., </a:t>
            </a:r>
            <a:r>
              <a:rPr sz="2000" spc="-10" dirty="0">
                <a:latin typeface="Calibri"/>
                <a:cs typeface="Calibri"/>
              </a:rPr>
              <a:t>1985]: </a:t>
            </a:r>
            <a:r>
              <a:rPr sz="2000" spc="-15" dirty="0">
                <a:latin typeface="Calibri"/>
                <a:cs typeface="Calibri"/>
              </a:rPr>
              <a:t>немодулированные  колебания </a:t>
            </a:r>
            <a:r>
              <a:rPr sz="2000" spc="-10" dirty="0">
                <a:latin typeface="Calibri"/>
                <a:cs typeface="Calibri"/>
              </a:rPr>
              <a:t>(1 </a:t>
            </a:r>
            <a:r>
              <a:rPr sz="2000" spc="-20" dirty="0">
                <a:latin typeface="Calibri"/>
                <a:cs typeface="Calibri"/>
              </a:rPr>
              <a:t>род работ, глубина модуляции </a:t>
            </a:r>
            <a:r>
              <a:rPr sz="2000" spc="-10" dirty="0">
                <a:latin typeface="Calibri"/>
                <a:cs typeface="Calibri"/>
              </a:rPr>
              <a:t>0%), 7-14 </a:t>
            </a:r>
            <a:r>
              <a:rPr sz="2000" spc="-5" dirty="0">
                <a:latin typeface="Calibri"/>
                <a:cs typeface="Calibri"/>
              </a:rPr>
              <a:t>мА, в течение 10  </a:t>
            </a:r>
            <a:r>
              <a:rPr sz="2000" spc="-25" dirty="0">
                <a:latin typeface="Calibri"/>
                <a:cs typeface="Calibri"/>
              </a:rPr>
              <a:t>минут, </a:t>
            </a:r>
            <a:r>
              <a:rPr sz="2000" spc="-20" dirty="0">
                <a:latin typeface="Calibri"/>
                <a:cs typeface="Calibri"/>
              </a:rPr>
              <a:t>ежедневно, </a:t>
            </a:r>
            <a:r>
              <a:rPr sz="2000" spc="-10" dirty="0">
                <a:latin typeface="Calibri"/>
                <a:cs typeface="Calibri"/>
              </a:rPr>
              <a:t>1012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процедур;</a:t>
            </a:r>
            <a:endParaRPr sz="2000">
              <a:latin typeface="Calibri"/>
              <a:cs typeface="Calibri"/>
            </a:endParaRPr>
          </a:p>
          <a:p>
            <a:pPr marL="356870" marR="535940" indent="-344805" algn="just">
              <a:lnSpc>
                <a:spcPts val="2160"/>
              </a:lnSpc>
              <a:spcBef>
                <a:spcPts val="509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15" dirty="0">
                <a:latin typeface="Calibri"/>
                <a:cs typeface="Calibri"/>
              </a:rPr>
              <a:t>Трансректальная </a:t>
            </a:r>
            <a:r>
              <a:rPr sz="2000" b="1" spc="-10" dirty="0">
                <a:latin typeface="Calibri"/>
                <a:cs typeface="Calibri"/>
              </a:rPr>
              <a:t>электростимуляция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применяется </a:t>
            </a:r>
            <a:r>
              <a:rPr sz="2000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воздействия </a:t>
            </a:r>
            <a:r>
              <a:rPr sz="2000" spc="-15" dirty="0">
                <a:latin typeface="Calibri"/>
                <a:cs typeface="Calibri"/>
              </a:rPr>
              <a:t>на  </a:t>
            </a:r>
            <a:r>
              <a:rPr sz="2000" spc="-10" dirty="0">
                <a:latin typeface="Calibri"/>
                <a:cs typeface="Calibri"/>
              </a:rPr>
              <a:t>сфинктер мочевого </a:t>
            </a:r>
            <a:r>
              <a:rPr sz="2000" spc="-5" dirty="0">
                <a:latin typeface="Calibri"/>
                <a:cs typeface="Calibri"/>
              </a:rPr>
              <a:t>пузыря. При </a:t>
            </a:r>
            <a:r>
              <a:rPr sz="2000" spc="-15" dirty="0">
                <a:latin typeface="Calibri"/>
                <a:cs typeface="Calibri"/>
              </a:rPr>
              <a:t>тормозной </a:t>
            </a:r>
            <a:r>
              <a:rPr sz="2000" spc="-20" dirty="0">
                <a:latin typeface="Calibri"/>
                <a:cs typeface="Calibri"/>
              </a:rPr>
              <a:t>методике </a:t>
            </a:r>
            <a:r>
              <a:rPr sz="2000" spc="-30" dirty="0">
                <a:latin typeface="Calibri"/>
                <a:cs typeface="Calibri"/>
              </a:rPr>
              <a:t>катод  </a:t>
            </a:r>
            <a:r>
              <a:rPr sz="2000" spc="-10" dirty="0">
                <a:latin typeface="Calibri"/>
                <a:cs typeface="Calibri"/>
              </a:rPr>
              <a:t>располагают над лоном, </a:t>
            </a:r>
            <a:r>
              <a:rPr sz="2000" spc="-20" dirty="0">
                <a:latin typeface="Calibri"/>
                <a:cs typeface="Calibri"/>
              </a:rPr>
              <a:t>анод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ректально;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500">
              <a:latin typeface="Calibri"/>
              <a:cs typeface="Calibri"/>
            </a:endParaRPr>
          </a:p>
          <a:p>
            <a:pPr marL="356870" marR="536575" indent="-344805" algn="just">
              <a:lnSpc>
                <a:spcPct val="9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При </a:t>
            </a:r>
            <a:r>
              <a:rPr sz="2000" b="1" spc="-15" dirty="0">
                <a:latin typeface="Calibri"/>
                <a:cs typeface="Calibri"/>
              </a:rPr>
              <a:t>стимуляции </a:t>
            </a:r>
            <a:r>
              <a:rPr sz="2000" b="1" spc="-5" dirty="0">
                <a:latin typeface="Calibri"/>
                <a:cs typeface="Calibri"/>
              </a:rPr>
              <a:t>СМТ : </a:t>
            </a:r>
            <a:r>
              <a:rPr sz="2000" spc="-10" dirty="0">
                <a:latin typeface="Calibri"/>
                <a:cs typeface="Calibri"/>
              </a:rPr>
              <a:t>выпрямленный режим, </a:t>
            </a:r>
            <a:r>
              <a:rPr sz="2000" spc="-5" dirty="0">
                <a:latin typeface="Calibri"/>
                <a:cs typeface="Calibri"/>
              </a:rPr>
              <a:t>III-IV </a:t>
            </a:r>
            <a:r>
              <a:rPr sz="2000" spc="-25" dirty="0">
                <a:latin typeface="Calibri"/>
                <a:cs typeface="Calibri"/>
              </a:rPr>
              <a:t>род </a:t>
            </a:r>
            <a:r>
              <a:rPr sz="2000" spc="-20" dirty="0">
                <a:latin typeface="Calibri"/>
                <a:cs typeface="Calibri"/>
              </a:rPr>
              <a:t>работ, глубину  </a:t>
            </a:r>
            <a:r>
              <a:rPr sz="2000" spc="-25" dirty="0">
                <a:latin typeface="Calibri"/>
                <a:cs typeface="Calibri"/>
              </a:rPr>
              <a:t>модуляции </a:t>
            </a:r>
            <a:r>
              <a:rPr sz="2000" spc="-10" dirty="0">
                <a:latin typeface="Calibri"/>
                <a:cs typeface="Calibri"/>
              </a:rPr>
              <a:t>50-75%, частоту </a:t>
            </a:r>
            <a:r>
              <a:rPr sz="2000" spc="-5" dirty="0">
                <a:latin typeface="Calibri"/>
                <a:cs typeface="Calibri"/>
              </a:rPr>
              <a:t>150-100 </a:t>
            </a:r>
            <a:r>
              <a:rPr sz="2000" spc="-20" dirty="0">
                <a:latin typeface="Calibri"/>
                <a:cs typeface="Calibri"/>
              </a:rPr>
              <a:t>Гц, </a:t>
            </a:r>
            <a:r>
              <a:rPr sz="2000" spc="-10" dirty="0">
                <a:latin typeface="Calibri"/>
                <a:cs typeface="Calibri"/>
              </a:rPr>
              <a:t>длительность </a:t>
            </a:r>
            <a:r>
              <a:rPr sz="2000" dirty="0">
                <a:latin typeface="Calibri"/>
                <a:cs typeface="Calibri"/>
              </a:rPr>
              <a:t>посылок </a:t>
            </a:r>
            <a:r>
              <a:rPr sz="2000" spc="-15" dirty="0">
                <a:latin typeface="Calibri"/>
                <a:cs typeface="Calibri"/>
              </a:rPr>
              <a:t>тока </a:t>
            </a:r>
            <a:r>
              <a:rPr sz="2000" spc="-1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3  </a:t>
            </a:r>
            <a:r>
              <a:rPr sz="2000" spc="5" dirty="0">
                <a:latin typeface="Calibri"/>
                <a:cs typeface="Calibri"/>
              </a:rPr>
              <a:t>секунд, </a:t>
            </a:r>
            <a:r>
              <a:rPr sz="2000" spc="-10" dirty="0">
                <a:latin typeface="Calibri"/>
                <a:cs typeface="Calibri"/>
              </a:rPr>
              <a:t>5-6 минут </a:t>
            </a:r>
            <a:r>
              <a:rPr sz="2000" spc="-15" dirty="0">
                <a:latin typeface="Calibri"/>
                <a:cs typeface="Calibri"/>
              </a:rPr>
              <a:t>на </a:t>
            </a:r>
            <a:r>
              <a:rPr sz="2000" spc="-20" dirty="0">
                <a:latin typeface="Calibri"/>
                <a:cs typeface="Calibri"/>
              </a:rPr>
              <a:t>процедуру, </a:t>
            </a:r>
            <a:r>
              <a:rPr sz="2000" dirty="0">
                <a:latin typeface="Calibri"/>
                <a:cs typeface="Calibri"/>
              </a:rPr>
              <a:t>курс </a:t>
            </a:r>
            <a:r>
              <a:rPr sz="2000" spc="-5" dirty="0">
                <a:latin typeface="Calibri"/>
                <a:cs typeface="Calibri"/>
              </a:rPr>
              <a:t>- </a:t>
            </a:r>
            <a:r>
              <a:rPr sz="2000" spc="-10" dirty="0">
                <a:latin typeface="Calibri"/>
                <a:cs typeface="Calibri"/>
              </a:rPr>
              <a:t>10-12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процедур;</a:t>
            </a:r>
            <a:endParaRPr sz="2000">
              <a:latin typeface="Calibri"/>
              <a:cs typeface="Calibri"/>
            </a:endParaRPr>
          </a:p>
          <a:p>
            <a:pPr marL="6693534" algn="just">
              <a:lnSpc>
                <a:spcPct val="100000"/>
              </a:lnSpc>
              <a:spcBef>
                <a:spcPts val="55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Белова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А.Н.,</a:t>
            </a:r>
            <a:r>
              <a:rPr sz="18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2010.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13130"/>
            <a:chOff x="0" y="0"/>
            <a:chExt cx="9144000" cy="9131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908685"/>
            </a:xfrm>
            <a:custGeom>
              <a:avLst/>
              <a:gdLst/>
              <a:ahLst/>
              <a:cxnLst/>
              <a:rect l="l" t="t" r="r" b="b"/>
              <a:pathLst>
                <a:path w="9144000" h="908685">
                  <a:moveTo>
                    <a:pt x="9144000" y="0"/>
                  </a:moveTo>
                  <a:lnTo>
                    <a:pt x="0" y="0"/>
                  </a:lnTo>
                  <a:lnTo>
                    <a:pt x="0" y="908303"/>
                  </a:lnTo>
                  <a:lnTo>
                    <a:pt x="9144000" y="9083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1958"/>
              <a:ext cx="2418460" cy="790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47672" y="121958"/>
              <a:ext cx="2851277" cy="7907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01311" y="121958"/>
              <a:ext cx="4742687" cy="790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221" y="203403"/>
            <a:ext cx="87553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Механизмы </a:t>
            </a:r>
            <a:r>
              <a:rPr sz="2800" spc="5" dirty="0"/>
              <a:t>травматизации </a:t>
            </a:r>
            <a:r>
              <a:rPr sz="2800" dirty="0"/>
              <a:t>спинного </a:t>
            </a:r>
            <a:r>
              <a:rPr sz="2800" spc="-5" dirty="0"/>
              <a:t>мозга </a:t>
            </a:r>
            <a:r>
              <a:rPr sz="2800" spc="5" dirty="0"/>
              <a:t>и</a:t>
            </a:r>
            <a:r>
              <a:rPr sz="2800" spc="-175" dirty="0"/>
              <a:t> </a:t>
            </a:r>
            <a:r>
              <a:rPr sz="2800" spc="-10" dirty="0"/>
              <a:t>корешков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4881753" y="1101343"/>
            <a:ext cx="2212340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55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фрагментами,</a:t>
            </a:r>
            <a:endParaRPr sz="2500">
              <a:latin typeface="Calibri"/>
              <a:cs typeface="Calibri"/>
            </a:endParaRPr>
          </a:p>
          <a:p>
            <a:pPr marL="591820">
              <a:lnSpc>
                <a:spcPts val="2855"/>
              </a:lnSpc>
            </a:pPr>
            <a:r>
              <a:rPr sz="2500" spc="-15" dirty="0">
                <a:latin typeface="Calibri"/>
                <a:cs typeface="Calibri"/>
              </a:rPr>
              <a:t>инородным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590" y="1101343"/>
            <a:ext cx="4577715" cy="10922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69900" marR="5080" indent="-457834">
              <a:lnSpc>
                <a:spcPct val="90000"/>
              </a:lnSpc>
              <a:spcBef>
                <a:spcPts val="395"/>
              </a:spcBef>
              <a:buFont typeface="Arial"/>
              <a:buChar char="•"/>
              <a:tabLst>
                <a:tab pos="469900" algn="l"/>
                <a:tab pos="470534" algn="l"/>
                <a:tab pos="2811780" algn="l"/>
                <a:tab pos="3479165" algn="l"/>
              </a:tabLst>
            </a:pPr>
            <a:r>
              <a:rPr sz="2500" b="1" spc="-5" dirty="0">
                <a:latin typeface="Calibri"/>
                <a:cs typeface="Calibri"/>
              </a:rPr>
              <a:t>Сдавление	</a:t>
            </a:r>
            <a:r>
              <a:rPr sz="2500" spc="-10" dirty="0">
                <a:latin typeface="Calibri"/>
                <a:cs typeface="Calibri"/>
              </a:rPr>
              <a:t>костными  </a:t>
            </a:r>
            <a:r>
              <a:rPr sz="2500" spc="-20" dirty="0">
                <a:latin typeface="Calibri"/>
                <a:cs typeface="Calibri"/>
              </a:rPr>
              <a:t>м</a:t>
            </a:r>
            <a:r>
              <a:rPr sz="2500" spc="-50" dirty="0">
                <a:latin typeface="Calibri"/>
                <a:cs typeface="Calibri"/>
              </a:rPr>
              <a:t>е</a:t>
            </a:r>
            <a:r>
              <a:rPr sz="2500" spc="-5" dirty="0">
                <a:latin typeface="Calibri"/>
                <a:cs typeface="Calibri"/>
              </a:rPr>
              <a:t>жпозв</a:t>
            </a:r>
            <a:r>
              <a:rPr sz="2500" dirty="0">
                <a:latin typeface="Calibri"/>
                <a:cs typeface="Calibri"/>
              </a:rPr>
              <a:t>о</a:t>
            </a:r>
            <a:r>
              <a:rPr sz="2500" spc="-5" dirty="0">
                <a:latin typeface="Calibri"/>
                <a:cs typeface="Calibri"/>
              </a:rPr>
              <a:t>н</a:t>
            </a:r>
            <a:r>
              <a:rPr sz="2500" spc="-30" dirty="0">
                <a:latin typeface="Calibri"/>
                <a:cs typeface="Calibri"/>
              </a:rPr>
              <a:t>к</a:t>
            </a:r>
            <a:r>
              <a:rPr sz="2500" spc="-10" dirty="0">
                <a:latin typeface="Calibri"/>
                <a:cs typeface="Calibri"/>
              </a:rPr>
              <a:t>овы</a:t>
            </a:r>
            <a:r>
              <a:rPr sz="2500" spc="-5" dirty="0">
                <a:latin typeface="Calibri"/>
                <a:cs typeface="Calibri"/>
              </a:rPr>
              <a:t>м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д</a:t>
            </a:r>
            <a:r>
              <a:rPr sz="2500" spc="-20" dirty="0">
                <a:latin typeface="Calibri"/>
                <a:cs typeface="Calibri"/>
              </a:rPr>
              <a:t>и</a:t>
            </a:r>
            <a:r>
              <a:rPr sz="2500" spc="-5" dirty="0">
                <a:latin typeface="Calibri"/>
                <a:cs typeface="Calibri"/>
              </a:rPr>
              <a:t>с</a:t>
            </a:r>
            <a:r>
              <a:rPr sz="2500" spc="-40" dirty="0">
                <a:latin typeface="Calibri"/>
                <a:cs typeface="Calibri"/>
              </a:rPr>
              <a:t>к</a:t>
            </a:r>
            <a:r>
              <a:rPr sz="2500" spc="-10" dirty="0">
                <a:latin typeface="Calibri"/>
                <a:cs typeface="Calibri"/>
              </a:rPr>
              <a:t>ом,  </a:t>
            </a:r>
            <a:r>
              <a:rPr sz="2500" spc="-15" dirty="0">
                <a:latin typeface="Calibri"/>
                <a:cs typeface="Calibri"/>
              </a:rPr>
              <a:t>гематомой;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1314" y="1101343"/>
            <a:ext cx="1355090" cy="750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890" algn="r">
              <a:lnSpc>
                <a:spcPts val="2855"/>
              </a:lnSpc>
              <a:spcBef>
                <a:spcPts val="95"/>
              </a:spcBef>
            </a:pPr>
            <a:r>
              <a:rPr sz="2500" spc="-5" dirty="0">
                <a:latin typeface="Calibri"/>
                <a:cs typeface="Calibri"/>
              </a:rPr>
              <a:t>с</a:t>
            </a:r>
            <a:r>
              <a:rPr sz="2500" spc="-25" dirty="0">
                <a:latin typeface="Calibri"/>
                <a:cs typeface="Calibri"/>
              </a:rPr>
              <a:t>в</a:t>
            </a:r>
            <a:r>
              <a:rPr sz="2500" spc="-10" dirty="0">
                <a:latin typeface="Calibri"/>
                <a:cs typeface="Calibri"/>
              </a:rPr>
              <a:t>я</a:t>
            </a:r>
            <a:r>
              <a:rPr sz="2500" spc="5" dirty="0">
                <a:latin typeface="Calibri"/>
                <a:cs typeface="Calibri"/>
              </a:rPr>
              <a:t>з</a:t>
            </a:r>
            <a:r>
              <a:rPr sz="2500" spc="-60" dirty="0">
                <a:latin typeface="Calibri"/>
                <a:cs typeface="Calibri"/>
              </a:rPr>
              <a:t>к</a:t>
            </a:r>
            <a:r>
              <a:rPr sz="2500" spc="-5" dirty="0">
                <a:latin typeface="Calibri"/>
                <a:cs typeface="Calibri"/>
              </a:rPr>
              <a:t>ам</a:t>
            </a:r>
            <a:r>
              <a:rPr sz="2500" spc="-15" dirty="0">
                <a:latin typeface="Calibri"/>
                <a:cs typeface="Calibri"/>
              </a:rPr>
              <a:t>и</a:t>
            </a:r>
            <a:r>
              <a:rPr sz="2500" spc="-5" dirty="0">
                <a:latin typeface="Calibri"/>
                <a:cs typeface="Calibri"/>
              </a:rPr>
              <a:t>,</a:t>
            </a:r>
            <a:endParaRPr sz="2500">
              <a:latin typeface="Calibri"/>
              <a:cs typeface="Calibri"/>
            </a:endParaRPr>
          </a:p>
          <a:p>
            <a:pPr marR="5080" algn="r">
              <a:lnSpc>
                <a:spcPts val="2855"/>
              </a:lnSpc>
            </a:pPr>
            <a:r>
              <a:rPr sz="2500" spc="-40" dirty="0">
                <a:latin typeface="Calibri"/>
                <a:cs typeface="Calibri"/>
              </a:rPr>
              <a:t>т</a:t>
            </a:r>
            <a:r>
              <a:rPr sz="2500" spc="-50" dirty="0">
                <a:latin typeface="Calibri"/>
                <a:cs typeface="Calibri"/>
              </a:rPr>
              <a:t>е</a:t>
            </a:r>
            <a:r>
              <a:rPr sz="2500" spc="-10" dirty="0">
                <a:latin typeface="Calibri"/>
                <a:cs typeface="Calibri"/>
              </a:rPr>
              <a:t>ло</a:t>
            </a:r>
            <a:r>
              <a:rPr sz="2500" spc="-15" dirty="0">
                <a:latin typeface="Calibri"/>
                <a:cs typeface="Calibri"/>
              </a:rPr>
              <a:t>м</a:t>
            </a:r>
            <a:r>
              <a:rPr sz="2500" spc="-5" dirty="0">
                <a:latin typeface="Calibri"/>
                <a:cs typeface="Calibri"/>
              </a:rPr>
              <a:t>,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90" y="2625674"/>
            <a:ext cx="8239125" cy="3800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ts val="2855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500" b="1" spc="-10" dirty="0">
                <a:latin typeface="Calibri"/>
                <a:cs typeface="Calibri"/>
              </a:rPr>
              <a:t>Растяжение </a:t>
            </a:r>
            <a:r>
              <a:rPr sz="2500" spc="-5" dirty="0">
                <a:latin typeface="Calibri"/>
                <a:cs typeface="Calibri"/>
              </a:rPr>
              <a:t>- </a:t>
            </a:r>
            <a:r>
              <a:rPr sz="2500" spc="-20" dirty="0">
                <a:latin typeface="Calibri"/>
                <a:cs typeface="Calibri"/>
              </a:rPr>
              <a:t>происходит </a:t>
            </a:r>
            <a:r>
              <a:rPr sz="2500" spc="-5" dirty="0">
                <a:latin typeface="Calibri"/>
                <a:cs typeface="Calibri"/>
              </a:rPr>
              <a:t>в </a:t>
            </a:r>
            <a:r>
              <a:rPr sz="2500" spc="-30" dirty="0">
                <a:latin typeface="Calibri"/>
                <a:cs typeface="Calibri"/>
              </a:rPr>
              <a:t>результате </a:t>
            </a:r>
            <a:r>
              <a:rPr sz="2500" spc="-10" dirty="0">
                <a:latin typeface="Calibri"/>
                <a:cs typeface="Calibri"/>
              </a:rPr>
              <a:t>сильного</a:t>
            </a:r>
            <a:r>
              <a:rPr sz="2500" spc="2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сгибания,</a:t>
            </a:r>
            <a:endParaRPr sz="2500">
              <a:latin typeface="Calibri"/>
              <a:cs typeface="Calibri"/>
            </a:endParaRPr>
          </a:p>
          <a:p>
            <a:pPr marL="356870">
              <a:lnSpc>
                <a:spcPts val="2855"/>
              </a:lnSpc>
            </a:pPr>
            <a:r>
              <a:rPr sz="2500" spc="-5" dirty="0">
                <a:latin typeface="Calibri"/>
                <a:cs typeface="Calibri"/>
              </a:rPr>
              <a:t>«перегиба» </a:t>
            </a:r>
            <a:r>
              <a:rPr sz="2500" spc="-10" dirty="0">
                <a:latin typeface="Calibri"/>
                <a:cs typeface="Calibri"/>
              </a:rPr>
              <a:t>позвоночника </a:t>
            </a:r>
            <a:r>
              <a:rPr sz="2500" spc="-5" dirty="0">
                <a:latin typeface="Calibri"/>
                <a:cs typeface="Calibri"/>
              </a:rPr>
              <a:t>и </a:t>
            </a:r>
            <a:r>
              <a:rPr sz="2500" spc="-10" dirty="0">
                <a:latin typeface="Calibri"/>
                <a:cs typeface="Calibri"/>
              </a:rPr>
              <a:t>спинного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мозга;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90000"/>
              </a:lnSpc>
              <a:buFont typeface="Arial"/>
              <a:buChar char="•"/>
              <a:tabLst>
                <a:tab pos="357505" algn="l"/>
                <a:tab pos="3436620" algn="l"/>
                <a:tab pos="6635115" algn="l"/>
              </a:tabLst>
            </a:pPr>
            <a:r>
              <a:rPr sz="2500" b="1" spc="-15" dirty="0">
                <a:latin typeface="Calibri"/>
                <a:cs typeface="Calibri"/>
              </a:rPr>
              <a:t>Отек </a:t>
            </a:r>
            <a:r>
              <a:rPr sz="2500" spc="-5" dirty="0">
                <a:latin typeface="Calibri"/>
                <a:cs typeface="Calibri"/>
              </a:rPr>
              <a:t>- </a:t>
            </a:r>
            <a:r>
              <a:rPr sz="2500" spc="-10" dirty="0">
                <a:latin typeface="Calibri"/>
                <a:cs typeface="Calibri"/>
              </a:rPr>
              <a:t>появляется </a:t>
            </a:r>
            <a:r>
              <a:rPr sz="2500" dirty="0">
                <a:latin typeface="Calibri"/>
                <a:cs typeface="Calibri"/>
              </a:rPr>
              <a:t>сразу </a:t>
            </a:r>
            <a:r>
              <a:rPr sz="2500" spc="-15" dirty="0">
                <a:latin typeface="Calibri"/>
                <a:cs typeface="Calibri"/>
              </a:rPr>
              <a:t>же </a:t>
            </a:r>
            <a:r>
              <a:rPr sz="2500" spc="-5" dirty="0">
                <a:latin typeface="Calibri"/>
                <a:cs typeface="Calibri"/>
              </a:rPr>
              <a:t>после получения травмы и  спосо</a:t>
            </a:r>
            <a:r>
              <a:rPr sz="2500" spc="-20" dirty="0">
                <a:latin typeface="Calibri"/>
                <a:cs typeface="Calibri"/>
              </a:rPr>
              <a:t>б</a:t>
            </a:r>
            <a:r>
              <a:rPr sz="2500" spc="-5" dirty="0">
                <a:latin typeface="Calibri"/>
                <a:cs typeface="Calibri"/>
              </a:rPr>
              <a:t>с</a:t>
            </a:r>
            <a:r>
              <a:rPr sz="2500" spc="-15" dirty="0">
                <a:latin typeface="Calibri"/>
                <a:cs typeface="Calibri"/>
              </a:rPr>
              <a:t>т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-30" dirty="0">
                <a:latin typeface="Calibri"/>
                <a:cs typeface="Calibri"/>
              </a:rPr>
              <a:t>у</a:t>
            </a:r>
            <a:r>
              <a:rPr sz="2500" spc="-5" dirty="0">
                <a:latin typeface="Calibri"/>
                <a:cs typeface="Calibri"/>
              </a:rPr>
              <a:t>ет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даль</a:t>
            </a:r>
            <a:r>
              <a:rPr sz="2500" spc="-5" dirty="0">
                <a:latin typeface="Calibri"/>
                <a:cs typeface="Calibri"/>
              </a:rPr>
              <a:t>нейше</a:t>
            </a:r>
            <a:r>
              <a:rPr sz="2500" spc="-35" dirty="0">
                <a:latin typeface="Calibri"/>
                <a:cs typeface="Calibri"/>
              </a:rPr>
              <a:t>м</a:t>
            </a:r>
            <a:r>
              <a:rPr sz="2500" spc="-5" dirty="0">
                <a:latin typeface="Calibri"/>
                <a:cs typeface="Calibri"/>
              </a:rPr>
              <a:t>у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н</a:t>
            </a:r>
            <a:r>
              <a:rPr sz="2500" dirty="0">
                <a:latin typeface="Calibri"/>
                <a:cs typeface="Calibri"/>
              </a:rPr>
              <a:t>а</a:t>
            </a:r>
            <a:r>
              <a:rPr sz="2500" spc="-25" dirty="0">
                <a:latin typeface="Calibri"/>
                <a:cs typeface="Calibri"/>
              </a:rPr>
              <a:t>р</a:t>
            </a:r>
            <a:r>
              <a:rPr sz="2500" spc="-5" dirty="0">
                <a:latin typeface="Calibri"/>
                <a:cs typeface="Calibri"/>
              </a:rPr>
              <a:t>уше</a:t>
            </a:r>
            <a:r>
              <a:rPr sz="2500" dirty="0">
                <a:latin typeface="Calibri"/>
                <a:cs typeface="Calibri"/>
              </a:rPr>
              <a:t>н</a:t>
            </a:r>
            <a:r>
              <a:rPr sz="2500" spc="-15" dirty="0">
                <a:latin typeface="Calibri"/>
                <a:cs typeface="Calibri"/>
              </a:rPr>
              <a:t>и</a:t>
            </a:r>
            <a:r>
              <a:rPr sz="2500" spc="-5" dirty="0">
                <a:latin typeface="Calibri"/>
                <a:cs typeface="Calibri"/>
              </a:rPr>
              <a:t>ю  </a:t>
            </a:r>
            <a:r>
              <a:rPr sz="2500" spc="-15" dirty="0">
                <a:latin typeface="Calibri"/>
                <a:cs typeface="Calibri"/>
              </a:rPr>
              <a:t>микроциркуляции;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15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90000"/>
              </a:lnSpc>
              <a:buFont typeface="Arial"/>
              <a:buChar char="•"/>
              <a:tabLst>
                <a:tab pos="357505" algn="l"/>
              </a:tabLst>
            </a:pPr>
            <a:r>
              <a:rPr sz="2500" b="1" spc="-10" dirty="0">
                <a:latin typeface="Calibri"/>
                <a:cs typeface="Calibri"/>
              </a:rPr>
              <a:t>Нарушение </a:t>
            </a:r>
            <a:r>
              <a:rPr sz="2500" b="1" spc="-5" dirty="0">
                <a:latin typeface="Calibri"/>
                <a:cs typeface="Calibri"/>
              </a:rPr>
              <a:t>кровообращения </a:t>
            </a:r>
            <a:r>
              <a:rPr sz="2500" spc="-5" dirty="0">
                <a:latin typeface="Calibri"/>
                <a:cs typeface="Calibri"/>
              </a:rPr>
              <a:t>- </a:t>
            </a:r>
            <a:r>
              <a:rPr sz="2500" spc="-10" dirty="0">
                <a:latin typeface="Calibri"/>
                <a:cs typeface="Calibri"/>
              </a:rPr>
              <a:t>чаще </a:t>
            </a:r>
            <a:r>
              <a:rPr sz="2500" spc="-5" dirty="0">
                <a:latin typeface="Calibri"/>
                <a:cs typeface="Calibri"/>
              </a:rPr>
              <a:t>всего </a:t>
            </a:r>
            <a:r>
              <a:rPr sz="2500" spc="-10" dirty="0">
                <a:latin typeface="Calibri"/>
                <a:cs typeface="Calibri"/>
              </a:rPr>
              <a:t>возникает </a:t>
            </a:r>
            <a:r>
              <a:rPr sz="2500" spc="-5" dirty="0">
                <a:latin typeface="Calibri"/>
                <a:cs typeface="Calibri"/>
              </a:rPr>
              <a:t>в  </a:t>
            </a:r>
            <a:r>
              <a:rPr sz="2500" spc="-30" dirty="0">
                <a:latin typeface="Calibri"/>
                <a:cs typeface="Calibri"/>
              </a:rPr>
              <a:t>результате </a:t>
            </a:r>
            <a:r>
              <a:rPr sz="2500" spc="-5" dirty="0">
                <a:latin typeface="Calibri"/>
                <a:cs typeface="Calibri"/>
              </a:rPr>
              <a:t>сдавления </a:t>
            </a:r>
            <a:r>
              <a:rPr sz="2500" spc="-10" dirty="0">
                <a:latin typeface="Calibri"/>
                <a:cs typeface="Calibri"/>
              </a:rPr>
              <a:t>костными структурами </a:t>
            </a:r>
            <a:r>
              <a:rPr sz="2500" spc="-5" dirty="0">
                <a:latin typeface="Calibri"/>
                <a:cs typeface="Calibri"/>
              </a:rPr>
              <a:t>передних  </a:t>
            </a:r>
            <a:r>
              <a:rPr sz="2500" spc="-10" dirty="0">
                <a:latin typeface="Calibri"/>
                <a:cs typeface="Calibri"/>
              </a:rPr>
              <a:t>или </a:t>
            </a:r>
            <a:r>
              <a:rPr sz="2500" dirty="0">
                <a:latin typeface="Calibri"/>
                <a:cs typeface="Calibri"/>
              </a:rPr>
              <a:t>задних </a:t>
            </a:r>
            <a:r>
              <a:rPr sz="2500" spc="-5" dirty="0">
                <a:latin typeface="Calibri"/>
                <a:cs typeface="Calibri"/>
              </a:rPr>
              <a:t>артерий </a:t>
            </a:r>
            <a:r>
              <a:rPr sz="2500" spc="-10" dirty="0">
                <a:latin typeface="Calibri"/>
                <a:cs typeface="Calibri"/>
              </a:rPr>
              <a:t>спинного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мозга;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66115"/>
            <a:chOff x="0" y="0"/>
            <a:chExt cx="9144000" cy="6661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63880"/>
            </a:xfrm>
            <a:custGeom>
              <a:avLst/>
              <a:gdLst/>
              <a:ahLst/>
              <a:cxnLst/>
              <a:rect l="l" t="t" r="r" b="b"/>
              <a:pathLst>
                <a:path w="9144000" h="563880">
                  <a:moveTo>
                    <a:pt x="0" y="563879"/>
                  </a:moveTo>
                  <a:lnTo>
                    <a:pt x="9144000" y="56387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63879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487" y="0"/>
              <a:ext cx="3122422" cy="6658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4304" y="0"/>
              <a:ext cx="3034030" cy="6658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91784" y="0"/>
              <a:ext cx="2793365" cy="6658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5726" y="54940"/>
            <a:ext cx="78320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При формировании </a:t>
            </a:r>
            <a:r>
              <a:rPr sz="2400" spc="-10" dirty="0"/>
              <a:t>гипорефлекторного мочевого</a:t>
            </a:r>
            <a:r>
              <a:rPr sz="2400" spc="20" dirty="0"/>
              <a:t> </a:t>
            </a:r>
            <a:r>
              <a:rPr sz="2400" spc="-5" dirty="0"/>
              <a:t>пузыря: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86639" y="512140"/>
            <a:ext cx="8436610" cy="6087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ts val="216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  <a:tab pos="1854200" algn="l"/>
                <a:tab pos="3747770" algn="l"/>
                <a:tab pos="6122670" algn="l"/>
                <a:tab pos="6747509" algn="l"/>
              </a:tabLst>
            </a:pPr>
            <a:r>
              <a:rPr sz="2000" b="1" spc="-10" dirty="0">
                <a:latin typeface="Calibri"/>
                <a:cs typeface="Calibri"/>
              </a:rPr>
              <a:t>Постоянная	катетеризация,	самокатетеризация	</a:t>
            </a:r>
            <a:r>
              <a:rPr sz="2000" b="1" spc="-5" dirty="0">
                <a:latin typeface="Calibri"/>
                <a:cs typeface="Calibri"/>
              </a:rPr>
              <a:t>или	</a:t>
            </a:r>
            <a:r>
              <a:rPr sz="2000" b="1" spc="-10" dirty="0">
                <a:latin typeface="Calibri"/>
                <a:cs typeface="Calibri"/>
              </a:rPr>
              <a:t>использование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b="1" spc="-15" dirty="0">
                <a:latin typeface="Calibri"/>
                <a:cs typeface="Calibri"/>
              </a:rPr>
              <a:t>системы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Монро;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Calibri"/>
              <a:cs typeface="Calibri"/>
            </a:endParaRPr>
          </a:p>
          <a:p>
            <a:pPr marL="356870" marR="6985" indent="-344805" algn="just">
              <a:lnSpc>
                <a:spcPts val="192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Электрофорез прозерина </a:t>
            </a:r>
            <a:r>
              <a:rPr sz="2000" spc="-10" dirty="0">
                <a:latin typeface="Calibri"/>
                <a:cs typeface="Calibri"/>
              </a:rPr>
              <a:t>на область мочевого </a:t>
            </a:r>
            <a:r>
              <a:rPr sz="2000" spc="-5" dirty="0">
                <a:latin typeface="Calibri"/>
                <a:cs typeface="Calibri"/>
              </a:rPr>
              <a:t>пузыря, поперечное  </a:t>
            </a:r>
            <a:r>
              <a:rPr sz="2000" spc="-10" dirty="0">
                <a:latin typeface="Calibri"/>
                <a:cs typeface="Calibri"/>
              </a:rPr>
              <a:t>расположение </a:t>
            </a:r>
            <a:r>
              <a:rPr sz="2000" spc="-15" dirty="0">
                <a:latin typeface="Calibri"/>
                <a:cs typeface="Calibri"/>
              </a:rPr>
              <a:t>электродов; </a:t>
            </a:r>
            <a:r>
              <a:rPr sz="2000" spc="-10" dirty="0">
                <a:latin typeface="Calibri"/>
                <a:cs typeface="Calibri"/>
              </a:rPr>
              <a:t>плотность </a:t>
            </a:r>
            <a:r>
              <a:rPr sz="2000" spc="-15" dirty="0">
                <a:latin typeface="Calibri"/>
                <a:cs typeface="Calibri"/>
              </a:rPr>
              <a:t>тока </a:t>
            </a:r>
            <a:r>
              <a:rPr sz="2000" spc="-10" dirty="0">
                <a:latin typeface="Calibri"/>
                <a:cs typeface="Calibri"/>
              </a:rPr>
              <a:t>0,03-0,05 </a:t>
            </a:r>
            <a:r>
              <a:rPr sz="2000" dirty="0">
                <a:latin typeface="Calibri"/>
                <a:cs typeface="Calibri"/>
              </a:rPr>
              <a:t>мА/ </a:t>
            </a:r>
            <a:r>
              <a:rPr sz="2000" spc="-10" dirty="0">
                <a:latin typeface="Calibri"/>
                <a:cs typeface="Calibri"/>
              </a:rPr>
              <a:t>см </a:t>
            </a:r>
            <a:r>
              <a:rPr sz="2000" dirty="0">
                <a:latin typeface="Calibri"/>
                <a:cs typeface="Calibri"/>
              </a:rPr>
              <a:t>кв., </a:t>
            </a:r>
            <a:r>
              <a:rPr sz="2000" spc="-10" dirty="0">
                <a:latin typeface="Calibri"/>
                <a:cs typeface="Calibri"/>
              </a:rPr>
              <a:t>время </a:t>
            </a:r>
            <a:r>
              <a:rPr sz="2000" spc="-5" dirty="0">
                <a:latin typeface="Calibri"/>
                <a:cs typeface="Calibri"/>
              </a:rPr>
              <a:t>- </a:t>
            </a:r>
            <a:r>
              <a:rPr sz="2000" spc="-10" dirty="0">
                <a:latin typeface="Calibri"/>
                <a:cs typeface="Calibri"/>
              </a:rPr>
              <a:t>12  </a:t>
            </a:r>
            <a:r>
              <a:rPr sz="2000" spc="-20" dirty="0">
                <a:latin typeface="Calibri"/>
                <a:cs typeface="Calibri"/>
              </a:rPr>
              <a:t>минут, </a:t>
            </a:r>
            <a:r>
              <a:rPr sz="2000" dirty="0">
                <a:latin typeface="Calibri"/>
                <a:cs typeface="Calibri"/>
              </a:rPr>
              <a:t>N.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10-15;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01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000" b="1" spc="-20" dirty="0">
                <a:latin typeface="Calibri"/>
                <a:cs typeface="Calibri"/>
              </a:rPr>
              <a:t>Грязевые </a:t>
            </a:r>
            <a:r>
              <a:rPr sz="2000" b="1" spc="-10" dirty="0">
                <a:latin typeface="Calibri"/>
                <a:cs typeface="Calibri"/>
              </a:rPr>
              <a:t>аппликации </a:t>
            </a:r>
            <a:r>
              <a:rPr sz="2000" spc="-5" dirty="0">
                <a:latin typeface="Calibri"/>
                <a:cs typeface="Calibri"/>
              </a:rPr>
              <a:t>соответственно очагу</a:t>
            </a:r>
            <a:r>
              <a:rPr sz="2000" i="1" spc="-5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поражения спинного мозга,  </a:t>
            </a:r>
            <a:r>
              <a:rPr sz="2000" spc="-10" dirty="0">
                <a:latin typeface="Calibri"/>
                <a:cs typeface="Calibri"/>
              </a:rPr>
              <a:t>температура аппликаций 42-44°С время </a:t>
            </a:r>
            <a:r>
              <a:rPr sz="2000" spc="-5" dirty="0">
                <a:latin typeface="Calibri"/>
                <a:cs typeface="Calibri"/>
              </a:rPr>
              <a:t>аппликации 20 </a:t>
            </a:r>
            <a:r>
              <a:rPr sz="2000" spc="-25" dirty="0">
                <a:latin typeface="Calibri"/>
                <a:cs typeface="Calibri"/>
              </a:rPr>
              <a:t>минут, </a:t>
            </a:r>
            <a:r>
              <a:rPr sz="2000" spc="-5" dirty="0">
                <a:latin typeface="Calibri"/>
                <a:cs typeface="Calibri"/>
              </a:rPr>
              <a:t>курс </a:t>
            </a:r>
            <a:r>
              <a:rPr sz="2000" spc="-15" dirty="0">
                <a:latin typeface="Calibri"/>
                <a:cs typeface="Calibri"/>
              </a:rPr>
              <a:t>1215  процедур;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356870" marR="5715" indent="-344805" algn="just">
              <a:lnSpc>
                <a:spcPct val="8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ИРТ по возбуждающей </a:t>
            </a:r>
            <a:r>
              <a:rPr sz="2000" b="1" spc="-15" dirty="0">
                <a:latin typeface="Calibri"/>
                <a:cs typeface="Calibri"/>
              </a:rPr>
              <a:t>методике</a:t>
            </a:r>
            <a:r>
              <a:rPr sz="2000" spc="-15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сильное </a:t>
            </a:r>
            <a:r>
              <a:rPr sz="2000" spc="-15" dirty="0">
                <a:latin typeface="Calibri"/>
                <a:cs typeface="Calibri"/>
              </a:rPr>
              <a:t>короткое </a:t>
            </a:r>
            <a:r>
              <a:rPr sz="2000" spc="-10" dirty="0">
                <a:latin typeface="Calibri"/>
                <a:cs typeface="Calibri"/>
              </a:rPr>
              <a:t>раздражение </a:t>
            </a:r>
            <a:r>
              <a:rPr sz="2000" spc="-5" dirty="0">
                <a:latin typeface="Calibri"/>
                <a:cs typeface="Calibri"/>
              </a:rPr>
              <a:t>с  </a:t>
            </a:r>
            <a:r>
              <a:rPr sz="2000" spc="-10" dirty="0">
                <a:latin typeface="Calibri"/>
                <a:cs typeface="Calibri"/>
              </a:rPr>
              <a:t>длительностью </a:t>
            </a:r>
            <a:r>
              <a:rPr sz="2000" spc="-5" dirty="0">
                <a:latin typeface="Calibri"/>
                <a:cs typeface="Calibri"/>
              </a:rPr>
              <a:t>оставления </a:t>
            </a:r>
            <a:r>
              <a:rPr sz="2000" spc="-25" dirty="0">
                <a:latin typeface="Calibri"/>
                <a:cs typeface="Calibri"/>
              </a:rPr>
              <a:t>иглы </a:t>
            </a:r>
            <a:r>
              <a:rPr sz="2000" spc="-5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тканях </a:t>
            </a:r>
            <a:r>
              <a:rPr sz="2000" spc="-5" dirty="0">
                <a:latin typeface="Calibri"/>
                <a:cs typeface="Calibri"/>
              </a:rPr>
              <a:t>от 1 О минут при </a:t>
            </a:r>
            <a:r>
              <a:rPr sz="2000" spc="-10" dirty="0">
                <a:latin typeface="Calibri"/>
                <a:cs typeface="Calibri"/>
              </a:rPr>
              <a:t>первых  </a:t>
            </a:r>
            <a:r>
              <a:rPr sz="2000" spc="-15" dirty="0">
                <a:latin typeface="Calibri"/>
                <a:cs typeface="Calibri"/>
              </a:rPr>
              <a:t>процедурах </a:t>
            </a:r>
            <a:r>
              <a:rPr sz="2000" spc="-5" dirty="0">
                <a:latin typeface="Calibri"/>
                <a:cs typeface="Calibri"/>
              </a:rPr>
              <a:t>с постепенным уменьшением </a:t>
            </a:r>
            <a:r>
              <a:rPr sz="2000" spc="-25" dirty="0">
                <a:latin typeface="Calibri"/>
                <a:cs typeface="Calibri"/>
              </a:rPr>
              <a:t>до </a:t>
            </a:r>
            <a:r>
              <a:rPr sz="2000" spc="-10" dirty="0">
                <a:latin typeface="Calibri"/>
                <a:cs typeface="Calibri"/>
              </a:rPr>
              <a:t>5-3 минут </a:t>
            </a:r>
            <a:r>
              <a:rPr sz="2000" spc="-5" dirty="0">
                <a:latin typeface="Calibri"/>
                <a:cs typeface="Calibri"/>
              </a:rPr>
              <a:t>при  </a:t>
            </a:r>
            <a:r>
              <a:rPr sz="2000" spc="-15" dirty="0">
                <a:latin typeface="Calibri"/>
                <a:cs typeface="Calibri"/>
              </a:rPr>
              <a:t>последующих;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0000"/>
              </a:lnSpc>
              <a:buFont typeface="Arial"/>
              <a:buChar char="•"/>
              <a:tabLst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Наружная </a:t>
            </a:r>
            <a:r>
              <a:rPr sz="2000" b="1" spc="-10" dirty="0">
                <a:latin typeface="Calibri"/>
                <a:cs typeface="Calibri"/>
              </a:rPr>
              <a:t>электростимуляция мочевого </a:t>
            </a:r>
            <a:r>
              <a:rPr sz="2000" b="1" dirty="0">
                <a:latin typeface="Calibri"/>
                <a:cs typeface="Calibri"/>
              </a:rPr>
              <a:t>пузыря. </a:t>
            </a:r>
            <a:r>
              <a:rPr sz="2000" spc="-10" dirty="0">
                <a:latin typeface="Calibri"/>
                <a:cs typeface="Calibri"/>
              </a:rPr>
              <a:t>Два </a:t>
            </a:r>
            <a:r>
              <a:rPr sz="2000" spc="-15" dirty="0">
                <a:latin typeface="Calibri"/>
                <a:cs typeface="Calibri"/>
              </a:rPr>
              <a:t>электрода  </a:t>
            </a:r>
            <a:r>
              <a:rPr sz="2000" spc="-5" dirty="0">
                <a:latin typeface="Calibri"/>
                <a:cs typeface="Calibri"/>
              </a:rPr>
              <a:t>размерами </a:t>
            </a:r>
            <a:r>
              <a:rPr sz="2000" spc="5" dirty="0">
                <a:latin typeface="Calibri"/>
                <a:cs typeface="Calibri"/>
              </a:rPr>
              <a:t>10 </a:t>
            </a:r>
            <a:r>
              <a:rPr sz="2000" spc="-5" dirty="0">
                <a:latin typeface="Calibri"/>
                <a:cs typeface="Calibri"/>
              </a:rPr>
              <a:t>х </a:t>
            </a:r>
            <a:r>
              <a:rPr sz="2000" spc="-10" dirty="0">
                <a:latin typeface="Calibri"/>
                <a:cs typeface="Calibri"/>
              </a:rPr>
              <a:t>10 см </a:t>
            </a:r>
            <a:r>
              <a:rPr sz="2000" spc="-5" dirty="0">
                <a:latin typeface="Calibri"/>
                <a:cs typeface="Calibri"/>
              </a:rPr>
              <a:t>накладывают </a:t>
            </a:r>
            <a:r>
              <a:rPr sz="2000" spc="-10" dirty="0">
                <a:latin typeface="Calibri"/>
                <a:cs typeface="Calibri"/>
              </a:rPr>
              <a:t>над </a:t>
            </a:r>
            <a:r>
              <a:rPr sz="2000" spc="-15" dirty="0">
                <a:latin typeface="Calibri"/>
                <a:cs typeface="Calibri"/>
              </a:rPr>
              <a:t>лобком </a:t>
            </a:r>
            <a:r>
              <a:rPr sz="2000" spc="-10" dirty="0">
                <a:latin typeface="Calibri"/>
                <a:cs typeface="Calibri"/>
              </a:rPr>
              <a:t>по бокам </a:t>
            </a:r>
            <a:r>
              <a:rPr sz="2000" spc="-15" dirty="0">
                <a:latin typeface="Calibri"/>
                <a:cs typeface="Calibri"/>
              </a:rPr>
              <a:t>от </a:t>
            </a:r>
            <a:r>
              <a:rPr sz="2000" spc="-10" dirty="0">
                <a:latin typeface="Calibri"/>
                <a:cs typeface="Calibri"/>
              </a:rPr>
              <a:t>средней  линии живота, либо </a:t>
            </a:r>
            <a:r>
              <a:rPr sz="2000" spc="-15" dirty="0">
                <a:latin typeface="Calibri"/>
                <a:cs typeface="Calibri"/>
              </a:rPr>
              <a:t>используют </a:t>
            </a:r>
            <a:r>
              <a:rPr sz="2000" spc="-5" dirty="0">
                <a:latin typeface="Calibri"/>
                <a:cs typeface="Calibri"/>
              </a:rPr>
              <a:t>абдоминально-сакральное  </a:t>
            </a:r>
            <a:r>
              <a:rPr sz="2000" spc="-15" dirty="0">
                <a:latin typeface="Calibri"/>
                <a:cs typeface="Calibri"/>
              </a:rPr>
              <a:t>расположение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электродов;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  <a:tab pos="2366010" algn="l"/>
                <a:tab pos="4671695" algn="l"/>
                <a:tab pos="4878705" algn="l"/>
                <a:tab pos="5537200" algn="l"/>
                <a:tab pos="6067425" algn="l"/>
                <a:tab pos="7073900" algn="l"/>
              </a:tabLst>
            </a:pPr>
            <a:r>
              <a:rPr sz="2000" b="1" spc="-15" dirty="0">
                <a:latin typeface="Calibri"/>
                <a:cs typeface="Calibri"/>
              </a:rPr>
              <a:t>Трансректальная	</a:t>
            </a:r>
            <a:r>
              <a:rPr sz="2000" b="1" spc="-10" dirty="0">
                <a:latin typeface="Calibri"/>
                <a:cs typeface="Calibri"/>
              </a:rPr>
              <a:t>электростимуляция	</a:t>
            </a:r>
            <a:r>
              <a:rPr sz="2000" b="1" spc="-5" dirty="0">
                <a:latin typeface="Calibri"/>
                <a:cs typeface="Calibri"/>
              </a:rPr>
              <a:t>-	</a:t>
            </a:r>
            <a:r>
              <a:rPr sz="2000" spc="-15" dirty="0">
                <a:latin typeface="Calibri"/>
                <a:cs typeface="Calibri"/>
              </a:rPr>
              <a:t>анод	</a:t>
            </a:r>
            <a:r>
              <a:rPr sz="2000" dirty="0">
                <a:latin typeface="Calibri"/>
                <a:cs typeface="Calibri"/>
              </a:rPr>
              <a:t>над	</a:t>
            </a:r>
            <a:r>
              <a:rPr sz="2000" spc="-5" dirty="0">
                <a:latin typeface="Calibri"/>
                <a:cs typeface="Calibri"/>
              </a:rPr>
              <a:t>лонным	</a:t>
            </a:r>
            <a:r>
              <a:rPr sz="2000" dirty="0">
                <a:latin typeface="Calibri"/>
                <a:cs typeface="Calibri"/>
              </a:rPr>
              <a:t>сочленение,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368" y="6543852"/>
            <a:ext cx="20447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20" dirty="0">
                <a:latin typeface="Calibri"/>
                <a:cs typeface="Calibri"/>
              </a:rPr>
              <a:t>катод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ректально;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25056" y="6531862"/>
            <a:ext cx="2223770" cy="330835"/>
            <a:chOff x="6925056" y="6531862"/>
            <a:chExt cx="2223770" cy="330835"/>
          </a:xfrm>
        </p:grpSpPr>
        <p:sp>
          <p:nvSpPr>
            <p:cNvPr id="11" name="object 11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  <a:lnTo>
                    <a:pt x="2214371" y="321562"/>
                  </a:lnTo>
                  <a:lnTo>
                    <a:pt x="22143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34200" y="6555130"/>
            <a:ext cx="220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Белова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А.Н.,</a:t>
            </a:r>
            <a:r>
              <a:rPr sz="18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2010.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703834"/>
            <a:ext cx="8634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895" indent="-417830">
              <a:lnSpc>
                <a:spcPct val="100000"/>
              </a:lnSpc>
              <a:spcBef>
                <a:spcPts val="100"/>
              </a:spcBef>
              <a:buSzPct val="133333"/>
              <a:buFont typeface="Arial"/>
              <a:buChar char="•"/>
              <a:tabLst>
                <a:tab pos="429895" algn="l"/>
                <a:tab pos="430530" algn="l"/>
                <a:tab pos="2176780" algn="l"/>
                <a:tab pos="3936365" algn="l"/>
              </a:tabLst>
            </a:pPr>
            <a:r>
              <a:rPr sz="2400" spc="-10" dirty="0">
                <a:latin typeface="Calibri"/>
                <a:cs typeface="Calibri"/>
              </a:rPr>
              <a:t>Регулярные	</a:t>
            </a:r>
            <a:r>
              <a:rPr sz="2400" dirty="0">
                <a:latin typeface="Calibri"/>
                <a:cs typeface="Calibri"/>
              </a:rPr>
              <a:t>тренировки	</a:t>
            </a:r>
            <a:r>
              <a:rPr sz="2400" spc="-5" dirty="0">
                <a:latin typeface="Calibri"/>
                <a:cs typeface="Calibri"/>
              </a:rPr>
              <a:t>мочевого пузыря. </a:t>
            </a:r>
            <a:r>
              <a:rPr sz="2400" spc="-15" dirty="0">
                <a:latin typeface="Calibri"/>
                <a:cs typeface="Calibri"/>
              </a:rPr>
              <a:t>Больной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должен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060145"/>
            <a:ext cx="682053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1750" algn="l"/>
                <a:tab pos="2558415" algn="l"/>
                <a:tab pos="3195320" algn="l"/>
                <a:tab pos="4073525" algn="l"/>
                <a:tab pos="5058410" algn="l"/>
                <a:tab pos="6031230" algn="l"/>
              </a:tabLst>
            </a:pPr>
            <a:r>
              <a:rPr sz="240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ачале	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аж</a:t>
            </a:r>
            <a:r>
              <a:rPr sz="2400" spc="5" dirty="0">
                <a:latin typeface="Calibri"/>
                <a:cs typeface="Calibri"/>
              </a:rPr>
              <a:t>ды</a:t>
            </a:r>
            <a:r>
              <a:rPr sz="2400" dirty="0">
                <a:latin typeface="Calibri"/>
                <a:cs typeface="Calibri"/>
              </a:rPr>
              <a:t>е	</a:t>
            </a:r>
            <a:r>
              <a:rPr sz="2400" spc="5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2	ч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са,	за</a:t>
            </a:r>
            <a:r>
              <a:rPr sz="2400" spc="-20" dirty="0">
                <a:latin typeface="Calibri"/>
                <a:cs typeface="Calibri"/>
              </a:rPr>
              <a:t>те</a:t>
            </a:r>
            <a:r>
              <a:rPr sz="2400" dirty="0">
                <a:latin typeface="Calibri"/>
                <a:cs typeface="Calibri"/>
              </a:rPr>
              <a:t>м	ч</a:t>
            </a:r>
            <a:r>
              <a:rPr sz="2400" spc="-20" dirty="0">
                <a:latin typeface="Calibri"/>
                <a:cs typeface="Calibri"/>
              </a:rPr>
              <a:t>е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ез	</a:t>
            </a:r>
            <a:r>
              <a:rPr sz="2400" spc="-10" dirty="0">
                <a:latin typeface="Calibri"/>
                <a:cs typeface="Calibri"/>
              </a:rPr>
              <a:t>б</a:t>
            </a:r>
            <a:r>
              <a:rPr sz="2400" spc="-4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лее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1986" y="1060145"/>
            <a:ext cx="162877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ts val="274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длительные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</a:pPr>
            <a:r>
              <a:rPr sz="2400" spc="-5" dirty="0">
                <a:latin typeface="Calibri"/>
                <a:cs typeface="Calibri"/>
              </a:rPr>
              <a:t>помочиться,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390015"/>
            <a:ext cx="862838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  <a:tabLst>
                <a:tab pos="1875155" algn="l"/>
                <a:tab pos="3274695" algn="l"/>
                <a:tab pos="4689475" algn="l"/>
              </a:tabLst>
            </a:pPr>
            <a:r>
              <a:rPr sz="2400" spc="-5" dirty="0">
                <a:latin typeface="Calibri"/>
                <a:cs typeface="Calibri"/>
              </a:rPr>
              <a:t>промежутки	времени	пытаться	</a:t>
            </a:r>
            <a:r>
              <a:rPr sz="2400" spc="-15" dirty="0">
                <a:latin typeface="Calibri"/>
                <a:cs typeface="Calibri"/>
              </a:rPr>
              <a:t>самостоятельно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tabLst>
                <a:tab pos="1235075" algn="l"/>
                <a:tab pos="2381250" algn="l"/>
                <a:tab pos="4711065" algn="l"/>
                <a:tab pos="5015865" algn="l"/>
                <a:tab pos="7217409" algn="l"/>
                <a:tab pos="8308340" algn="l"/>
              </a:tabLst>
            </a:pPr>
            <a:r>
              <a:rPr sz="2400" dirty="0">
                <a:latin typeface="Calibri"/>
                <a:cs typeface="Calibri"/>
              </a:rPr>
              <a:t>по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ая	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ебе	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ат</a:t>
            </a:r>
            <a:r>
              <a:rPr sz="2400" spc="-35" dirty="0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жива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м	и	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ада</a:t>
            </a:r>
            <a:r>
              <a:rPr sz="2400" spc="-20" dirty="0">
                <a:latin typeface="Calibri"/>
                <a:cs typeface="Calibri"/>
              </a:rPr>
              <a:t>в</a:t>
            </a:r>
            <a:r>
              <a:rPr sz="2400" spc="-25" dirty="0">
                <a:latin typeface="Calibri"/>
                <a:cs typeface="Calibri"/>
              </a:rPr>
              <a:t>л</a:t>
            </a:r>
            <a:r>
              <a:rPr sz="2400" dirty="0">
                <a:latin typeface="Calibri"/>
                <a:cs typeface="Calibri"/>
              </a:rPr>
              <a:t>ива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м	</a:t>
            </a:r>
            <a:r>
              <a:rPr sz="2400" spc="-20" dirty="0">
                <a:latin typeface="Calibri"/>
                <a:cs typeface="Calibri"/>
              </a:rPr>
              <a:t>р</a:t>
            </a:r>
            <a:r>
              <a:rPr sz="2400" spc="-10" dirty="0">
                <a:latin typeface="Calibri"/>
                <a:cs typeface="Calibri"/>
              </a:rPr>
              <a:t>у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и	</a:t>
            </a:r>
            <a:r>
              <a:rPr sz="2400" spc="-15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2048636"/>
            <a:ext cx="8633460" cy="31724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715" algn="just">
              <a:lnSpc>
                <a:spcPct val="90000"/>
              </a:lnSpc>
              <a:spcBef>
                <a:spcPts val="385"/>
              </a:spcBef>
            </a:pPr>
            <a:r>
              <a:rPr sz="2400" spc="-5" dirty="0">
                <a:latin typeface="Calibri"/>
                <a:cs typeface="Calibri"/>
              </a:rPr>
              <a:t>переднюю брюшную </a:t>
            </a:r>
            <a:r>
              <a:rPr sz="2400" spc="-15" dirty="0">
                <a:latin typeface="Calibri"/>
                <a:cs typeface="Calibri"/>
              </a:rPr>
              <a:t>стенку.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сохранении чувствительности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15" dirty="0">
                <a:latin typeface="Calibri"/>
                <a:cs typeface="Calibri"/>
              </a:rPr>
              <a:t>области </a:t>
            </a:r>
            <a:r>
              <a:rPr sz="2400" spc="-10" dirty="0">
                <a:latin typeface="Calibri"/>
                <a:cs typeface="Calibri"/>
              </a:rPr>
              <a:t>передней брюшной стенки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механические воздействия 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«трусиковой» зоне: вибростимуляция, </a:t>
            </a:r>
            <a:r>
              <a:rPr sz="2400" spc="-5" dirty="0">
                <a:latin typeface="Calibri"/>
                <a:cs typeface="Calibri"/>
              </a:rPr>
              <a:t>постукивания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5" dirty="0">
                <a:latin typeface="Calibri"/>
                <a:cs typeface="Calibri"/>
              </a:rPr>
              <a:t>надлобковой </a:t>
            </a:r>
            <a:r>
              <a:rPr sz="2400" spc="-15" dirty="0">
                <a:latin typeface="Calibri"/>
                <a:cs typeface="Calibri"/>
              </a:rPr>
              <a:t>области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др.)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90000"/>
              </a:lnSpc>
              <a:buFont typeface="Arial"/>
              <a:buChar char="•"/>
              <a:tabLst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Если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помощью </a:t>
            </a:r>
            <a:r>
              <a:rPr sz="2400" spc="-10" dirty="0">
                <a:latin typeface="Calibri"/>
                <a:cs typeface="Calibri"/>
              </a:rPr>
              <a:t>системы </a:t>
            </a:r>
            <a:r>
              <a:rPr sz="2400" dirty="0">
                <a:latin typeface="Calibri"/>
                <a:cs typeface="Calibri"/>
              </a:rPr>
              <a:t>Монро </a:t>
            </a:r>
            <a:r>
              <a:rPr sz="2400" spc="-5" dirty="0">
                <a:latin typeface="Calibri"/>
                <a:cs typeface="Calibri"/>
              </a:rPr>
              <a:t>пузырный </a:t>
            </a:r>
            <a:r>
              <a:rPr sz="2400" spc="-15" dirty="0">
                <a:latin typeface="Calibri"/>
                <a:cs typeface="Calibri"/>
              </a:rPr>
              <a:t>рефлекс </a:t>
            </a:r>
            <a:r>
              <a:rPr sz="2400" spc="-20" dirty="0">
                <a:latin typeface="Calibri"/>
                <a:cs typeface="Calibri"/>
              </a:rPr>
              <a:t>удается  </a:t>
            </a:r>
            <a:r>
              <a:rPr sz="2400" spc="-5" dirty="0">
                <a:latin typeface="Calibri"/>
                <a:cs typeface="Calibri"/>
              </a:rPr>
              <a:t>выработать лишь через 6-12 месяцев, </a:t>
            </a:r>
            <a:r>
              <a:rPr sz="2400" spc="-25" dirty="0">
                <a:latin typeface="Calibri"/>
                <a:cs typeface="Calibri"/>
              </a:rPr>
              <a:t>то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помощью  </a:t>
            </a:r>
            <a:r>
              <a:rPr sz="2400" spc="-5" dirty="0">
                <a:latin typeface="Calibri"/>
                <a:cs typeface="Calibri"/>
              </a:rPr>
              <a:t>трансректальной </a:t>
            </a:r>
            <a:r>
              <a:rPr sz="2400" spc="-15" dirty="0">
                <a:latin typeface="Calibri"/>
                <a:cs typeface="Calibri"/>
              </a:rPr>
              <a:t>электростимуляции, </a:t>
            </a:r>
            <a:r>
              <a:rPr sz="2400" spc="-5" dirty="0">
                <a:latin typeface="Calibri"/>
                <a:cs typeface="Calibri"/>
              </a:rPr>
              <a:t>по данным А.В.Лившица  </a:t>
            </a:r>
            <a:r>
              <a:rPr sz="2400" dirty="0">
                <a:latin typeface="Calibri"/>
                <a:cs typeface="Calibri"/>
              </a:rPr>
              <a:t>[1994] в </a:t>
            </a:r>
            <a:r>
              <a:rPr sz="2400" spc="-5" dirty="0">
                <a:latin typeface="Calibri"/>
                <a:cs typeface="Calibri"/>
              </a:rPr>
              <a:t>сроки </a:t>
            </a:r>
            <a:r>
              <a:rPr sz="2400" spc="-15" dirty="0">
                <a:latin typeface="Calibri"/>
                <a:cs typeface="Calibri"/>
              </a:rPr>
              <a:t>до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месяца.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25056" y="6531862"/>
            <a:ext cx="2223770" cy="330835"/>
            <a:chOff x="6925056" y="6531862"/>
            <a:chExt cx="2223770" cy="330835"/>
          </a:xfrm>
        </p:grpSpPr>
        <p:sp>
          <p:nvSpPr>
            <p:cNvPr id="8" name="object 8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  <a:lnTo>
                    <a:pt x="2214371" y="321562"/>
                  </a:lnTo>
                  <a:lnTo>
                    <a:pt x="22143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34200" y="6555130"/>
            <a:ext cx="220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Белова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А.Н.,</a:t>
            </a:r>
            <a:r>
              <a:rPr sz="18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2010.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561340"/>
          </a:xfrm>
          <a:custGeom>
            <a:avLst/>
            <a:gdLst/>
            <a:ahLst/>
            <a:cxnLst/>
            <a:rect l="l" t="t" r="r" b="b"/>
            <a:pathLst>
              <a:path w="9144000" h="561340">
                <a:moveTo>
                  <a:pt x="9144000" y="0"/>
                </a:moveTo>
                <a:lnTo>
                  <a:pt x="0" y="0"/>
                </a:lnTo>
                <a:lnTo>
                  <a:pt x="0" y="560832"/>
                </a:lnTo>
                <a:lnTo>
                  <a:pt x="9144000" y="560832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76450" y="30861"/>
            <a:ext cx="49987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Выработка пузырного</a:t>
            </a:r>
            <a:r>
              <a:rPr sz="2800" spc="-145" dirty="0"/>
              <a:t> </a:t>
            </a:r>
            <a:r>
              <a:rPr sz="2800" spc="-10" dirty="0"/>
              <a:t>рефлекса</a:t>
            </a:r>
            <a:endParaRPr sz="280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50875"/>
            <a:chOff x="0" y="0"/>
            <a:chExt cx="9144000" cy="6508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61340"/>
            </a:xfrm>
            <a:custGeom>
              <a:avLst/>
              <a:gdLst/>
              <a:ahLst/>
              <a:cxnLst/>
              <a:rect l="l" t="t" r="r" b="b"/>
              <a:pathLst>
                <a:path w="9144000" h="561340">
                  <a:moveTo>
                    <a:pt x="9144000" y="0"/>
                  </a:moveTo>
                  <a:lnTo>
                    <a:pt x="0" y="0"/>
                  </a:lnTo>
                  <a:lnTo>
                    <a:pt x="0" y="560832"/>
                  </a:lnTo>
                  <a:lnTo>
                    <a:pt x="9144000" y="56083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3647" y="0"/>
              <a:ext cx="7246366" cy="6506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4191" y="39446"/>
            <a:ext cx="6796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При </a:t>
            </a:r>
            <a:r>
              <a:rPr sz="2400" spc="-5" dirty="0"/>
              <a:t>нарушениях </a:t>
            </a:r>
            <a:r>
              <a:rPr sz="2400" spc="-15" dirty="0"/>
              <a:t>дефекации </a:t>
            </a:r>
            <a:r>
              <a:rPr sz="2400" spc="-10" dirty="0"/>
              <a:t>(атоническом</a:t>
            </a:r>
            <a:r>
              <a:rPr sz="2400" spc="50" dirty="0"/>
              <a:t> </a:t>
            </a:r>
            <a:r>
              <a:rPr sz="2400" spc="-5" dirty="0"/>
              <a:t>запоре)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64642" y="713359"/>
            <a:ext cx="8421370" cy="50755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12065" indent="-344805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7505" algn="l"/>
              </a:tabLst>
            </a:pPr>
            <a:r>
              <a:rPr sz="2400" b="1" dirty="0">
                <a:latin typeface="Calibri"/>
                <a:cs typeface="Calibri"/>
              </a:rPr>
              <a:t>Парентерально </a:t>
            </a:r>
            <a:r>
              <a:rPr sz="2400" spc="-10" dirty="0">
                <a:latin typeface="Calibri"/>
                <a:cs typeface="Calibri"/>
              </a:rPr>
              <a:t>АХЭ </a:t>
            </a:r>
            <a:r>
              <a:rPr sz="2400" spc="-5" dirty="0">
                <a:latin typeface="Calibri"/>
                <a:cs typeface="Calibri"/>
              </a:rPr>
              <a:t>препараты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питуитрин, </a:t>
            </a:r>
            <a:r>
              <a:rPr sz="2400" spc="-10" dirty="0">
                <a:latin typeface="Calibri"/>
                <a:cs typeface="Calibri"/>
              </a:rPr>
              <a:t>назначаются  слабительные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очистительные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клизмы;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  <a:tab pos="3936365" algn="l"/>
                <a:tab pos="6848475" algn="l"/>
              </a:tabLst>
            </a:pPr>
            <a:r>
              <a:rPr sz="2400" b="1" spc="-5" dirty="0">
                <a:latin typeface="Calibri"/>
                <a:cs typeface="Calibri"/>
              </a:rPr>
              <a:t>Физиотерапия</a:t>
            </a:r>
            <a:r>
              <a:rPr sz="2400" spc="-5" dirty="0">
                <a:latin typeface="Calibri"/>
                <a:cs typeface="Calibri"/>
              </a:rPr>
              <a:t>: </a:t>
            </a:r>
            <a:r>
              <a:rPr sz="2400" spc="-10" dirty="0">
                <a:latin typeface="Calibri"/>
                <a:cs typeface="Calibri"/>
              </a:rPr>
              <a:t>электрофорез </a:t>
            </a:r>
            <a:r>
              <a:rPr sz="2400" spc="-5" dirty="0">
                <a:latin typeface="Calibri"/>
                <a:cs typeface="Calibri"/>
              </a:rPr>
              <a:t>прозерина </a:t>
            </a:r>
            <a:r>
              <a:rPr sz="2400" spc="-1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нижнюю </a:t>
            </a:r>
            <a:r>
              <a:rPr sz="2400" dirty="0">
                <a:latin typeface="Calibri"/>
                <a:cs typeface="Calibri"/>
              </a:rPr>
              <a:t>часть  </a:t>
            </a:r>
            <a:r>
              <a:rPr sz="2400" spc="-5" dirty="0">
                <a:latin typeface="Calibri"/>
                <a:cs typeface="Calibri"/>
              </a:rPr>
              <a:t>живота, СМТ </a:t>
            </a:r>
            <a:r>
              <a:rPr sz="2400" dirty="0">
                <a:latin typeface="Calibri"/>
                <a:cs typeface="Calibri"/>
              </a:rPr>
              <a:t>ЭС </a:t>
            </a:r>
            <a:r>
              <a:rPr sz="2400" spc="-10" dirty="0">
                <a:latin typeface="Calibri"/>
                <a:cs typeface="Calibri"/>
              </a:rPr>
              <a:t>кишечника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брюшно-крестцовым </a:t>
            </a:r>
            <a:r>
              <a:rPr sz="2400" spc="-10" dirty="0">
                <a:latin typeface="Calibri"/>
                <a:cs typeface="Calibri"/>
              </a:rPr>
              <a:t>или  </a:t>
            </a:r>
            <a:r>
              <a:rPr sz="2400" dirty="0">
                <a:latin typeface="Calibri"/>
                <a:cs typeface="Calibri"/>
              </a:rPr>
              <a:t>брюшн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spc="5" dirty="0">
                <a:latin typeface="Calibri"/>
                <a:cs typeface="Calibri"/>
              </a:rPr>
              <a:t>-р</a:t>
            </a:r>
            <a:r>
              <a:rPr sz="2400" dirty="0">
                <a:latin typeface="Calibri"/>
                <a:cs typeface="Calibri"/>
              </a:rPr>
              <a:t>екталь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ым	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асп</a:t>
            </a:r>
            <a:r>
              <a:rPr sz="2400" spc="-45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л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ени</a:t>
            </a:r>
            <a:r>
              <a:rPr sz="2400" spc="-2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м	</a:t>
            </a:r>
            <a:r>
              <a:rPr sz="2400" spc="-55" dirty="0">
                <a:latin typeface="Calibri"/>
                <a:cs typeface="Calibri"/>
              </a:rPr>
              <a:t>э</a:t>
            </a:r>
            <a:r>
              <a:rPr sz="2400" spc="-5" dirty="0">
                <a:latin typeface="Calibri"/>
                <a:cs typeface="Calibri"/>
              </a:rPr>
              <a:t>ле</a:t>
            </a:r>
            <a:r>
              <a:rPr sz="2400" spc="-10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10" dirty="0">
                <a:latin typeface="Calibri"/>
                <a:cs typeface="Calibri"/>
              </a:rPr>
              <a:t>р</a:t>
            </a:r>
            <a:r>
              <a:rPr sz="2400" spc="-70" dirty="0">
                <a:latin typeface="Calibri"/>
                <a:cs typeface="Calibri"/>
              </a:rPr>
              <a:t>о</a:t>
            </a:r>
            <a:r>
              <a:rPr sz="2400" spc="-50" dirty="0">
                <a:latin typeface="Calibri"/>
                <a:cs typeface="Calibri"/>
              </a:rPr>
              <a:t>д</a:t>
            </a:r>
            <a:r>
              <a:rPr sz="2400" spc="-5" dirty="0">
                <a:latin typeface="Calibri"/>
                <a:cs typeface="Calibri"/>
              </a:rPr>
              <a:t>ов,  </a:t>
            </a:r>
            <a:r>
              <a:rPr sz="2400" spc="-15" dirty="0">
                <a:latin typeface="Calibri"/>
                <a:cs typeface="Calibri"/>
              </a:rPr>
              <a:t>подводный </a:t>
            </a:r>
            <a:r>
              <a:rPr sz="2400" spc="-10" dirty="0">
                <a:latin typeface="Calibri"/>
                <a:cs typeface="Calibri"/>
              </a:rPr>
              <a:t>душ-массаж </a:t>
            </a:r>
            <a:r>
              <a:rPr sz="2400" spc="-5" dirty="0">
                <a:latin typeface="Calibri"/>
                <a:cs typeface="Calibri"/>
              </a:rPr>
              <a:t>живота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поясницы, </a:t>
            </a:r>
            <a:r>
              <a:rPr sz="2400" spc="-10" dirty="0">
                <a:latin typeface="Calibri"/>
                <a:cs typeface="Calibri"/>
              </a:rPr>
              <a:t>жемчужные </a:t>
            </a:r>
            <a:r>
              <a:rPr sz="2400" dirty="0">
                <a:latin typeface="Calibri"/>
                <a:cs typeface="Calibri"/>
              </a:rPr>
              <a:t>или  </a:t>
            </a:r>
            <a:r>
              <a:rPr sz="2400" spc="-15" dirty="0">
                <a:latin typeface="Calibri"/>
                <a:cs typeface="Calibri"/>
              </a:rPr>
              <a:t>углекислые </a:t>
            </a:r>
            <a:r>
              <a:rPr sz="2400" spc="-5" dirty="0">
                <a:latin typeface="Calibri"/>
                <a:cs typeface="Calibri"/>
              </a:rPr>
              <a:t>ванны </a:t>
            </a:r>
            <a:r>
              <a:rPr sz="2400" dirty="0">
                <a:latin typeface="Calibri"/>
                <a:cs typeface="Calibri"/>
              </a:rPr>
              <a:t>Т </a:t>
            </a:r>
            <a:r>
              <a:rPr sz="2400" spc="-5" dirty="0">
                <a:latin typeface="Calibri"/>
                <a:cs typeface="Calibri"/>
              </a:rPr>
              <a:t>32-35 °С, гидрокинезотерапия </a:t>
            </a:r>
            <a:r>
              <a:rPr sz="2400" dirty="0">
                <a:latin typeface="Calibri"/>
                <a:cs typeface="Calibri"/>
              </a:rPr>
              <a:t>при Т 30-  </a:t>
            </a:r>
            <a:r>
              <a:rPr sz="2400" spc="5" dirty="0">
                <a:latin typeface="Calibri"/>
                <a:cs typeface="Calibri"/>
              </a:rPr>
              <a:t>34 </a:t>
            </a:r>
            <a:r>
              <a:rPr sz="2400" spc="-5" dirty="0">
                <a:latin typeface="Calibri"/>
                <a:cs typeface="Calibri"/>
              </a:rPr>
              <a:t>°С, сегментарный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мягкий </a:t>
            </a:r>
            <a:r>
              <a:rPr sz="2400" spc="-10" dirty="0">
                <a:latin typeface="Calibri"/>
                <a:cs typeface="Calibri"/>
              </a:rPr>
              <a:t>классический массаж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живота;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6870" marR="7620" indent="-344805" algn="just">
              <a:lnSpc>
                <a:spcPct val="80000"/>
              </a:lnSpc>
              <a:buFont typeface="Arial"/>
              <a:buChar char="•"/>
              <a:tabLst>
                <a:tab pos="357505" algn="l"/>
              </a:tabLst>
            </a:pPr>
            <a:r>
              <a:rPr sz="2400" b="1" spc="-20" dirty="0">
                <a:latin typeface="Calibri"/>
                <a:cs typeface="Calibri"/>
              </a:rPr>
              <a:t>ИРТ: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выполнении </a:t>
            </a:r>
            <a:r>
              <a:rPr sz="2400" spc="-15" dirty="0">
                <a:latin typeface="Calibri"/>
                <a:cs typeface="Calibri"/>
              </a:rPr>
              <a:t>стимулирующего </a:t>
            </a:r>
            <a:r>
              <a:rPr sz="2400" spc="-10" dirty="0">
                <a:latin typeface="Calibri"/>
                <a:cs typeface="Calibri"/>
              </a:rPr>
              <a:t>точечного </a:t>
            </a:r>
            <a:r>
              <a:rPr sz="2400" spc="-15" dirty="0">
                <a:latin typeface="Calibri"/>
                <a:cs typeface="Calibri"/>
              </a:rPr>
              <a:t>массажа  используются </a:t>
            </a:r>
            <a:r>
              <a:rPr sz="2400" spc="-20" dirty="0">
                <a:latin typeface="Calibri"/>
                <a:cs typeface="Calibri"/>
              </a:rPr>
              <a:t>только отдаленные </a:t>
            </a:r>
            <a:r>
              <a:rPr sz="2400" spc="-10" dirty="0">
                <a:latin typeface="Calibri"/>
                <a:cs typeface="Calibri"/>
              </a:rPr>
              <a:t>точки, </a:t>
            </a:r>
            <a:r>
              <a:rPr sz="2400" spc="-5" dirty="0">
                <a:latin typeface="Calibri"/>
                <a:cs typeface="Calibri"/>
              </a:rPr>
              <a:t>преимущественно  на нижних </a:t>
            </a:r>
            <a:r>
              <a:rPr sz="2400" spc="-10" dirty="0">
                <a:latin typeface="Calibri"/>
                <a:cs typeface="Calibri"/>
              </a:rPr>
              <a:t>конечностях </a:t>
            </a:r>
            <a:r>
              <a:rPr sz="2400" spc="-5" dirty="0">
                <a:latin typeface="Calibri"/>
                <a:cs typeface="Calibri"/>
              </a:rPr>
              <a:t>(RP6, </a:t>
            </a:r>
            <a:r>
              <a:rPr sz="2400" spc="-10" dirty="0">
                <a:latin typeface="Calibri"/>
                <a:cs typeface="Calibri"/>
              </a:rPr>
              <a:t>RP5, </a:t>
            </a:r>
            <a:r>
              <a:rPr sz="2400" spc="-5" dirty="0">
                <a:latin typeface="Calibri"/>
                <a:cs typeface="Calibri"/>
              </a:rPr>
              <a:t>Rl, </a:t>
            </a:r>
            <a:r>
              <a:rPr sz="2400" spc="-10" dirty="0">
                <a:latin typeface="Calibri"/>
                <a:cs typeface="Calibri"/>
              </a:rPr>
              <a:t>R3, </a:t>
            </a:r>
            <a:r>
              <a:rPr sz="2400" dirty="0">
                <a:latin typeface="Calibri"/>
                <a:cs typeface="Calibri"/>
              </a:rPr>
              <a:t>Fl, </a:t>
            </a:r>
            <a:r>
              <a:rPr sz="2400" spc="-10" dirty="0">
                <a:latin typeface="Calibri"/>
                <a:cs typeface="Calibri"/>
              </a:rPr>
              <a:t>E36)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некоторые  </a:t>
            </a:r>
            <a:r>
              <a:rPr sz="2400" spc="-5" dirty="0">
                <a:latin typeface="Calibri"/>
                <a:cs typeface="Calibri"/>
              </a:rPr>
              <a:t>точки </a:t>
            </a:r>
            <a:r>
              <a:rPr sz="2400" spc="-10" dirty="0">
                <a:latin typeface="Calibri"/>
                <a:cs typeface="Calibri"/>
              </a:rPr>
              <a:t>рук: </a:t>
            </a:r>
            <a:r>
              <a:rPr sz="2400" spc="-15" dirty="0">
                <a:latin typeface="Calibri"/>
                <a:cs typeface="Calibri"/>
              </a:rPr>
              <a:t>IG3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TR6. </a:t>
            </a:r>
            <a:r>
              <a:rPr sz="2400" spc="-25" dirty="0">
                <a:latin typeface="Calibri"/>
                <a:cs typeface="Calibri"/>
              </a:rPr>
              <a:t>Тонизирующий </a:t>
            </a:r>
            <a:r>
              <a:rPr sz="2400" spc="-5" dirty="0">
                <a:latin typeface="Calibri"/>
                <a:cs typeface="Calibri"/>
              </a:rPr>
              <a:t>линейный массаж </a:t>
            </a:r>
            <a:r>
              <a:rPr sz="2400" spc="-10" dirty="0">
                <a:latin typeface="Calibri"/>
                <a:cs typeface="Calibri"/>
              </a:rPr>
              <a:t>снизу  </a:t>
            </a:r>
            <a:r>
              <a:rPr sz="2400" dirty="0">
                <a:latin typeface="Calibri"/>
                <a:cs typeface="Calibri"/>
              </a:rPr>
              <a:t>вверх </a:t>
            </a:r>
            <a:r>
              <a:rPr sz="2400" spc="-25" dirty="0">
                <a:latin typeface="Calibri"/>
                <a:cs typeface="Calibri"/>
              </a:rPr>
              <a:t>вдоль </a:t>
            </a:r>
            <a:r>
              <a:rPr sz="2400" dirty="0">
                <a:latin typeface="Calibri"/>
                <a:cs typeface="Calibri"/>
              </a:rPr>
              <a:t>меридиана VB с </a:t>
            </a:r>
            <a:r>
              <a:rPr sz="2400" spc="-5" dirty="0">
                <a:latin typeface="Calibri"/>
                <a:cs typeface="Calibri"/>
              </a:rPr>
              <a:t>обеих </a:t>
            </a:r>
            <a:r>
              <a:rPr sz="2400" spc="-10" dirty="0">
                <a:latin typeface="Calibri"/>
                <a:cs typeface="Calibri"/>
              </a:rPr>
              <a:t>сторон </a:t>
            </a:r>
            <a:r>
              <a:rPr sz="2400" spc="-15" dirty="0">
                <a:latin typeface="Calibri"/>
                <a:cs typeface="Calibri"/>
              </a:rPr>
              <a:t>между точками  </a:t>
            </a:r>
            <a:r>
              <a:rPr sz="2400" dirty="0">
                <a:latin typeface="Calibri"/>
                <a:cs typeface="Calibri"/>
              </a:rPr>
              <a:t>V25 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V20;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25056" y="6531862"/>
            <a:ext cx="2223770" cy="330835"/>
            <a:chOff x="6925056" y="6531862"/>
            <a:chExt cx="2223770" cy="330835"/>
          </a:xfrm>
        </p:grpSpPr>
        <p:sp>
          <p:nvSpPr>
            <p:cNvPr id="8" name="object 8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  <a:lnTo>
                    <a:pt x="2214371" y="321562"/>
                  </a:lnTo>
                  <a:lnTo>
                    <a:pt x="22143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34200" y="6555130"/>
            <a:ext cx="220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Белова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А.Н.,</a:t>
            </a:r>
            <a:r>
              <a:rPr sz="18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2010.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9285"/>
            <a:chOff x="0" y="0"/>
            <a:chExt cx="9144000" cy="6292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405765"/>
            </a:xfrm>
            <a:custGeom>
              <a:avLst/>
              <a:gdLst/>
              <a:ahLst/>
              <a:cxnLst/>
              <a:rect l="l" t="t" r="r" b="b"/>
              <a:pathLst>
                <a:path w="9144000" h="405765">
                  <a:moveTo>
                    <a:pt x="9144000" y="0"/>
                  </a:moveTo>
                  <a:lnTo>
                    <a:pt x="0" y="0"/>
                  </a:lnTo>
                  <a:lnTo>
                    <a:pt x="0" y="405384"/>
                  </a:lnTo>
                  <a:lnTo>
                    <a:pt x="9144000" y="4053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79192" y="0"/>
              <a:ext cx="3872229" cy="6291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0039" y="19304"/>
            <a:ext cx="3426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При </a:t>
            </a:r>
            <a:r>
              <a:rPr sz="2400" spc="-10" dirty="0"/>
              <a:t>спастическом</a:t>
            </a:r>
            <a:r>
              <a:rPr sz="2400" spc="-70" dirty="0"/>
              <a:t> </a:t>
            </a:r>
            <a:r>
              <a:rPr sz="2400" dirty="0"/>
              <a:t>запоре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6925056" y="6531862"/>
            <a:ext cx="2223770" cy="330835"/>
            <a:chOff x="6925056" y="6531862"/>
            <a:chExt cx="2223770" cy="330835"/>
          </a:xfrm>
        </p:grpSpPr>
        <p:sp>
          <p:nvSpPr>
            <p:cNvPr id="7" name="object 7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  <a:lnTo>
                    <a:pt x="2214371" y="321562"/>
                  </a:lnTo>
                  <a:lnTo>
                    <a:pt x="22143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3319" y="527380"/>
            <a:ext cx="8851265" cy="63277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6870" marR="222885" indent="-344805" algn="just">
              <a:lnSpc>
                <a:spcPct val="90000"/>
              </a:lnSpc>
              <a:spcBef>
                <a:spcPts val="390"/>
              </a:spcBef>
              <a:buFont typeface="Arial"/>
              <a:buChar char="•"/>
              <a:tabLst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Физиотерапия </a:t>
            </a:r>
            <a:r>
              <a:rPr sz="2400" spc="-5" dirty="0">
                <a:latin typeface="Calibri"/>
                <a:cs typeface="Calibri"/>
              </a:rPr>
              <a:t>преимущественно </a:t>
            </a:r>
            <a:r>
              <a:rPr sz="2400" spc="-1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левую </a:t>
            </a:r>
            <a:r>
              <a:rPr sz="2400" spc="-10" dirty="0">
                <a:latin typeface="Calibri"/>
                <a:cs typeface="Calibri"/>
              </a:rPr>
              <a:t>половину </a:t>
            </a:r>
            <a:r>
              <a:rPr sz="2400" spc="-5" dirty="0">
                <a:latin typeface="Calibri"/>
                <a:cs typeface="Calibri"/>
              </a:rPr>
              <a:t>нижней  </a:t>
            </a:r>
            <a:r>
              <a:rPr sz="2400" dirty="0">
                <a:latin typeface="Calibri"/>
                <a:cs typeface="Calibri"/>
              </a:rPr>
              <a:t>части </a:t>
            </a:r>
            <a:r>
              <a:rPr sz="2400" spc="-5" dirty="0">
                <a:latin typeface="Calibri"/>
                <a:cs typeface="Calibri"/>
              </a:rPr>
              <a:t>живота: поперечный </a:t>
            </a:r>
            <a:r>
              <a:rPr sz="2400" spc="-10" dirty="0">
                <a:latin typeface="Calibri"/>
                <a:cs typeface="Calibri"/>
              </a:rPr>
              <a:t>электрофорез </a:t>
            </a:r>
            <a:r>
              <a:rPr sz="2400" spc="-5" dirty="0">
                <a:latin typeface="Calibri"/>
                <a:cs typeface="Calibri"/>
              </a:rPr>
              <a:t>но-шпы, </a:t>
            </a:r>
            <a:r>
              <a:rPr sz="2400" spc="-15" dirty="0">
                <a:latin typeface="Calibri"/>
                <a:cs typeface="Calibri"/>
              </a:rPr>
              <a:t>постоянное 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переменное </a:t>
            </a:r>
            <a:r>
              <a:rPr sz="2400" spc="5" dirty="0">
                <a:latin typeface="Calibri"/>
                <a:cs typeface="Calibri"/>
              </a:rPr>
              <a:t>МП </a:t>
            </a:r>
            <a:r>
              <a:rPr sz="2400" spc="-15" dirty="0">
                <a:latin typeface="Calibri"/>
                <a:cs typeface="Calibri"/>
              </a:rPr>
              <a:t>низкой </a:t>
            </a:r>
            <a:r>
              <a:rPr sz="2400" spc="-10" dirty="0">
                <a:latin typeface="Calibri"/>
                <a:cs typeface="Calibri"/>
              </a:rPr>
              <a:t>частоты, </a:t>
            </a:r>
            <a:r>
              <a:rPr sz="2400" spc="-5" dirty="0">
                <a:latin typeface="Calibri"/>
                <a:cs typeface="Calibri"/>
              </a:rPr>
              <a:t>дарсонвализация  сегментарной пояснично-крестцовой зоны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нижней </a:t>
            </a:r>
            <a:r>
              <a:rPr sz="2400" dirty="0">
                <a:latin typeface="Calibri"/>
                <a:cs typeface="Calibri"/>
              </a:rPr>
              <a:t>части  </a:t>
            </a:r>
            <a:r>
              <a:rPr sz="2400" spc="-5" dirty="0">
                <a:latin typeface="Calibri"/>
                <a:cs typeface="Calibri"/>
              </a:rPr>
              <a:t>живота;</a:t>
            </a:r>
            <a:endParaRPr sz="2400">
              <a:latin typeface="Calibri"/>
              <a:cs typeface="Calibri"/>
            </a:endParaRPr>
          </a:p>
          <a:p>
            <a:pPr marL="356870" marR="224154" indent="-344805" algn="just">
              <a:lnSpc>
                <a:spcPct val="90000"/>
              </a:lnSpc>
              <a:spcBef>
                <a:spcPts val="575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Аппликации </a:t>
            </a:r>
            <a:r>
              <a:rPr sz="2400" spc="-10" dirty="0">
                <a:latin typeface="Calibri"/>
                <a:cs typeface="Calibri"/>
              </a:rPr>
              <a:t>на </a:t>
            </a:r>
            <a:r>
              <a:rPr sz="2400" dirty="0">
                <a:latin typeface="Calibri"/>
                <a:cs typeface="Calibri"/>
              </a:rPr>
              <a:t>нижнюю </a:t>
            </a:r>
            <a:r>
              <a:rPr sz="2400" spc="-10" dirty="0">
                <a:latin typeface="Calibri"/>
                <a:cs typeface="Calibri"/>
              </a:rPr>
              <a:t>половину </a:t>
            </a:r>
            <a:r>
              <a:rPr sz="2400" spc="-5" dirty="0">
                <a:latin typeface="Calibri"/>
                <a:cs typeface="Calibri"/>
              </a:rPr>
              <a:t>живота митигированной  грязи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парафина </a:t>
            </a:r>
            <a:r>
              <a:rPr sz="2400" dirty="0">
                <a:latin typeface="Calibri"/>
                <a:cs typeface="Calibri"/>
              </a:rPr>
              <a:t>Т </a:t>
            </a:r>
            <a:r>
              <a:rPr sz="2400" spc="-5" dirty="0">
                <a:latin typeface="Calibri"/>
                <a:cs typeface="Calibri"/>
              </a:rPr>
              <a:t>38-40 °С, </a:t>
            </a:r>
            <a:r>
              <a:rPr sz="2400" dirty="0">
                <a:latin typeface="Calibri"/>
                <a:cs typeface="Calibri"/>
              </a:rPr>
              <a:t>грязевые или </a:t>
            </a:r>
            <a:r>
              <a:rPr sz="2400" spc="-15" dirty="0">
                <a:latin typeface="Calibri"/>
                <a:cs typeface="Calibri"/>
              </a:rPr>
              <a:t>медовые  </a:t>
            </a:r>
            <a:r>
              <a:rPr sz="2400" dirty="0">
                <a:latin typeface="Calibri"/>
                <a:cs typeface="Calibri"/>
              </a:rPr>
              <a:t>ректальные </a:t>
            </a:r>
            <a:r>
              <a:rPr sz="2400" spc="-5" dirty="0">
                <a:latin typeface="Calibri"/>
                <a:cs typeface="Calibri"/>
              </a:rPr>
              <a:t>тампоны, </a:t>
            </a:r>
            <a:r>
              <a:rPr sz="2400" spc="-10" dirty="0">
                <a:latin typeface="Calibri"/>
                <a:cs typeface="Calibri"/>
              </a:rPr>
              <a:t>общие соляно-хвойные, </a:t>
            </a:r>
            <a:r>
              <a:rPr sz="2400" spc="-5" dirty="0">
                <a:latin typeface="Calibri"/>
                <a:cs typeface="Calibri"/>
              </a:rPr>
              <a:t>шалфейные </a:t>
            </a:r>
            <a:r>
              <a:rPr sz="2400" dirty="0">
                <a:latin typeface="Calibri"/>
                <a:cs typeface="Calibri"/>
              </a:rPr>
              <a:t>или  </a:t>
            </a:r>
            <a:r>
              <a:rPr sz="2400" spc="-5" dirty="0">
                <a:latin typeface="Calibri"/>
                <a:cs typeface="Calibri"/>
              </a:rPr>
              <a:t>сенные ванны </a:t>
            </a:r>
            <a:r>
              <a:rPr sz="2400" dirty="0">
                <a:latin typeface="Calibri"/>
                <a:cs typeface="Calibri"/>
              </a:rPr>
              <a:t>Т </a:t>
            </a:r>
            <a:r>
              <a:rPr sz="2400" spc="5" dirty="0">
                <a:latin typeface="Calibri"/>
                <a:cs typeface="Calibri"/>
              </a:rPr>
              <a:t>35-36</a:t>
            </a:r>
            <a:r>
              <a:rPr sz="2400" spc="-5" dirty="0">
                <a:latin typeface="Calibri"/>
                <a:cs typeface="Calibri"/>
              </a:rPr>
              <a:t> °С;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100">
              <a:latin typeface="Calibri"/>
              <a:cs typeface="Calibri"/>
            </a:endParaRPr>
          </a:p>
          <a:p>
            <a:pPr marL="356870" marR="224154" indent="-344805" algn="just">
              <a:lnSpc>
                <a:spcPts val="2590"/>
              </a:lnSpc>
              <a:buFont typeface="Arial"/>
              <a:buChar char="•"/>
              <a:tabLst>
                <a:tab pos="357505" algn="l"/>
              </a:tabLst>
            </a:pPr>
            <a:r>
              <a:rPr sz="2400" b="1" spc="-10" dirty="0">
                <a:latin typeface="Calibri"/>
                <a:cs typeface="Calibri"/>
              </a:rPr>
              <a:t>Мягкий классический массаж </a:t>
            </a:r>
            <a:r>
              <a:rPr sz="2400" spc="-5" dirty="0">
                <a:latin typeface="Calibri"/>
                <a:cs typeface="Calibri"/>
              </a:rPr>
              <a:t>живота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пояснично-крестцовой  области;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356870" marR="220979" indent="-344805" algn="just">
              <a:lnSpc>
                <a:spcPct val="90100"/>
              </a:lnSpc>
              <a:buFont typeface="Arial"/>
              <a:buChar char="•"/>
              <a:tabLst>
                <a:tab pos="357505" algn="l"/>
              </a:tabLst>
            </a:pPr>
            <a:r>
              <a:rPr sz="2400" b="1" spc="-25" dirty="0">
                <a:latin typeface="Calibri"/>
                <a:cs typeface="Calibri"/>
              </a:rPr>
              <a:t>Тормозные </a:t>
            </a:r>
            <a:r>
              <a:rPr sz="2400" b="1" spc="-20" dirty="0">
                <a:latin typeface="Calibri"/>
                <a:cs typeface="Calibri"/>
              </a:rPr>
              <a:t>методики </a:t>
            </a:r>
            <a:r>
              <a:rPr sz="2400" b="1" spc="-5" dirty="0">
                <a:latin typeface="Calibri"/>
                <a:cs typeface="Calibri"/>
              </a:rPr>
              <a:t>ИРТ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5" dirty="0">
                <a:latin typeface="Calibri"/>
                <a:cs typeface="Calibri"/>
              </a:rPr>
              <a:t>массажа </a:t>
            </a:r>
            <a:r>
              <a:rPr sz="2400" spc="-10" dirty="0">
                <a:latin typeface="Calibri"/>
                <a:cs typeface="Calibri"/>
              </a:rPr>
              <a:t>живота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поясницы.  Линейный </a:t>
            </a:r>
            <a:r>
              <a:rPr sz="2400" spc="-10" dirty="0">
                <a:latin typeface="Calibri"/>
                <a:cs typeface="Calibri"/>
              </a:rPr>
              <a:t>тормозной массаж </a:t>
            </a:r>
            <a:r>
              <a:rPr sz="2400" spc="-15" dirty="0">
                <a:latin typeface="Calibri"/>
                <a:cs typeface="Calibri"/>
              </a:rPr>
              <a:t>проводится </a:t>
            </a:r>
            <a:r>
              <a:rPr sz="2400" spc="-5" dirty="0">
                <a:latin typeface="Calibri"/>
                <a:cs typeface="Calibri"/>
              </a:rPr>
              <a:t>сначала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области  </a:t>
            </a:r>
            <a:r>
              <a:rPr sz="2400" spc="-5" dirty="0">
                <a:latin typeface="Calibri"/>
                <a:cs typeface="Calibri"/>
              </a:rPr>
              <a:t>живота, 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-15" dirty="0">
                <a:latin typeface="Calibri"/>
                <a:cs typeface="Calibri"/>
              </a:rPr>
              <a:t>затем </a:t>
            </a:r>
            <a:r>
              <a:rPr sz="2400" dirty="0">
                <a:latin typeface="Calibri"/>
                <a:cs typeface="Calibri"/>
              </a:rPr>
              <a:t>— </a:t>
            </a:r>
            <a:r>
              <a:rPr sz="2400" spc="-5" dirty="0">
                <a:latin typeface="Calibri"/>
                <a:cs typeface="Calibri"/>
              </a:rPr>
              <a:t>по паравертебральным </a:t>
            </a:r>
            <a:r>
              <a:rPr sz="2400" spc="-10" dirty="0">
                <a:latin typeface="Calibri"/>
                <a:cs typeface="Calibri"/>
              </a:rPr>
              <a:t>линиям </a:t>
            </a:r>
            <a:r>
              <a:rPr sz="2400" dirty="0">
                <a:latin typeface="Calibri"/>
                <a:cs typeface="Calibri"/>
              </a:rPr>
              <a:t>с обеих  </a:t>
            </a:r>
            <a:r>
              <a:rPr sz="2400" spc="-5" dirty="0">
                <a:latin typeface="Calibri"/>
                <a:cs typeface="Calibri"/>
              </a:rPr>
              <a:t>сторон.</a:t>
            </a:r>
            <a:endParaRPr sz="2400">
              <a:latin typeface="Calibri"/>
              <a:cs typeface="Calibri"/>
            </a:endParaRPr>
          </a:p>
          <a:p>
            <a:pPr marR="300355" algn="r">
              <a:lnSpc>
                <a:spcPct val="100000"/>
              </a:lnSpc>
              <a:spcBef>
                <a:spcPts val="209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Белова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А.Н.,</a:t>
            </a:r>
            <a:r>
              <a:rPr sz="1800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2010.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7" y="0"/>
            <a:ext cx="9153525" cy="1152525"/>
            <a:chOff x="-3047" y="0"/>
            <a:chExt cx="9153525" cy="1152525"/>
          </a:xfrm>
        </p:grpSpPr>
        <p:sp>
          <p:nvSpPr>
            <p:cNvPr id="3" name="object 3"/>
            <p:cNvSpPr/>
            <p:nvPr/>
          </p:nvSpPr>
          <p:spPr>
            <a:xfrm>
              <a:off x="1524" y="1524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" y="1524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0" y="1143000"/>
                  </a:moveTo>
                  <a:lnTo>
                    <a:pt x="9144000" y="1143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5671" y="240830"/>
              <a:ext cx="3674110" cy="790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62272" y="240830"/>
              <a:ext cx="3521710" cy="7907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6746" y="321005"/>
            <a:ext cx="63538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/>
              <a:t>Трансвертебральная</a:t>
            </a:r>
            <a:r>
              <a:rPr sz="2800" spc="-75" dirty="0"/>
              <a:t> </a:t>
            </a:r>
            <a:r>
              <a:rPr sz="2800" dirty="0"/>
              <a:t>микрополяризация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536244" y="1542288"/>
            <a:ext cx="3543935" cy="50025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Сила </a:t>
            </a:r>
            <a:r>
              <a:rPr sz="2400" spc="-15" dirty="0">
                <a:latin typeface="Calibri"/>
                <a:cs typeface="Calibri"/>
              </a:rPr>
              <a:t>тока: </a:t>
            </a:r>
            <a:r>
              <a:rPr sz="2400" dirty="0">
                <a:latin typeface="Calibri"/>
                <a:cs typeface="Calibri"/>
              </a:rPr>
              <a:t>300-600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мкА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Число сеансов: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5-15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Уменьшение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патологического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мышечного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гипертонуса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25" dirty="0">
                <a:latin typeface="Calibri"/>
                <a:cs typeface="Calibri"/>
              </a:rPr>
              <a:t>Улучшение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функции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тазовых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органов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Уменьшение </a:t>
            </a:r>
            <a:r>
              <a:rPr sz="2400" spc="-5" dirty="0">
                <a:latin typeface="Calibri"/>
                <a:cs typeface="Calibri"/>
              </a:rPr>
              <a:t>объема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остаточной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мочи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94047" y="1700783"/>
            <a:ext cx="4520184" cy="3691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6925056" y="6531862"/>
            <a:ext cx="2223770" cy="330835"/>
            <a:chOff x="6925056" y="6531862"/>
            <a:chExt cx="2223770" cy="330835"/>
          </a:xfrm>
        </p:grpSpPr>
        <p:sp>
          <p:nvSpPr>
            <p:cNvPr id="11" name="object 11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  <a:lnTo>
                    <a:pt x="2214371" y="321562"/>
                  </a:lnTo>
                  <a:lnTo>
                    <a:pt x="22143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29628" y="6536434"/>
              <a:ext cx="2214880" cy="321945"/>
            </a:xfrm>
            <a:custGeom>
              <a:avLst/>
              <a:gdLst/>
              <a:ahLst/>
              <a:cxnLst/>
              <a:rect l="l" t="t" r="r" b="b"/>
              <a:pathLst>
                <a:path w="2214879" h="321945">
                  <a:moveTo>
                    <a:pt x="2214371" y="0"/>
                  </a:moveTo>
                  <a:lnTo>
                    <a:pt x="0" y="0"/>
                  </a:lnTo>
                  <a:lnTo>
                    <a:pt x="0" y="321562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34200" y="6555130"/>
            <a:ext cx="220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Белова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А.Н.,</a:t>
            </a:r>
            <a:r>
              <a:rPr sz="18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2010.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0900"/>
            <a:chOff x="0" y="0"/>
            <a:chExt cx="9144000" cy="8509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850900"/>
            </a:xfrm>
            <a:custGeom>
              <a:avLst/>
              <a:gdLst/>
              <a:ahLst/>
              <a:cxnLst/>
              <a:rect l="l" t="t" r="r" b="b"/>
              <a:pathLst>
                <a:path w="9144000" h="850900">
                  <a:moveTo>
                    <a:pt x="9144000" y="0"/>
                  </a:moveTo>
                  <a:lnTo>
                    <a:pt x="0" y="0"/>
                  </a:lnTo>
                  <a:lnTo>
                    <a:pt x="0" y="850391"/>
                  </a:lnTo>
                  <a:lnTo>
                    <a:pt x="9144000" y="8503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1872" y="0"/>
              <a:ext cx="6636766" cy="6689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67639" y="58673"/>
            <a:ext cx="8289925" cy="647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7094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Сексуальные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расстройства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ТБСМ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Calibri"/>
              <a:cs typeface="Calibri"/>
            </a:endParaRPr>
          </a:p>
          <a:p>
            <a:pPr marL="312420" indent="-233679" algn="just">
              <a:lnSpc>
                <a:spcPts val="2595"/>
              </a:lnSpc>
              <a:spcBef>
                <a:spcPts val="5"/>
              </a:spcBef>
              <a:buSzPct val="95833"/>
              <a:buAutoNum type="arabicPeriod"/>
              <a:tabLst>
                <a:tab pos="313055" algn="l"/>
              </a:tabLst>
            </a:pP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10" dirty="0">
                <a:latin typeface="Calibri"/>
                <a:cs typeface="Calibri"/>
              </a:rPr>
              <a:t>неполном поражении </a:t>
            </a:r>
            <a:r>
              <a:rPr sz="2400" b="1" spc="-5" dirty="0">
                <a:latin typeface="Calibri"/>
                <a:cs typeface="Calibri"/>
              </a:rPr>
              <a:t>СМ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" dirty="0">
                <a:latin typeface="Calibri"/>
                <a:cs typeface="Calibri"/>
              </a:rPr>
              <a:t>синдромом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снижения</a:t>
            </a:r>
            <a:endParaRPr sz="2400">
              <a:latin typeface="Calibri"/>
              <a:cs typeface="Calibri"/>
            </a:endParaRPr>
          </a:p>
          <a:p>
            <a:pPr marL="82550" algn="just">
              <a:lnSpc>
                <a:spcPts val="2595"/>
              </a:lnSpc>
            </a:pPr>
            <a:r>
              <a:rPr sz="2400" b="1" spc="-5" dirty="0">
                <a:latin typeface="Calibri"/>
                <a:cs typeface="Calibri"/>
              </a:rPr>
              <a:t>либидо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эрекции, </a:t>
            </a:r>
            <a:r>
              <a:rPr sz="2400" b="1" spc="-10" dirty="0">
                <a:latin typeface="Calibri"/>
                <a:cs typeface="Calibri"/>
              </a:rPr>
              <a:t>отсутствием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эякуляции:</a:t>
            </a:r>
            <a:endParaRPr sz="2400">
              <a:latin typeface="Calibri"/>
              <a:cs typeface="Calibri"/>
            </a:endParaRPr>
          </a:p>
          <a:p>
            <a:pPr marL="82550" marR="5080" indent="-635" algn="just">
              <a:lnSpc>
                <a:spcPct val="80000"/>
              </a:lnSpc>
              <a:spcBef>
                <a:spcPts val="5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Физиотерапия: </a:t>
            </a:r>
            <a:r>
              <a:rPr sz="2400" spc="-10" dirty="0">
                <a:latin typeface="Calibri"/>
                <a:cs typeface="Calibri"/>
              </a:rPr>
              <a:t>электрофорез </a:t>
            </a:r>
            <a:r>
              <a:rPr sz="2400" spc="-5" dirty="0">
                <a:latin typeface="Calibri"/>
                <a:cs typeface="Calibri"/>
              </a:rPr>
              <a:t>прозерина </a:t>
            </a:r>
            <a:r>
              <a:rPr sz="2400" spc="-1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промежность,  </a:t>
            </a:r>
            <a:r>
              <a:rPr sz="2400" spc="-20" dirty="0">
                <a:latin typeface="Calibri"/>
                <a:cs typeface="Calibri"/>
              </a:rPr>
              <a:t>ДДТ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СМТ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терапия </a:t>
            </a:r>
            <a:r>
              <a:rPr sz="2400" spc="-15" dirty="0">
                <a:latin typeface="Calibri"/>
                <a:cs typeface="Calibri"/>
              </a:rPr>
              <a:t>(электростимуляция </a:t>
            </a:r>
            <a:r>
              <a:rPr sz="2400" spc="-5" dirty="0">
                <a:latin typeface="Calibri"/>
                <a:cs typeface="Calibri"/>
              </a:rPr>
              <a:t>мышц </a:t>
            </a:r>
            <a:r>
              <a:rPr sz="2400" spc="-15" dirty="0">
                <a:latin typeface="Calibri"/>
                <a:cs typeface="Calibri"/>
              </a:rPr>
              <a:t>тазового  </a:t>
            </a:r>
            <a:r>
              <a:rPr sz="2400" spc="-5" dirty="0">
                <a:latin typeface="Calibri"/>
                <a:cs typeface="Calibri"/>
              </a:rPr>
              <a:t>дна), </a:t>
            </a:r>
            <a:r>
              <a:rPr sz="2400" spc="-15" dirty="0">
                <a:latin typeface="Calibri"/>
                <a:cs typeface="Calibri"/>
              </a:rPr>
              <a:t>восходящий душ </a:t>
            </a:r>
            <a:r>
              <a:rPr sz="2400" spc="-5" dirty="0">
                <a:latin typeface="Calibri"/>
                <a:cs typeface="Calibri"/>
              </a:rPr>
              <a:t>Т=25—28°С, </a:t>
            </a:r>
            <a:r>
              <a:rPr sz="2400" spc="-10" dirty="0">
                <a:latin typeface="Calibri"/>
                <a:cs typeface="Calibri"/>
              </a:rPr>
              <a:t>жемчужные </a:t>
            </a:r>
            <a:r>
              <a:rPr sz="2400" dirty="0">
                <a:latin typeface="Calibri"/>
                <a:cs typeface="Calibri"/>
              </a:rPr>
              <a:t>или  </a:t>
            </a:r>
            <a:r>
              <a:rPr sz="2400" spc="-15" dirty="0">
                <a:latin typeface="Calibri"/>
                <a:cs typeface="Calibri"/>
              </a:rPr>
              <a:t>углекислые </a:t>
            </a:r>
            <a:r>
              <a:rPr sz="2400" spc="-5" dirty="0">
                <a:latin typeface="Calibri"/>
                <a:cs typeface="Calibri"/>
              </a:rPr>
              <a:t>ванны </a:t>
            </a:r>
            <a:r>
              <a:rPr sz="2400" dirty="0">
                <a:latin typeface="Calibri"/>
                <a:cs typeface="Calibri"/>
              </a:rPr>
              <a:t>Т=32—35°С, </a:t>
            </a:r>
            <a:r>
              <a:rPr sz="2400" spc="-5" dirty="0">
                <a:latin typeface="Calibri"/>
                <a:cs typeface="Calibri"/>
              </a:rPr>
              <a:t>ректальные грязевые тампоны,  сегментарный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массаж.</a:t>
            </a:r>
            <a:endParaRPr sz="2400">
              <a:latin typeface="Calibri"/>
              <a:cs typeface="Calibri"/>
            </a:endParaRPr>
          </a:p>
          <a:p>
            <a:pPr marL="82550" marR="5715" indent="-635" algn="just">
              <a:lnSpc>
                <a:spcPts val="2300"/>
              </a:lnSpc>
              <a:spcBef>
                <a:spcPts val="56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ИРТ: </a:t>
            </a:r>
            <a:r>
              <a:rPr sz="2400" spc="-15" dirty="0">
                <a:latin typeface="Calibri"/>
                <a:cs typeface="Calibri"/>
              </a:rPr>
              <a:t>стимулирующие методики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точечный массаж  </a:t>
            </a:r>
            <a:r>
              <a:rPr sz="2400" spc="-5" dirty="0">
                <a:latin typeface="Calibri"/>
                <a:cs typeface="Calibri"/>
              </a:rPr>
              <a:t>сегментарной пояснично-крестцовой, нижней </a:t>
            </a:r>
            <a:r>
              <a:rPr sz="2400" dirty="0">
                <a:latin typeface="Calibri"/>
                <a:cs typeface="Calibri"/>
              </a:rPr>
              <a:t>части </a:t>
            </a:r>
            <a:r>
              <a:rPr sz="2400" spc="-10" dirty="0">
                <a:latin typeface="Calibri"/>
                <a:cs typeface="Calibri"/>
              </a:rPr>
              <a:t>живота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5" dirty="0">
                <a:latin typeface="Calibri"/>
                <a:cs typeface="Calibri"/>
              </a:rPr>
              <a:t>внутренних поверхностей </a:t>
            </a:r>
            <a:r>
              <a:rPr sz="2400" spc="-35" dirty="0">
                <a:latin typeface="Calibri"/>
                <a:cs typeface="Calibri"/>
              </a:rPr>
              <a:t>ног, </a:t>
            </a:r>
            <a:r>
              <a:rPr sz="2400" spc="-5" dirty="0">
                <a:latin typeface="Calibri"/>
                <a:cs typeface="Calibri"/>
              </a:rPr>
              <a:t>особенно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бедер.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Calibri"/>
              <a:cs typeface="Calibri"/>
            </a:endParaRPr>
          </a:p>
          <a:p>
            <a:pPr marL="314325" indent="-302260">
              <a:lnSpc>
                <a:spcPct val="100000"/>
              </a:lnSpc>
              <a:buSzPct val="95833"/>
              <a:buAutoNum type="arabicPeriod" startAt="2"/>
              <a:tabLst>
                <a:tab pos="314960" algn="l"/>
              </a:tabLst>
            </a:pP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5" dirty="0">
                <a:latin typeface="Calibri"/>
                <a:cs typeface="Calibri"/>
              </a:rPr>
              <a:t>синдроме </a:t>
            </a:r>
            <a:r>
              <a:rPr sz="2400" b="1" spc="-10" dirty="0">
                <a:latin typeface="Calibri"/>
                <a:cs typeface="Calibri"/>
              </a:rPr>
              <a:t>преждевременной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эякуляции:</a:t>
            </a:r>
            <a:endParaRPr sz="24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паравертебральные </a:t>
            </a:r>
            <a:r>
              <a:rPr sz="2400" spc="-5" dirty="0">
                <a:latin typeface="Calibri"/>
                <a:cs typeface="Calibri"/>
              </a:rPr>
              <a:t>новокаиновые </a:t>
            </a:r>
            <a:r>
              <a:rPr sz="2400" spc="-15" dirty="0">
                <a:latin typeface="Calibri"/>
                <a:cs typeface="Calibri"/>
              </a:rPr>
              <a:t>блокады </a:t>
            </a:r>
            <a:r>
              <a:rPr sz="2400" spc="-10" dirty="0">
                <a:latin typeface="Calibri"/>
                <a:cs typeface="Calibri"/>
              </a:rPr>
              <a:t>на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уровне</a:t>
            </a:r>
            <a:endParaRPr sz="24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сегментов </a:t>
            </a:r>
            <a:r>
              <a:rPr sz="2400" spc="5" dirty="0">
                <a:latin typeface="Calibri"/>
                <a:cs typeface="Calibri"/>
              </a:rPr>
              <a:t>D11-D12 </a:t>
            </a:r>
            <a:r>
              <a:rPr sz="2400" dirty="0">
                <a:latin typeface="Calibri"/>
                <a:cs typeface="Calibri"/>
              </a:rPr>
              <a:t>+ </a:t>
            </a:r>
            <a:r>
              <a:rPr sz="2400" spc="-5" dirty="0">
                <a:latin typeface="Calibri"/>
                <a:cs typeface="Calibri"/>
              </a:rPr>
              <a:t>тормозное </a:t>
            </a:r>
            <a:r>
              <a:rPr sz="2400" spc="-10" dirty="0">
                <a:latin typeface="Calibri"/>
                <a:cs typeface="Calibri"/>
              </a:rPr>
              <a:t>ИРТ </a:t>
            </a:r>
            <a:r>
              <a:rPr sz="2400" dirty="0">
                <a:latin typeface="Calibri"/>
                <a:cs typeface="Calibri"/>
              </a:rPr>
              <a:t>+ точечный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массаж;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313690" indent="-301625">
              <a:lnSpc>
                <a:spcPct val="100000"/>
              </a:lnSpc>
              <a:buSzPct val="95833"/>
              <a:buAutoNum type="arabicPeriod" startAt="3"/>
              <a:tabLst>
                <a:tab pos="314325" algn="l"/>
              </a:tabLst>
            </a:pP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10" dirty="0">
                <a:latin typeface="Calibri"/>
                <a:cs typeface="Calibri"/>
              </a:rPr>
              <a:t>сухости во влагалище</a:t>
            </a:r>
            <a:r>
              <a:rPr sz="2400" spc="-1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стерильные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любриканты;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56590"/>
            <a:chOff x="0" y="0"/>
            <a:chExt cx="9144000" cy="6565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8159"/>
            </a:xfrm>
            <a:custGeom>
              <a:avLst/>
              <a:gdLst/>
              <a:ahLst/>
              <a:cxnLst/>
              <a:rect l="l" t="t" r="r" b="b"/>
              <a:pathLst>
                <a:path w="9144000" h="518159">
                  <a:moveTo>
                    <a:pt x="9144000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9144000" y="518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38072" y="0"/>
              <a:ext cx="6551422" cy="6565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18666" y="45211"/>
            <a:ext cx="610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4770" algn="l"/>
              </a:tabLst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Трофические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нарушения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пациентов	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ТБСМ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519125"/>
            <a:ext cx="722757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Профилактика </a:t>
            </a:r>
            <a:r>
              <a:rPr sz="2400" b="1" spc="-10" dirty="0">
                <a:latin typeface="Calibri"/>
                <a:cs typeface="Calibri"/>
              </a:rPr>
              <a:t>[Кroиskop </a:t>
            </a:r>
            <a:r>
              <a:rPr sz="2400" b="1" spc="-80" dirty="0">
                <a:latin typeface="Calibri"/>
                <a:cs typeface="Calibri"/>
              </a:rPr>
              <a:t>Т.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20" dirty="0">
                <a:latin typeface="Calibri"/>
                <a:cs typeface="Calibri"/>
              </a:rPr>
              <a:t>соавт.,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1983]: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60"/>
              </a:lnSpc>
              <a:tabLst>
                <a:tab pos="408305" algn="l"/>
                <a:tab pos="2280285" algn="l"/>
                <a:tab pos="3494404" algn="l"/>
                <a:tab pos="3820160" algn="l"/>
                <a:tab pos="5811520" algn="l"/>
              </a:tabLst>
            </a:pPr>
            <a:r>
              <a:rPr sz="2400" b="1" dirty="0">
                <a:latin typeface="Calibri"/>
                <a:cs typeface="Calibri"/>
              </a:rPr>
              <a:t>1.	</a:t>
            </a:r>
            <a:r>
              <a:rPr sz="2400" b="1" spc="-15" dirty="0">
                <a:latin typeface="Calibri"/>
                <a:cs typeface="Calibri"/>
              </a:rPr>
              <a:t>Уменьшение	</a:t>
            </a:r>
            <a:r>
              <a:rPr sz="2400" b="1" dirty="0">
                <a:latin typeface="Calibri"/>
                <a:cs typeface="Calibri"/>
              </a:rPr>
              <a:t>степени	и	</a:t>
            </a:r>
            <a:r>
              <a:rPr sz="2400" b="1" spc="-10" dirty="0">
                <a:latin typeface="Calibri"/>
                <a:cs typeface="Calibri"/>
              </a:rPr>
              <a:t>длительности	сдавления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3030" y="879475"/>
            <a:ext cx="5384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жных</a:t>
            </a:r>
            <a:endParaRPr sz="24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tabLst>
                <a:tab pos="429895" algn="l"/>
                <a:tab pos="1268095" algn="l"/>
                <a:tab pos="2338070" algn="l"/>
                <a:tab pos="4067175" algn="l"/>
              </a:tabLst>
            </a:pPr>
            <a:r>
              <a:rPr sz="2400" dirty="0">
                <a:latin typeface="Calibri"/>
                <a:cs typeface="Calibri"/>
              </a:rPr>
              <a:t>2	часа	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ме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	п</a:t>
            </a:r>
            <a:r>
              <a:rPr sz="2400" spc="-45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л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ия	па</a:t>
            </a:r>
            <a:r>
              <a:rPr sz="2400" spc="-10" dirty="0">
                <a:latin typeface="Calibri"/>
                <a:cs typeface="Calibri"/>
              </a:rPr>
              <a:t>ц</a:t>
            </a:r>
            <a:r>
              <a:rPr sz="2400" dirty="0">
                <a:latin typeface="Calibri"/>
                <a:cs typeface="Calibri"/>
              </a:rPr>
              <a:t>ие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а,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1244930"/>
            <a:ext cx="29184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5780" algn="l"/>
              </a:tabLst>
            </a:pPr>
            <a:r>
              <a:rPr sz="2400" dirty="0">
                <a:latin typeface="Calibri"/>
                <a:cs typeface="Calibri"/>
              </a:rPr>
              <a:t>по</a:t>
            </a:r>
            <a:r>
              <a:rPr sz="2400" spc="-10" dirty="0">
                <a:latin typeface="Calibri"/>
                <a:cs typeface="Calibri"/>
              </a:rPr>
              <a:t>к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spc="-5" dirty="0">
                <a:latin typeface="Calibri"/>
                <a:cs typeface="Calibri"/>
              </a:rPr>
              <a:t>ов</a:t>
            </a:r>
            <a:r>
              <a:rPr sz="2400" spc="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	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spc="-5" dirty="0">
                <a:latin typeface="Calibri"/>
                <a:cs typeface="Calibri"/>
              </a:rPr>
              <a:t>д</a:t>
            </a:r>
            <a:r>
              <a:rPr sz="2400" spc="5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обтирание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298" y="1611248"/>
            <a:ext cx="6677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7520" algn="l"/>
                <a:tab pos="3076575" algn="l"/>
                <a:tab pos="5360670" algn="l"/>
              </a:tabLst>
            </a:pP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spc="-10" dirty="0">
                <a:latin typeface="Calibri"/>
                <a:cs typeface="Calibri"/>
              </a:rPr>
              <a:t>ф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spc="5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м	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пи</a:t>
            </a:r>
            <a:r>
              <a:rPr sz="2400" spc="-20" dirty="0">
                <a:latin typeface="Calibri"/>
                <a:cs typeface="Calibri"/>
              </a:rPr>
              <a:t>рто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,	</a:t>
            </a:r>
            <a:r>
              <a:rPr sz="2400" spc="-25" dirty="0">
                <a:latin typeface="Calibri"/>
                <a:cs typeface="Calibri"/>
              </a:rPr>
              <a:t>п</a:t>
            </a:r>
            <a:r>
              <a:rPr sz="2400" spc="10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ип</a:t>
            </a:r>
            <a:r>
              <a:rPr sz="2400" spc="-6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д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ание	</a:t>
            </a:r>
            <a:r>
              <a:rPr sz="2400" spc="-15" dirty="0">
                <a:latin typeface="Calibri"/>
                <a:cs typeface="Calibri"/>
              </a:rPr>
              <a:t>г</a:t>
            </a:r>
            <a:r>
              <a:rPr sz="2400" spc="-4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3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976704"/>
            <a:ext cx="8550910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конца </a:t>
            </a:r>
            <a:r>
              <a:rPr sz="2400" spc="-5" dirty="0">
                <a:latin typeface="Calibri"/>
                <a:cs typeface="Calibri"/>
              </a:rPr>
              <a:t>кровати </a:t>
            </a:r>
            <a:r>
              <a:rPr sz="2400" spc="-10" dirty="0">
                <a:latin typeface="Calibri"/>
                <a:cs typeface="Calibri"/>
              </a:rPr>
              <a:t>не </a:t>
            </a:r>
            <a:r>
              <a:rPr sz="2400" spc="-20" dirty="0">
                <a:latin typeface="Calibri"/>
                <a:cs typeface="Calibri"/>
              </a:rPr>
              <a:t>более </a:t>
            </a:r>
            <a:r>
              <a:rPr sz="2400" spc="-10" dirty="0">
                <a:latin typeface="Calibri"/>
                <a:cs typeface="Calibri"/>
              </a:rPr>
              <a:t>чем на 45 градусов,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специальные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надувные </a:t>
            </a:r>
            <a:r>
              <a:rPr sz="2400" spc="-5" dirty="0">
                <a:latin typeface="Calibri"/>
                <a:cs typeface="Calibri"/>
              </a:rPr>
              <a:t>круги, </a:t>
            </a:r>
            <a:r>
              <a:rPr sz="2400" spc="-10" dirty="0">
                <a:latin typeface="Calibri"/>
                <a:cs typeface="Calibri"/>
              </a:rPr>
              <a:t>положение на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животе);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AutoNum type="arabicPeriod" startAt="2"/>
              <a:tabLst>
                <a:tab pos="387985" algn="l"/>
              </a:tabLst>
            </a:pPr>
            <a:r>
              <a:rPr sz="2400" b="1" spc="-5" dirty="0">
                <a:latin typeface="Calibri"/>
                <a:cs typeface="Calibri"/>
              </a:rPr>
              <a:t>Применение </a:t>
            </a:r>
            <a:r>
              <a:rPr sz="2400" b="1" dirty="0">
                <a:latin typeface="Calibri"/>
                <a:cs typeface="Calibri"/>
              </a:rPr>
              <a:t>специальных </a:t>
            </a:r>
            <a:r>
              <a:rPr sz="2400" b="1" spc="-10" dirty="0">
                <a:latin typeface="Calibri"/>
                <a:cs typeface="Calibri"/>
              </a:rPr>
              <a:t>противопролежневых </a:t>
            </a:r>
            <a:r>
              <a:rPr sz="2400" b="1" spc="-5" dirty="0">
                <a:latin typeface="Calibri"/>
                <a:cs typeface="Calibri"/>
              </a:rPr>
              <a:t>матрасов</a:t>
            </a:r>
            <a:r>
              <a:rPr sz="2400" spc="-5" dirty="0">
                <a:latin typeface="Calibri"/>
                <a:cs typeface="Calibri"/>
              </a:rPr>
              <a:t>,  наматрасников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кроватей (давление </a:t>
            </a:r>
            <a:r>
              <a:rPr sz="2400" spc="-5" dirty="0">
                <a:latin typeface="Calibri"/>
                <a:cs typeface="Calibri"/>
              </a:rPr>
              <a:t>поддерживается </a:t>
            </a:r>
            <a:r>
              <a:rPr sz="2400" spc="-15" dirty="0">
                <a:latin typeface="Calibri"/>
                <a:cs typeface="Calibri"/>
              </a:rPr>
              <a:t>на  </a:t>
            </a:r>
            <a:r>
              <a:rPr sz="2400" dirty="0">
                <a:latin typeface="Calibri"/>
                <a:cs typeface="Calibri"/>
              </a:rPr>
              <a:t>уровне </a:t>
            </a:r>
            <a:r>
              <a:rPr sz="2400" spc="-10" dirty="0">
                <a:latin typeface="Calibri"/>
                <a:cs typeface="Calibri"/>
              </a:rPr>
              <a:t>ниже давления </a:t>
            </a:r>
            <a:r>
              <a:rPr sz="2400" spc="-5" dirty="0">
                <a:latin typeface="Calibri"/>
                <a:cs typeface="Calibri"/>
              </a:rPr>
              <a:t>закрытия капилляров </a:t>
            </a:r>
            <a:r>
              <a:rPr sz="2400" spc="-15" dirty="0">
                <a:latin typeface="Calibri"/>
                <a:cs typeface="Calibri"/>
              </a:rPr>
              <a:t>(пороговое  </a:t>
            </a:r>
            <a:r>
              <a:rPr sz="2400" spc="-5" dirty="0">
                <a:latin typeface="Calibri"/>
                <a:cs typeface="Calibri"/>
              </a:rPr>
              <a:t>давление,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20" dirty="0">
                <a:latin typeface="Calibri"/>
                <a:cs typeface="Calibri"/>
              </a:rPr>
              <a:t>котором </a:t>
            </a:r>
            <a:r>
              <a:rPr sz="2400" spc="-10" dirty="0">
                <a:latin typeface="Calibri"/>
                <a:cs typeface="Calibri"/>
              </a:rPr>
              <a:t>закрываются капилляры </a:t>
            </a:r>
            <a:r>
              <a:rPr sz="2400" spc="-5" dirty="0">
                <a:latin typeface="Calibri"/>
                <a:cs typeface="Calibri"/>
              </a:rPr>
              <a:t>составляет </a:t>
            </a:r>
            <a:r>
              <a:rPr sz="2400" spc="-20" dirty="0">
                <a:latin typeface="Calibri"/>
                <a:cs typeface="Calibri"/>
              </a:rPr>
              <a:t>32  </a:t>
            </a:r>
            <a:r>
              <a:rPr sz="2400" dirty="0">
                <a:latin typeface="Calibri"/>
                <a:cs typeface="Calibri"/>
              </a:rPr>
              <a:t>мм </a:t>
            </a:r>
            <a:r>
              <a:rPr sz="2400" spc="-35" dirty="0">
                <a:latin typeface="Calibri"/>
                <a:cs typeface="Calibri"/>
              </a:rPr>
              <a:t>рт. </a:t>
            </a:r>
            <a:r>
              <a:rPr sz="2400" spc="-25" dirty="0">
                <a:latin typeface="Calibri"/>
                <a:cs typeface="Calibri"/>
              </a:rPr>
              <a:t>ст.). </a:t>
            </a:r>
            <a:r>
              <a:rPr sz="2400" spc="-10" dirty="0">
                <a:latin typeface="Calibri"/>
                <a:cs typeface="Calibri"/>
              </a:rPr>
              <a:t>Другой тип кроватей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использование теплого  воздуха, который </a:t>
            </a:r>
            <a:r>
              <a:rPr sz="2400" spc="-20" dirty="0">
                <a:latin typeface="Calibri"/>
                <a:cs typeface="Calibri"/>
              </a:rPr>
              <a:t>проходит </a:t>
            </a:r>
            <a:r>
              <a:rPr sz="2400" dirty="0">
                <a:latin typeface="Calibri"/>
                <a:cs typeface="Calibri"/>
              </a:rPr>
              <a:t>через </a:t>
            </a:r>
            <a:r>
              <a:rPr sz="2400" spc="-10" dirty="0">
                <a:latin typeface="Calibri"/>
                <a:cs typeface="Calibri"/>
              </a:rPr>
              <a:t>силиконовые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гранулы;</a:t>
            </a:r>
            <a:endParaRPr sz="2400">
              <a:latin typeface="Calibri"/>
              <a:cs typeface="Calibri"/>
            </a:endParaRPr>
          </a:p>
          <a:p>
            <a:pPr marL="542925" indent="-530860" algn="just">
              <a:lnSpc>
                <a:spcPct val="100000"/>
              </a:lnSpc>
              <a:spcBef>
                <a:spcPts val="10"/>
              </a:spcBef>
              <a:buAutoNum type="arabicPeriod" startAt="2"/>
              <a:tabLst>
                <a:tab pos="543560" algn="l"/>
              </a:tabLst>
            </a:pPr>
            <a:r>
              <a:rPr sz="2400" b="1" spc="-15" dirty="0">
                <a:latin typeface="Calibri"/>
                <a:cs typeface="Calibri"/>
              </a:rPr>
              <a:t>Уменьшение </a:t>
            </a:r>
            <a:r>
              <a:rPr sz="2400" b="1" dirty="0">
                <a:latin typeface="Calibri"/>
                <a:cs typeface="Calibri"/>
              </a:rPr>
              <a:t>трения </a:t>
            </a:r>
            <a:r>
              <a:rPr sz="2400" b="1" spc="-25" dirty="0">
                <a:latin typeface="Calibri"/>
                <a:cs typeface="Calibri"/>
              </a:rPr>
              <a:t>кожи </a:t>
            </a:r>
            <a:r>
              <a:rPr sz="2400" b="1" dirty="0">
                <a:latin typeface="Calibri"/>
                <a:cs typeface="Calibri"/>
              </a:rPr>
              <a:t>об </a:t>
            </a:r>
            <a:r>
              <a:rPr sz="2400" b="1" spc="-5" dirty="0">
                <a:latin typeface="Calibri"/>
                <a:cs typeface="Calibri"/>
              </a:rPr>
              <a:t>опорную</a:t>
            </a:r>
            <a:r>
              <a:rPr sz="2400" b="1" spc="3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поверхность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(простыни </a:t>
            </a:r>
            <a:r>
              <a:rPr sz="2400" spc="-15" dirty="0">
                <a:latin typeface="Calibri"/>
                <a:cs typeface="Calibri"/>
              </a:rPr>
              <a:t>должны </a:t>
            </a:r>
            <a:r>
              <a:rPr sz="2400" spc="-5" dirty="0">
                <a:latin typeface="Calibri"/>
                <a:cs typeface="Calibri"/>
              </a:rPr>
              <a:t>быть </a:t>
            </a:r>
            <a:r>
              <a:rPr sz="2400" spc="-10" dirty="0">
                <a:latin typeface="Calibri"/>
                <a:cs typeface="Calibri"/>
              </a:rPr>
              <a:t>туго </a:t>
            </a:r>
            <a:r>
              <a:rPr sz="2400" spc="-5" dirty="0">
                <a:latin typeface="Calibri"/>
                <a:cs typeface="Calibri"/>
              </a:rPr>
              <a:t>натянуты, без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морщин);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AutoNum type="arabicPeriod" startAt="4"/>
              <a:tabLst>
                <a:tab pos="320675" algn="l"/>
              </a:tabLst>
            </a:pPr>
            <a:r>
              <a:rPr sz="2400" b="1" spc="-10" dirty="0">
                <a:latin typeface="Calibri"/>
                <a:cs typeface="Calibri"/>
              </a:rPr>
              <a:t>Полноценное </a:t>
            </a:r>
            <a:r>
              <a:rPr sz="2400" b="1" spc="-5" dirty="0">
                <a:latin typeface="Calibri"/>
                <a:cs typeface="Calibri"/>
              </a:rPr>
              <a:t>питание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достаточным </a:t>
            </a:r>
            <a:r>
              <a:rPr sz="2400" spc="-20" dirty="0">
                <a:latin typeface="Calibri"/>
                <a:cs typeface="Calibri"/>
              </a:rPr>
              <a:t>содержанием </a:t>
            </a:r>
            <a:r>
              <a:rPr sz="2400" spc="-15" dirty="0">
                <a:latin typeface="Calibri"/>
                <a:cs typeface="Calibri"/>
              </a:rPr>
              <a:t>белков,  </a:t>
            </a:r>
            <a:r>
              <a:rPr sz="2400" spc="-5" dirty="0">
                <a:latin typeface="Calibri"/>
                <a:cs typeface="Calibri"/>
              </a:rPr>
              <a:t>витаминов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калорий;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074" y="741375"/>
            <a:ext cx="7709534" cy="7778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7785" marR="5080" indent="-45720">
              <a:lnSpc>
                <a:spcPts val="2810"/>
              </a:lnSpc>
              <a:spcBef>
                <a:spcPts val="445"/>
              </a:spcBef>
              <a:tabLst>
                <a:tab pos="2245995" algn="l"/>
                <a:tab pos="2933700" algn="l"/>
                <a:tab pos="4968875" algn="l"/>
              </a:tabLst>
            </a:pPr>
            <a:r>
              <a:rPr sz="2600" spc="-5" dirty="0">
                <a:solidFill>
                  <a:srgbClr val="000000"/>
                </a:solidFill>
              </a:rPr>
              <a:t>Ф</a:t>
            </a:r>
            <a:r>
              <a:rPr sz="2600" spc="-15" dirty="0">
                <a:solidFill>
                  <a:srgbClr val="000000"/>
                </a:solidFill>
              </a:rPr>
              <a:t>и</a:t>
            </a:r>
            <a:r>
              <a:rPr sz="2600" spc="-5" dirty="0">
                <a:solidFill>
                  <a:srgbClr val="000000"/>
                </a:solidFill>
              </a:rPr>
              <a:t>з</a:t>
            </a:r>
            <a:r>
              <a:rPr sz="2600" spc="-15" dirty="0">
                <a:solidFill>
                  <a:srgbClr val="000000"/>
                </a:solidFill>
              </a:rPr>
              <a:t>и</a:t>
            </a:r>
            <a:r>
              <a:rPr sz="2600" spc="-5" dirty="0">
                <a:solidFill>
                  <a:srgbClr val="000000"/>
                </a:solidFill>
              </a:rPr>
              <a:t>о</a:t>
            </a:r>
            <a:r>
              <a:rPr sz="2600" spc="-40" dirty="0">
                <a:solidFill>
                  <a:srgbClr val="000000"/>
                </a:solidFill>
              </a:rPr>
              <a:t>т</a:t>
            </a:r>
            <a:r>
              <a:rPr sz="2600" spc="-15" dirty="0">
                <a:solidFill>
                  <a:srgbClr val="000000"/>
                </a:solidFill>
              </a:rPr>
              <a:t>е</a:t>
            </a:r>
            <a:r>
              <a:rPr sz="2600" spc="-5" dirty="0">
                <a:solidFill>
                  <a:srgbClr val="000000"/>
                </a:solidFill>
              </a:rPr>
              <a:t>р</a:t>
            </a:r>
            <a:r>
              <a:rPr sz="2600" spc="-15" dirty="0">
                <a:solidFill>
                  <a:srgbClr val="000000"/>
                </a:solidFill>
              </a:rPr>
              <a:t>а</a:t>
            </a:r>
            <a:r>
              <a:rPr sz="2600" spc="-10" dirty="0">
                <a:solidFill>
                  <a:srgbClr val="000000"/>
                </a:solidFill>
              </a:rPr>
              <a:t>пи</a:t>
            </a:r>
            <a:r>
              <a:rPr sz="2600" spc="-5" dirty="0">
                <a:solidFill>
                  <a:srgbClr val="000000"/>
                </a:solidFill>
              </a:rPr>
              <a:t>я</a:t>
            </a:r>
            <a:r>
              <a:rPr sz="2600" dirty="0">
                <a:solidFill>
                  <a:srgbClr val="000000"/>
                </a:solidFill>
              </a:rPr>
              <a:t>	</a:t>
            </a:r>
            <a:r>
              <a:rPr sz="2600" spc="-10" dirty="0">
                <a:solidFill>
                  <a:srgbClr val="000000"/>
                </a:solidFill>
              </a:rPr>
              <a:t>пр</a:t>
            </a:r>
            <a:r>
              <a:rPr sz="2600" spc="-5" dirty="0">
                <a:solidFill>
                  <a:srgbClr val="000000"/>
                </a:solidFill>
              </a:rPr>
              <a:t>и</a:t>
            </a:r>
            <a:r>
              <a:rPr sz="2600" dirty="0">
                <a:solidFill>
                  <a:srgbClr val="000000"/>
                </a:solidFill>
              </a:rPr>
              <a:t>	</a:t>
            </a:r>
            <a:r>
              <a:rPr sz="2600" spc="-20" dirty="0">
                <a:solidFill>
                  <a:srgbClr val="000000"/>
                </a:solidFill>
              </a:rPr>
              <a:t>в</a:t>
            </a:r>
            <a:r>
              <a:rPr sz="2600" spc="-5" dirty="0">
                <a:solidFill>
                  <a:srgbClr val="000000"/>
                </a:solidFill>
              </a:rPr>
              <a:t>ыр</a:t>
            </a:r>
            <a:r>
              <a:rPr sz="2600" spc="-20" dirty="0">
                <a:solidFill>
                  <a:srgbClr val="000000"/>
                </a:solidFill>
              </a:rPr>
              <a:t>а</a:t>
            </a:r>
            <a:r>
              <a:rPr sz="2600" spc="-45" dirty="0">
                <a:solidFill>
                  <a:srgbClr val="000000"/>
                </a:solidFill>
              </a:rPr>
              <a:t>ж</a:t>
            </a:r>
            <a:r>
              <a:rPr sz="2600" spc="-15" dirty="0">
                <a:solidFill>
                  <a:srgbClr val="000000"/>
                </a:solidFill>
              </a:rPr>
              <a:t>е</a:t>
            </a:r>
            <a:r>
              <a:rPr sz="2600" spc="-10" dirty="0">
                <a:solidFill>
                  <a:srgbClr val="000000"/>
                </a:solidFill>
              </a:rPr>
              <a:t>нны</a:t>
            </a:r>
            <a:r>
              <a:rPr sz="2600" spc="-5" dirty="0">
                <a:solidFill>
                  <a:srgbClr val="000000"/>
                </a:solidFill>
              </a:rPr>
              <a:t>х</a:t>
            </a:r>
            <a:r>
              <a:rPr sz="2600" dirty="0">
                <a:solidFill>
                  <a:srgbClr val="000000"/>
                </a:solidFill>
              </a:rPr>
              <a:t>	</a:t>
            </a:r>
            <a:r>
              <a:rPr sz="2600" spc="-10" dirty="0">
                <a:solidFill>
                  <a:srgbClr val="000000"/>
                </a:solidFill>
              </a:rPr>
              <a:t>не</a:t>
            </a:r>
            <a:r>
              <a:rPr sz="2600" spc="-20" dirty="0">
                <a:solidFill>
                  <a:srgbClr val="000000"/>
                </a:solidFill>
              </a:rPr>
              <a:t>й</a:t>
            </a:r>
            <a:r>
              <a:rPr sz="2600" spc="-5" dirty="0">
                <a:solidFill>
                  <a:srgbClr val="000000"/>
                </a:solidFill>
              </a:rPr>
              <a:t>ро</a:t>
            </a:r>
            <a:r>
              <a:rPr sz="2600" spc="-15" dirty="0">
                <a:solidFill>
                  <a:srgbClr val="000000"/>
                </a:solidFill>
              </a:rPr>
              <a:t>т</a:t>
            </a:r>
            <a:r>
              <a:rPr sz="2600" spc="-5" dirty="0">
                <a:solidFill>
                  <a:srgbClr val="000000"/>
                </a:solidFill>
              </a:rPr>
              <a:t>роф</a:t>
            </a:r>
            <a:r>
              <a:rPr sz="2600" spc="-15" dirty="0">
                <a:solidFill>
                  <a:srgbClr val="000000"/>
                </a:solidFill>
              </a:rPr>
              <a:t>и</a:t>
            </a:r>
            <a:r>
              <a:rPr sz="2600" spc="-10" dirty="0">
                <a:solidFill>
                  <a:srgbClr val="000000"/>
                </a:solidFill>
              </a:rPr>
              <a:t>чес</a:t>
            </a:r>
            <a:r>
              <a:rPr sz="2600" spc="-30" dirty="0">
                <a:solidFill>
                  <a:srgbClr val="000000"/>
                </a:solidFill>
              </a:rPr>
              <a:t>к</a:t>
            </a:r>
            <a:r>
              <a:rPr sz="2600" spc="-5" dirty="0">
                <a:solidFill>
                  <a:srgbClr val="000000"/>
                </a:solidFill>
              </a:rPr>
              <a:t>их  </a:t>
            </a:r>
            <a:r>
              <a:rPr sz="2600" spc="-15" dirty="0">
                <a:solidFill>
                  <a:srgbClr val="000000"/>
                </a:solidFill>
              </a:rPr>
              <a:t>нарушениях</a:t>
            </a:r>
            <a:r>
              <a:rPr sz="2600" spc="85" dirty="0">
                <a:solidFill>
                  <a:srgbClr val="000000"/>
                </a:solidFill>
              </a:rPr>
              <a:t> </a:t>
            </a:r>
            <a:r>
              <a:rPr sz="2600" spc="-15" dirty="0">
                <a:solidFill>
                  <a:srgbClr val="000000"/>
                </a:solidFill>
              </a:rPr>
              <a:t>(пролежни):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474065" y="1498560"/>
            <a:ext cx="6329680" cy="379602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26390" indent="-161925">
              <a:lnSpc>
                <a:spcPct val="100000"/>
              </a:lnSpc>
              <a:spcBef>
                <a:spcPts val="385"/>
              </a:spcBef>
              <a:buChar char="-"/>
              <a:tabLst>
                <a:tab pos="327025" algn="l"/>
              </a:tabLst>
            </a:pPr>
            <a:r>
              <a:rPr sz="2400" spc="-30" dirty="0">
                <a:latin typeface="Calibri"/>
                <a:cs typeface="Calibri"/>
              </a:rPr>
              <a:t>УФО</a:t>
            </a:r>
            <a:endParaRPr sz="2400">
              <a:latin typeface="Calibri"/>
              <a:cs typeface="Calibri"/>
            </a:endParaRPr>
          </a:p>
          <a:p>
            <a:pPr marL="311150" indent="-161925">
              <a:lnSpc>
                <a:spcPct val="100000"/>
              </a:lnSpc>
              <a:spcBef>
                <a:spcPts val="285"/>
              </a:spcBef>
              <a:buChar char="-"/>
              <a:tabLst>
                <a:tab pos="311785" algn="l"/>
              </a:tabLst>
            </a:pPr>
            <a:r>
              <a:rPr sz="2400" spc="-5" dirty="0">
                <a:latin typeface="Calibri"/>
                <a:cs typeface="Calibri"/>
              </a:rPr>
              <a:t>Лазерная терапия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(гелий-неоновая)</a:t>
            </a:r>
            <a:endParaRPr sz="2400">
              <a:latin typeface="Calibri"/>
              <a:cs typeface="Calibri"/>
            </a:endParaRPr>
          </a:p>
          <a:p>
            <a:pPr marL="311150" indent="-161925">
              <a:lnSpc>
                <a:spcPct val="100000"/>
              </a:lnSpc>
              <a:spcBef>
                <a:spcPts val="290"/>
              </a:spcBef>
              <a:buChar char="-"/>
              <a:tabLst>
                <a:tab pos="311785" algn="l"/>
              </a:tabLst>
            </a:pPr>
            <a:r>
              <a:rPr sz="2400" spc="-20" dirty="0">
                <a:latin typeface="Calibri"/>
                <a:cs typeface="Calibri"/>
              </a:rPr>
              <a:t>Светодиодная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терапия</a:t>
            </a:r>
            <a:endParaRPr sz="2400">
              <a:latin typeface="Calibri"/>
              <a:cs typeface="Calibri"/>
            </a:endParaRPr>
          </a:p>
          <a:p>
            <a:pPr marL="311150" indent="-161925">
              <a:lnSpc>
                <a:spcPct val="100000"/>
              </a:lnSpc>
              <a:spcBef>
                <a:spcPts val="290"/>
              </a:spcBef>
              <a:buChar char="-"/>
              <a:tabLst>
                <a:tab pos="311785" algn="l"/>
              </a:tabLst>
            </a:pPr>
            <a:r>
              <a:rPr sz="2400" spc="-10" dirty="0">
                <a:latin typeface="Calibri"/>
                <a:cs typeface="Calibri"/>
              </a:rPr>
              <a:t>Поляризованный </a:t>
            </a:r>
            <a:r>
              <a:rPr sz="2400" dirty="0">
                <a:latin typeface="Calibri"/>
                <a:cs typeface="Calibri"/>
              </a:rPr>
              <a:t>свет</a:t>
            </a:r>
            <a:r>
              <a:rPr sz="2400" spc="-5" dirty="0">
                <a:latin typeface="Calibri"/>
                <a:cs typeface="Calibri"/>
              </a:rPr>
              <a:t> («Биоптрон»)</a:t>
            </a:r>
            <a:endParaRPr sz="2400">
              <a:latin typeface="Calibri"/>
              <a:cs typeface="Calibri"/>
            </a:endParaRPr>
          </a:p>
          <a:p>
            <a:pPr marL="311150" indent="-161925">
              <a:lnSpc>
                <a:spcPct val="100000"/>
              </a:lnSpc>
              <a:spcBef>
                <a:spcPts val="290"/>
              </a:spcBef>
              <a:buChar char="-"/>
              <a:tabLst>
                <a:tab pos="311785" algn="l"/>
              </a:tabLst>
            </a:pPr>
            <a:r>
              <a:rPr sz="2400" spc="-5" dirty="0">
                <a:latin typeface="Calibri"/>
                <a:cs typeface="Calibri"/>
              </a:rPr>
              <a:t>Аэроионотерапия</a:t>
            </a:r>
            <a:endParaRPr sz="2400">
              <a:latin typeface="Calibri"/>
              <a:cs typeface="Calibri"/>
            </a:endParaRPr>
          </a:p>
          <a:p>
            <a:pPr marL="311150" indent="-161925">
              <a:lnSpc>
                <a:spcPct val="100000"/>
              </a:lnSpc>
              <a:spcBef>
                <a:spcPts val="290"/>
              </a:spcBef>
              <a:buChar char="-"/>
              <a:tabLst>
                <a:tab pos="311785" algn="l"/>
              </a:tabLst>
            </a:pPr>
            <a:r>
              <a:rPr sz="2400" spc="-25" dirty="0">
                <a:latin typeface="Calibri"/>
                <a:cs typeface="Calibri"/>
              </a:rPr>
              <a:t>КВЧ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терапия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Calibri"/>
              <a:cs typeface="Calibri"/>
            </a:endParaRPr>
          </a:p>
          <a:p>
            <a:pPr marL="12700" marR="5080">
              <a:lnSpc>
                <a:spcPct val="110100"/>
              </a:lnSpc>
              <a:tabLst>
                <a:tab pos="1145540" algn="l"/>
                <a:tab pos="2350770" algn="l"/>
                <a:tab pos="3059430" algn="l"/>
                <a:tab pos="3999229" algn="l"/>
                <a:tab pos="5010785" algn="l"/>
              </a:tabLst>
            </a:pPr>
            <a:r>
              <a:rPr sz="2600" b="1" spc="-5" dirty="0">
                <a:latin typeface="Calibri"/>
                <a:cs typeface="Calibri"/>
              </a:rPr>
              <a:t>Пер</a:t>
            </a:r>
            <a:r>
              <a:rPr sz="2600" b="1" spc="-60" dirty="0">
                <a:latin typeface="Calibri"/>
                <a:cs typeface="Calibri"/>
              </a:rPr>
              <a:t>е</a:t>
            </a:r>
            <a:r>
              <a:rPr sz="2600" b="1" spc="-5" dirty="0">
                <a:latin typeface="Calibri"/>
                <a:cs typeface="Calibri"/>
              </a:rPr>
              <a:t>д</a:t>
            </a:r>
            <a:r>
              <a:rPr sz="2600" b="1" dirty="0">
                <a:latin typeface="Calibri"/>
                <a:cs typeface="Calibri"/>
              </a:rPr>
              <a:t>	п</a:t>
            </a:r>
            <a:r>
              <a:rPr sz="2600" b="1" spc="-5" dirty="0">
                <a:latin typeface="Calibri"/>
                <a:cs typeface="Calibri"/>
              </a:rPr>
              <a:t>ро</a:t>
            </a:r>
            <a:r>
              <a:rPr sz="2600" b="1" spc="-20" dirty="0">
                <a:latin typeface="Calibri"/>
                <a:cs typeface="Calibri"/>
              </a:rPr>
              <a:t>ц</a:t>
            </a:r>
            <a:r>
              <a:rPr sz="2600" b="1" spc="-65" dirty="0">
                <a:latin typeface="Calibri"/>
                <a:cs typeface="Calibri"/>
              </a:rPr>
              <a:t>е</a:t>
            </a:r>
            <a:r>
              <a:rPr sz="2600" b="1" spc="-50" dirty="0">
                <a:latin typeface="Calibri"/>
                <a:cs typeface="Calibri"/>
              </a:rPr>
              <a:t>д</a:t>
            </a:r>
            <a:r>
              <a:rPr sz="2600" b="1" spc="-5" dirty="0">
                <a:latin typeface="Calibri"/>
                <a:cs typeface="Calibri"/>
              </a:rPr>
              <a:t>урой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10" dirty="0">
                <a:latin typeface="Calibri"/>
                <a:cs typeface="Calibri"/>
              </a:rPr>
              <a:t>нео</a:t>
            </a:r>
            <a:r>
              <a:rPr sz="2600" b="1" spc="-65" dirty="0">
                <a:latin typeface="Calibri"/>
                <a:cs typeface="Calibri"/>
              </a:rPr>
              <a:t>б</a:t>
            </a:r>
            <a:r>
              <a:rPr sz="2600" b="1" spc="-45" dirty="0">
                <a:latin typeface="Calibri"/>
                <a:cs typeface="Calibri"/>
              </a:rPr>
              <a:t>х</a:t>
            </a:r>
            <a:r>
              <a:rPr sz="2600" b="1" spc="-80" dirty="0">
                <a:latin typeface="Calibri"/>
                <a:cs typeface="Calibri"/>
              </a:rPr>
              <a:t>о</a:t>
            </a:r>
            <a:r>
              <a:rPr sz="2600" b="1" spc="-10" dirty="0">
                <a:latin typeface="Calibri"/>
                <a:cs typeface="Calibri"/>
              </a:rPr>
              <a:t>дим</a:t>
            </a:r>
            <a:r>
              <a:rPr sz="2600" b="1" spc="-5" dirty="0">
                <a:latin typeface="Calibri"/>
                <a:cs typeface="Calibri"/>
              </a:rPr>
              <a:t>о</a:t>
            </a:r>
            <a:r>
              <a:rPr sz="2600" b="1" dirty="0">
                <a:latin typeface="Calibri"/>
                <a:cs typeface="Calibri"/>
              </a:rPr>
              <a:t>	</a:t>
            </a:r>
            <a:r>
              <a:rPr sz="2600" b="1" spc="-10" dirty="0">
                <a:latin typeface="Calibri"/>
                <a:cs typeface="Calibri"/>
              </a:rPr>
              <a:t>пров</a:t>
            </a:r>
            <a:r>
              <a:rPr sz="2600" b="1" spc="-15" dirty="0">
                <a:latin typeface="Calibri"/>
                <a:cs typeface="Calibri"/>
              </a:rPr>
              <a:t>е</a:t>
            </a:r>
            <a:r>
              <a:rPr sz="2600" b="1" spc="-10" dirty="0">
                <a:latin typeface="Calibri"/>
                <a:cs typeface="Calibri"/>
              </a:rPr>
              <a:t>сти  хирургическую	обработку	</a:t>
            </a:r>
            <a:r>
              <a:rPr sz="2600" b="1" spc="-5" dirty="0">
                <a:latin typeface="Calibri"/>
                <a:cs typeface="Calibri"/>
              </a:rPr>
              <a:t>раны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37476" y="6384035"/>
            <a:ext cx="1728470" cy="368935"/>
          </a:xfrm>
          <a:prstGeom prst="rect">
            <a:avLst/>
          </a:prstGeom>
          <a:solidFill>
            <a:srgbClr val="C00000"/>
          </a:solidFill>
          <a:ln w="9144">
            <a:solidFill>
              <a:srgbClr val="FF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Р.А.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56590"/>
            <a:chOff x="0" y="0"/>
            <a:chExt cx="9144000" cy="65659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518159"/>
            </a:xfrm>
            <a:custGeom>
              <a:avLst/>
              <a:gdLst/>
              <a:ahLst/>
              <a:cxnLst/>
              <a:rect l="l" t="t" r="r" b="b"/>
              <a:pathLst>
                <a:path w="9144000" h="518159">
                  <a:moveTo>
                    <a:pt x="9144000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9144000" y="518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8072" y="0"/>
              <a:ext cx="6551422" cy="6565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18666" y="45211"/>
            <a:ext cx="6102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4770" algn="l"/>
              </a:tabLst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Трофические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нарушения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пациентов	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ТБСМ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33755"/>
            <a:chOff x="0" y="0"/>
            <a:chExt cx="9144000" cy="83375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22300"/>
            </a:xfrm>
            <a:custGeom>
              <a:avLst/>
              <a:gdLst/>
              <a:ahLst/>
              <a:cxnLst/>
              <a:rect l="l" t="t" r="r" b="b"/>
              <a:pathLst>
                <a:path w="9144000" h="622300">
                  <a:moveTo>
                    <a:pt x="9144000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9144000" y="6217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7632" y="0"/>
              <a:ext cx="3677285" cy="8333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73167" y="0"/>
              <a:ext cx="2765933" cy="8333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9185" y="29413"/>
            <a:ext cx="54063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/>
              <a:t>Гипербарическая</a:t>
            </a:r>
            <a:r>
              <a:rPr sz="3200" spc="-10" dirty="0"/>
              <a:t> оксигенация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690168" y="1205941"/>
            <a:ext cx="80765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  <a:tab pos="3101340" algn="l"/>
                <a:tab pos="5149850" algn="l"/>
                <a:tab pos="6089015" algn="l"/>
              </a:tabLst>
            </a:pPr>
            <a:r>
              <a:rPr sz="2800" spc="-20" dirty="0">
                <a:latin typeface="Calibri"/>
                <a:cs typeface="Calibri"/>
              </a:rPr>
              <a:t>Гипербарическая	</a:t>
            </a:r>
            <a:r>
              <a:rPr sz="2800" spc="-5" dirty="0">
                <a:latin typeface="Calibri"/>
                <a:cs typeface="Calibri"/>
              </a:rPr>
              <a:t>оксигенация	(ГБО)	применяется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4592" y="1632915"/>
            <a:ext cx="773239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  <a:tabLst>
                <a:tab pos="895985" algn="l"/>
                <a:tab pos="2817495" algn="l"/>
                <a:tab pos="4744085" algn="l"/>
                <a:tab pos="7512684" algn="l"/>
              </a:tabLst>
            </a:pPr>
            <a:r>
              <a:rPr sz="2800" dirty="0">
                <a:latin typeface="Calibri"/>
                <a:cs typeface="Calibri"/>
              </a:rPr>
              <a:t>для	у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р</a:t>
            </a:r>
            <a:r>
              <a:rPr sz="2800" spc="5" dirty="0">
                <a:latin typeface="Calibri"/>
                <a:cs typeface="Calibri"/>
              </a:rPr>
              <a:t>ения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п</a:t>
            </a:r>
            <a:r>
              <a:rPr sz="2800" spc="-10" dirty="0">
                <a:latin typeface="Calibri"/>
                <a:cs typeface="Calibri"/>
              </a:rPr>
              <a:t>р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25" dirty="0">
                <a:latin typeface="Calibri"/>
                <a:cs typeface="Calibri"/>
              </a:rPr>
              <a:t>ц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во</a:t>
            </a:r>
            <a:r>
              <a:rPr sz="2800" spc="-35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та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л</a:t>
            </a:r>
            <a:r>
              <a:rPr sz="2800" spc="-25" dirty="0">
                <a:latin typeface="Calibri"/>
                <a:cs typeface="Calibri"/>
              </a:rPr>
              <a:t>е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ия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592" y="2060193"/>
            <a:ext cx="735330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Calibri"/>
                <a:cs typeface="Calibri"/>
              </a:rPr>
              <a:t>терапии сопутствующей </a:t>
            </a:r>
            <a:r>
              <a:rPr sz="2800" spc="-15" dirty="0">
                <a:latin typeface="Calibri"/>
                <a:cs typeface="Calibri"/>
              </a:rPr>
              <a:t>патологии </a:t>
            </a:r>
            <a:r>
              <a:rPr sz="2800" dirty="0">
                <a:latin typeface="Calibri"/>
                <a:cs typeface="Calibri"/>
              </a:rPr>
              <a:t>у </a:t>
            </a:r>
            <a:r>
              <a:rPr sz="2800" spc="-5" dirty="0">
                <a:latin typeface="Calibri"/>
                <a:cs typeface="Calibri"/>
              </a:rPr>
              <a:t>пациентов  </a:t>
            </a:r>
            <a:r>
              <a:rPr sz="2800" dirty="0">
                <a:latin typeface="Calibri"/>
                <a:cs typeface="Calibri"/>
              </a:rPr>
              <a:t>ТБСМ;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168" y="2999054"/>
            <a:ext cx="59651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  <a:tab pos="4469765" algn="l"/>
              </a:tabLst>
            </a:pP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5" dirty="0">
                <a:latin typeface="Calibri"/>
                <a:cs typeface="Calibri"/>
              </a:rPr>
              <a:t>ен</a:t>
            </a:r>
            <a:r>
              <a:rPr sz="2800" spc="15" dirty="0">
                <a:latin typeface="Calibri"/>
                <a:cs typeface="Calibri"/>
              </a:rPr>
              <a:t>о</a:t>
            </a:r>
            <a:r>
              <a:rPr sz="2800" spc="5" dirty="0">
                <a:latin typeface="Calibri"/>
                <a:cs typeface="Calibri"/>
              </a:rPr>
              <a:t>ба</a:t>
            </a: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30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р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20" dirty="0">
                <a:latin typeface="Calibri"/>
                <a:cs typeface="Calibri"/>
              </a:rPr>
              <a:t>п</a:t>
            </a:r>
            <a:r>
              <a:rPr sz="2800" spc="5" dirty="0">
                <a:latin typeface="Calibri"/>
                <a:cs typeface="Calibri"/>
              </a:rPr>
              <a:t>ия</a:t>
            </a:r>
            <a:r>
              <a:rPr sz="2800" dirty="0">
                <a:latin typeface="Calibri"/>
                <a:cs typeface="Calibri"/>
              </a:rPr>
              <a:t>	у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10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р</a:t>
            </a:r>
            <a:r>
              <a:rPr sz="2800" spc="5" dirty="0">
                <a:latin typeface="Calibri"/>
                <a:cs typeface="Calibri"/>
              </a:rPr>
              <a:t>аня</a:t>
            </a:r>
            <a:r>
              <a:rPr sz="2800" spc="-10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6066" y="2999054"/>
            <a:ext cx="13792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latin typeface="Calibri"/>
                <a:cs typeface="Calibri"/>
              </a:rPr>
              <a:t>п</a:t>
            </a:r>
            <a:r>
              <a:rPr sz="2800" spc="-5" dirty="0">
                <a:latin typeface="Calibri"/>
                <a:cs typeface="Calibri"/>
              </a:rPr>
              <a:t>р</a:t>
            </a:r>
            <a:r>
              <a:rPr sz="2800" spc="5" dirty="0">
                <a:latin typeface="Calibri"/>
                <a:cs typeface="Calibri"/>
              </a:rPr>
              <a:t>ич</a:t>
            </a:r>
            <a:r>
              <a:rPr sz="2800" spc="-10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4592" y="3426333"/>
            <a:ext cx="7735570" cy="2161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Calibri"/>
                <a:cs typeface="Calibri"/>
              </a:rPr>
              <a:t>ишемических нарушений </a:t>
            </a:r>
            <a:r>
              <a:rPr sz="2800" spc="-10" dirty="0">
                <a:latin typeface="Calibri"/>
                <a:cs typeface="Calibri"/>
              </a:rPr>
              <a:t>структур </a:t>
            </a:r>
            <a:r>
              <a:rPr sz="2800" spc="-5" dirty="0">
                <a:latin typeface="Calibri"/>
                <a:cs typeface="Calibri"/>
              </a:rPr>
              <a:t>спинного мозга  </a:t>
            </a:r>
            <a:r>
              <a:rPr sz="2800" spc="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восстанавливает кислородный </a:t>
            </a:r>
            <a:r>
              <a:rPr sz="2800" spc="-5" dirty="0">
                <a:latin typeface="Calibri"/>
                <a:cs typeface="Calibri"/>
              </a:rPr>
              <a:t>обмен </a:t>
            </a:r>
            <a:r>
              <a:rPr sz="2800" spc="5" dirty="0">
                <a:latin typeface="Calibri"/>
                <a:cs typeface="Calibri"/>
              </a:rPr>
              <a:t>в  </a:t>
            </a:r>
            <a:r>
              <a:rPr sz="2800" spc="-5" dirty="0">
                <a:latin typeface="Calibri"/>
                <a:cs typeface="Calibri"/>
              </a:rPr>
              <a:t>ишемизированной </a:t>
            </a:r>
            <a:r>
              <a:rPr sz="2800" spc="-10" dirty="0">
                <a:latin typeface="Calibri"/>
                <a:cs typeface="Calibri"/>
              </a:rPr>
              <a:t>ткани </a:t>
            </a:r>
            <a:r>
              <a:rPr sz="2800" spc="-5" dirty="0">
                <a:latin typeface="Calibri"/>
                <a:cs typeface="Calibri"/>
              </a:rPr>
              <a:t>мозга, </a:t>
            </a:r>
            <a:r>
              <a:rPr sz="2800" spc="-10" dirty="0">
                <a:latin typeface="Calibri"/>
                <a:cs typeface="Calibri"/>
              </a:rPr>
              <a:t>что </a:t>
            </a:r>
            <a:r>
              <a:rPr sz="2800" spc="-5" dirty="0">
                <a:latin typeface="Calibri"/>
                <a:cs typeface="Calibri"/>
              </a:rPr>
              <a:t>способствует  </a:t>
            </a:r>
            <a:r>
              <a:rPr sz="2800" spc="-10" dirty="0">
                <a:latin typeface="Calibri"/>
                <a:cs typeface="Calibri"/>
              </a:rPr>
              <a:t>улучшению двигательной </a:t>
            </a:r>
            <a:r>
              <a:rPr sz="2800" dirty="0">
                <a:latin typeface="Calibri"/>
                <a:cs typeface="Calibri"/>
              </a:rPr>
              <a:t>активности </a:t>
            </a:r>
            <a:r>
              <a:rPr sz="2800" spc="-5" dirty="0">
                <a:latin typeface="Calibri"/>
                <a:cs typeface="Calibri"/>
              </a:rPr>
              <a:t>пациентов </a:t>
            </a:r>
            <a:r>
              <a:rPr sz="2800" dirty="0">
                <a:latin typeface="Calibri"/>
                <a:cs typeface="Calibri"/>
              </a:rPr>
              <a:t>с  ТБСМ после </a:t>
            </a:r>
            <a:r>
              <a:rPr sz="2800" spc="-5" dirty="0">
                <a:latin typeface="Calibri"/>
                <a:cs typeface="Calibri"/>
              </a:rPr>
              <a:t>курса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ГБО;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599313"/>
            <a:ext cx="8966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Calibri"/>
                <a:cs typeface="Calibri"/>
              </a:rPr>
              <a:t>П</a:t>
            </a:r>
            <a:r>
              <a:rPr sz="2400" b="1" spc="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4532" y="599313"/>
            <a:ext cx="539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58795" algn="l"/>
              </a:tabLst>
            </a:pPr>
            <a:r>
              <a:rPr sz="2400" b="1" spc="-5" dirty="0">
                <a:latin typeface="Calibri"/>
                <a:cs typeface="Calibri"/>
              </a:rPr>
              <a:t>формировании	</a:t>
            </a:r>
            <a:r>
              <a:rPr sz="2400" b="1" spc="-15" dirty="0">
                <a:latin typeface="Calibri"/>
                <a:cs typeface="Calibri"/>
              </a:rPr>
              <a:t>миодесмогенных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066" y="928191"/>
            <a:ext cx="2988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миодемоартрогенных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719" y="599313"/>
            <a:ext cx="480822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612640">
              <a:lnSpc>
                <a:spcPts val="2590"/>
              </a:lnSpc>
              <a:spcBef>
                <a:spcPts val="425"/>
              </a:spcBef>
              <a:tabLst>
                <a:tab pos="1896745" algn="l"/>
                <a:tab pos="4308475" algn="l"/>
              </a:tabLst>
            </a:pP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6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10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тра</a:t>
            </a:r>
            <a:r>
              <a:rPr sz="2400" b="1" spc="-2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-15" dirty="0">
                <a:latin typeface="Calibri"/>
                <a:cs typeface="Calibri"/>
              </a:rPr>
              <a:t>у</a:t>
            </a:r>
            <a:r>
              <a:rPr sz="2400" b="1" spc="1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-	</a:t>
            </a:r>
            <a:r>
              <a:rPr sz="2400" spc="-7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д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10" dirty="0">
                <a:latin typeface="Calibri"/>
                <a:cs typeface="Calibri"/>
              </a:rPr>
              <a:t>м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тна</a:t>
            </a:r>
            <a:r>
              <a:rPr sz="2400" dirty="0">
                <a:latin typeface="Calibri"/>
                <a:cs typeface="Calibri"/>
              </a:rPr>
              <a:t>я	или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1258061"/>
            <a:ext cx="8420735" cy="28428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6870" marR="6350" algn="just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этапная </a:t>
            </a:r>
            <a:r>
              <a:rPr sz="2400" spc="-5" dirty="0">
                <a:latin typeface="Calibri"/>
                <a:cs typeface="Calibri"/>
              </a:rPr>
              <a:t>редрессация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последующей фиксацией </a:t>
            </a:r>
            <a:r>
              <a:rPr sz="2400" spc="-5" dirty="0">
                <a:latin typeface="Calibri"/>
                <a:cs typeface="Calibri"/>
              </a:rPr>
              <a:t>гипсовыми  повязками, </a:t>
            </a:r>
            <a:r>
              <a:rPr sz="2400" spc="-10" dirty="0">
                <a:latin typeface="Calibri"/>
                <a:cs typeface="Calibri"/>
              </a:rPr>
              <a:t>корригирующие </a:t>
            </a:r>
            <a:r>
              <a:rPr sz="2400" spc="-5" dirty="0">
                <a:latin typeface="Calibri"/>
                <a:cs typeface="Calibri"/>
              </a:rPr>
              <a:t>операции </a:t>
            </a:r>
            <a:r>
              <a:rPr sz="2400" spc="-10" dirty="0">
                <a:latin typeface="Calibri"/>
                <a:cs typeface="Calibri"/>
              </a:rPr>
              <a:t>типа невротомии,  </a:t>
            </a:r>
            <a:r>
              <a:rPr sz="2400" spc="-5" dirty="0">
                <a:latin typeface="Calibri"/>
                <a:cs typeface="Calibri"/>
              </a:rPr>
              <a:t>тендопластики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перемещения точек прикрепления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мышц;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90100"/>
              </a:lnSpc>
              <a:buFont typeface="Arial"/>
              <a:buChar char="•"/>
              <a:tabLst>
                <a:tab pos="357505" algn="l"/>
              </a:tabLst>
            </a:pP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10" dirty="0">
                <a:latin typeface="Calibri"/>
                <a:cs typeface="Calibri"/>
              </a:rPr>
              <a:t>контрактурах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" dirty="0">
                <a:latin typeface="Calibri"/>
                <a:cs typeface="Calibri"/>
              </a:rPr>
              <a:t>эквинусными, эквиноварусными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5" dirty="0">
                <a:latin typeface="Calibri"/>
                <a:cs typeface="Calibri"/>
              </a:rPr>
              <a:t>пяточными деформациями  </a:t>
            </a:r>
            <a:r>
              <a:rPr sz="2400" b="1" spc="-10" dirty="0">
                <a:latin typeface="Calibri"/>
                <a:cs typeface="Calibri"/>
              </a:rPr>
              <a:t>стоп</a:t>
            </a:r>
            <a:r>
              <a:rPr sz="2400" spc="-1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стабилизирующие  </a:t>
            </a:r>
            <a:r>
              <a:rPr sz="2400" dirty="0">
                <a:latin typeface="Calibri"/>
                <a:cs typeface="Calibri"/>
              </a:rPr>
              <a:t>операции: </a:t>
            </a:r>
            <a:r>
              <a:rPr sz="2400" spc="-15" dirty="0">
                <a:latin typeface="Calibri"/>
                <a:cs typeface="Calibri"/>
              </a:rPr>
              <a:t>артродез, </a:t>
            </a:r>
            <a:r>
              <a:rPr sz="2400" dirty="0">
                <a:latin typeface="Calibri"/>
                <a:cs typeface="Calibri"/>
              </a:rPr>
              <a:t>артрориз, </a:t>
            </a:r>
            <a:r>
              <a:rPr sz="2400" spc="-5" dirty="0">
                <a:latin typeface="Calibri"/>
                <a:cs typeface="Calibri"/>
              </a:rPr>
              <a:t>ахиллопластика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сочетании </a:t>
            </a:r>
            <a:r>
              <a:rPr sz="2400" dirty="0">
                <a:latin typeface="Calibri"/>
                <a:cs typeface="Calibri"/>
              </a:rPr>
              <a:t>с  артроризом;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642" y="4514850"/>
            <a:ext cx="323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  <a:tab pos="1485265" algn="l"/>
              </a:tabLst>
            </a:pPr>
            <a:r>
              <a:rPr sz="2400" b="1" dirty="0">
                <a:latin typeface="Calibri"/>
                <a:cs typeface="Calibri"/>
              </a:rPr>
              <a:t>П</a:t>
            </a:r>
            <a:r>
              <a:rPr sz="2400" b="1" spc="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и	о</a:t>
            </a:r>
            <a:r>
              <a:rPr sz="2400" b="1" spc="-25" dirty="0">
                <a:latin typeface="Calibri"/>
                <a:cs typeface="Calibri"/>
              </a:rPr>
              <a:t>б</a:t>
            </a:r>
            <a:r>
              <a:rPr sz="2400" b="1" spc="5" dirty="0">
                <a:latin typeface="Calibri"/>
                <a:cs typeface="Calibri"/>
              </a:rPr>
              <a:t>р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з</a:t>
            </a:r>
            <a:r>
              <a:rPr sz="2400" b="1" spc="10" dirty="0">
                <a:latin typeface="Calibri"/>
                <a:cs typeface="Calibri"/>
              </a:rPr>
              <a:t>о</a:t>
            </a:r>
            <a:r>
              <a:rPr sz="2400" b="1" spc="-15" dirty="0">
                <a:latin typeface="Calibri"/>
                <a:cs typeface="Calibri"/>
              </a:rPr>
              <a:t>в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spc="5" dirty="0">
                <a:latin typeface="Calibri"/>
                <a:cs typeface="Calibri"/>
              </a:rPr>
              <a:t>ни</a:t>
            </a:r>
            <a:r>
              <a:rPr sz="2400" b="1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75886" y="4514850"/>
            <a:ext cx="4603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6450" algn="l"/>
              </a:tabLst>
            </a:pPr>
            <a:r>
              <a:rPr sz="2400" b="1" spc="-10" dirty="0">
                <a:latin typeface="Calibri"/>
                <a:cs typeface="Calibri"/>
              </a:rPr>
              <a:t>массивных	параартикулярных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066" y="4843729"/>
            <a:ext cx="3676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оссификатов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их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удаление.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9144000" cy="620395"/>
            <a:chOff x="0" y="0"/>
            <a:chExt cx="9144000" cy="620395"/>
          </a:xfrm>
        </p:grpSpPr>
        <p:sp>
          <p:nvSpPr>
            <p:cNvPr id="11" name="object 11"/>
            <p:cNvSpPr/>
            <p:nvPr/>
          </p:nvSpPr>
          <p:spPr>
            <a:xfrm>
              <a:off x="0" y="0"/>
              <a:ext cx="9144000" cy="424180"/>
            </a:xfrm>
            <a:custGeom>
              <a:avLst/>
              <a:gdLst/>
              <a:ahLst/>
              <a:cxnLst/>
              <a:rect l="l" t="t" r="r" b="b"/>
              <a:pathLst>
                <a:path w="9144000" h="424180">
                  <a:moveTo>
                    <a:pt x="0" y="423672"/>
                  </a:moveTo>
                  <a:lnTo>
                    <a:pt x="9143999" y="423672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8983" y="0"/>
              <a:ext cx="4149598" cy="6201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52725" y="0"/>
            <a:ext cx="37045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/>
              <a:t>Хирургическое</a:t>
            </a:r>
            <a:r>
              <a:rPr sz="2800" spc="-75" dirty="0"/>
              <a:t> </a:t>
            </a:r>
            <a:r>
              <a:rPr sz="2800" dirty="0"/>
              <a:t>лечение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342" y="20190"/>
            <a:ext cx="98425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40"/>
              </a:lnSpc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317576"/>
            <a:ext cx="8277859" cy="60636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527810">
              <a:lnSpc>
                <a:spcPct val="100000"/>
              </a:lnSpc>
              <a:spcBef>
                <a:spcPts val="365"/>
              </a:spcBef>
            </a:pPr>
            <a:r>
              <a:rPr sz="2200" dirty="0">
                <a:latin typeface="Calibri"/>
                <a:cs typeface="Calibri"/>
              </a:rPr>
              <a:t>- травматические некрозы - первичные и</a:t>
            </a:r>
            <a:r>
              <a:rPr sz="2200" spc="-1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вторичны</a:t>
            </a:r>
            <a:endParaRPr sz="2200">
              <a:latin typeface="Calibri"/>
              <a:cs typeface="Calibri"/>
            </a:endParaRPr>
          </a:p>
          <a:p>
            <a:pPr marL="1612900" indent="-149860">
              <a:lnSpc>
                <a:spcPts val="2510"/>
              </a:lnSpc>
              <a:spcBef>
                <a:spcPts val="265"/>
              </a:spcBef>
              <a:buChar char="-"/>
              <a:tabLst>
                <a:tab pos="1613535" algn="l"/>
              </a:tabLst>
            </a:pPr>
            <a:r>
              <a:rPr sz="2200" dirty="0">
                <a:latin typeface="Calibri"/>
                <a:cs typeface="Calibri"/>
              </a:rPr>
              <a:t>расстройства </a:t>
            </a:r>
            <a:r>
              <a:rPr sz="2200" spc="5" dirty="0">
                <a:latin typeface="Calibri"/>
                <a:cs typeface="Calibri"/>
              </a:rPr>
              <a:t>крово-и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ликвороциркуляции;</a:t>
            </a:r>
            <a:endParaRPr sz="2200">
              <a:latin typeface="Calibri"/>
              <a:cs typeface="Calibri"/>
            </a:endParaRPr>
          </a:p>
          <a:p>
            <a:pPr marL="1661795" indent="-149860">
              <a:lnSpc>
                <a:spcPts val="2510"/>
              </a:lnSpc>
              <a:buChar char="-"/>
              <a:tabLst>
                <a:tab pos="1662430" algn="l"/>
              </a:tabLst>
            </a:pPr>
            <a:r>
              <a:rPr sz="2200" dirty="0">
                <a:latin typeface="Calibri"/>
                <a:cs typeface="Calibri"/>
              </a:rPr>
              <a:t>наличие </a:t>
            </a:r>
            <a:r>
              <a:rPr sz="2200" spc="-10" dirty="0">
                <a:latin typeface="Calibri"/>
                <a:cs typeface="Calibri"/>
              </a:rPr>
              <a:t>инородных </a:t>
            </a:r>
            <a:r>
              <a:rPr sz="2200" spc="-20" dirty="0">
                <a:latin typeface="Calibri"/>
                <a:cs typeface="Calibri"/>
              </a:rPr>
              <a:t>тел </a:t>
            </a:r>
            <a:r>
              <a:rPr sz="2200" dirty="0">
                <a:latin typeface="Calibri"/>
                <a:cs typeface="Calibri"/>
              </a:rPr>
              <a:t>в </a:t>
            </a:r>
            <a:r>
              <a:rPr sz="2200" spc="5" dirty="0">
                <a:latin typeface="Calibri"/>
                <a:cs typeface="Calibri"/>
              </a:rPr>
              <a:t>позвоночном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канале;</a:t>
            </a:r>
            <a:endParaRPr sz="2200">
              <a:latin typeface="Calibri"/>
              <a:cs typeface="Calibri"/>
            </a:endParaRPr>
          </a:p>
          <a:p>
            <a:pPr marL="356870" marR="5080" indent="-344805" algn="just">
              <a:lnSpc>
                <a:spcPts val="2380"/>
              </a:lnSpc>
              <a:spcBef>
                <a:spcPts val="565"/>
              </a:spcBef>
              <a:buFont typeface="Arial"/>
              <a:buChar char="•"/>
              <a:tabLst>
                <a:tab pos="357505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Первичные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некрозы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развиваются </a:t>
            </a:r>
            <a:r>
              <a:rPr sz="2200" dirty="0">
                <a:latin typeface="Calibri"/>
                <a:cs typeface="Calibri"/>
              </a:rPr>
              <a:t>в </a:t>
            </a:r>
            <a:r>
              <a:rPr sz="2200" spc="-10" dirty="0">
                <a:latin typeface="Calibri"/>
                <a:cs typeface="Calibri"/>
              </a:rPr>
              <a:t>СМ </a:t>
            </a:r>
            <a:r>
              <a:rPr sz="2200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месте приложения  </a:t>
            </a:r>
            <a:r>
              <a:rPr sz="2200" dirty="0">
                <a:latin typeface="Calibri"/>
                <a:cs typeface="Calibri"/>
              </a:rPr>
              <a:t>силы и </a:t>
            </a:r>
            <a:r>
              <a:rPr sz="2200" spc="-5" dirty="0">
                <a:latin typeface="Calibri"/>
                <a:cs typeface="Calibri"/>
              </a:rPr>
              <a:t>размягчение </a:t>
            </a:r>
            <a:r>
              <a:rPr sz="2200" spc="-10" dirty="0">
                <a:latin typeface="Calibri"/>
                <a:cs typeface="Calibri"/>
              </a:rPr>
              <a:t>распространяется </a:t>
            </a:r>
            <a:r>
              <a:rPr sz="2200" spc="-5" dirty="0">
                <a:latin typeface="Calibri"/>
                <a:cs typeface="Calibri"/>
              </a:rPr>
              <a:t>выше </a:t>
            </a:r>
            <a:r>
              <a:rPr sz="2200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ниже </a:t>
            </a:r>
            <a:r>
              <a:rPr sz="2200" spc="-10" dirty="0">
                <a:latin typeface="Calibri"/>
                <a:cs typeface="Calibri"/>
              </a:rPr>
              <a:t>повреждения  </a:t>
            </a:r>
            <a:r>
              <a:rPr sz="2200" dirty="0">
                <a:latin typeface="Calibri"/>
                <a:cs typeface="Calibri"/>
              </a:rPr>
              <a:t>на </a:t>
            </a:r>
            <a:r>
              <a:rPr sz="2200" spc="5" dirty="0">
                <a:latin typeface="Calibri"/>
                <a:cs typeface="Calibri"/>
              </a:rPr>
              <a:t>1-1,5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сегмента;</a:t>
            </a:r>
            <a:endParaRPr sz="2200">
              <a:latin typeface="Calibri"/>
              <a:cs typeface="Calibri"/>
            </a:endParaRPr>
          </a:p>
          <a:p>
            <a:pPr marL="356870" indent="-344805" algn="just">
              <a:lnSpc>
                <a:spcPts val="2510"/>
              </a:lnSpc>
              <a:spcBef>
                <a:spcPts val="220"/>
              </a:spcBef>
              <a:buFont typeface="Arial"/>
              <a:buChar char="•"/>
              <a:tabLst>
                <a:tab pos="357505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Вторичные некрозы</a:t>
            </a:r>
            <a:r>
              <a:rPr sz="2200" spc="-5" dirty="0">
                <a:latin typeface="Calibri"/>
                <a:cs typeface="Calibri"/>
              </a:rPr>
              <a:t> могут возникать </a:t>
            </a:r>
            <a:r>
              <a:rPr sz="2200" dirty="0">
                <a:latin typeface="Calibri"/>
                <a:cs typeface="Calibri"/>
              </a:rPr>
              <a:t>в </a:t>
            </a:r>
            <a:r>
              <a:rPr sz="2200" spc="-5" dirty="0">
                <a:latin typeface="Calibri"/>
                <a:cs typeface="Calibri"/>
              </a:rPr>
              <a:t>любые сроки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являются</a:t>
            </a:r>
            <a:endParaRPr sz="2200">
              <a:latin typeface="Calibri"/>
              <a:cs typeface="Calibri"/>
            </a:endParaRPr>
          </a:p>
          <a:p>
            <a:pPr marL="356870" algn="just">
              <a:lnSpc>
                <a:spcPts val="2510"/>
              </a:lnSpc>
            </a:pPr>
            <a:r>
              <a:rPr sz="2200" spc="-5" dirty="0">
                <a:latin typeface="Calibri"/>
                <a:cs typeface="Calibri"/>
              </a:rPr>
              <a:t>следствием </a:t>
            </a:r>
            <a:r>
              <a:rPr sz="2200" dirty="0">
                <a:latin typeface="Calibri"/>
                <a:cs typeface="Calibri"/>
              </a:rPr>
              <a:t>расстройств </a:t>
            </a:r>
            <a:r>
              <a:rPr sz="2200" spc="5" dirty="0">
                <a:latin typeface="Calibri"/>
                <a:cs typeface="Calibri"/>
              </a:rPr>
              <a:t>крово- и</a:t>
            </a:r>
            <a:r>
              <a:rPr sz="2200" spc="-2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ликворообращения;</a:t>
            </a:r>
            <a:endParaRPr sz="2200">
              <a:latin typeface="Calibri"/>
              <a:cs typeface="Calibri"/>
            </a:endParaRPr>
          </a:p>
          <a:p>
            <a:pPr marL="356870" marR="5715" indent="-344805" algn="just">
              <a:lnSpc>
                <a:spcPts val="2380"/>
              </a:lnSpc>
              <a:spcBef>
                <a:spcPts val="565"/>
              </a:spcBef>
              <a:buFont typeface="Arial"/>
              <a:buChar char="•"/>
              <a:tabLst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Сочетание </a:t>
            </a:r>
            <a:r>
              <a:rPr sz="2200" spc="-5" dirty="0">
                <a:latin typeface="Calibri"/>
                <a:cs typeface="Calibri"/>
              </a:rPr>
              <a:t>первичных </a:t>
            </a:r>
            <a:r>
              <a:rPr sz="2200" dirty="0">
                <a:latin typeface="Calibri"/>
                <a:cs typeface="Calibri"/>
              </a:rPr>
              <a:t>и </a:t>
            </a:r>
            <a:r>
              <a:rPr sz="2200" spc="-5" dirty="0">
                <a:latin typeface="Calibri"/>
                <a:cs typeface="Calibri"/>
              </a:rPr>
              <a:t>вторичных некрозов </a:t>
            </a:r>
            <a:r>
              <a:rPr sz="2200" spc="-20" dirty="0">
                <a:latin typeface="Calibri"/>
                <a:cs typeface="Calibri"/>
              </a:rPr>
              <a:t>может выходить  </a:t>
            </a:r>
            <a:r>
              <a:rPr sz="2200" spc="-5" dirty="0">
                <a:latin typeface="Calibri"/>
                <a:cs typeface="Calibri"/>
              </a:rPr>
              <a:t>далеко </a:t>
            </a:r>
            <a:r>
              <a:rPr sz="2200" dirty="0">
                <a:latin typeface="Calibri"/>
                <a:cs typeface="Calibri"/>
              </a:rPr>
              <a:t>за </a:t>
            </a:r>
            <a:r>
              <a:rPr sz="2200" spc="-15" dirty="0">
                <a:latin typeface="Calibri"/>
                <a:cs typeface="Calibri"/>
              </a:rPr>
              <a:t>пределы </a:t>
            </a:r>
            <a:r>
              <a:rPr sz="2200" spc="-5" dirty="0">
                <a:latin typeface="Calibri"/>
                <a:cs typeface="Calibri"/>
              </a:rPr>
              <a:t>места </a:t>
            </a:r>
            <a:r>
              <a:rPr sz="2200" spc="-10" dirty="0">
                <a:latin typeface="Calibri"/>
                <a:cs typeface="Calibri"/>
              </a:rPr>
              <a:t>непосредственного травматического  </a:t>
            </a:r>
            <a:r>
              <a:rPr sz="2200" dirty="0">
                <a:latin typeface="Calibri"/>
                <a:cs typeface="Calibri"/>
              </a:rPr>
              <a:t>воздействия;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6870" marR="7620" indent="-344805" algn="just">
              <a:lnSpc>
                <a:spcPts val="2380"/>
              </a:lnSpc>
              <a:buFont typeface="Arial"/>
              <a:buChar char="•"/>
              <a:tabLst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В </a:t>
            </a:r>
            <a:r>
              <a:rPr sz="2200" spc="-5" dirty="0">
                <a:latin typeface="Calibri"/>
                <a:cs typeface="Calibri"/>
              </a:rPr>
              <a:t>промежуточный </a:t>
            </a:r>
            <a:r>
              <a:rPr sz="2200" spc="-10" dirty="0">
                <a:latin typeface="Calibri"/>
                <a:cs typeface="Calibri"/>
              </a:rPr>
              <a:t>период </a:t>
            </a:r>
            <a:r>
              <a:rPr sz="2200" dirty="0">
                <a:latin typeface="Calibri"/>
                <a:cs typeface="Calibri"/>
              </a:rPr>
              <a:t>на </a:t>
            </a:r>
            <a:r>
              <a:rPr sz="2200" spc="-5" dirty="0">
                <a:latin typeface="Calibri"/>
                <a:cs typeface="Calibri"/>
              </a:rPr>
              <a:t>границе очага размягчения  развивается грануляционная</a:t>
            </a:r>
            <a:r>
              <a:rPr sz="2200" spc="-1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ткань;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356870" marR="55880" indent="-344805" algn="just">
              <a:lnSpc>
                <a:spcPct val="90000"/>
              </a:lnSpc>
              <a:buFont typeface="Arial"/>
              <a:buChar char="•"/>
              <a:tabLst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В поздний </a:t>
            </a:r>
            <a:r>
              <a:rPr sz="2200" spc="-10" dirty="0">
                <a:latin typeface="Calibri"/>
                <a:cs typeface="Calibri"/>
              </a:rPr>
              <a:t>период </a:t>
            </a:r>
            <a:r>
              <a:rPr sz="2200" dirty="0">
                <a:latin typeface="Calibri"/>
                <a:cs typeface="Calibri"/>
              </a:rPr>
              <a:t>в очаге </a:t>
            </a:r>
            <a:r>
              <a:rPr sz="2200" spc="-5" dirty="0">
                <a:latin typeface="Calibri"/>
                <a:cs typeface="Calibri"/>
              </a:rPr>
              <a:t>повреждения развивается </a:t>
            </a:r>
            <a:r>
              <a:rPr sz="2200" dirty="0">
                <a:latin typeface="Calibri"/>
                <a:cs typeface="Calibri"/>
              </a:rPr>
              <a:t>сначала  </a:t>
            </a:r>
            <a:r>
              <a:rPr sz="2200" spc="-10" dirty="0">
                <a:latin typeface="Calibri"/>
                <a:cs typeface="Calibri"/>
              </a:rPr>
              <a:t>глиальный, </a:t>
            </a:r>
            <a:r>
              <a:rPr sz="2200" spc="5" dirty="0">
                <a:latin typeface="Calibri"/>
                <a:cs typeface="Calibri"/>
              </a:rPr>
              <a:t>а </a:t>
            </a:r>
            <a:r>
              <a:rPr sz="2200" spc="-5" dirty="0">
                <a:latin typeface="Calibri"/>
                <a:cs typeface="Calibri"/>
              </a:rPr>
              <a:t>затем соединительнотканный </a:t>
            </a:r>
            <a:r>
              <a:rPr sz="2200" spc="15" dirty="0">
                <a:latin typeface="Calibri"/>
                <a:cs typeface="Calibri"/>
              </a:rPr>
              <a:t>рубец, </a:t>
            </a:r>
            <a:r>
              <a:rPr sz="2200" spc="-5" dirty="0">
                <a:latin typeface="Calibri"/>
                <a:cs typeface="Calibri"/>
              </a:rPr>
              <a:t>что может  </a:t>
            </a:r>
            <a:r>
              <a:rPr sz="2200" spc="5" dirty="0">
                <a:latin typeface="Calibri"/>
                <a:cs typeface="Calibri"/>
              </a:rPr>
              <a:t>привести </a:t>
            </a:r>
            <a:r>
              <a:rPr sz="2200" dirty="0">
                <a:latin typeface="Calibri"/>
                <a:cs typeface="Calibri"/>
              </a:rPr>
              <a:t>к </a:t>
            </a:r>
            <a:r>
              <a:rPr sz="2200" spc="-5" dirty="0">
                <a:latin typeface="Calibri"/>
                <a:cs typeface="Calibri"/>
              </a:rPr>
              <a:t>сдавлению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СМ;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429895"/>
          </a:xfrm>
          <a:custGeom>
            <a:avLst/>
            <a:gdLst/>
            <a:ahLst/>
            <a:cxnLst/>
            <a:rect l="l" t="t" r="r" b="b"/>
            <a:pathLst>
              <a:path w="9144000" h="429895">
                <a:moveTo>
                  <a:pt x="9144000" y="0"/>
                </a:moveTo>
                <a:lnTo>
                  <a:pt x="0" y="0"/>
                </a:lnTo>
                <a:lnTo>
                  <a:pt x="0" y="429767"/>
                </a:lnTo>
                <a:lnTo>
                  <a:pt x="9144000" y="429767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92983" y="0"/>
            <a:ext cx="36449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Патоморфология</a:t>
            </a:r>
            <a:r>
              <a:rPr sz="2800" spc="-125" dirty="0"/>
              <a:t> </a:t>
            </a:r>
            <a:r>
              <a:rPr sz="2800" spc="-5" dirty="0"/>
              <a:t>ТБСМ</a:t>
            </a:r>
            <a:endParaRPr sz="280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42315"/>
            <a:chOff x="0" y="0"/>
            <a:chExt cx="9144000" cy="7423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61340"/>
            </a:xfrm>
            <a:custGeom>
              <a:avLst/>
              <a:gdLst/>
              <a:ahLst/>
              <a:cxnLst/>
              <a:rect l="l" t="t" r="r" b="b"/>
              <a:pathLst>
                <a:path w="9144000" h="561340">
                  <a:moveTo>
                    <a:pt x="0" y="560832"/>
                  </a:moveTo>
                  <a:lnTo>
                    <a:pt x="9144000" y="56083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6083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9911" y="0"/>
              <a:ext cx="2250821" cy="7420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9944" y="0"/>
              <a:ext cx="1360678" cy="7420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89959" y="0"/>
              <a:ext cx="580415" cy="7420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9688" y="0"/>
              <a:ext cx="3006598" cy="7420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4871" y="0"/>
              <a:ext cx="2238629" cy="7420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0630" y="30861"/>
            <a:ext cx="7192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Коррекция </a:t>
            </a:r>
            <a:r>
              <a:rPr sz="2800" dirty="0"/>
              <a:t>психо-эмоциональных</a:t>
            </a:r>
            <a:r>
              <a:rPr sz="2800" spc="-70" dirty="0"/>
              <a:t> </a:t>
            </a:r>
            <a:r>
              <a:rPr sz="2800" spc="-5" dirty="0"/>
              <a:t>нарушений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474065" y="662127"/>
            <a:ext cx="8075295" cy="617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Психотерапия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способствует активной позиции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пациентов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рациональная </a:t>
            </a:r>
            <a:r>
              <a:rPr sz="2400" spc="-10" dirty="0">
                <a:latin typeface="Calibri"/>
                <a:cs typeface="Calibri"/>
              </a:rPr>
              <a:t>психотерапия, обучение </a:t>
            </a:r>
            <a:r>
              <a:rPr sz="2400" spc="-15" dirty="0">
                <a:latin typeface="Calibri"/>
                <a:cs typeface="Calibri"/>
              </a:rPr>
              <a:t>методикам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45" dirty="0">
                <a:latin typeface="Calibri"/>
                <a:cs typeface="Calibri"/>
              </a:rPr>
              <a:t>АТ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</a:pPr>
            <a:r>
              <a:rPr sz="2400" b="1" spc="-25" dirty="0">
                <a:latin typeface="Calibri"/>
                <a:cs typeface="Calibri"/>
              </a:rPr>
              <a:t>Групповая </a:t>
            </a:r>
            <a:r>
              <a:rPr sz="2400" b="1" spc="-10" dirty="0">
                <a:latin typeface="Calibri"/>
                <a:cs typeface="Calibri"/>
              </a:rPr>
              <a:t>психотерапия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(в группу включаются пациенты </a:t>
            </a:r>
            <a:r>
              <a:rPr sz="2400" spc="-1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разных стадиях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ТБСМ)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Calibri"/>
                <a:cs typeface="Calibri"/>
              </a:rPr>
              <a:t>Семейная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психотерапия:</a:t>
            </a:r>
            <a:endParaRPr sz="2400">
              <a:latin typeface="Calibri"/>
              <a:cs typeface="Calibri"/>
            </a:endParaRPr>
          </a:p>
          <a:p>
            <a:pPr marL="356870" marR="5080" indent="66675">
              <a:lnSpc>
                <a:spcPts val="2300"/>
              </a:lnSpc>
              <a:spcBef>
                <a:spcPts val="560"/>
              </a:spcBef>
              <a:tabLst>
                <a:tab pos="2433320" algn="l"/>
                <a:tab pos="3808729" algn="l"/>
                <a:tab pos="5641340" algn="l"/>
                <a:tab pos="6418580" algn="l"/>
              </a:tabLst>
            </a:pP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15" dirty="0">
                <a:latin typeface="Calibri"/>
                <a:cs typeface="Calibri"/>
              </a:rPr>
              <a:t>п</a:t>
            </a:r>
            <a:r>
              <a:rPr sz="2400" spc="-70" dirty="0">
                <a:latin typeface="Calibri"/>
                <a:cs typeface="Calibri"/>
              </a:rPr>
              <a:t>о</a:t>
            </a:r>
            <a:r>
              <a:rPr sz="2400" spc="50" dirty="0">
                <a:latin typeface="Calibri"/>
                <a:cs typeface="Calibri"/>
              </a:rPr>
              <a:t>д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ж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	у</a:t>
            </a:r>
            <a:r>
              <a:rPr sz="2400" spc="-15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илий	пац</a:t>
            </a:r>
            <a:r>
              <a:rPr sz="2400" spc="-1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20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	</a:t>
            </a:r>
            <a:r>
              <a:rPr sz="2400" spc="-5" dirty="0">
                <a:latin typeface="Calibri"/>
                <a:cs typeface="Calibri"/>
              </a:rPr>
              <a:t>п</a:t>
            </a:r>
            <a:r>
              <a:rPr sz="2400" dirty="0">
                <a:latin typeface="Calibri"/>
                <a:cs typeface="Calibri"/>
              </a:rPr>
              <a:t>о	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ти</a:t>
            </a:r>
            <a:r>
              <a:rPr sz="2400" spc="-20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ию  </a:t>
            </a:r>
            <a:r>
              <a:rPr sz="2400" spc="-10" dirty="0">
                <a:latin typeface="Calibri"/>
                <a:cs typeface="Calibri"/>
              </a:rPr>
              <a:t>конкретных </a:t>
            </a:r>
            <a:r>
              <a:rPr sz="2400" spc="-20" dirty="0">
                <a:latin typeface="Calibri"/>
                <a:cs typeface="Calibri"/>
              </a:rPr>
              <a:t>целей </a:t>
            </a:r>
            <a:r>
              <a:rPr sz="2400" spc="-10" dirty="0">
                <a:latin typeface="Calibri"/>
                <a:cs typeface="Calibri"/>
              </a:rPr>
              <a:t>на каждом этапе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реабилитации)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Формирование </a:t>
            </a:r>
            <a:r>
              <a:rPr sz="2400" b="1" spc="-10" dirty="0">
                <a:latin typeface="Calibri"/>
                <a:cs typeface="Calibri"/>
              </a:rPr>
              <a:t>активного </a:t>
            </a:r>
            <a:r>
              <a:rPr sz="2400" b="1" dirty="0">
                <a:latin typeface="Calibri"/>
                <a:cs typeface="Calibri"/>
              </a:rPr>
              <a:t>отношения к занятиям</a:t>
            </a:r>
            <a:r>
              <a:rPr sz="2400" b="1" spc="-5" dirty="0">
                <a:latin typeface="Calibri"/>
                <a:cs typeface="Calibri"/>
              </a:rPr>
              <a:t> ЛФК:</a:t>
            </a:r>
            <a:endParaRPr sz="2400">
              <a:latin typeface="Calibri"/>
              <a:cs typeface="Calibri"/>
            </a:endParaRPr>
          </a:p>
          <a:p>
            <a:pPr marL="356870" marR="5080" indent="137160" algn="just">
              <a:lnSpc>
                <a:spcPct val="80000"/>
              </a:lnSpc>
              <a:spcBef>
                <a:spcPts val="575"/>
              </a:spcBef>
            </a:pPr>
            <a:r>
              <a:rPr sz="2400" spc="-10" dirty="0">
                <a:latin typeface="Calibri"/>
                <a:cs typeface="Calibri"/>
              </a:rPr>
              <a:t>просмотр </a:t>
            </a:r>
            <a:r>
              <a:rPr sz="2400" spc="-5" dirty="0">
                <a:latin typeface="Calibri"/>
                <a:cs typeface="Calibri"/>
              </a:rPr>
              <a:t>видеозаписей </a:t>
            </a:r>
            <a:r>
              <a:rPr sz="2400" dirty="0">
                <a:latin typeface="Calibri"/>
                <a:cs typeface="Calibri"/>
              </a:rPr>
              <a:t>о </a:t>
            </a:r>
            <a:r>
              <a:rPr sz="2400" spc="-40" dirty="0">
                <a:latin typeface="Calibri"/>
                <a:cs typeface="Calibri"/>
              </a:rPr>
              <a:t>ходе </a:t>
            </a:r>
            <a:r>
              <a:rPr sz="2400" spc="-10" dirty="0">
                <a:latin typeface="Calibri"/>
                <a:cs typeface="Calibri"/>
              </a:rPr>
              <a:t>предшествующего  </a:t>
            </a:r>
            <a:r>
              <a:rPr sz="2400" spc="-5" dirty="0">
                <a:latin typeface="Calibri"/>
                <a:cs typeface="Calibri"/>
              </a:rPr>
              <a:t>успешного лечения аналогичных </a:t>
            </a:r>
            <a:r>
              <a:rPr sz="2400" spc="-15" dirty="0">
                <a:latin typeface="Calibri"/>
                <a:cs typeface="Calibri"/>
              </a:rPr>
              <a:t>больных, </a:t>
            </a:r>
            <a:r>
              <a:rPr sz="2400" spc="-5" dirty="0">
                <a:latin typeface="Calibri"/>
                <a:cs typeface="Calibri"/>
              </a:rPr>
              <a:t>личное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ними  </a:t>
            </a:r>
            <a:r>
              <a:rPr sz="2400" spc="-10" dirty="0">
                <a:latin typeface="Calibri"/>
                <a:cs typeface="Calibri"/>
              </a:rPr>
              <a:t>знакомство, фиксация </a:t>
            </a:r>
            <a:r>
              <a:rPr sz="2400" spc="-5" dirty="0">
                <a:latin typeface="Calibri"/>
                <a:cs typeface="Calibri"/>
              </a:rPr>
              <a:t>внимания пациента </a:t>
            </a:r>
            <a:r>
              <a:rPr sz="2400" spc="-1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любых  </a:t>
            </a:r>
            <a:r>
              <a:rPr sz="2400" spc="-10" dirty="0">
                <a:latin typeface="Calibri"/>
                <a:cs typeface="Calibri"/>
              </a:rPr>
              <a:t>небольших улучшениях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10" dirty="0">
                <a:latin typeface="Calibri"/>
                <a:cs typeface="Calibri"/>
              </a:rPr>
              <a:t>него </a:t>
            </a:r>
            <a:r>
              <a:rPr sz="2400" spc="-15" dirty="0">
                <a:latin typeface="Calibri"/>
                <a:cs typeface="Calibri"/>
              </a:rPr>
              <a:t>двигательной </a:t>
            </a:r>
            <a:r>
              <a:rPr sz="2400" spc="-10" dirty="0">
                <a:latin typeface="Calibri"/>
                <a:cs typeface="Calibri"/>
              </a:rPr>
              <a:t>функции </a:t>
            </a:r>
            <a:r>
              <a:rPr sz="2400" dirty="0">
                <a:latin typeface="Calibri"/>
                <a:cs typeface="Calibri"/>
              </a:rPr>
              <a:t>—  </a:t>
            </a:r>
            <a:r>
              <a:rPr sz="2400" spc="-5" dirty="0">
                <a:latin typeface="Calibri"/>
                <a:cs typeface="Calibri"/>
              </a:rPr>
              <a:t>прием </a:t>
            </a:r>
            <a:r>
              <a:rPr sz="2400" spc="-10" dirty="0">
                <a:latin typeface="Calibri"/>
                <a:cs typeface="Calibri"/>
              </a:rPr>
              <a:t>«этапной радости»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«этапной  </a:t>
            </a:r>
            <a:r>
              <a:rPr sz="2400" spc="-15" dirty="0">
                <a:latin typeface="Calibri"/>
                <a:cs typeface="Calibri"/>
              </a:rPr>
              <a:t>психостимуляции», </a:t>
            </a:r>
            <a:r>
              <a:rPr sz="2400" spc="-5" dirty="0">
                <a:latin typeface="Calibri"/>
                <a:cs typeface="Calibri"/>
              </a:rPr>
              <a:t>по </a:t>
            </a:r>
            <a:r>
              <a:rPr sz="2400" spc="-25" dirty="0">
                <a:latin typeface="Calibri"/>
                <a:cs typeface="Calibri"/>
              </a:rPr>
              <a:t>Э. </a:t>
            </a:r>
            <a:r>
              <a:rPr sz="2400" dirty="0">
                <a:latin typeface="Calibri"/>
                <a:cs typeface="Calibri"/>
              </a:rPr>
              <a:t>Е.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Меламуду.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938022"/>
            <a:ext cx="8248650" cy="557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8890" indent="-51562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ТБСМ. </a:t>
            </a:r>
            <a:r>
              <a:rPr sz="2800" spc="-10" dirty="0">
                <a:latin typeface="Calibri"/>
                <a:cs typeface="Calibri"/>
              </a:rPr>
              <a:t>Этиология. Патогенез. Классификация.  </a:t>
            </a:r>
            <a:r>
              <a:rPr sz="2800" spc="-5" dirty="0">
                <a:latin typeface="Calibri"/>
                <a:cs typeface="Calibri"/>
              </a:rPr>
              <a:t>Симптомы.</a:t>
            </a:r>
            <a:endParaRPr sz="2800">
              <a:latin typeface="Calibri"/>
              <a:cs typeface="Calibri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Организационно </a:t>
            </a:r>
            <a:r>
              <a:rPr sz="2800" dirty="0">
                <a:latin typeface="Calibri"/>
                <a:cs typeface="Calibri"/>
              </a:rPr>
              <a:t>- </a:t>
            </a:r>
            <a:r>
              <a:rPr sz="2800" spc="-20" dirty="0">
                <a:latin typeface="Calibri"/>
                <a:cs typeface="Calibri"/>
              </a:rPr>
              <a:t>методологические </a:t>
            </a:r>
            <a:r>
              <a:rPr sz="2800" dirty="0">
                <a:latin typeface="Calibri"/>
                <a:cs typeface="Calibri"/>
              </a:rPr>
              <a:t>основы  </a:t>
            </a:r>
            <a:r>
              <a:rPr sz="2800" spc="-15" dirty="0">
                <a:latin typeface="Calibri"/>
                <a:cs typeface="Calibri"/>
              </a:rPr>
              <a:t>медицинской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реабилитации. </a:t>
            </a:r>
            <a:r>
              <a:rPr sz="2800" spc="-10" dirty="0">
                <a:latin typeface="Calibri"/>
                <a:cs typeface="Calibri"/>
              </a:rPr>
              <a:t>Реабилитационный  </a:t>
            </a:r>
            <a:r>
              <a:rPr sz="2800" spc="-5" dirty="0">
                <a:latin typeface="Calibri"/>
                <a:cs typeface="Calibri"/>
              </a:rPr>
              <a:t>диагноз </a:t>
            </a:r>
            <a:r>
              <a:rPr sz="2800" spc="5" dirty="0">
                <a:latin typeface="Calibri"/>
                <a:cs typeface="Calibri"/>
              </a:rPr>
              <a:t>на </a:t>
            </a:r>
            <a:r>
              <a:rPr sz="2800" dirty="0">
                <a:latin typeface="Calibri"/>
                <a:cs typeface="Calibri"/>
              </a:rPr>
              <a:t>основе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МКФ.</a:t>
            </a:r>
            <a:endParaRPr sz="2800">
              <a:latin typeface="Calibri"/>
              <a:cs typeface="Calibri"/>
            </a:endParaRPr>
          </a:p>
          <a:p>
            <a:pPr marL="527685" marR="10160" indent="-515620" algn="just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Клинико-инструментальная оценка </a:t>
            </a:r>
            <a:r>
              <a:rPr sz="2800" spc="-5" dirty="0">
                <a:latin typeface="Calibri"/>
                <a:cs typeface="Calibri"/>
              </a:rPr>
              <a:t>состояния  </a:t>
            </a:r>
            <a:r>
              <a:rPr sz="2800" dirty="0">
                <a:latin typeface="Calibri"/>
                <a:cs typeface="Calibri"/>
              </a:rPr>
              <a:t>пациента.</a:t>
            </a:r>
            <a:endParaRPr sz="2800">
              <a:latin typeface="Calibri"/>
              <a:cs typeface="Calibri"/>
            </a:endParaRPr>
          </a:p>
          <a:p>
            <a:pPr marL="527685" indent="-515620" algn="just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Методы </a:t>
            </a:r>
            <a:r>
              <a:rPr sz="2800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методики медицинской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реабилитации.</a:t>
            </a:r>
            <a:endParaRPr sz="2800">
              <a:latin typeface="Calibri"/>
              <a:cs typeface="Calibri"/>
            </a:endParaRPr>
          </a:p>
          <a:p>
            <a:pPr marL="527685" marR="5715" indent="-515620" algn="just">
              <a:lnSpc>
                <a:spcPct val="100000"/>
              </a:lnSpc>
              <a:spcBef>
                <a:spcPts val="675"/>
              </a:spcBef>
              <a:buFont typeface="Calibri"/>
              <a:buAutoNum type="arabicPeriod"/>
              <a:tabLst>
                <a:tab pos="607695" algn="l"/>
              </a:tabLst>
            </a:pPr>
            <a:r>
              <a:rPr dirty="0"/>
              <a:t>	</a:t>
            </a:r>
            <a:r>
              <a:rPr sz="2800" b="1" spc="-5" dirty="0">
                <a:latin typeface="Calibri"/>
                <a:cs typeface="Calibri"/>
              </a:rPr>
              <a:t>Составление </a:t>
            </a:r>
            <a:r>
              <a:rPr sz="2800" b="1" spc="-20" dirty="0">
                <a:latin typeface="Calibri"/>
                <a:cs typeface="Calibri"/>
              </a:rPr>
              <a:t>протокола </a:t>
            </a:r>
            <a:r>
              <a:rPr sz="2800" b="1" spc="-5" dirty="0">
                <a:latin typeface="Calibri"/>
                <a:cs typeface="Calibri"/>
              </a:rPr>
              <a:t>индивидуальных  </a:t>
            </a:r>
            <a:r>
              <a:rPr sz="2800" b="1" dirty="0">
                <a:latin typeface="Calibri"/>
                <a:cs typeface="Calibri"/>
              </a:rPr>
              <a:t>программ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реабилитации.</a:t>
            </a:r>
            <a:endParaRPr sz="2800">
              <a:latin typeface="Calibri"/>
              <a:cs typeface="Calibri"/>
            </a:endParaRPr>
          </a:p>
          <a:p>
            <a:pPr marL="527685" marR="8890" indent="-515620" algn="just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8320" algn="l"/>
                <a:tab pos="2756535" algn="l"/>
                <a:tab pos="6165215" algn="l"/>
              </a:tabLst>
            </a:pP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ц</a:t>
            </a:r>
            <a:r>
              <a:rPr sz="2800" spc="5" dirty="0">
                <a:latin typeface="Calibri"/>
                <a:cs typeface="Calibri"/>
              </a:rPr>
              <a:t>ен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эфф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20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ос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	м</a:t>
            </a:r>
            <a:r>
              <a:rPr sz="2800" spc="-5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ц</a:t>
            </a:r>
            <a:r>
              <a:rPr sz="2800" spc="5" dirty="0">
                <a:latin typeface="Calibri"/>
                <a:cs typeface="Calibri"/>
              </a:rPr>
              <a:t>ин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ой  реабилитации.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108075"/>
            <a:chOff x="0" y="0"/>
            <a:chExt cx="9144000" cy="11080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908685"/>
            </a:xfrm>
            <a:custGeom>
              <a:avLst/>
              <a:gdLst/>
              <a:ahLst/>
              <a:cxnLst/>
              <a:rect l="l" t="t" r="r" b="b"/>
              <a:pathLst>
                <a:path w="9144000" h="908685">
                  <a:moveTo>
                    <a:pt x="9144000" y="0"/>
                  </a:moveTo>
                  <a:lnTo>
                    <a:pt x="0" y="0"/>
                  </a:lnTo>
                  <a:lnTo>
                    <a:pt x="0" y="908303"/>
                  </a:lnTo>
                  <a:lnTo>
                    <a:pt x="9144000" y="9083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60448" y="0"/>
              <a:ext cx="5054854" cy="11076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6264" y="103378"/>
            <a:ext cx="44170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spc="-25" dirty="0">
                <a:latin typeface="Calibri"/>
                <a:cs typeface="Calibri"/>
              </a:rPr>
              <a:t>Содержание</a:t>
            </a:r>
            <a:r>
              <a:rPr sz="4000" b="0" spc="-80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лекции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7861" y="527050"/>
          <a:ext cx="8612505" cy="619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5615"/>
                <a:gridCol w="1106805"/>
                <a:gridCol w="857250"/>
                <a:gridCol w="1214120"/>
                <a:gridCol w="1143000"/>
              </a:tblGrid>
              <a:tr h="749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услуги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" marR="262890">
                        <a:lnSpc>
                          <a:spcPct val="675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ич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ина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одной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">
                        <a:lnSpc>
                          <a:spcPts val="13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услуги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у.е.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Частота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Количество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Итого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у.е.)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Консультация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реабилитационной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комиссии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(мультидисциплинарной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бригады)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Осмотр врача-невролога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поступлении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Осмотр врача-невролога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выписке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14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14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23"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Осмотр врача-невролога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повторный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795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Консультация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врача-терапевта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23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Консультация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физиотерапевта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39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Консультация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врача-травматолога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0,01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0,01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39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Консультация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врача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ЛФК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23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Консультация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врача-рефлексотерапевта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0,4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0,8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398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Консультация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психотерапевта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0,3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5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0,6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23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Консультация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психолога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(нейропсихолога)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399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Консультация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логопеда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23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Коррекция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речевых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нарушений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3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0,3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Индивидуальная психотерапия,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том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числе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91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семейная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0,8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089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Групповая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психотерапия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3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3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10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Физиотерапия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аппаратная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308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Криотерапия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0,05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0,25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308">
                <a:tc>
                  <a:txBody>
                    <a:bodyPr/>
                    <a:lstStyle/>
                    <a:p>
                      <a:pPr marL="68580">
                        <a:lnSpc>
                          <a:spcPts val="183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Рефлексотерапия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83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35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0,4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3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35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6,4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0" y="0"/>
            <a:ext cx="9144000" cy="504190"/>
            <a:chOff x="0" y="0"/>
            <a:chExt cx="9144000" cy="5041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375285"/>
            </a:xfrm>
            <a:custGeom>
              <a:avLst/>
              <a:gdLst/>
              <a:ahLst/>
              <a:cxnLst/>
              <a:rect l="l" t="t" r="r" b="b"/>
              <a:pathLst>
                <a:path w="9144000" h="375285">
                  <a:moveTo>
                    <a:pt x="0" y="374903"/>
                  </a:moveTo>
                  <a:lnTo>
                    <a:pt x="9144000" y="37490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7490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6839" y="0"/>
              <a:ext cx="6383909" cy="5041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8477" y="0"/>
            <a:ext cx="60642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Протокол </a:t>
            </a:r>
            <a:r>
              <a:rPr spc="-10" dirty="0"/>
              <a:t>реабилитации при </a:t>
            </a:r>
            <a:r>
              <a:rPr spc="-15" dirty="0"/>
              <a:t>нарушении функции</a:t>
            </a:r>
            <a:r>
              <a:rPr spc="190" dirty="0"/>
              <a:t> </a:t>
            </a:r>
            <a:r>
              <a:rPr spc="-10" dirty="0"/>
              <a:t>ЦНС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97890"/>
            <a:chOff x="0" y="0"/>
            <a:chExt cx="9144000" cy="8978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771525"/>
            </a:xfrm>
            <a:custGeom>
              <a:avLst/>
              <a:gdLst/>
              <a:ahLst/>
              <a:cxnLst/>
              <a:rect l="l" t="t" r="r" b="b"/>
              <a:pathLst>
                <a:path w="9144000" h="771525">
                  <a:moveTo>
                    <a:pt x="9144000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9144000" y="7711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2855" y="0"/>
              <a:ext cx="7730998" cy="6261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3111" y="326110"/>
              <a:ext cx="2031364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Протокол </a:t>
            </a:r>
            <a:r>
              <a:rPr sz="2400" spc="-5" dirty="0"/>
              <a:t>реабилитации при нарушении </a:t>
            </a:r>
            <a:r>
              <a:rPr sz="2400" spc="-10" dirty="0"/>
              <a:t>функции </a:t>
            </a:r>
            <a:r>
              <a:rPr sz="2400" dirty="0"/>
              <a:t>ЦНС</a:t>
            </a:r>
            <a:endParaRPr sz="2400"/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pc="-15" dirty="0"/>
              <a:t>(продолжение)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82686" y="1065275"/>
          <a:ext cx="8035925" cy="453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0700"/>
                <a:gridCol w="946785"/>
                <a:gridCol w="743585"/>
                <a:gridCol w="1009650"/>
                <a:gridCol w="1000125"/>
              </a:tblGrid>
              <a:tr h="9354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Наименование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услуги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marR="104775">
                        <a:lnSpc>
                          <a:spcPct val="6800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чи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на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одной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услуги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у.е.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Частота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Количество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ts val="161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Итого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(в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ts val="161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у.е.)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422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Трудотерапия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0,2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315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Обучение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навыкам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самообслуживания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1,5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0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4,5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1913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Обучение пользованию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техническими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средствами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реабилитации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2744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Решение социальных вопросов,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содействие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 marR="1714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получении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технических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средств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реабилитации,  получении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льгот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т.д.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1787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Медикаментозное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лечение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(НПВС,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tabLst>
                          <a:tab pos="161417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миорелаксанты,	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вазоактивные,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уросептики)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0,8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1913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Лечебно-медикаментозная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блокада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(в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т.ч.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–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введение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препаратов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ботулотоксина)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0,05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0,05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marL="68580">
                        <a:lnSpc>
                          <a:spcPts val="1825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ИТОГО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курс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259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29590" y="6039103"/>
            <a:ext cx="7677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7015" algn="l"/>
              </a:tabLst>
            </a:pPr>
            <a:r>
              <a:rPr sz="2400" b="1" spc="-10" dirty="0">
                <a:latin typeface="Calibri"/>
                <a:cs typeface="Calibri"/>
              </a:rPr>
              <a:t>Всего услуг </a:t>
            </a:r>
            <a:r>
              <a:rPr sz="2400" b="1" dirty="0">
                <a:latin typeface="Calibri"/>
                <a:cs typeface="Calibri"/>
              </a:rPr>
              <a:t>за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курс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	</a:t>
            </a:r>
            <a:r>
              <a:rPr sz="2400" b="1" spc="-10" dirty="0">
                <a:latin typeface="Calibri"/>
                <a:cs typeface="Calibri"/>
              </a:rPr>
              <a:t>более </a:t>
            </a:r>
            <a:r>
              <a:rPr sz="2400" b="1" dirty="0">
                <a:latin typeface="Calibri"/>
                <a:cs typeface="Calibri"/>
              </a:rPr>
              <a:t>200, в </a:t>
            </a:r>
            <a:r>
              <a:rPr sz="2400" b="1" spc="-10" dirty="0">
                <a:latin typeface="Calibri"/>
                <a:cs typeface="Calibri"/>
              </a:rPr>
              <a:t>день </a:t>
            </a:r>
            <a:r>
              <a:rPr sz="2400" b="1" dirty="0">
                <a:latin typeface="Calibri"/>
                <a:cs typeface="Calibri"/>
              </a:rPr>
              <a:t>– 4-5 </a:t>
            </a:r>
            <a:r>
              <a:rPr sz="2400" b="1" spc="-5" dirty="0">
                <a:latin typeface="Calibri"/>
                <a:cs typeface="Calibri"/>
              </a:rPr>
              <a:t>часов</a:t>
            </a:r>
            <a:r>
              <a:rPr sz="2400" b="1" spc="-114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работы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2103" y="573023"/>
            <a:ext cx="4215384" cy="3090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14527" y="557783"/>
            <a:ext cx="4024629" cy="3095625"/>
            <a:chOff x="414527" y="557783"/>
            <a:chExt cx="4024629" cy="3095625"/>
          </a:xfrm>
        </p:grpSpPr>
        <p:sp>
          <p:nvSpPr>
            <p:cNvPr id="4" name="object 4"/>
            <p:cNvSpPr/>
            <p:nvPr/>
          </p:nvSpPr>
          <p:spPr>
            <a:xfrm>
              <a:off x="414527" y="557783"/>
              <a:ext cx="4000246" cy="30707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767" y="573023"/>
              <a:ext cx="4009390" cy="30798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56615" y="3858767"/>
            <a:ext cx="4072128" cy="2663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700015" y="3843477"/>
            <a:ext cx="4168140" cy="2720340"/>
            <a:chOff x="4700015" y="3843477"/>
            <a:chExt cx="4168140" cy="2720340"/>
          </a:xfrm>
        </p:grpSpPr>
        <p:sp>
          <p:nvSpPr>
            <p:cNvPr id="8" name="object 8"/>
            <p:cNvSpPr/>
            <p:nvPr/>
          </p:nvSpPr>
          <p:spPr>
            <a:xfrm>
              <a:off x="4700015" y="3843477"/>
              <a:ext cx="4143628" cy="26958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5255" y="3858767"/>
              <a:ext cx="4152773" cy="27049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0729" y="184150"/>
            <a:ext cx="50869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0269">
              <a:lnSpc>
                <a:spcPct val="100000"/>
              </a:lnSpc>
              <a:spcBef>
                <a:spcPts val="100"/>
              </a:spcBef>
              <a:tabLst>
                <a:tab pos="3051175" algn="l"/>
              </a:tabLst>
            </a:pPr>
            <a:r>
              <a:rPr sz="2400" spc="-5" dirty="0">
                <a:latin typeface="Arial"/>
                <a:cs typeface="Arial"/>
              </a:rPr>
              <a:t>Клинический	</a:t>
            </a:r>
            <a:r>
              <a:rPr sz="2400" spc="-10" dirty="0">
                <a:latin typeface="Arial"/>
                <a:cs typeface="Arial"/>
              </a:rPr>
              <a:t>пример  </a:t>
            </a:r>
            <a:r>
              <a:rPr sz="2400" spc="-5" dirty="0">
                <a:latin typeface="Arial"/>
                <a:cs typeface="Arial"/>
              </a:rPr>
              <a:t>Пациент </a:t>
            </a:r>
            <a:r>
              <a:rPr sz="2400" dirty="0">
                <a:latin typeface="Arial"/>
                <a:cs typeface="Arial"/>
              </a:rPr>
              <a:t>М., 38 л. </a:t>
            </a:r>
            <a:r>
              <a:rPr sz="2400" spc="-10" dirty="0">
                <a:latin typeface="Arial"/>
                <a:cs typeface="Arial"/>
              </a:rPr>
              <a:t>Диагноз </a:t>
            </a:r>
            <a:r>
              <a:rPr sz="2400" dirty="0">
                <a:latin typeface="Arial"/>
                <a:cs typeface="Arial"/>
              </a:rPr>
              <a:t>по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МКБ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1266059"/>
            <a:ext cx="8309609" cy="298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95"/>
              </a:spcBef>
            </a:pPr>
            <a:r>
              <a:rPr sz="1800" b="1" dirty="0">
                <a:latin typeface="Arial"/>
                <a:cs typeface="Arial"/>
              </a:rPr>
              <a:t>Диагноз: </a:t>
            </a:r>
            <a:r>
              <a:rPr sz="1800" spc="-10" dirty="0">
                <a:latin typeface="Arial"/>
                <a:cs typeface="Arial"/>
              </a:rPr>
              <a:t>Промежуточный период тяжелой спинно-мозговой </a:t>
            </a:r>
            <a:r>
              <a:rPr sz="1800" spc="-5" dirty="0">
                <a:latin typeface="Arial"/>
                <a:cs typeface="Arial"/>
              </a:rPr>
              <a:t>травмы </a:t>
            </a:r>
            <a:r>
              <a:rPr sz="1800" spc="-15" dirty="0">
                <a:latin typeface="Arial"/>
                <a:cs typeface="Arial"/>
              </a:rPr>
              <a:t>(от  </a:t>
            </a:r>
            <a:r>
              <a:rPr sz="1800" spc="-5" dirty="0">
                <a:latin typeface="Arial"/>
                <a:cs typeface="Arial"/>
              </a:rPr>
              <a:t>15.07.2018г)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ушиб </a:t>
            </a:r>
            <a:r>
              <a:rPr sz="1800" spc="-15" dirty="0">
                <a:latin typeface="Arial"/>
                <a:cs typeface="Arial"/>
              </a:rPr>
              <a:t>шейного </a:t>
            </a:r>
            <a:r>
              <a:rPr sz="1800" spc="-30" dirty="0">
                <a:latin typeface="Arial"/>
                <a:cs typeface="Arial"/>
              </a:rPr>
              <a:t>отдела </a:t>
            </a:r>
            <a:r>
              <a:rPr sz="1800" spc="-10" dirty="0">
                <a:latin typeface="Arial"/>
                <a:cs typeface="Arial"/>
              </a:rPr>
              <a:t>спинного </a:t>
            </a:r>
            <a:r>
              <a:rPr sz="1800" spc="-15" dirty="0">
                <a:latin typeface="Arial"/>
                <a:cs typeface="Arial"/>
              </a:rPr>
              <a:t>мозга </a:t>
            </a:r>
            <a:r>
              <a:rPr sz="1800" spc="-10" dirty="0">
                <a:latin typeface="Arial"/>
                <a:cs typeface="Arial"/>
              </a:rPr>
              <a:t>на уровне </a:t>
            </a:r>
            <a:r>
              <a:rPr sz="1800" spc="-5" dirty="0">
                <a:latin typeface="Arial"/>
                <a:cs typeface="Arial"/>
              </a:rPr>
              <a:t>С2-С7 </a:t>
            </a:r>
            <a:r>
              <a:rPr sz="1800" dirty="0">
                <a:latin typeface="Arial"/>
                <a:cs typeface="Arial"/>
              </a:rPr>
              <a:t>с  </a:t>
            </a:r>
            <a:r>
              <a:rPr sz="1800" spc="-5" dirty="0">
                <a:latin typeface="Arial"/>
                <a:cs typeface="Arial"/>
              </a:rPr>
              <a:t>синдромом </a:t>
            </a:r>
            <a:r>
              <a:rPr sz="1800" spc="-15" dirty="0">
                <a:latin typeface="Arial"/>
                <a:cs typeface="Arial"/>
              </a:rPr>
              <a:t>полного </a:t>
            </a:r>
            <a:r>
              <a:rPr sz="1800" spc="-10" dirty="0">
                <a:latin typeface="Arial"/>
                <a:cs typeface="Arial"/>
              </a:rPr>
              <a:t>нарушения проводимости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уровня </a:t>
            </a:r>
            <a:r>
              <a:rPr sz="1800" dirty="0">
                <a:latin typeface="Arial"/>
                <a:cs typeface="Arial"/>
              </a:rPr>
              <a:t>С4, </a:t>
            </a:r>
            <a:r>
              <a:rPr sz="1800" spc="-5" dirty="0">
                <a:latin typeface="Arial"/>
                <a:cs typeface="Arial"/>
              </a:rPr>
              <a:t>осложненный  нестабильным закрытым </a:t>
            </a:r>
            <a:r>
              <a:rPr sz="1800" spc="-20" dirty="0">
                <a:latin typeface="Arial"/>
                <a:cs typeface="Arial"/>
              </a:rPr>
              <a:t>оскольчатым </a:t>
            </a:r>
            <a:r>
              <a:rPr sz="1800" spc="-10" dirty="0">
                <a:latin typeface="Arial"/>
                <a:cs typeface="Arial"/>
              </a:rPr>
              <a:t>переломом </a:t>
            </a:r>
            <a:r>
              <a:rPr sz="1800" spc="-30" dirty="0">
                <a:latin typeface="Arial"/>
                <a:cs typeface="Arial"/>
              </a:rPr>
              <a:t>тела </a:t>
            </a:r>
            <a:r>
              <a:rPr sz="1800" spc="-5" dirty="0">
                <a:latin typeface="Arial"/>
                <a:cs typeface="Arial"/>
              </a:rPr>
              <a:t>С5 позвонка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форме  </a:t>
            </a:r>
            <a:r>
              <a:rPr sz="1800" spc="-10" dirty="0">
                <a:latin typeface="Arial"/>
                <a:cs typeface="Arial"/>
              </a:rPr>
              <a:t>тетраплегии, нарушения </a:t>
            </a:r>
            <a:r>
              <a:rPr sz="1800" spc="-20" dirty="0">
                <a:latin typeface="Arial"/>
                <a:cs typeface="Arial"/>
              </a:rPr>
              <a:t>всех </a:t>
            </a:r>
            <a:r>
              <a:rPr sz="1800" dirty="0">
                <a:latin typeface="Arial"/>
                <a:cs typeface="Arial"/>
              </a:rPr>
              <a:t>видов </a:t>
            </a:r>
            <a:r>
              <a:rPr sz="1800" spc="-10" dirty="0">
                <a:latin typeface="Arial"/>
                <a:cs typeface="Arial"/>
              </a:rPr>
              <a:t>чувствительности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уровня </a:t>
            </a:r>
            <a:r>
              <a:rPr sz="1800" dirty="0">
                <a:latin typeface="Arial"/>
                <a:cs typeface="Arial"/>
              </a:rPr>
              <a:t>С7,  </a:t>
            </a:r>
            <a:r>
              <a:rPr sz="1800" spc="-10" dirty="0">
                <a:latin typeface="Arial"/>
                <a:cs typeface="Arial"/>
              </a:rPr>
              <a:t>нарушения функции </a:t>
            </a:r>
            <a:r>
              <a:rPr sz="1800" spc="-15" dirty="0">
                <a:latin typeface="Arial"/>
                <a:cs typeface="Arial"/>
              </a:rPr>
              <a:t>тазовых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органов.</a:t>
            </a: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2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Состояние </a:t>
            </a:r>
            <a:r>
              <a:rPr sz="1800" dirty="0">
                <a:latin typeface="Arial"/>
                <a:cs typeface="Arial"/>
              </a:rPr>
              <a:t>после </a:t>
            </a:r>
            <a:r>
              <a:rPr sz="1800" spc="-10" dirty="0">
                <a:latin typeface="Arial"/>
                <a:cs typeface="Arial"/>
              </a:rPr>
              <a:t>операции </a:t>
            </a:r>
            <a:r>
              <a:rPr sz="1800" spc="-15" dirty="0">
                <a:latin typeface="Arial"/>
                <a:cs typeface="Arial"/>
              </a:rPr>
              <a:t>(от </a:t>
            </a:r>
            <a:r>
              <a:rPr sz="1800" spc="-5" dirty="0">
                <a:latin typeface="Arial"/>
                <a:cs typeface="Arial"/>
              </a:rPr>
              <a:t>17.07.18): корпорэктомия </a:t>
            </a:r>
            <a:r>
              <a:rPr sz="1800" dirty="0">
                <a:latin typeface="Arial"/>
                <a:cs typeface="Arial"/>
              </a:rPr>
              <a:t>С5, </a:t>
            </a:r>
            <a:r>
              <a:rPr sz="1800" spc="-10" dirty="0">
                <a:latin typeface="Arial"/>
                <a:cs typeface="Arial"/>
              </a:rPr>
              <a:t>передний  </a:t>
            </a:r>
            <a:r>
              <a:rPr sz="1800" dirty="0">
                <a:latin typeface="Arial"/>
                <a:cs typeface="Arial"/>
              </a:rPr>
              <a:t>опорный </a:t>
            </a:r>
            <a:r>
              <a:rPr sz="1800" spc="-10" dirty="0">
                <a:latin typeface="Arial"/>
                <a:cs typeface="Arial"/>
              </a:rPr>
              <a:t>спондилодез С4-С6 </a:t>
            </a:r>
            <a:r>
              <a:rPr sz="1800" spc="-5" dirty="0">
                <a:latin typeface="Arial"/>
                <a:cs typeface="Arial"/>
              </a:rPr>
              <a:t>цилиндрическим </a:t>
            </a:r>
            <a:r>
              <a:rPr sz="1800" spc="-10" dirty="0">
                <a:latin typeface="Arial"/>
                <a:cs typeface="Arial"/>
              </a:rPr>
              <a:t>имплантантом </a:t>
            </a:r>
            <a:r>
              <a:rPr sz="1800" dirty="0">
                <a:latin typeface="Arial"/>
                <a:cs typeface="Arial"/>
              </a:rPr>
              <a:t>из </a:t>
            </a:r>
            <a:r>
              <a:rPr sz="1800" spc="-15" dirty="0">
                <a:latin typeface="Arial"/>
                <a:cs typeface="Arial"/>
              </a:rPr>
              <a:t>пористого  </a:t>
            </a:r>
            <a:r>
              <a:rPr sz="1800" spc="-25" dirty="0">
                <a:latin typeface="Arial"/>
                <a:cs typeface="Arial"/>
              </a:rPr>
              <a:t>NiTi </a:t>
            </a:r>
            <a:r>
              <a:rPr sz="1800" dirty="0">
                <a:latin typeface="Arial"/>
                <a:cs typeface="Arial"/>
              </a:rPr>
              <a:t>и накостной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пластиной.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4228782"/>
            <a:ext cx="7265670" cy="23317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1304925" algn="l"/>
                <a:tab pos="3872229" algn="l"/>
                <a:tab pos="5003800" algn="l"/>
                <a:tab pos="6210935" algn="l"/>
              </a:tabLst>
            </a:pPr>
            <a:r>
              <a:rPr sz="1800" spc="-10" dirty="0">
                <a:latin typeface="Arial"/>
                <a:cs typeface="Arial"/>
              </a:rPr>
              <a:t>Пролежни	</a:t>
            </a:r>
            <a:r>
              <a:rPr sz="1800" spc="-5" dirty="0">
                <a:latin typeface="Arial"/>
                <a:cs typeface="Arial"/>
              </a:rPr>
              <a:t>крестцово-копчиковой	</a:t>
            </a:r>
            <a:r>
              <a:rPr sz="1800" spc="-15" dirty="0">
                <a:latin typeface="Arial"/>
                <a:cs typeface="Arial"/>
              </a:rPr>
              <a:t>области,	</a:t>
            </a:r>
            <a:r>
              <a:rPr sz="1800" spc="-10" dirty="0">
                <a:latin typeface="Arial"/>
                <a:cs typeface="Arial"/>
              </a:rPr>
              <a:t>пяточных	</a:t>
            </a:r>
            <a:r>
              <a:rPr sz="1800" spc="-20" dirty="0">
                <a:latin typeface="Arial"/>
                <a:cs typeface="Arial"/>
              </a:rPr>
              <a:t>областей,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Arial"/>
                <a:cs typeface="Arial"/>
              </a:rPr>
              <a:t>локтевого сустава,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стадии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заживления.</a:t>
            </a:r>
            <a:endParaRPr sz="1800">
              <a:latin typeface="Arial"/>
              <a:cs typeface="Arial"/>
            </a:endParaRPr>
          </a:p>
          <a:p>
            <a:pPr marL="12700" marR="1002030">
              <a:lnSpc>
                <a:spcPct val="120000"/>
              </a:lnSpc>
            </a:pPr>
            <a:r>
              <a:rPr sz="1800" spc="-10" dirty="0">
                <a:latin typeface="Arial"/>
                <a:cs typeface="Arial"/>
              </a:rPr>
              <a:t>Нейрогенный мочевой </a:t>
            </a:r>
            <a:r>
              <a:rPr sz="1800" spc="-5" dirty="0">
                <a:latin typeface="Arial"/>
                <a:cs typeface="Arial"/>
              </a:rPr>
              <a:t>пузырь. Эпицистостома.  Органическое </a:t>
            </a:r>
            <a:r>
              <a:rPr sz="1800" dirty="0">
                <a:latin typeface="Arial"/>
                <a:cs typeface="Arial"/>
              </a:rPr>
              <a:t>астеническое расстройство,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инсомнический  синдром.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Arial"/>
                <a:cs typeface="Arial"/>
              </a:rPr>
              <a:t>Хронический </a:t>
            </a:r>
            <a:r>
              <a:rPr sz="1800" spc="-15" dirty="0">
                <a:latin typeface="Arial"/>
                <a:cs typeface="Arial"/>
              </a:rPr>
              <a:t>сухой </a:t>
            </a:r>
            <a:r>
              <a:rPr sz="1800" spc="-5" dirty="0">
                <a:latin typeface="Arial"/>
                <a:cs typeface="Arial"/>
              </a:rPr>
              <a:t>себорейный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дерматит.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Состояние </a:t>
            </a:r>
            <a:r>
              <a:rPr sz="1800" dirty="0">
                <a:latin typeface="Arial"/>
                <a:cs typeface="Arial"/>
              </a:rPr>
              <a:t>после </a:t>
            </a:r>
            <a:r>
              <a:rPr sz="1800" spc="-5" dirty="0">
                <a:latin typeface="Arial"/>
                <a:cs typeface="Arial"/>
              </a:rPr>
              <a:t>деканюляции </a:t>
            </a:r>
            <a:r>
              <a:rPr sz="1800" spc="-10" dirty="0">
                <a:latin typeface="Arial"/>
                <a:cs typeface="Arial"/>
              </a:rPr>
              <a:t>трахеостомы </a:t>
            </a:r>
            <a:r>
              <a:rPr sz="1800" spc="-20" dirty="0">
                <a:latin typeface="Arial"/>
                <a:cs typeface="Arial"/>
              </a:rPr>
              <a:t>от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16.10.18.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9390" y="4284040"/>
            <a:ext cx="85534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правого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01256" y="4642103"/>
            <a:ext cx="1856231" cy="200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368628"/>
            <a:ext cx="842010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6910" algn="l"/>
                <a:tab pos="2369185" algn="l"/>
                <a:tab pos="3570604" algn="l"/>
                <a:tab pos="4043045" algn="l"/>
                <a:tab pos="5890895" algn="l"/>
                <a:tab pos="7412355" algn="l"/>
              </a:tabLst>
            </a:pPr>
            <a:r>
              <a:rPr sz="1800" b="1" dirty="0">
                <a:latin typeface="Arial"/>
                <a:cs typeface="Arial"/>
              </a:rPr>
              <a:t>При	</a:t>
            </a:r>
            <a:r>
              <a:rPr sz="1800" b="1" spc="-5" dirty="0">
                <a:latin typeface="Arial"/>
                <a:cs typeface="Arial"/>
              </a:rPr>
              <a:t>поступлении	жалобы:	</a:t>
            </a:r>
            <a:r>
              <a:rPr sz="1800" spc="-10" dirty="0">
                <a:latin typeface="Arial"/>
                <a:cs typeface="Arial"/>
              </a:rPr>
              <a:t>на	невозможность	</a:t>
            </a:r>
            <a:r>
              <a:rPr sz="1800" spc="-5" dirty="0">
                <a:latin typeface="Arial"/>
                <a:cs typeface="Arial"/>
              </a:rPr>
              <a:t>выполнения	</a:t>
            </a:r>
            <a:r>
              <a:rPr sz="1800" dirty="0">
                <a:latin typeface="Arial"/>
                <a:cs typeface="Arial"/>
              </a:rPr>
              <a:t>активных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движений конечностями, </a:t>
            </a:r>
            <a:r>
              <a:rPr sz="1800" spc="-10" dirty="0">
                <a:latin typeface="Arial"/>
                <a:cs typeface="Arial"/>
              </a:rPr>
              <a:t>самостоятельного дыхания,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мочеиспускания.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Больной адекватен, </a:t>
            </a:r>
            <a:r>
              <a:rPr sz="1800" spc="-5" dirty="0">
                <a:latin typeface="Arial"/>
                <a:cs typeface="Arial"/>
              </a:rPr>
              <a:t>ориентирован, </a:t>
            </a:r>
            <a:r>
              <a:rPr sz="1800" spc="-10" dirty="0">
                <a:latin typeface="Arial"/>
                <a:cs typeface="Arial"/>
              </a:rPr>
              <a:t>на </a:t>
            </a:r>
            <a:r>
              <a:rPr sz="1800" spc="-5" dirty="0">
                <a:latin typeface="Arial"/>
                <a:cs typeface="Arial"/>
              </a:rPr>
              <a:t>вопросы </a:t>
            </a:r>
            <a:r>
              <a:rPr sz="1800" spc="-30" dirty="0">
                <a:latin typeface="Arial"/>
                <a:cs typeface="Arial"/>
              </a:rPr>
              <a:t>отвечает </a:t>
            </a:r>
            <a:r>
              <a:rPr sz="1800" spc="-20" dirty="0">
                <a:latin typeface="Arial"/>
                <a:cs typeface="Arial"/>
              </a:rPr>
              <a:t>тихо </a:t>
            </a:r>
            <a:r>
              <a:rPr sz="1800" spc="-10" dirty="0">
                <a:latin typeface="Arial"/>
                <a:cs typeface="Arial"/>
              </a:rPr>
              <a:t>(из-за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ТСТ).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 marR="5080" algn="just">
              <a:lnSpc>
                <a:spcPct val="80000"/>
              </a:lnSpc>
            </a:pPr>
            <a:r>
              <a:rPr sz="1800" b="1" spc="-5" dirty="0">
                <a:latin typeface="Arial"/>
                <a:cs typeface="Arial"/>
              </a:rPr>
              <a:t>Анамнез </a:t>
            </a:r>
            <a:r>
              <a:rPr sz="1800" b="1" spc="-10" dirty="0">
                <a:latin typeface="Arial"/>
                <a:cs typeface="Arial"/>
              </a:rPr>
              <a:t>заболевания: </a:t>
            </a:r>
            <a:r>
              <a:rPr sz="1800" spc="-5" dirty="0">
                <a:latin typeface="Arial"/>
                <a:cs typeface="Arial"/>
              </a:rPr>
              <a:t>Больной </a:t>
            </a:r>
            <a:r>
              <a:rPr sz="1800" spc="-10" dirty="0">
                <a:latin typeface="Arial"/>
                <a:cs typeface="Arial"/>
              </a:rPr>
              <a:t>доставлен </a:t>
            </a:r>
            <a:r>
              <a:rPr sz="1800" spc="-5" dirty="0">
                <a:latin typeface="Arial"/>
                <a:cs typeface="Arial"/>
              </a:rPr>
              <a:t>санавиацией </a:t>
            </a:r>
            <a:r>
              <a:rPr sz="1800" dirty="0">
                <a:latin typeface="Arial"/>
                <a:cs typeface="Arial"/>
              </a:rPr>
              <a:t>из </a:t>
            </a:r>
            <a:r>
              <a:rPr sz="1800" spc="-5" dirty="0">
                <a:latin typeface="Arial"/>
                <a:cs typeface="Arial"/>
              </a:rPr>
              <a:t>реанимации </a:t>
            </a:r>
            <a:r>
              <a:rPr sz="1800" dirty="0">
                <a:latin typeface="Arial"/>
                <a:cs typeface="Arial"/>
              </a:rPr>
              <a:t>(НХ  профиль) «Йошкар-Олинской </a:t>
            </a:r>
            <a:r>
              <a:rPr sz="1800" spc="-10" dirty="0">
                <a:latin typeface="Arial"/>
                <a:cs typeface="Arial"/>
              </a:rPr>
              <a:t>городской больницы» </a:t>
            </a:r>
            <a:r>
              <a:rPr sz="1800" dirty="0">
                <a:latin typeface="Arial"/>
                <a:cs typeface="Arial"/>
              </a:rPr>
              <a:t>09.08.18, </a:t>
            </a:r>
            <a:r>
              <a:rPr sz="1800" spc="-15" dirty="0">
                <a:latin typeface="Arial"/>
                <a:cs typeface="Arial"/>
              </a:rPr>
              <a:t>куда </a:t>
            </a:r>
            <a:r>
              <a:rPr sz="1800" dirty="0">
                <a:latin typeface="Arial"/>
                <a:cs typeface="Arial"/>
              </a:rPr>
              <a:t>был  </a:t>
            </a:r>
            <a:r>
              <a:rPr sz="1800" spc="-10" dirty="0">
                <a:latin typeface="Arial"/>
                <a:cs typeface="Arial"/>
              </a:rPr>
              <a:t>госпитализирован </a:t>
            </a:r>
            <a:r>
              <a:rPr sz="1800" spc="-20" dirty="0">
                <a:latin typeface="Arial"/>
                <a:cs typeface="Arial"/>
              </a:rPr>
              <a:t>БСМП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места получения травмы (нырнул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20" dirty="0">
                <a:latin typeface="Arial"/>
                <a:cs typeface="Arial"/>
              </a:rPr>
              <a:t>воду) </a:t>
            </a:r>
            <a:r>
              <a:rPr sz="1800" dirty="0">
                <a:latin typeface="Arial"/>
                <a:cs typeface="Arial"/>
              </a:rPr>
              <a:t>в  сопровождении </a:t>
            </a:r>
            <a:r>
              <a:rPr sz="1800" spc="-5" dirty="0">
                <a:latin typeface="Arial"/>
                <a:cs typeface="Arial"/>
              </a:rPr>
              <a:t>жены,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>
                <a:latin typeface="Arial"/>
                <a:cs typeface="Arial"/>
              </a:rPr>
              <a:t>тяжелом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состоянии.</a:t>
            </a:r>
            <a:endParaRPr sz="1800">
              <a:latin typeface="Arial"/>
              <a:cs typeface="Arial"/>
            </a:endParaRPr>
          </a:p>
          <a:p>
            <a:pPr marL="12700" algn="just">
              <a:lnSpc>
                <a:spcPts val="1515"/>
              </a:lnSpc>
            </a:pPr>
            <a:r>
              <a:rPr sz="1800" dirty="0">
                <a:latin typeface="Arial"/>
                <a:cs typeface="Arial"/>
              </a:rPr>
              <a:t>С 15.07.18 по 09.08.18 </a:t>
            </a:r>
            <a:r>
              <a:rPr sz="1800" spc="-15" dirty="0">
                <a:latin typeface="Arial"/>
                <a:cs typeface="Arial"/>
              </a:rPr>
              <a:t>находился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условиях </a:t>
            </a:r>
            <a:r>
              <a:rPr sz="1800" dirty="0">
                <a:latin typeface="Arial"/>
                <a:cs typeface="Arial"/>
              </a:rPr>
              <a:t>реанимации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НХО.</a:t>
            </a:r>
            <a:endParaRPr sz="1800">
              <a:latin typeface="Arial"/>
              <a:cs typeface="Arial"/>
            </a:endParaRPr>
          </a:p>
          <a:p>
            <a:pPr marL="12700" marR="8255" algn="just">
              <a:lnSpc>
                <a:spcPct val="80000"/>
              </a:lnSpc>
              <a:spcBef>
                <a:spcPts val="215"/>
              </a:spcBef>
            </a:pPr>
            <a:r>
              <a:rPr sz="1800" dirty="0">
                <a:latin typeface="Arial"/>
                <a:cs typeface="Arial"/>
              </a:rPr>
              <a:t>Перенес </a:t>
            </a:r>
            <a:r>
              <a:rPr sz="1800" spc="-5" dirty="0">
                <a:latin typeface="Arial"/>
                <a:cs typeface="Arial"/>
              </a:rPr>
              <a:t>операции </a:t>
            </a:r>
            <a:r>
              <a:rPr sz="1800" spc="-25" dirty="0">
                <a:latin typeface="Arial"/>
                <a:cs typeface="Arial"/>
              </a:rPr>
              <a:t>от </a:t>
            </a:r>
            <a:r>
              <a:rPr sz="1800" spc="-5" dirty="0">
                <a:latin typeface="Arial"/>
                <a:cs typeface="Arial"/>
              </a:rPr>
              <a:t>17.07.18: корпорэктомия </a:t>
            </a:r>
            <a:r>
              <a:rPr sz="1800" dirty="0">
                <a:latin typeface="Arial"/>
                <a:cs typeface="Arial"/>
              </a:rPr>
              <a:t>С5, </a:t>
            </a:r>
            <a:r>
              <a:rPr sz="1800" spc="-5" dirty="0">
                <a:latin typeface="Arial"/>
                <a:cs typeface="Arial"/>
              </a:rPr>
              <a:t>передний опорный  </a:t>
            </a:r>
            <a:r>
              <a:rPr sz="1800" spc="-10" dirty="0">
                <a:latin typeface="Arial"/>
                <a:cs typeface="Arial"/>
              </a:rPr>
              <a:t>спондилодез </a:t>
            </a:r>
            <a:r>
              <a:rPr sz="1800" spc="-5" dirty="0">
                <a:latin typeface="Arial"/>
                <a:cs typeface="Arial"/>
              </a:rPr>
              <a:t>С4-С6 цилиндрическим имплантом </a:t>
            </a:r>
            <a:r>
              <a:rPr sz="1800" spc="-15" dirty="0">
                <a:latin typeface="Arial"/>
                <a:cs typeface="Arial"/>
              </a:rPr>
              <a:t>из </a:t>
            </a:r>
            <a:r>
              <a:rPr sz="1800" spc="-10" dirty="0">
                <a:latin typeface="Arial"/>
                <a:cs typeface="Arial"/>
              </a:rPr>
              <a:t>пористого </a:t>
            </a:r>
            <a:r>
              <a:rPr sz="1800" spc="-25" dirty="0">
                <a:latin typeface="Arial"/>
                <a:cs typeface="Arial"/>
              </a:rPr>
              <a:t>NiTi </a:t>
            </a:r>
            <a:r>
              <a:rPr sz="1800" dirty="0">
                <a:latin typeface="Arial"/>
                <a:cs typeface="Arial"/>
              </a:rPr>
              <a:t>и  накостной </a:t>
            </a:r>
            <a:r>
              <a:rPr sz="1800" spc="-5" dirty="0">
                <a:latin typeface="Arial"/>
                <a:cs typeface="Arial"/>
              </a:rPr>
              <a:t>пластиной, </a:t>
            </a:r>
            <a:r>
              <a:rPr sz="1800" spc="-25" dirty="0">
                <a:latin typeface="Arial"/>
                <a:cs typeface="Arial"/>
              </a:rPr>
              <a:t>от </a:t>
            </a:r>
            <a:r>
              <a:rPr sz="1800" dirty="0">
                <a:latin typeface="Arial"/>
                <a:cs typeface="Arial"/>
              </a:rPr>
              <a:t>18.07.18: </a:t>
            </a:r>
            <a:r>
              <a:rPr sz="1800" spc="-10" dirty="0">
                <a:latin typeface="Arial"/>
                <a:cs typeface="Arial"/>
              </a:rPr>
              <a:t>«средняя трахеостомия, </a:t>
            </a:r>
            <a:r>
              <a:rPr sz="1800" dirty="0">
                <a:latin typeface="Arial"/>
                <a:cs typeface="Arial"/>
              </a:rPr>
              <a:t>троакарная  </a:t>
            </a:r>
            <a:r>
              <a:rPr sz="1800" spc="-5" dirty="0">
                <a:latin typeface="Arial"/>
                <a:cs typeface="Arial"/>
              </a:rPr>
              <a:t>эпицистостомия».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510"/>
              </a:lnSpc>
              <a:tabLst>
                <a:tab pos="473075" algn="l"/>
                <a:tab pos="1765300" algn="l"/>
                <a:tab pos="2771775" algn="l"/>
                <a:tab pos="3265804" algn="l"/>
                <a:tab pos="3714115" algn="l"/>
                <a:tab pos="4768850" algn="l"/>
                <a:tab pos="6070600" algn="l"/>
                <a:tab pos="6357620" algn="l"/>
                <a:tab pos="7638415" algn="l"/>
              </a:tabLst>
            </a:pPr>
            <a:r>
              <a:rPr sz="1800" spc="-5" dirty="0">
                <a:latin typeface="Arial"/>
                <a:cs typeface="Arial"/>
              </a:rPr>
              <a:t>На	основании	приказа	</a:t>
            </a:r>
            <a:r>
              <a:rPr sz="1800" spc="-20" dirty="0">
                <a:latin typeface="Arial"/>
                <a:cs typeface="Arial"/>
              </a:rPr>
              <a:t>МЗ	</a:t>
            </a:r>
            <a:r>
              <a:rPr sz="1800" spc="-40" dirty="0">
                <a:latin typeface="Arial"/>
                <a:cs typeface="Arial"/>
              </a:rPr>
              <a:t>РТ	</a:t>
            </a:r>
            <a:r>
              <a:rPr sz="1800" spc="-10" dirty="0">
                <a:latin typeface="Arial"/>
                <a:cs typeface="Arial"/>
              </a:rPr>
              <a:t>больной	переведен	</a:t>
            </a:r>
            <a:r>
              <a:rPr sz="1800" dirty="0">
                <a:latin typeface="Arial"/>
                <a:cs typeface="Arial"/>
              </a:rPr>
              <a:t>в	</a:t>
            </a:r>
            <a:r>
              <a:rPr sz="1800" spc="-25" dirty="0">
                <a:latin typeface="Arial"/>
                <a:cs typeface="Arial"/>
              </a:rPr>
              <a:t>отделение	</a:t>
            </a:r>
            <a:r>
              <a:rPr sz="1800" spc="-5" dirty="0">
                <a:latin typeface="Arial"/>
                <a:cs typeface="Arial"/>
              </a:rPr>
              <a:t>ранней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800" spc="-10" dirty="0">
                <a:latin typeface="Arial"/>
                <a:cs typeface="Arial"/>
              </a:rPr>
              <a:t>нейрореабилитации </a:t>
            </a:r>
            <a:r>
              <a:rPr sz="1800" spc="-60" dirty="0">
                <a:latin typeface="Arial"/>
                <a:cs typeface="Arial"/>
              </a:rPr>
              <a:t>ГАУЗ </a:t>
            </a:r>
            <a:r>
              <a:rPr sz="1800" spc="-5" dirty="0">
                <a:latin typeface="Arial"/>
                <a:cs typeface="Arial"/>
              </a:rPr>
              <a:t>ГКБ </a:t>
            </a:r>
            <a:r>
              <a:rPr sz="1800" spc="-10" dirty="0">
                <a:latin typeface="Arial"/>
                <a:cs typeface="Arial"/>
              </a:rPr>
              <a:t>№7 </a:t>
            </a:r>
            <a:r>
              <a:rPr sz="1800" spc="-30" dirty="0">
                <a:latin typeface="Arial"/>
                <a:cs typeface="Arial"/>
              </a:rPr>
              <a:t>г.Казани, </a:t>
            </a:r>
            <a:r>
              <a:rPr sz="1800" dirty="0">
                <a:latin typeface="Arial"/>
                <a:cs typeface="Arial"/>
              </a:rPr>
              <a:t>для </a:t>
            </a:r>
            <a:r>
              <a:rPr sz="1800" spc="-5" dirty="0">
                <a:latin typeface="Arial"/>
                <a:cs typeface="Arial"/>
              </a:rPr>
              <a:t>получения курса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медицинской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800" dirty="0">
                <a:latin typeface="Arial"/>
                <a:cs typeface="Arial"/>
              </a:rPr>
              <a:t>реабилитации.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800" spc="-10" dirty="0">
                <a:latin typeface="Arial"/>
                <a:cs typeface="Arial"/>
              </a:rPr>
              <a:t>Госпитализирован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5" dirty="0">
                <a:latin typeface="Arial"/>
                <a:cs typeface="Arial"/>
              </a:rPr>
              <a:t>ОАиР </a:t>
            </a:r>
            <a:r>
              <a:rPr sz="1800" spc="-10" dirty="0">
                <a:latin typeface="Arial"/>
                <a:cs typeface="Arial"/>
              </a:rPr>
              <a:t>№1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связи </a:t>
            </a:r>
            <a:r>
              <a:rPr sz="1800" dirty="0">
                <a:latin typeface="Arial"/>
                <a:cs typeface="Arial"/>
              </a:rPr>
              <a:t>с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дыхательной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714"/>
              </a:lnSpc>
            </a:pPr>
            <a:r>
              <a:rPr sz="1800" spc="-15" dirty="0">
                <a:latin typeface="Arial"/>
                <a:cs typeface="Arial"/>
              </a:rPr>
              <a:t>недостаточностью </a:t>
            </a:r>
            <a:r>
              <a:rPr sz="1800" spc="-5" dirty="0">
                <a:latin typeface="Arial"/>
                <a:cs typeface="Arial"/>
              </a:rPr>
              <a:t>(на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ИВЛ).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35"/>
              </a:lnSpc>
            </a:pPr>
            <a:r>
              <a:rPr sz="1800" dirty="0">
                <a:latin typeface="Arial"/>
                <a:cs typeface="Arial"/>
              </a:rPr>
              <a:t>10.09.18 </a:t>
            </a:r>
            <a:r>
              <a:rPr sz="1800" spc="-5" dirty="0">
                <a:latin typeface="Arial"/>
                <a:cs typeface="Arial"/>
              </a:rPr>
              <a:t>Переведен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25" dirty="0">
                <a:latin typeface="Arial"/>
                <a:cs typeface="Arial"/>
              </a:rPr>
              <a:t>отделение </a:t>
            </a:r>
            <a:r>
              <a:rPr sz="1800" spc="-15" dirty="0">
                <a:latin typeface="Arial"/>
                <a:cs typeface="Arial"/>
              </a:rPr>
              <a:t>ОМР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ЦНС.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21001" y="372821"/>
            <a:ext cx="5307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9080" algn="l"/>
              </a:tabLst>
            </a:pPr>
            <a:r>
              <a:rPr sz="2400" dirty="0">
                <a:latin typeface="Tahoma"/>
                <a:cs typeface="Tahoma"/>
              </a:rPr>
              <a:t>Жалобы	и анамнез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заболевания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3712" y="1262125"/>
          <a:ext cx="8373109" cy="537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8195"/>
                <a:gridCol w="515620"/>
                <a:gridCol w="1646554"/>
                <a:gridCol w="71120"/>
                <a:gridCol w="2696845"/>
                <a:gridCol w="83820"/>
              </a:tblGrid>
              <a:tr h="245363">
                <a:tc gridSpan="5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Структуры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s12000 Шейный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отдел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спинного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мозга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Невролог,</a:t>
                      </a:r>
                      <a:r>
                        <a:rPr sz="11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врач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диагност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РКТ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ШОП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s430Дыхательная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система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Невролог,</a:t>
                      </a:r>
                      <a:r>
                        <a:rPr sz="11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врач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диагност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Профилактика</a:t>
                      </a:r>
                      <a:r>
                        <a:rPr sz="11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дыхательных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осложнений.Трахеостома.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85571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s610Структура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мочевыделительной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системы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Невролог,</a:t>
                      </a:r>
                      <a:r>
                        <a:rPr sz="11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врач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диагност,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уролог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5" dirty="0">
                          <a:latin typeface="Arial"/>
                          <a:cs typeface="Arial"/>
                        </a:rPr>
                        <a:t>Эпицистостома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93446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s420 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Структура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области</a:t>
                      </a:r>
                      <a:r>
                        <a:rPr sz="11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плеча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Невролог,</a:t>
                      </a:r>
                      <a:r>
                        <a:rPr sz="11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врач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диагност,</a:t>
                      </a:r>
                      <a:r>
                        <a:rPr sz="11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ортопед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Рентген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плечевого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сустава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Ортезирование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3237">
                <a:tc gridSpan="6"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Активность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участие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0624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410-Изменение позы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при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положении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сидя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(подъем головы,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подъем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плеч)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Врач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ЛФК,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инструктор</a:t>
                      </a:r>
                      <a:r>
                        <a:rPr sz="12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ЛФК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Укрепление 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мышц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плечевого</a:t>
                      </a:r>
                      <a:r>
                        <a:rPr sz="12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пояса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и спины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0750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 4105-Наклон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Врач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ЛФК,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инструктор</a:t>
                      </a:r>
                      <a:r>
                        <a:rPr sz="12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ЛФК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Постуральный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тренинг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положении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сидя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0936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d415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-Поддержание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положения тела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(сидя)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Врач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ЛФК,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инструктор</a:t>
                      </a:r>
                      <a:r>
                        <a:rPr sz="12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ЛФК,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массажист,</a:t>
                      </a:r>
                      <a:r>
                        <a:rPr sz="12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ИРТ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Укрепление 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мышц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плечевого</a:t>
                      </a:r>
                      <a:r>
                        <a:rPr sz="12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пояса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и спины.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31063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d5301-Регуляция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дефекация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Младший</a:t>
                      </a:r>
                      <a:r>
                        <a:rPr sz="12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мед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3020" marR="376555">
                        <a:lnSpc>
                          <a:spcPct val="114999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персонал,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жена, 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инструктор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ЛФК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Регуляция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режима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дефекации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07198">
                <a:tc>
                  <a:txBody>
                    <a:bodyPr/>
                    <a:lstStyle/>
                    <a:p>
                      <a:pPr marL="27940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d445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Использование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кисти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руки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7940" marR="825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d4453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Вращение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или сгибание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кистями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или 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руками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Эрготерапевт,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инструктор</a:t>
                      </a:r>
                      <a:r>
                        <a:rPr sz="12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ЛФК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Обучение использованию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рук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помощью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инструктора. </a:t>
                      </a:r>
                      <a:r>
                        <a:rPr sz="12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Активно-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пассивная 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суставная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гимнастика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9845" marR="171450">
                        <a:lnSpc>
                          <a:spcPct val="114999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лучезапястного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сустава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 пальцев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кисти.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0654" y="190246"/>
            <a:ext cx="82232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2730" marR="5080" indent="-278066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Протокол работы мультидисциплинарной </a:t>
            </a:r>
            <a:r>
              <a:rPr sz="2400" dirty="0">
                <a:latin typeface="Tahoma"/>
                <a:cs typeface="Tahoma"/>
              </a:rPr>
              <a:t>бригады  с </a:t>
            </a:r>
            <a:r>
              <a:rPr sz="2400" spc="-5" dirty="0">
                <a:latin typeface="Tahoma"/>
                <a:cs typeface="Tahoma"/>
              </a:rPr>
              <a:t>помощью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МКФ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3037" y="1190625"/>
          <a:ext cx="8983980" cy="564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5670"/>
                <a:gridCol w="445134"/>
                <a:gridCol w="2446020"/>
                <a:gridCol w="3889375"/>
              </a:tblGrid>
              <a:tr h="350520">
                <a:tc>
                  <a:txBody>
                    <a:bodyPr/>
                    <a:lstStyle/>
                    <a:p>
                      <a:pPr marL="6051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Категории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МКФ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66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Участник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МДБ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Задачи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участников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МДБ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(реабилитацитонная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технология):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363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74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b152 Функция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эмоций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(тревожность)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Психолог,</a:t>
                      </a:r>
                      <a:r>
                        <a:rPr sz="1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психотерапевт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Сеансы психорелаксации.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Мотивационные</a:t>
                      </a:r>
                      <a:r>
                        <a:rPr sz="10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беседы.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Медикаментозная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поддержка.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682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b440 Функция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дыхания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(на ИВЛ с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15.07.18-10.09.18)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Инструктор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ЛФК, мед.сестра</a:t>
                      </a:r>
                      <a:r>
                        <a:rPr sz="10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физиотерапии,</a:t>
                      </a:r>
                      <a:r>
                        <a:rPr sz="1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массажист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Дыхательная гимнастики (активная, пассивная,</a:t>
                      </a:r>
                      <a:r>
                        <a:rPr sz="100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контактная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 marR="412115">
                        <a:lnSpc>
                          <a:spcPct val="113999"/>
                        </a:lnSpc>
                        <a:spcBef>
                          <a:spcPts val="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и с сопротивлением).</a:t>
                      </a:r>
                      <a:r>
                        <a:rPr sz="1000" b="1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Вертикализация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поворотном  столе,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кресле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со спущенными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ногами.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СМТ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стимуляция</a:t>
                      </a:r>
                      <a:r>
                        <a:rPr sz="1000" b="1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мышц правого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плеча+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мышц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н/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 marR="1059180">
                        <a:lnSpc>
                          <a:spcPts val="1390"/>
                        </a:lnSpc>
                        <a:spcBef>
                          <a:spcPts val="6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грудной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клетки с обеих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сторон-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поперечно.  УЗ аэрозольные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ингаляции.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Дренирующий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массаж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улучшением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отхождения</a:t>
                      </a:r>
                      <a:r>
                        <a:rPr sz="10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мокроты.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0992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b715Функция</a:t>
                      </a:r>
                      <a:r>
                        <a:rPr sz="1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стабильности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суставов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Инструктор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ЛФК,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эрготерапевт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Пассивно-активная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гимнастика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0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суставов.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 marR="1725930">
                        <a:lnSpc>
                          <a:spcPct val="113999"/>
                        </a:lnSpc>
                        <a:spcBef>
                          <a:spcPts val="2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Функциональное</a:t>
                      </a:r>
                      <a:r>
                        <a:rPr sz="10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ортезирование.  Кинезиотейпирование.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161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7304Функция мышечной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силы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Инструктор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ЛФК, мед.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сестра</a:t>
                      </a:r>
                      <a:r>
                        <a:rPr sz="1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по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физиотерапии,</a:t>
                      </a:r>
                      <a:r>
                        <a:rPr sz="1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массажист.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Эрготерапевт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Идеомоторные</a:t>
                      </a:r>
                      <a:r>
                        <a:rPr sz="10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упражнения.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Кинезиотерапия.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Активно-пассивная механотерапия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БОС.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 marR="2717165">
                        <a:lnSpc>
                          <a:spcPct val="113999"/>
                        </a:lnSpc>
                        <a:spcBef>
                          <a:spcPts val="2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им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000" b="1" spc="-2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.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Массаж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1611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7354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Функция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мышечного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тонуса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Невролог,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врач ЛФК.</a:t>
                      </a:r>
                      <a:r>
                        <a:rPr sz="100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Врач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8735" marR="1385570">
                        <a:lnSpc>
                          <a:spcPct val="113999"/>
                        </a:lnSpc>
                        <a:spcBef>
                          <a:spcPts val="25"/>
                        </a:spcBef>
                      </a:pPr>
                      <a:r>
                        <a:rPr sz="1000" b="1" spc="-20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ио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апе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.  Эрготерапевт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Медикаментозная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терапия.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 marR="1962150">
                        <a:lnSpc>
                          <a:spcPct val="114999"/>
                        </a:lnSpc>
                        <a:spcBef>
                          <a:spcPts val="1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Механотерапия. 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Идеомоторные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упражнения.  Индивидуальная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гимнастика.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Пневмокомпрессия</a:t>
                      </a:r>
                      <a:r>
                        <a:rPr sz="10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конечностей.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0966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270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Сенсорные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функции,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связанные с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температурой</a:t>
                      </a:r>
                      <a:r>
                        <a:rPr sz="10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и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другими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раздражителями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Невролог,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врач</a:t>
                      </a:r>
                      <a:r>
                        <a:rPr sz="1000" b="1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ЛФК, Врач 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ИРТ.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Эрготерапевт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Медикаментозная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терапия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ИРТ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Мультисенсорная</a:t>
                      </a:r>
                      <a:r>
                        <a:rPr sz="1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стимуляция.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644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6200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Мочеиспускание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Средний мед. персонал,</a:t>
                      </a:r>
                      <a:r>
                        <a:rPr sz="10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уролог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00" b="1" spc="5" dirty="0">
                          <a:latin typeface="Arial"/>
                          <a:cs typeface="Arial"/>
                        </a:rPr>
                        <a:t>Тренировка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мочевого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пузыря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(пережатие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каждые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часа,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с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определением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остаточной</a:t>
                      </a:r>
                      <a:r>
                        <a:rPr sz="1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мочи)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0654" y="372821"/>
            <a:ext cx="82238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Протокол работы </a:t>
            </a:r>
            <a:r>
              <a:rPr sz="2400" dirty="0">
                <a:latin typeface="Tahoma"/>
                <a:cs typeface="Tahoma"/>
              </a:rPr>
              <a:t>мультидисциплинарной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бригады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0837" y="1072896"/>
          <a:ext cx="8555355" cy="3342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635"/>
                <a:gridCol w="617854"/>
                <a:gridCol w="2168525"/>
                <a:gridCol w="2320290"/>
              </a:tblGrid>
              <a:tr h="486917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Факторы </a:t>
                      </a:r>
                      <a:r>
                        <a:rPr sz="1400" b="1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среды </a:t>
                      </a:r>
                      <a:r>
                        <a:rPr sz="14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u="heavy" spc="1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персональные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факторы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446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е310Жена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окружающие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родственники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+4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Психолог.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Социальный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работник.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Беседа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родственниками.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0005" marR="40068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Рекомендации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по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социальной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интеграции.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9696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20" dirty="0">
                          <a:latin typeface="Arial"/>
                          <a:cs typeface="Arial"/>
                        </a:rPr>
                        <a:t>е115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Изделия и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технологии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личного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 marR="332105">
                        <a:lnSpc>
                          <a:spcPts val="1660"/>
                        </a:lnSpc>
                        <a:spcBef>
                          <a:spcPts val="9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повседневного использования(ортез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плечевые суставы, ортез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голеностопные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суставы)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+4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Невролог,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Врач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ЛФК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Рекомендации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использованию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03604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е340 ,е355 Персонал,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осуществляющий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 marR="685165">
                        <a:lnSpc>
                          <a:spcPct val="114999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уход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помощь,профессиональные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медицинские работники.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+4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Средний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мед.персонал,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9370" marR="219075">
                        <a:lnSpc>
                          <a:spcPct val="114999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младший мед.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персонол, 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жена, родственники,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социальный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работник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0005" marR="421640">
                        <a:lnSpc>
                          <a:spcPct val="114999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Бытовая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адаптация,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социальная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интеграция.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е115Ортез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«Филадельфия»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+4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Жена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Рекомендации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по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режиму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использования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0"/>
            <a:ext cx="9144000" cy="1073150"/>
          </a:xfrm>
          <a:custGeom>
            <a:avLst/>
            <a:gdLst/>
            <a:ahLst/>
            <a:cxnLst/>
            <a:rect l="l" t="t" r="r" b="b"/>
            <a:pathLst>
              <a:path w="9144000" h="1073150">
                <a:moveTo>
                  <a:pt x="9144000" y="0"/>
                </a:moveTo>
                <a:lnTo>
                  <a:pt x="0" y="0"/>
                </a:lnTo>
                <a:lnTo>
                  <a:pt x="0" y="1072896"/>
                </a:lnTo>
                <a:lnTo>
                  <a:pt x="9144000" y="1072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0654" y="337565"/>
            <a:ext cx="8223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Протокол работы мультидисциплинарной</a:t>
            </a:r>
            <a:r>
              <a:rPr sz="2400" spc="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бригады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3712" y="5708650"/>
          <a:ext cx="8306434" cy="976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375"/>
                <a:gridCol w="4143375"/>
              </a:tblGrid>
              <a:tr h="192722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Врач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 профилю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(В)-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невролог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Врач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ИРТ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(ИРТ)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722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Врач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ЛФК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ЛФК)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Психотерапевт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(ПТ)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722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Врач физиотерапевт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(ФТ)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Уролог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722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Эрготерапевт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(Э)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Мед.сестра</a:t>
                      </a:r>
                      <a:r>
                        <a:rPr sz="11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(МС)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722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Клинический психолог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(П)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Зав.отд.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35927" y="4469383"/>
            <a:ext cx="799845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970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РП – </a:t>
            </a:r>
            <a:r>
              <a:rPr sz="1200" b="1" spc="-5" dirty="0">
                <a:latin typeface="Tahoma"/>
                <a:cs typeface="Tahoma"/>
              </a:rPr>
              <a:t>низкий, реабилитационный прогноз </a:t>
            </a:r>
            <a:r>
              <a:rPr sz="1200" b="1" dirty="0">
                <a:latin typeface="Tahoma"/>
                <a:cs typeface="Tahoma"/>
              </a:rPr>
              <a:t>– сомнительный, пациент </a:t>
            </a:r>
            <a:r>
              <a:rPr sz="1200" b="1" spc="5" dirty="0">
                <a:latin typeface="Tahoma"/>
                <a:cs typeface="Tahoma"/>
              </a:rPr>
              <a:t>имеет </a:t>
            </a:r>
            <a:r>
              <a:rPr sz="1200" b="1" spc="-5" dirty="0">
                <a:latin typeface="Tahoma"/>
                <a:cs typeface="Tahoma"/>
              </a:rPr>
              <a:t>высокую </a:t>
            </a:r>
            <a:r>
              <a:rPr sz="1200" b="1" dirty="0">
                <a:latin typeface="Tahoma"/>
                <a:cs typeface="Tahoma"/>
              </a:rPr>
              <a:t>мотивацию.  Реализация – 4, </a:t>
            </a:r>
            <a:r>
              <a:rPr sz="1200" b="1" spc="-5" dirty="0">
                <a:latin typeface="Tahoma"/>
                <a:cs typeface="Tahoma"/>
              </a:rPr>
              <a:t>капаситет </a:t>
            </a:r>
            <a:r>
              <a:rPr sz="1200" b="1" dirty="0">
                <a:latin typeface="Tahoma"/>
                <a:cs typeface="Tahoma"/>
              </a:rPr>
              <a:t>-</a:t>
            </a:r>
            <a:r>
              <a:rPr sz="1200" b="1" spc="-8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u="heavy" spc="-3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Краткосрочная 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цель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реабилитации: </a:t>
            </a:r>
            <a:r>
              <a:rPr sz="1200" b="1" spc="-5" dirty="0">
                <a:latin typeface="Tahoma"/>
                <a:cs typeface="Tahoma"/>
              </a:rPr>
              <a:t>Удержание вертикальной позы стоя </a:t>
            </a:r>
            <a:r>
              <a:rPr sz="1200" b="1" dirty="0">
                <a:latin typeface="Tahoma"/>
                <a:cs typeface="Tahoma"/>
              </a:rPr>
              <a:t>с </a:t>
            </a:r>
            <a:r>
              <a:rPr sz="1200" b="1" spc="-5" dirty="0">
                <a:latin typeface="Tahoma"/>
                <a:cs typeface="Tahoma"/>
              </a:rPr>
              <a:t>помощью</a:t>
            </a:r>
            <a:r>
              <a:rPr sz="1200" b="1" spc="-90" dirty="0">
                <a:latin typeface="Tahoma"/>
                <a:cs typeface="Tahoma"/>
              </a:rPr>
              <a:t> </a:t>
            </a:r>
            <a:r>
              <a:rPr sz="1200" b="1" dirty="0">
                <a:latin typeface="Tahoma"/>
                <a:cs typeface="Tahoma"/>
              </a:rPr>
              <a:t>технических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Tahoma"/>
                <a:cs typeface="Tahoma"/>
              </a:rPr>
              <a:t>средств, </a:t>
            </a:r>
            <a:r>
              <a:rPr sz="1200" b="1" spc="-5" dirty="0">
                <a:latin typeface="Tahoma"/>
                <a:cs typeface="Tahoma"/>
              </a:rPr>
              <a:t>самостоятельно себя</a:t>
            </a:r>
            <a:r>
              <a:rPr sz="1200" b="1" spc="5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напоить.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u="heavy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Долгосрочная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цель реабилитации: </a:t>
            </a:r>
            <a:r>
              <a:rPr sz="1200" b="1" spc="-5" dirty="0">
                <a:latin typeface="Tahoma"/>
                <a:cs typeface="Tahoma"/>
              </a:rPr>
              <a:t>Возможность управлять </a:t>
            </a:r>
            <a:r>
              <a:rPr sz="1200" b="1" dirty="0">
                <a:latin typeface="Tahoma"/>
                <a:cs typeface="Tahoma"/>
              </a:rPr>
              <a:t>креслом- </a:t>
            </a:r>
            <a:r>
              <a:rPr sz="1200" b="1" spc="-5" dirty="0">
                <a:latin typeface="Tahoma"/>
                <a:cs typeface="Tahoma"/>
              </a:rPr>
              <a:t>коляской </a:t>
            </a:r>
            <a:r>
              <a:rPr sz="1200" b="1" dirty="0">
                <a:latin typeface="Tahoma"/>
                <a:cs typeface="Tahoma"/>
              </a:rPr>
              <a:t>с</a:t>
            </a:r>
            <a:r>
              <a:rPr sz="1200" b="1" spc="1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электроприводом.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801116"/>
            <a:ext cx="8486775" cy="5863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870" algn="l"/>
                <a:tab pos="357505" algn="l"/>
                <a:tab pos="2183130" algn="l"/>
                <a:tab pos="3445510" algn="l"/>
                <a:tab pos="4296410" algn="l"/>
                <a:tab pos="5588635" algn="l"/>
                <a:tab pos="5882005" algn="l"/>
                <a:tab pos="7446009" algn="l"/>
              </a:tabLst>
            </a:pPr>
            <a:r>
              <a:rPr sz="2200" spc="5" dirty="0">
                <a:latin typeface="Calibri"/>
                <a:cs typeface="Calibri"/>
              </a:rPr>
              <a:t>По</a:t>
            </a:r>
            <a:r>
              <a:rPr sz="2200" dirty="0">
                <a:latin typeface="Calibri"/>
                <a:cs typeface="Calibri"/>
              </a:rPr>
              <a:t>в</a:t>
            </a:r>
            <a:r>
              <a:rPr sz="2200" spc="-35" dirty="0">
                <a:latin typeface="Calibri"/>
                <a:cs typeface="Calibri"/>
              </a:rPr>
              <a:t>р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ж</a:t>
            </a:r>
            <a:r>
              <a:rPr sz="2200" spc="-35" dirty="0">
                <a:latin typeface="Calibri"/>
                <a:cs typeface="Calibri"/>
              </a:rPr>
              <a:t>д</a:t>
            </a:r>
            <a:r>
              <a:rPr sz="2200" dirty="0">
                <a:latin typeface="Calibri"/>
                <a:cs typeface="Calibri"/>
              </a:rPr>
              <a:t>ение	с</a:t>
            </a:r>
            <a:r>
              <a:rPr sz="2200" spc="-20" dirty="0">
                <a:latin typeface="Calibri"/>
                <a:cs typeface="Calibri"/>
              </a:rPr>
              <a:t>п</a:t>
            </a:r>
            <a:r>
              <a:rPr sz="2200" spc="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н</a:t>
            </a:r>
            <a:r>
              <a:rPr sz="2200" spc="-30" dirty="0">
                <a:latin typeface="Calibri"/>
                <a:cs typeface="Calibri"/>
              </a:rPr>
              <a:t>н</a:t>
            </a:r>
            <a:r>
              <a:rPr sz="2200" spc="10" dirty="0">
                <a:latin typeface="Calibri"/>
                <a:cs typeface="Calibri"/>
              </a:rPr>
              <a:t>о</a:t>
            </a:r>
            <a:r>
              <a:rPr sz="2200" spc="-20" dirty="0">
                <a:latin typeface="Calibri"/>
                <a:cs typeface="Calibri"/>
              </a:rPr>
              <a:t>г</a:t>
            </a:r>
            <a:r>
              <a:rPr sz="2200" dirty="0">
                <a:latin typeface="Calibri"/>
                <a:cs typeface="Calibri"/>
              </a:rPr>
              <a:t>о	м</a:t>
            </a:r>
            <a:r>
              <a:rPr sz="2200" spc="5" dirty="0">
                <a:latin typeface="Calibri"/>
                <a:cs typeface="Calibri"/>
              </a:rPr>
              <a:t>о</a:t>
            </a:r>
            <a:r>
              <a:rPr sz="2200" spc="-25" dirty="0">
                <a:latin typeface="Calibri"/>
                <a:cs typeface="Calibri"/>
              </a:rPr>
              <a:t>з</a:t>
            </a:r>
            <a:r>
              <a:rPr sz="2200" dirty="0">
                <a:latin typeface="Calibri"/>
                <a:cs typeface="Calibri"/>
              </a:rPr>
              <a:t>га	</a:t>
            </a:r>
            <a:r>
              <a:rPr sz="2200" spc="-25" dirty="0">
                <a:latin typeface="Calibri"/>
                <a:cs typeface="Calibri"/>
              </a:rPr>
              <a:t>п</a:t>
            </a:r>
            <a:r>
              <a:rPr sz="2200" spc="-10" dirty="0">
                <a:latin typeface="Calibri"/>
                <a:cs typeface="Calibri"/>
              </a:rPr>
              <a:t>р</a:t>
            </a:r>
            <a:r>
              <a:rPr sz="2200" dirty="0">
                <a:latin typeface="Calibri"/>
                <a:cs typeface="Calibri"/>
              </a:rPr>
              <a:t>ив</a:t>
            </a:r>
            <a:r>
              <a:rPr sz="2200" spc="-55" dirty="0">
                <a:latin typeface="Calibri"/>
                <a:cs typeface="Calibri"/>
              </a:rPr>
              <a:t>о</a:t>
            </a:r>
            <a:r>
              <a:rPr sz="2200" spc="-35" dirty="0">
                <a:latin typeface="Calibri"/>
                <a:cs typeface="Calibri"/>
              </a:rPr>
              <a:t>д</a:t>
            </a:r>
            <a:r>
              <a:rPr sz="2200" dirty="0">
                <a:latin typeface="Calibri"/>
                <a:cs typeface="Calibri"/>
              </a:rPr>
              <a:t>ит	к	н</a:t>
            </a:r>
            <a:r>
              <a:rPr sz="2200" spc="-10" dirty="0">
                <a:latin typeface="Calibri"/>
                <a:cs typeface="Calibri"/>
              </a:rPr>
              <a:t>а</a:t>
            </a:r>
            <a:r>
              <a:rPr sz="2200" spc="-35" dirty="0">
                <a:latin typeface="Calibri"/>
                <a:cs typeface="Calibri"/>
              </a:rPr>
              <a:t>р</a:t>
            </a:r>
            <a:r>
              <a:rPr sz="2200" spc="-15" dirty="0">
                <a:latin typeface="Calibri"/>
                <a:cs typeface="Calibri"/>
              </a:rPr>
              <a:t>у</a:t>
            </a:r>
            <a:r>
              <a:rPr sz="2200" dirty="0">
                <a:latin typeface="Calibri"/>
                <a:cs typeface="Calibri"/>
              </a:rPr>
              <a:t>шению	</a:t>
            </a:r>
            <a:r>
              <a:rPr sz="2200" spc="-30" dirty="0">
                <a:latin typeface="Calibri"/>
                <a:cs typeface="Calibri"/>
              </a:rPr>
              <a:t>ф</a:t>
            </a:r>
            <a:r>
              <a:rPr sz="2200" spc="5" dirty="0">
                <a:latin typeface="Calibri"/>
                <a:cs typeface="Calibri"/>
              </a:rPr>
              <a:t>у</a:t>
            </a:r>
            <a:r>
              <a:rPr sz="2200" dirty="0">
                <a:latin typeface="Calibri"/>
                <a:cs typeface="Calibri"/>
              </a:rPr>
              <a:t>н</a:t>
            </a:r>
            <a:r>
              <a:rPr sz="2200" spc="-25" dirty="0">
                <a:latin typeface="Calibri"/>
                <a:cs typeface="Calibri"/>
              </a:rPr>
              <a:t>к</a:t>
            </a:r>
            <a:r>
              <a:rPr sz="2200" spc="-20" dirty="0">
                <a:latin typeface="Calibri"/>
                <a:cs typeface="Calibri"/>
              </a:rPr>
              <a:t>ци</a:t>
            </a:r>
            <a:r>
              <a:rPr sz="2200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tabLst>
                <a:tab pos="2173605" algn="l"/>
                <a:tab pos="3319145" algn="l"/>
                <a:tab pos="4789805" algn="l"/>
                <a:tab pos="5970270" algn="l"/>
                <a:tab pos="7116445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внутренних	органов	</a:t>
            </a:r>
            <a:r>
              <a:rPr sz="2200" dirty="0">
                <a:latin typeface="Calibri"/>
                <a:cs typeface="Calibri"/>
              </a:rPr>
              <a:t>(  </a:t>
            </a:r>
            <a:r>
              <a:rPr sz="2200" spc="-25" dirty="0">
                <a:latin typeface="Calibri"/>
                <a:cs typeface="Calibri"/>
              </a:rPr>
              <a:t>желудка,	</a:t>
            </a:r>
            <a:r>
              <a:rPr sz="2200" dirty="0">
                <a:latin typeface="Calibri"/>
                <a:cs typeface="Calibri"/>
              </a:rPr>
              <a:t>печени,	</a:t>
            </a:r>
            <a:r>
              <a:rPr sz="2200" spc="5" dirty="0">
                <a:latin typeface="Calibri"/>
                <a:cs typeface="Calibri"/>
              </a:rPr>
              <a:t>почек,	</a:t>
            </a:r>
            <a:r>
              <a:rPr sz="2200" dirty="0">
                <a:latin typeface="Calibri"/>
                <a:cs typeface="Calibri"/>
              </a:rPr>
              <a:t>легких,</a:t>
            </a:r>
            <a:endParaRPr sz="22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  <a:spcBef>
                <a:spcPts val="530"/>
              </a:spcBef>
            </a:pPr>
            <a:r>
              <a:rPr sz="2200" spc="-15" dirty="0">
                <a:latin typeface="Calibri"/>
                <a:cs typeface="Calibri"/>
              </a:rPr>
              <a:t>поджелудочной </a:t>
            </a:r>
            <a:r>
              <a:rPr sz="2200" spc="-10" dirty="0">
                <a:latin typeface="Calibri"/>
                <a:cs typeface="Calibri"/>
              </a:rPr>
              <a:t>железы, </a:t>
            </a:r>
            <a:r>
              <a:rPr sz="2200" dirty="0">
                <a:latin typeface="Calibri"/>
                <a:cs typeface="Calibri"/>
              </a:rPr>
              <a:t>матки и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др.)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Выраженные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вегетативно-трофические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расстройства</a:t>
            </a:r>
            <a:r>
              <a:rPr sz="2200" spc="-10" dirty="0">
                <a:latin typeface="Calibri"/>
                <a:cs typeface="Calibri"/>
              </a:rPr>
              <a:t> развиваются </a:t>
            </a:r>
            <a:r>
              <a:rPr sz="2200" spc="5" dirty="0">
                <a:latin typeface="Calibri"/>
                <a:cs typeface="Calibri"/>
              </a:rPr>
              <a:t>в  </a:t>
            </a:r>
            <a:r>
              <a:rPr sz="2200" dirty="0">
                <a:latin typeface="Calibri"/>
                <a:cs typeface="Calibri"/>
              </a:rPr>
              <a:t>первые </a:t>
            </a:r>
            <a:r>
              <a:rPr sz="2200" spc="-5" dirty="0">
                <a:latin typeface="Calibri"/>
                <a:cs typeface="Calibri"/>
              </a:rPr>
              <a:t>2-3 </a:t>
            </a:r>
            <a:r>
              <a:rPr sz="2200" spc="-15" dirty="0">
                <a:latin typeface="Calibri"/>
                <a:cs typeface="Calibri"/>
              </a:rPr>
              <a:t>недели </a:t>
            </a:r>
            <a:r>
              <a:rPr sz="2200" spc="-5" dirty="0">
                <a:latin typeface="Calibri"/>
                <a:cs typeface="Calibri"/>
              </a:rPr>
              <a:t>спинального </a:t>
            </a:r>
            <a:r>
              <a:rPr sz="2200" spc="-10" dirty="0">
                <a:latin typeface="Calibri"/>
                <a:cs typeface="Calibri"/>
              </a:rPr>
              <a:t>шока. </a:t>
            </a:r>
            <a:r>
              <a:rPr sz="2200" spc="-5" dirty="0">
                <a:latin typeface="Calibri"/>
                <a:cs typeface="Calibri"/>
              </a:rPr>
              <a:t>Денервированные  </a:t>
            </a:r>
            <a:r>
              <a:rPr sz="2200" dirty="0">
                <a:latin typeface="Calibri"/>
                <a:cs typeface="Calibri"/>
              </a:rPr>
              <a:t>внутренние органы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ткани </a:t>
            </a:r>
            <a:r>
              <a:rPr sz="2200" spc="-25" dirty="0">
                <a:latin typeface="Calibri"/>
                <a:cs typeface="Calibri"/>
              </a:rPr>
              <a:t>продолжают </a:t>
            </a:r>
            <a:r>
              <a:rPr sz="2200" spc="-5" dirty="0">
                <a:latin typeface="Calibri"/>
                <a:cs typeface="Calibri"/>
              </a:rPr>
              <a:t>функционировать </a:t>
            </a:r>
            <a:r>
              <a:rPr sz="2200" spc="-10" dirty="0">
                <a:latin typeface="Calibri"/>
                <a:cs typeface="Calibri"/>
              </a:rPr>
              <a:t>за счет  </a:t>
            </a:r>
            <a:r>
              <a:rPr sz="2200" spc="-5" dirty="0">
                <a:latin typeface="Calibri"/>
                <a:cs typeface="Calibri"/>
              </a:rPr>
              <a:t>интрамурального нервного аппарата </a:t>
            </a:r>
            <a:r>
              <a:rPr sz="2200" dirty="0">
                <a:latin typeface="Calibri"/>
                <a:cs typeface="Calibri"/>
              </a:rPr>
              <a:t>и </a:t>
            </a:r>
            <a:r>
              <a:rPr sz="2200" spc="-5" dirty="0">
                <a:latin typeface="Calibri"/>
                <a:cs typeface="Calibri"/>
              </a:rPr>
              <a:t>превертебральных  </a:t>
            </a:r>
            <a:r>
              <a:rPr sz="2200" dirty="0">
                <a:latin typeface="Calibri"/>
                <a:cs typeface="Calibri"/>
              </a:rPr>
              <a:t>вегетативных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сплетений.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  <a:tab pos="2771775" algn="l"/>
                <a:tab pos="6363335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Нейрогуморальная	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регуляция </a:t>
            </a:r>
            <a:r>
              <a:rPr sz="22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их 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деятельности	нарушается</a:t>
            </a:r>
            <a:r>
              <a:rPr sz="2200" spc="3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из-за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повреждения </a:t>
            </a:r>
            <a:r>
              <a:rPr sz="2200" dirty="0">
                <a:latin typeface="Calibri"/>
                <a:cs typeface="Calibri"/>
              </a:rPr>
              <a:t>афферентных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путей.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Calibri"/>
              <a:cs typeface="Calibri"/>
            </a:endParaRPr>
          </a:p>
          <a:p>
            <a:pPr marL="356870" marR="5715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Нарушения </a:t>
            </a:r>
            <a:r>
              <a:rPr sz="2200" spc="-10" dirty="0">
                <a:latin typeface="Calibri"/>
                <a:cs typeface="Calibri"/>
              </a:rPr>
              <a:t>деятельности </a:t>
            </a:r>
            <a:r>
              <a:rPr sz="2200" spc="-5" dirty="0">
                <a:latin typeface="Calibri"/>
                <a:cs typeface="Calibri"/>
              </a:rPr>
              <a:t>внутренних </a:t>
            </a:r>
            <a:r>
              <a:rPr sz="2200" spc="-10" dirty="0">
                <a:latin typeface="Calibri"/>
                <a:cs typeface="Calibri"/>
              </a:rPr>
              <a:t>органов </a:t>
            </a:r>
            <a:r>
              <a:rPr sz="2200" dirty="0">
                <a:latin typeface="Calibri"/>
                <a:cs typeface="Calibri"/>
              </a:rPr>
              <a:t>при </a:t>
            </a:r>
            <a:r>
              <a:rPr sz="2200" spc="-5" dirty="0">
                <a:latin typeface="Calibri"/>
                <a:cs typeface="Calibri"/>
              </a:rPr>
              <a:t>грубых  повреждениях спинного мозга могут </a:t>
            </a:r>
            <a:r>
              <a:rPr sz="2200" spc="-15" dirty="0">
                <a:latin typeface="Calibri"/>
                <a:cs typeface="Calibri"/>
              </a:rPr>
              <a:t>наблюдаться </a:t>
            </a:r>
            <a:r>
              <a:rPr sz="2200" spc="-5" dirty="0">
                <a:latin typeface="Calibri"/>
                <a:cs typeface="Calibri"/>
              </a:rPr>
              <a:t>спустя 5-10 лет </a:t>
            </a:r>
            <a:r>
              <a:rPr sz="2200" dirty="0">
                <a:latin typeface="Calibri"/>
                <a:cs typeface="Calibri"/>
              </a:rPr>
              <a:t>и  </a:t>
            </a:r>
            <a:r>
              <a:rPr sz="2200" spc="-15" dirty="0">
                <a:latin typeface="Calibri"/>
                <a:cs typeface="Calibri"/>
              </a:rPr>
              <a:t>дольше </a:t>
            </a:r>
            <a:r>
              <a:rPr sz="2200" dirty="0">
                <a:latin typeface="Calibri"/>
                <a:cs typeface="Calibri"/>
              </a:rPr>
              <a:t>с момента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травмы.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29895"/>
          </a:xfrm>
          <a:custGeom>
            <a:avLst/>
            <a:gdLst/>
            <a:ahLst/>
            <a:cxnLst/>
            <a:rect l="l" t="t" r="r" b="b"/>
            <a:pathLst>
              <a:path w="9144000" h="429895">
                <a:moveTo>
                  <a:pt x="9144000" y="0"/>
                </a:moveTo>
                <a:lnTo>
                  <a:pt x="0" y="0"/>
                </a:lnTo>
                <a:lnTo>
                  <a:pt x="0" y="429767"/>
                </a:lnTo>
                <a:lnTo>
                  <a:pt x="9144000" y="429767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26054" y="0"/>
            <a:ext cx="26936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5305" algn="l"/>
              </a:tabLst>
            </a:pPr>
            <a:r>
              <a:rPr sz="2800" spc="-5" dirty="0"/>
              <a:t>Патогенез	ТБСМ</a:t>
            </a:r>
            <a:endParaRPr sz="280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896" y="1356360"/>
            <a:ext cx="3328416" cy="428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58384" y="1356360"/>
            <a:ext cx="3057525" cy="4288790"/>
            <a:chOff x="5358384" y="1356360"/>
            <a:chExt cx="3057525" cy="4288790"/>
          </a:xfrm>
        </p:grpSpPr>
        <p:sp>
          <p:nvSpPr>
            <p:cNvPr id="5" name="object 5"/>
            <p:cNvSpPr/>
            <p:nvPr/>
          </p:nvSpPr>
          <p:spPr>
            <a:xfrm>
              <a:off x="5358384" y="1356360"/>
              <a:ext cx="3057143" cy="4288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28868" y="2713863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425450" y="0"/>
                  </a:moveTo>
                  <a:lnTo>
                    <a:pt x="0" y="37211"/>
                  </a:lnTo>
                  <a:lnTo>
                    <a:pt x="18415" y="247650"/>
                  </a:lnTo>
                  <a:lnTo>
                    <a:pt x="443865" y="210312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8868" y="2713863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0" y="37211"/>
                  </a:moveTo>
                  <a:lnTo>
                    <a:pt x="425450" y="0"/>
                  </a:lnTo>
                  <a:lnTo>
                    <a:pt x="443865" y="210312"/>
                  </a:lnTo>
                  <a:lnTo>
                    <a:pt x="18415" y="247650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058667" y="2844038"/>
            <a:ext cx="469265" cy="273050"/>
            <a:chOff x="3058667" y="2844038"/>
            <a:chExt cx="469265" cy="273050"/>
          </a:xfrm>
        </p:grpSpPr>
        <p:sp>
          <p:nvSpPr>
            <p:cNvPr id="9" name="object 9"/>
            <p:cNvSpPr/>
            <p:nvPr/>
          </p:nvSpPr>
          <p:spPr>
            <a:xfrm>
              <a:off x="3071367" y="2856738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425449" y="0"/>
                  </a:moveTo>
                  <a:lnTo>
                    <a:pt x="0" y="37211"/>
                  </a:lnTo>
                  <a:lnTo>
                    <a:pt x="18414" y="247650"/>
                  </a:lnTo>
                  <a:lnTo>
                    <a:pt x="443865" y="210312"/>
                  </a:lnTo>
                  <a:lnTo>
                    <a:pt x="425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71367" y="2856738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0" y="37211"/>
                  </a:moveTo>
                  <a:lnTo>
                    <a:pt x="425449" y="0"/>
                  </a:lnTo>
                  <a:lnTo>
                    <a:pt x="443865" y="210312"/>
                  </a:lnTo>
                  <a:lnTo>
                    <a:pt x="18414" y="247650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8810" y="367029"/>
            <a:ext cx="5325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1304" algn="l"/>
              </a:tabLst>
            </a:pPr>
            <a:r>
              <a:rPr sz="2400" dirty="0">
                <a:latin typeface="Arial"/>
                <a:cs typeface="Arial"/>
              </a:rPr>
              <a:t>Про</a:t>
            </a:r>
            <a:r>
              <a:rPr sz="2400" spc="-40" dirty="0">
                <a:latin typeface="Arial"/>
                <a:cs typeface="Arial"/>
              </a:rPr>
              <a:t>в</a:t>
            </a:r>
            <a:r>
              <a:rPr sz="2400" spc="5" dirty="0">
                <a:latin typeface="Arial"/>
                <a:cs typeface="Arial"/>
              </a:rPr>
              <a:t>е</a:t>
            </a:r>
            <a:r>
              <a:rPr sz="2400" spc="-15" dirty="0">
                <a:latin typeface="Arial"/>
                <a:cs typeface="Arial"/>
              </a:rPr>
              <a:t>д</a:t>
            </a:r>
            <a:r>
              <a:rPr sz="2400" spc="5" dirty="0">
                <a:latin typeface="Arial"/>
                <a:cs typeface="Arial"/>
              </a:rPr>
              <a:t>е</a:t>
            </a:r>
            <a:r>
              <a:rPr sz="2400" spc="-10" dirty="0">
                <a:latin typeface="Arial"/>
                <a:cs typeface="Arial"/>
              </a:rPr>
              <a:t>нн</a:t>
            </a:r>
            <a:r>
              <a:rPr sz="2400" spc="5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я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ф</a:t>
            </a:r>
            <a:r>
              <a:rPr sz="2400" spc="-15" dirty="0">
                <a:latin typeface="Arial"/>
                <a:cs typeface="Arial"/>
              </a:rPr>
              <a:t>и</a:t>
            </a:r>
            <a:r>
              <a:rPr sz="2400" spc="-5" dirty="0">
                <a:latin typeface="Arial"/>
                <a:cs typeface="Arial"/>
              </a:rPr>
              <a:t>зич</a:t>
            </a:r>
            <a:r>
              <a:rPr sz="2400" spc="-25" dirty="0">
                <a:latin typeface="Arial"/>
                <a:cs typeface="Arial"/>
              </a:rPr>
              <a:t>е</a:t>
            </a:r>
            <a:r>
              <a:rPr sz="2400" spc="5" dirty="0">
                <a:latin typeface="Arial"/>
                <a:cs typeface="Arial"/>
              </a:rPr>
              <a:t>с</a:t>
            </a:r>
            <a:r>
              <a:rPr sz="2400" spc="-5" dirty="0">
                <a:latin typeface="Arial"/>
                <a:cs typeface="Arial"/>
              </a:rPr>
              <a:t>к</a:t>
            </a:r>
            <a:r>
              <a:rPr sz="2400" spc="5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я	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spc="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р</a:t>
            </a:r>
            <a:r>
              <a:rPr sz="2400" spc="5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п</a:t>
            </a:r>
            <a:r>
              <a:rPr sz="2400" spc="-15" dirty="0">
                <a:latin typeface="Arial"/>
                <a:cs typeface="Arial"/>
              </a:rPr>
              <a:t>и</a:t>
            </a:r>
            <a:r>
              <a:rPr sz="2400" dirty="0">
                <a:latin typeface="Arial"/>
                <a:cs typeface="Arial"/>
              </a:rPr>
              <a:t>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1203197"/>
            <a:ext cx="8199755" cy="7937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6870" marR="5080" indent="-344805" algn="just">
              <a:lnSpc>
                <a:spcPct val="90000"/>
              </a:lnSpc>
              <a:spcBef>
                <a:spcPts val="315"/>
              </a:spcBef>
              <a:buFont typeface="Arial"/>
              <a:buChar char="•"/>
              <a:tabLst>
                <a:tab pos="357505" algn="l"/>
              </a:tabLst>
            </a:pPr>
            <a:r>
              <a:rPr sz="1800" b="1" dirty="0">
                <a:latin typeface="Arial"/>
                <a:cs typeface="Arial"/>
              </a:rPr>
              <a:t>ЛФК: </a:t>
            </a:r>
            <a:r>
              <a:rPr sz="1800" spc="-10" dirty="0">
                <a:latin typeface="Arial"/>
                <a:cs typeface="Arial"/>
              </a:rPr>
              <a:t>лечение положением, </a:t>
            </a:r>
            <a:r>
              <a:rPr sz="1800" spc="-5" dirty="0">
                <a:latin typeface="Arial"/>
                <a:cs typeface="Arial"/>
              </a:rPr>
              <a:t>позиционирование, </a:t>
            </a:r>
            <a:r>
              <a:rPr sz="1800" spc="-10" dirty="0">
                <a:latin typeface="Arial"/>
                <a:cs typeface="Arial"/>
              </a:rPr>
              <a:t>эластичное бинтование  </a:t>
            </a:r>
            <a:r>
              <a:rPr sz="1800" spc="-5" dirty="0">
                <a:latin typeface="Arial"/>
                <a:cs typeface="Arial"/>
              </a:rPr>
              <a:t>нижних конечностей, </a:t>
            </a:r>
            <a:r>
              <a:rPr sz="1800" spc="-20" dirty="0">
                <a:latin typeface="Arial"/>
                <a:cs typeface="Arial"/>
              </a:rPr>
              <a:t>лечебная </a:t>
            </a:r>
            <a:r>
              <a:rPr sz="1800" dirty="0">
                <a:latin typeface="Arial"/>
                <a:cs typeface="Arial"/>
              </a:rPr>
              <a:t>гимнастика </a:t>
            </a:r>
            <a:r>
              <a:rPr sz="1800" spc="-10" dirty="0">
                <a:latin typeface="Arial"/>
                <a:cs typeface="Arial"/>
              </a:rPr>
              <a:t>на </a:t>
            </a:r>
            <a:r>
              <a:rPr sz="1800" spc="-5" dirty="0">
                <a:latin typeface="Arial"/>
                <a:cs typeface="Arial"/>
              </a:rPr>
              <a:t>укрепление </a:t>
            </a:r>
            <a:r>
              <a:rPr sz="1800" dirty="0">
                <a:latin typeface="Arial"/>
                <a:cs typeface="Arial"/>
              </a:rPr>
              <a:t>мышц  </a:t>
            </a:r>
            <a:r>
              <a:rPr sz="1800" spc="-5" dirty="0">
                <a:latin typeface="Arial"/>
                <a:cs typeface="Arial"/>
              </a:rPr>
              <a:t>туловища, активно-пассивная на </a:t>
            </a:r>
            <a:r>
              <a:rPr sz="1800" spc="-10" dirty="0">
                <a:latin typeface="Arial"/>
                <a:cs typeface="Arial"/>
              </a:rPr>
              <a:t>верхний плечевой </a:t>
            </a:r>
            <a:r>
              <a:rPr sz="1800" spc="-5" dirty="0">
                <a:latin typeface="Arial"/>
                <a:cs typeface="Arial"/>
              </a:rPr>
              <a:t>пояс,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дыхательные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065" y="1943811"/>
            <a:ext cx="8199755" cy="13982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6870" marR="5080" algn="just">
              <a:lnSpc>
                <a:spcPct val="9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упражнения, </a:t>
            </a:r>
            <a:r>
              <a:rPr sz="1800" spc="-10" dirty="0">
                <a:latin typeface="Arial"/>
                <a:cs typeface="Arial"/>
              </a:rPr>
              <a:t>кинезиотерапия </a:t>
            </a:r>
            <a:r>
              <a:rPr sz="1800" spc="-5" dirty="0">
                <a:latin typeface="Arial"/>
                <a:cs typeface="Arial"/>
              </a:rPr>
              <a:t>(Войта, </a:t>
            </a:r>
            <a:r>
              <a:rPr sz="1800" spc="-20" dirty="0">
                <a:latin typeface="Arial"/>
                <a:cs typeface="Arial"/>
              </a:rPr>
              <a:t>Бобат), </a:t>
            </a:r>
            <a:r>
              <a:rPr sz="1800" dirty="0">
                <a:latin typeface="Arial"/>
                <a:cs typeface="Arial"/>
              </a:rPr>
              <a:t>пассивная </a:t>
            </a:r>
            <a:r>
              <a:rPr sz="1800" spc="-10" dirty="0">
                <a:latin typeface="Arial"/>
                <a:cs typeface="Arial"/>
              </a:rPr>
              <a:t>вертикализация  </a:t>
            </a:r>
            <a:r>
              <a:rPr sz="1800" spc="-5" dirty="0">
                <a:latin typeface="Arial"/>
                <a:cs typeface="Arial"/>
              </a:rPr>
              <a:t>на </a:t>
            </a:r>
            <a:r>
              <a:rPr sz="1800" spc="-10" dirty="0">
                <a:latin typeface="Arial"/>
                <a:cs typeface="Arial"/>
              </a:rPr>
              <a:t>поворотном </a:t>
            </a:r>
            <a:r>
              <a:rPr sz="1800" spc="-15" dirty="0">
                <a:latin typeface="Arial"/>
                <a:cs typeface="Arial"/>
              </a:rPr>
              <a:t>столе, </a:t>
            </a:r>
            <a:r>
              <a:rPr sz="1800" spc="-10" dirty="0">
                <a:latin typeface="Arial"/>
                <a:cs typeface="Arial"/>
              </a:rPr>
              <a:t>механотерапия, стабилотерапия </a:t>
            </a:r>
            <a:r>
              <a:rPr sz="1800" spc="-5" dirty="0">
                <a:latin typeface="Arial"/>
                <a:cs typeface="Arial"/>
              </a:rPr>
              <a:t>(«Имитрон»),  </a:t>
            </a:r>
            <a:r>
              <a:rPr sz="1800" dirty="0">
                <a:latin typeface="Arial"/>
                <a:cs typeface="Arial"/>
              </a:rPr>
              <a:t>тренировка </a:t>
            </a:r>
            <a:r>
              <a:rPr sz="1800" spc="-15" dirty="0">
                <a:latin typeface="Arial"/>
                <a:cs typeface="Arial"/>
              </a:rPr>
              <a:t>мочевого </a:t>
            </a:r>
            <a:r>
              <a:rPr sz="1800" spc="-5" dirty="0">
                <a:latin typeface="Arial"/>
                <a:cs typeface="Arial"/>
              </a:rPr>
              <a:t>пузыря, </a:t>
            </a:r>
            <a:r>
              <a:rPr sz="1800" spc="-10" dirty="0">
                <a:latin typeface="Arial"/>
                <a:cs typeface="Arial"/>
              </a:rPr>
              <a:t>ежедневно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№15.</a:t>
            </a:r>
            <a:endParaRPr sz="18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357505" algn="l"/>
              </a:tabLst>
            </a:pPr>
            <a:r>
              <a:rPr sz="1800" b="1" spc="-15" dirty="0">
                <a:latin typeface="Arial"/>
                <a:cs typeface="Arial"/>
              </a:rPr>
              <a:t>Эрготерапия </a:t>
            </a:r>
            <a:r>
              <a:rPr sz="1800" spc="-10" dirty="0">
                <a:latin typeface="Arial"/>
                <a:cs typeface="Arial"/>
              </a:rPr>
              <a:t>ежедневно, индивидуально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№12.</a:t>
            </a:r>
            <a:endParaRPr sz="18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57505" algn="l"/>
              </a:tabLst>
            </a:pPr>
            <a:r>
              <a:rPr sz="1800" b="1" dirty="0">
                <a:latin typeface="Arial"/>
                <a:cs typeface="Arial"/>
              </a:rPr>
              <a:t>Массаж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ГОП,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9435" y="3042030"/>
            <a:ext cx="6073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0415" algn="l"/>
                <a:tab pos="2024380" algn="l"/>
                <a:tab pos="2350770" algn="l"/>
                <a:tab pos="3317875" algn="l"/>
                <a:tab pos="4835525" algn="l"/>
              </a:tabLst>
            </a:pPr>
            <a:r>
              <a:rPr sz="1800" spc="-5" dirty="0">
                <a:latin typeface="Arial"/>
                <a:cs typeface="Arial"/>
              </a:rPr>
              <a:t>ПОП,	</a:t>
            </a:r>
            <a:r>
              <a:rPr sz="1800" spc="-10" dirty="0">
                <a:latin typeface="Arial"/>
                <a:cs typeface="Arial"/>
              </a:rPr>
              <a:t>верхних	</a:t>
            </a:r>
            <a:r>
              <a:rPr sz="1800" dirty="0">
                <a:latin typeface="Arial"/>
                <a:cs typeface="Arial"/>
              </a:rPr>
              <a:t>и	</a:t>
            </a:r>
            <a:r>
              <a:rPr sz="1800" spc="-5" dirty="0">
                <a:latin typeface="Arial"/>
                <a:cs typeface="Arial"/>
              </a:rPr>
              <a:t>нижних	</a:t>
            </a:r>
            <a:r>
              <a:rPr sz="1800" spc="-10" dirty="0">
                <a:latin typeface="Arial"/>
                <a:cs typeface="Arial"/>
              </a:rPr>
              <a:t>конечностей	ежедневно,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3260952"/>
            <a:ext cx="8199755" cy="30175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56870" algn="just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Arial"/>
                <a:cs typeface="Arial"/>
              </a:rPr>
              <a:t>индивидуально </a:t>
            </a:r>
            <a:r>
              <a:rPr sz="1800" spc="-5" dirty="0">
                <a:latin typeface="Arial"/>
                <a:cs typeface="Arial"/>
              </a:rPr>
              <a:t>№12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20" dirty="0">
                <a:latin typeface="Arial"/>
                <a:cs typeface="Arial"/>
              </a:rPr>
              <a:t>целью </a:t>
            </a:r>
            <a:r>
              <a:rPr sz="1800" spc="-10" dirty="0">
                <a:latin typeface="Arial"/>
                <a:cs typeface="Arial"/>
              </a:rPr>
              <a:t>улучшения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трофики.</a:t>
            </a:r>
            <a:endParaRPr sz="18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57505" algn="l"/>
              </a:tabLst>
            </a:pPr>
            <a:r>
              <a:rPr sz="1800" b="1" spc="-10" dirty="0">
                <a:latin typeface="Arial"/>
                <a:cs typeface="Arial"/>
              </a:rPr>
              <a:t>Индивидуальные </a:t>
            </a:r>
            <a:r>
              <a:rPr sz="1800" b="1" spc="-20" dirty="0">
                <a:latin typeface="Arial"/>
                <a:cs typeface="Arial"/>
              </a:rPr>
              <a:t>занятия 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2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психологом.</a:t>
            </a:r>
            <a:endParaRPr sz="1800">
              <a:latin typeface="Arial"/>
              <a:cs typeface="Arial"/>
            </a:endParaRPr>
          </a:p>
          <a:p>
            <a:pPr marL="356870" marR="5080" indent="-344805" algn="just">
              <a:lnSpc>
                <a:spcPct val="90000"/>
              </a:lnSpc>
              <a:spcBef>
                <a:spcPts val="434"/>
              </a:spcBef>
              <a:buFont typeface="Arial"/>
              <a:buChar char="•"/>
              <a:tabLst>
                <a:tab pos="421640" algn="l"/>
              </a:tabLst>
            </a:pPr>
            <a:r>
              <a:rPr dirty="0"/>
              <a:t>	</a:t>
            </a:r>
            <a:r>
              <a:rPr sz="1800" spc="-5" dirty="0">
                <a:latin typeface="Arial"/>
                <a:cs typeface="Arial"/>
              </a:rPr>
              <a:t>Ф</a:t>
            </a:r>
            <a:r>
              <a:rPr sz="1800" b="1" spc="-5" dirty="0">
                <a:latin typeface="Arial"/>
                <a:cs typeface="Arial"/>
              </a:rPr>
              <a:t>изиотерапия</a:t>
            </a:r>
            <a:r>
              <a:rPr sz="1800" spc="-5" dirty="0">
                <a:latin typeface="Arial"/>
                <a:cs typeface="Arial"/>
              </a:rPr>
              <a:t>: пневмокомпрессия </a:t>
            </a:r>
            <a:r>
              <a:rPr sz="1800" spc="-10" dirty="0">
                <a:latin typeface="Arial"/>
                <a:cs typeface="Arial"/>
              </a:rPr>
              <a:t>конечностей </a:t>
            </a:r>
            <a:r>
              <a:rPr sz="1800" dirty="0">
                <a:latin typeface="Arial"/>
                <a:cs typeface="Arial"/>
              </a:rPr>
              <a:t>№15, </a:t>
            </a:r>
            <a:r>
              <a:rPr sz="1800" spc="-10" dirty="0">
                <a:latin typeface="Arial"/>
                <a:cs typeface="Arial"/>
              </a:rPr>
              <a:t>магнитотерапия  конечностей </a:t>
            </a:r>
            <a:r>
              <a:rPr sz="1800" dirty="0">
                <a:latin typeface="Arial"/>
                <a:cs typeface="Arial"/>
              </a:rPr>
              <a:t>(профилактика </a:t>
            </a:r>
            <a:r>
              <a:rPr sz="1800" spc="-10" dirty="0">
                <a:latin typeface="Arial"/>
                <a:cs typeface="Arial"/>
              </a:rPr>
              <a:t>тромбозов, улучшение венозного </a:t>
            </a:r>
            <a:r>
              <a:rPr sz="1800" dirty="0">
                <a:latin typeface="Arial"/>
                <a:cs typeface="Arial"/>
              </a:rPr>
              <a:t>оттока);  </a:t>
            </a:r>
            <a:r>
              <a:rPr sz="1800" spc="-20" dirty="0">
                <a:latin typeface="Arial"/>
                <a:cs typeface="Arial"/>
              </a:rPr>
              <a:t>щелочные </a:t>
            </a:r>
            <a:r>
              <a:rPr sz="1800" spc="-5" dirty="0">
                <a:latin typeface="Arial"/>
                <a:cs typeface="Arial"/>
              </a:rPr>
              <a:t>ингаляции, </a:t>
            </a:r>
            <a:r>
              <a:rPr sz="1800" spc="-15" dirty="0">
                <a:latin typeface="Arial"/>
                <a:cs typeface="Arial"/>
              </a:rPr>
              <a:t>СМТ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стимуляция </a:t>
            </a:r>
            <a:r>
              <a:rPr sz="1800" spc="-10" dirty="0">
                <a:latin typeface="Arial"/>
                <a:cs typeface="Arial"/>
              </a:rPr>
              <a:t>межреберных </a:t>
            </a:r>
            <a:r>
              <a:rPr sz="1800" dirty="0">
                <a:latin typeface="Arial"/>
                <a:cs typeface="Arial"/>
              </a:rPr>
              <a:t>мышц  </a:t>
            </a:r>
            <a:r>
              <a:rPr sz="1800" spc="-10" dirty="0">
                <a:latin typeface="Arial"/>
                <a:cs typeface="Arial"/>
              </a:rPr>
              <a:t>(улучшение </a:t>
            </a:r>
            <a:r>
              <a:rPr sz="1800" spc="-5" dirty="0">
                <a:latin typeface="Arial"/>
                <a:cs typeface="Arial"/>
              </a:rPr>
              <a:t>дренажной функции); </a:t>
            </a:r>
            <a:r>
              <a:rPr sz="1800" spc="-15" dirty="0">
                <a:latin typeface="Arial"/>
                <a:cs typeface="Arial"/>
              </a:rPr>
              <a:t>поляризованный </a:t>
            </a:r>
            <a:r>
              <a:rPr sz="1800" spc="-60" dirty="0">
                <a:latin typeface="Arial"/>
                <a:cs typeface="Arial"/>
              </a:rPr>
              <a:t>свет, </a:t>
            </a:r>
            <a:r>
              <a:rPr sz="1800" spc="-25" dirty="0">
                <a:latin typeface="Arial"/>
                <a:cs typeface="Arial"/>
              </a:rPr>
              <a:t>УФО </a:t>
            </a:r>
            <a:r>
              <a:rPr sz="1800" spc="-5" dirty="0">
                <a:latin typeface="Arial"/>
                <a:cs typeface="Arial"/>
              </a:rPr>
              <a:t>на </a:t>
            </a:r>
            <a:r>
              <a:rPr sz="1800" spc="-15" dirty="0">
                <a:latin typeface="Arial"/>
                <a:cs typeface="Arial"/>
              </a:rPr>
              <a:t>область  </a:t>
            </a:r>
            <a:r>
              <a:rPr sz="1800" spc="-10" dirty="0">
                <a:latin typeface="Arial"/>
                <a:cs typeface="Arial"/>
              </a:rPr>
              <a:t>пролежней (стимуляция </a:t>
            </a:r>
            <a:r>
              <a:rPr sz="1800" spc="-5" dirty="0">
                <a:latin typeface="Arial"/>
                <a:cs typeface="Arial"/>
              </a:rPr>
              <a:t>репарации), </a:t>
            </a:r>
            <a:r>
              <a:rPr sz="1800" spc="-15" dirty="0">
                <a:latin typeface="Arial"/>
                <a:cs typeface="Arial"/>
              </a:rPr>
              <a:t>СМТ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стимуляция </a:t>
            </a:r>
            <a:r>
              <a:rPr sz="1800" dirty="0">
                <a:latin typeface="Arial"/>
                <a:cs typeface="Arial"/>
              </a:rPr>
              <a:t>мышц </a:t>
            </a:r>
            <a:r>
              <a:rPr sz="1800" spc="-15" dirty="0">
                <a:latin typeface="Arial"/>
                <a:cs typeface="Arial"/>
              </a:rPr>
              <a:t>плеча,  </a:t>
            </a:r>
            <a:r>
              <a:rPr sz="1800" spc="-20" dirty="0">
                <a:latin typeface="Arial"/>
                <a:cs typeface="Arial"/>
              </a:rPr>
              <a:t>сгибателей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20" dirty="0">
                <a:latin typeface="Arial"/>
                <a:cs typeface="Arial"/>
              </a:rPr>
              <a:t>разгибателей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предплечья;</a:t>
            </a:r>
            <a:endParaRPr sz="1800">
              <a:latin typeface="Arial"/>
              <a:cs typeface="Arial"/>
            </a:endParaRPr>
          </a:p>
          <a:p>
            <a:pPr marL="356870" indent="-344805" algn="just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357505" algn="l"/>
              </a:tabLst>
            </a:pPr>
            <a:r>
              <a:rPr sz="1800" b="1" spc="-10" dirty="0">
                <a:latin typeface="Arial"/>
                <a:cs typeface="Arial"/>
              </a:rPr>
              <a:t>ИРТ</a:t>
            </a:r>
            <a:endParaRPr sz="1800">
              <a:latin typeface="Arial"/>
              <a:cs typeface="Arial"/>
            </a:endParaRPr>
          </a:p>
          <a:p>
            <a:pPr marL="356870" indent="-344805" algn="just">
              <a:lnSpc>
                <a:spcPts val="2050"/>
              </a:lnSpc>
              <a:spcBef>
                <a:spcPts val="219"/>
              </a:spcBef>
              <a:buFont typeface="Arial"/>
              <a:buChar char="•"/>
              <a:tabLst>
                <a:tab pos="357505" algn="l"/>
              </a:tabLst>
            </a:pPr>
            <a:r>
              <a:rPr sz="1800" b="1" spc="-5" dirty="0">
                <a:latin typeface="Arial"/>
                <a:cs typeface="Arial"/>
              </a:rPr>
              <a:t>Функциональное ортезирование </a:t>
            </a:r>
            <a:r>
              <a:rPr sz="1800" spc="-10" dirty="0">
                <a:latin typeface="Arial"/>
                <a:cs typeface="Arial"/>
              </a:rPr>
              <a:t>плечевых, коленных,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голеностопных</a:t>
            </a:r>
            <a:endParaRPr sz="1800">
              <a:latin typeface="Arial"/>
              <a:cs typeface="Arial"/>
            </a:endParaRPr>
          </a:p>
          <a:p>
            <a:pPr marL="356870" algn="just">
              <a:lnSpc>
                <a:spcPts val="2050"/>
              </a:lnSpc>
            </a:pPr>
            <a:r>
              <a:rPr sz="1800" spc="-10" dirty="0">
                <a:latin typeface="Arial"/>
                <a:cs typeface="Arial"/>
              </a:rPr>
              <a:t>суставов. </a:t>
            </a:r>
            <a:r>
              <a:rPr sz="1800" spc="-5" dirty="0">
                <a:latin typeface="Arial"/>
                <a:cs typeface="Arial"/>
              </a:rPr>
              <a:t>Ношение воротника «Филадельфия» </a:t>
            </a:r>
            <a:r>
              <a:rPr sz="1800" dirty="0">
                <a:latin typeface="Arial"/>
                <a:cs typeface="Arial"/>
              </a:rPr>
              <a:t>при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перемещении.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00125"/>
          </a:xfrm>
          <a:custGeom>
            <a:avLst/>
            <a:gdLst/>
            <a:ahLst/>
            <a:cxnLst/>
            <a:rect l="l" t="t" r="r" b="b"/>
            <a:pathLst>
              <a:path w="9144000" h="1000125">
                <a:moveTo>
                  <a:pt x="9144000" y="0"/>
                </a:moveTo>
                <a:lnTo>
                  <a:pt x="0" y="0"/>
                </a:lnTo>
                <a:lnTo>
                  <a:pt x="0" y="999744"/>
                </a:lnTo>
                <a:lnTo>
                  <a:pt x="9144000" y="99974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910" y="250062"/>
            <a:ext cx="79394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Функциональный </a:t>
            </a:r>
            <a:r>
              <a:rPr sz="2800" spc="-20" dirty="0"/>
              <a:t>исход </a:t>
            </a:r>
            <a:r>
              <a:rPr sz="2800" spc="5" dirty="0"/>
              <a:t>при </a:t>
            </a:r>
            <a:r>
              <a:rPr sz="2800" dirty="0"/>
              <a:t>ТБСМ на уровне</a:t>
            </a:r>
            <a:r>
              <a:rPr sz="2800" spc="-160" dirty="0"/>
              <a:t> </a:t>
            </a:r>
            <a:r>
              <a:rPr sz="2800" spc="5" dirty="0"/>
              <a:t>С4-С7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499872" y="1642872"/>
            <a:ext cx="3350260" cy="4285615"/>
            <a:chOff x="499872" y="1642872"/>
            <a:chExt cx="3350260" cy="4285615"/>
          </a:xfrm>
        </p:grpSpPr>
        <p:sp>
          <p:nvSpPr>
            <p:cNvPr id="5" name="object 5"/>
            <p:cNvSpPr/>
            <p:nvPr/>
          </p:nvSpPr>
          <p:spPr>
            <a:xfrm>
              <a:off x="499872" y="1642872"/>
              <a:ext cx="3349752" cy="4285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14242" y="2142363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425449" y="0"/>
                  </a:moveTo>
                  <a:lnTo>
                    <a:pt x="0" y="37211"/>
                  </a:lnTo>
                  <a:lnTo>
                    <a:pt x="18414" y="247650"/>
                  </a:lnTo>
                  <a:lnTo>
                    <a:pt x="443865" y="210312"/>
                  </a:lnTo>
                  <a:lnTo>
                    <a:pt x="4254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4242" y="2142363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0" y="37211"/>
                  </a:moveTo>
                  <a:lnTo>
                    <a:pt x="425449" y="0"/>
                  </a:lnTo>
                  <a:lnTo>
                    <a:pt x="443865" y="210312"/>
                  </a:lnTo>
                  <a:lnTo>
                    <a:pt x="18414" y="247650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001767" y="1642872"/>
            <a:ext cx="3188335" cy="4285615"/>
            <a:chOff x="5001767" y="1642872"/>
            <a:chExt cx="3188335" cy="4285615"/>
          </a:xfrm>
        </p:grpSpPr>
        <p:sp>
          <p:nvSpPr>
            <p:cNvPr id="9" name="object 9"/>
            <p:cNvSpPr/>
            <p:nvPr/>
          </p:nvSpPr>
          <p:spPr>
            <a:xfrm>
              <a:off x="5001767" y="1642872"/>
              <a:ext cx="3188208" cy="4285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64754" y="2267966"/>
              <a:ext cx="452120" cy="337820"/>
            </a:xfrm>
            <a:custGeom>
              <a:avLst/>
              <a:gdLst/>
              <a:ahLst/>
              <a:cxnLst/>
              <a:rect l="l" t="t" r="r" b="b"/>
              <a:pathLst>
                <a:path w="452120" h="337819">
                  <a:moveTo>
                    <a:pt x="425450" y="0"/>
                  </a:moveTo>
                  <a:lnTo>
                    <a:pt x="0" y="37211"/>
                  </a:lnTo>
                  <a:lnTo>
                    <a:pt x="26416" y="337693"/>
                  </a:lnTo>
                  <a:lnTo>
                    <a:pt x="451739" y="300482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64754" y="2267966"/>
              <a:ext cx="452120" cy="337820"/>
            </a:xfrm>
            <a:custGeom>
              <a:avLst/>
              <a:gdLst/>
              <a:ahLst/>
              <a:cxnLst/>
              <a:rect l="l" t="t" r="r" b="b"/>
              <a:pathLst>
                <a:path w="452120" h="337819">
                  <a:moveTo>
                    <a:pt x="0" y="37211"/>
                  </a:moveTo>
                  <a:lnTo>
                    <a:pt x="425450" y="0"/>
                  </a:lnTo>
                  <a:lnTo>
                    <a:pt x="451739" y="300482"/>
                  </a:lnTo>
                  <a:lnTo>
                    <a:pt x="26416" y="337693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938022"/>
            <a:ext cx="8250555" cy="557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11430" indent="-51562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8320" algn="l"/>
              </a:tabLst>
            </a:pPr>
            <a:r>
              <a:rPr sz="2800" dirty="0">
                <a:latin typeface="Calibri"/>
                <a:cs typeface="Calibri"/>
              </a:rPr>
              <a:t>ТБСМ. </a:t>
            </a:r>
            <a:r>
              <a:rPr sz="2800" spc="-10" dirty="0">
                <a:latin typeface="Calibri"/>
                <a:cs typeface="Calibri"/>
              </a:rPr>
              <a:t>Этиология. Патогенез. Классификация.  </a:t>
            </a:r>
            <a:r>
              <a:rPr sz="2800" spc="-5" dirty="0">
                <a:latin typeface="Calibri"/>
                <a:cs typeface="Calibri"/>
              </a:rPr>
              <a:t>Симптомы.</a:t>
            </a:r>
            <a:endParaRPr sz="2800">
              <a:latin typeface="Calibri"/>
              <a:cs typeface="Calibri"/>
            </a:endParaRPr>
          </a:p>
          <a:p>
            <a:pPr marL="527685" marR="6985" indent="-515620" algn="just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Организационно </a:t>
            </a:r>
            <a:r>
              <a:rPr sz="2800" dirty="0">
                <a:latin typeface="Calibri"/>
                <a:cs typeface="Calibri"/>
              </a:rPr>
              <a:t>- </a:t>
            </a:r>
            <a:r>
              <a:rPr sz="2800" spc="-20" dirty="0">
                <a:latin typeface="Calibri"/>
                <a:cs typeface="Calibri"/>
              </a:rPr>
              <a:t>методологические </a:t>
            </a:r>
            <a:r>
              <a:rPr sz="2800" dirty="0">
                <a:latin typeface="Calibri"/>
                <a:cs typeface="Calibri"/>
              </a:rPr>
              <a:t>основы  </a:t>
            </a:r>
            <a:r>
              <a:rPr sz="2800" spc="-15" dirty="0">
                <a:latin typeface="Calibri"/>
                <a:cs typeface="Calibri"/>
              </a:rPr>
              <a:t>медицинской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реабилитации. </a:t>
            </a:r>
            <a:r>
              <a:rPr sz="2800" spc="-10" dirty="0">
                <a:latin typeface="Calibri"/>
                <a:cs typeface="Calibri"/>
              </a:rPr>
              <a:t>Реабилитационный  </a:t>
            </a:r>
            <a:r>
              <a:rPr sz="2800" spc="-5" dirty="0">
                <a:latin typeface="Calibri"/>
                <a:cs typeface="Calibri"/>
              </a:rPr>
              <a:t>диагноз </a:t>
            </a:r>
            <a:r>
              <a:rPr sz="2800" spc="5" dirty="0">
                <a:latin typeface="Calibri"/>
                <a:cs typeface="Calibri"/>
              </a:rPr>
              <a:t>на </a:t>
            </a:r>
            <a:r>
              <a:rPr sz="2800" dirty="0">
                <a:latin typeface="Calibri"/>
                <a:cs typeface="Calibri"/>
              </a:rPr>
              <a:t>основе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МКФ.</a:t>
            </a:r>
            <a:endParaRPr sz="2800">
              <a:latin typeface="Calibri"/>
              <a:cs typeface="Calibri"/>
            </a:endParaRPr>
          </a:p>
          <a:p>
            <a:pPr marL="527685" marR="12065" indent="-515620" algn="just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Клинико-инструментальная оценка </a:t>
            </a:r>
            <a:r>
              <a:rPr sz="2800" spc="-5" dirty="0">
                <a:latin typeface="Calibri"/>
                <a:cs typeface="Calibri"/>
              </a:rPr>
              <a:t>состояния  </a:t>
            </a:r>
            <a:r>
              <a:rPr sz="2800" dirty="0">
                <a:latin typeface="Calibri"/>
                <a:cs typeface="Calibri"/>
              </a:rPr>
              <a:t>пациента.</a:t>
            </a:r>
            <a:endParaRPr sz="2800">
              <a:latin typeface="Calibri"/>
              <a:cs typeface="Calibri"/>
            </a:endParaRPr>
          </a:p>
          <a:p>
            <a:pPr marL="527685" indent="-515620" algn="just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Методы </a:t>
            </a:r>
            <a:r>
              <a:rPr sz="2800" dirty="0">
                <a:latin typeface="Calibri"/>
                <a:cs typeface="Calibri"/>
              </a:rPr>
              <a:t>и </a:t>
            </a:r>
            <a:r>
              <a:rPr sz="2800" spc="-15" dirty="0">
                <a:latin typeface="Calibri"/>
                <a:cs typeface="Calibri"/>
              </a:rPr>
              <a:t>методики медицинской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реабилитации.</a:t>
            </a:r>
            <a:endParaRPr sz="2800">
              <a:latin typeface="Calibri"/>
              <a:cs typeface="Calibri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675"/>
              </a:spcBef>
              <a:buFont typeface="Calibri"/>
              <a:buAutoNum type="arabicPeriod"/>
              <a:tabLst>
                <a:tab pos="607695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Составление </a:t>
            </a:r>
            <a:r>
              <a:rPr sz="2800" spc="-20" dirty="0">
                <a:latin typeface="Calibri"/>
                <a:cs typeface="Calibri"/>
              </a:rPr>
              <a:t>протокола </a:t>
            </a:r>
            <a:r>
              <a:rPr sz="2800" spc="-5" dirty="0">
                <a:latin typeface="Calibri"/>
                <a:cs typeface="Calibri"/>
              </a:rPr>
              <a:t>индивидуальных  </a:t>
            </a:r>
            <a:r>
              <a:rPr sz="2800" dirty="0">
                <a:latin typeface="Calibri"/>
                <a:cs typeface="Calibri"/>
              </a:rPr>
              <a:t>программ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реабилитации.</a:t>
            </a:r>
            <a:endParaRPr sz="2800">
              <a:latin typeface="Calibri"/>
              <a:cs typeface="Calibri"/>
            </a:endParaRPr>
          </a:p>
          <a:p>
            <a:pPr marL="527685" marR="9525" indent="-515620" algn="just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8320" algn="l"/>
                <a:tab pos="2707640" algn="l"/>
                <a:tab pos="6098540" algn="l"/>
              </a:tabLst>
            </a:pP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ц</a:t>
            </a:r>
            <a:r>
              <a:rPr sz="2800" b="1" dirty="0">
                <a:latin typeface="Calibri"/>
                <a:cs typeface="Calibri"/>
              </a:rPr>
              <a:t>е</a:t>
            </a:r>
            <a:r>
              <a:rPr sz="2800" b="1" spc="-15" dirty="0">
                <a:latin typeface="Calibri"/>
                <a:cs typeface="Calibri"/>
              </a:rPr>
              <a:t>н</a:t>
            </a:r>
            <a:r>
              <a:rPr sz="2800" b="1" spc="-20" dirty="0">
                <a:latin typeface="Calibri"/>
                <a:cs typeface="Calibri"/>
              </a:rPr>
              <a:t>к</a:t>
            </a:r>
            <a:r>
              <a:rPr sz="2800" b="1" spc="5" dirty="0">
                <a:latin typeface="Calibri"/>
                <a:cs typeface="Calibri"/>
              </a:rPr>
              <a:t>а</a:t>
            </a:r>
            <a:r>
              <a:rPr sz="2800" b="1" dirty="0">
                <a:latin typeface="Calibri"/>
                <a:cs typeface="Calibri"/>
              </a:rPr>
              <a:t>	э</a:t>
            </a:r>
            <a:r>
              <a:rPr sz="2800" b="1" spc="-25" dirty="0">
                <a:latin typeface="Calibri"/>
                <a:cs typeface="Calibri"/>
              </a:rPr>
              <a:t>ф</a:t>
            </a:r>
            <a:r>
              <a:rPr sz="2800" b="1" dirty="0">
                <a:latin typeface="Calibri"/>
                <a:cs typeface="Calibri"/>
              </a:rPr>
              <a:t>ф</a:t>
            </a:r>
            <a:r>
              <a:rPr sz="2800" b="1" spc="-20" dirty="0">
                <a:latin typeface="Calibri"/>
                <a:cs typeface="Calibri"/>
              </a:rPr>
              <a:t>е</a:t>
            </a:r>
            <a:r>
              <a:rPr sz="2800" b="1" spc="5" dirty="0">
                <a:latin typeface="Calibri"/>
                <a:cs typeface="Calibri"/>
              </a:rPr>
              <a:t>ктив</a:t>
            </a:r>
            <a:r>
              <a:rPr sz="2800" b="1" spc="-20" dirty="0">
                <a:latin typeface="Calibri"/>
                <a:cs typeface="Calibri"/>
              </a:rPr>
              <a:t>н</a:t>
            </a:r>
            <a:r>
              <a:rPr sz="2800" b="1" spc="5" dirty="0">
                <a:latin typeface="Calibri"/>
                <a:cs typeface="Calibri"/>
              </a:rPr>
              <a:t>о</a:t>
            </a:r>
            <a:r>
              <a:rPr sz="2800" b="1" spc="-25" dirty="0">
                <a:latin typeface="Calibri"/>
                <a:cs typeface="Calibri"/>
              </a:rPr>
              <a:t>с</a:t>
            </a:r>
            <a:r>
              <a:rPr sz="2800" b="1" dirty="0">
                <a:latin typeface="Calibri"/>
                <a:cs typeface="Calibri"/>
              </a:rPr>
              <a:t>ти	</a:t>
            </a:r>
            <a:r>
              <a:rPr sz="2800" b="1" spc="-10" dirty="0">
                <a:latin typeface="Calibri"/>
                <a:cs typeface="Calibri"/>
              </a:rPr>
              <a:t>м</a:t>
            </a:r>
            <a:r>
              <a:rPr sz="2800" b="1" spc="-4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д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spc="5" dirty="0">
                <a:latin typeface="Calibri"/>
                <a:cs typeface="Calibri"/>
              </a:rPr>
              <a:t>цинс</a:t>
            </a:r>
            <a:r>
              <a:rPr sz="2800" b="1" spc="-65" dirty="0">
                <a:latin typeface="Calibri"/>
                <a:cs typeface="Calibri"/>
              </a:rPr>
              <a:t>к</a:t>
            </a:r>
            <a:r>
              <a:rPr sz="2800" b="1" dirty="0">
                <a:latin typeface="Calibri"/>
                <a:cs typeface="Calibri"/>
              </a:rPr>
              <a:t>ой  реабилитации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108075"/>
            <a:chOff x="0" y="0"/>
            <a:chExt cx="9144000" cy="11080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908685"/>
            </a:xfrm>
            <a:custGeom>
              <a:avLst/>
              <a:gdLst/>
              <a:ahLst/>
              <a:cxnLst/>
              <a:rect l="l" t="t" r="r" b="b"/>
              <a:pathLst>
                <a:path w="9144000" h="908685">
                  <a:moveTo>
                    <a:pt x="9144000" y="0"/>
                  </a:moveTo>
                  <a:lnTo>
                    <a:pt x="0" y="0"/>
                  </a:lnTo>
                  <a:lnTo>
                    <a:pt x="0" y="908303"/>
                  </a:lnTo>
                  <a:lnTo>
                    <a:pt x="9144000" y="9083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60448" y="0"/>
              <a:ext cx="5054854" cy="11076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6264" y="103378"/>
            <a:ext cx="44170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spc="-25" dirty="0">
                <a:latin typeface="Calibri"/>
                <a:cs typeface="Calibri"/>
              </a:rPr>
              <a:t>Содержание</a:t>
            </a:r>
            <a:r>
              <a:rPr sz="4000" b="0" spc="-80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лекции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44905"/>
            <a:chOff x="0" y="0"/>
            <a:chExt cx="9144000" cy="11449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862965"/>
            </a:xfrm>
            <a:custGeom>
              <a:avLst/>
              <a:gdLst/>
              <a:ahLst/>
              <a:cxnLst/>
              <a:rect l="l" t="t" r="r" b="b"/>
              <a:pathLst>
                <a:path w="9144000" h="862965">
                  <a:moveTo>
                    <a:pt x="9144000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9144000" y="8625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3103" y="353606"/>
              <a:ext cx="1226616" cy="790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8086" y="0"/>
            <a:ext cx="8168640" cy="9639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800" spc="-10" dirty="0"/>
              <a:t>Оценка </a:t>
            </a:r>
            <a:r>
              <a:rPr sz="2800" spc="5" dirty="0"/>
              <a:t>эффективности </a:t>
            </a:r>
            <a:r>
              <a:rPr sz="2800" spc="-10" dirty="0"/>
              <a:t>медицинской</a:t>
            </a:r>
            <a:r>
              <a:rPr sz="2800" spc="-145" dirty="0"/>
              <a:t> </a:t>
            </a:r>
            <a:r>
              <a:rPr sz="2800" dirty="0"/>
              <a:t>реабилитации</a:t>
            </a:r>
            <a:endParaRPr sz="2800"/>
          </a:p>
          <a:p>
            <a:pPr marL="161290" algn="ctr">
              <a:lnSpc>
                <a:spcPct val="100000"/>
              </a:lnSpc>
              <a:spcBef>
                <a:spcPts val="335"/>
              </a:spcBef>
              <a:tabLst>
                <a:tab pos="2106295" algn="l"/>
              </a:tabLst>
            </a:pPr>
            <a:r>
              <a:rPr sz="2800" dirty="0"/>
              <a:t>с</a:t>
            </a:r>
            <a:r>
              <a:rPr sz="2800" spc="20" dirty="0"/>
              <a:t> </a:t>
            </a:r>
            <a:r>
              <a:rPr sz="2800" dirty="0"/>
              <a:t>помощью	</a:t>
            </a:r>
            <a:r>
              <a:rPr sz="2800" spc="-40" dirty="0"/>
              <a:t>МКФ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3803903" y="2084832"/>
            <a:ext cx="1792605" cy="405765"/>
          </a:xfrm>
          <a:custGeom>
            <a:avLst/>
            <a:gdLst/>
            <a:ahLst/>
            <a:cxnLst/>
            <a:rect l="l" t="t" r="r" b="b"/>
            <a:pathLst>
              <a:path w="1792604" h="405764">
                <a:moveTo>
                  <a:pt x="0" y="405384"/>
                </a:moveTo>
                <a:lnTo>
                  <a:pt x="1792224" y="405384"/>
                </a:lnTo>
                <a:lnTo>
                  <a:pt x="1792224" y="0"/>
                </a:lnTo>
                <a:lnTo>
                  <a:pt x="0" y="0"/>
                </a:lnTo>
                <a:lnTo>
                  <a:pt x="0" y="40538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04842" y="2101672"/>
            <a:ext cx="992505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00" b="1" spc="-5" dirty="0">
                <a:latin typeface="Arial"/>
                <a:cs typeface="Arial"/>
              </a:rPr>
              <a:t>О</a:t>
            </a:r>
            <a:r>
              <a:rPr sz="2100" b="1" spc="5" dirty="0">
                <a:latin typeface="Arial"/>
                <a:cs typeface="Arial"/>
              </a:rPr>
              <a:t>це</a:t>
            </a:r>
            <a:r>
              <a:rPr sz="2100" b="1" spc="-5" dirty="0">
                <a:latin typeface="Arial"/>
                <a:cs typeface="Arial"/>
              </a:rPr>
              <a:t>н</a:t>
            </a:r>
            <a:r>
              <a:rPr sz="2100" b="1" dirty="0">
                <a:latin typeface="Arial"/>
                <a:cs typeface="Arial"/>
              </a:rPr>
              <a:t>ка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24583" y="3383279"/>
            <a:ext cx="2011680" cy="734695"/>
          </a:xfrm>
          <a:custGeom>
            <a:avLst/>
            <a:gdLst/>
            <a:ahLst/>
            <a:cxnLst/>
            <a:rect l="l" t="t" r="r" b="b"/>
            <a:pathLst>
              <a:path w="2011679" h="734695">
                <a:moveTo>
                  <a:pt x="0" y="734568"/>
                </a:moveTo>
                <a:lnTo>
                  <a:pt x="2011679" y="734568"/>
                </a:lnTo>
                <a:lnTo>
                  <a:pt x="2011679" y="0"/>
                </a:lnTo>
                <a:lnTo>
                  <a:pt x="0" y="0"/>
                </a:lnTo>
                <a:lnTo>
                  <a:pt x="0" y="73456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05736" y="3401314"/>
            <a:ext cx="185293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3550" marR="5080" indent="-451484">
              <a:lnSpc>
                <a:spcPct val="100000"/>
              </a:lnSpc>
              <a:spcBef>
                <a:spcPts val="110"/>
              </a:spcBef>
            </a:pPr>
            <a:r>
              <a:rPr sz="2100" b="1" spc="30" dirty="0">
                <a:latin typeface="Arial"/>
                <a:cs typeface="Arial"/>
              </a:rPr>
              <a:t>К</a:t>
            </a:r>
            <a:r>
              <a:rPr sz="2100" b="1" spc="-45" dirty="0">
                <a:latin typeface="Arial"/>
                <a:cs typeface="Arial"/>
              </a:rPr>
              <a:t>а</a:t>
            </a:r>
            <a:r>
              <a:rPr sz="2100" b="1" spc="5" dirty="0">
                <a:latin typeface="Arial"/>
                <a:cs typeface="Arial"/>
              </a:rPr>
              <a:t>ч</a:t>
            </a:r>
            <a:r>
              <a:rPr sz="2100" b="1" spc="-20" dirty="0">
                <a:latin typeface="Arial"/>
                <a:cs typeface="Arial"/>
              </a:rPr>
              <a:t>е</a:t>
            </a:r>
            <a:r>
              <a:rPr sz="2100" b="1" dirty="0">
                <a:latin typeface="Arial"/>
                <a:cs typeface="Arial"/>
              </a:rPr>
              <a:t>с</a:t>
            </a:r>
            <a:r>
              <a:rPr sz="2100" b="1" spc="-45" dirty="0">
                <a:latin typeface="Arial"/>
                <a:cs typeface="Arial"/>
              </a:rPr>
              <a:t>т</a:t>
            </a:r>
            <a:r>
              <a:rPr sz="2100" b="1" spc="-25" dirty="0">
                <a:latin typeface="Arial"/>
                <a:cs typeface="Arial"/>
              </a:rPr>
              <a:t>в</a:t>
            </a:r>
            <a:r>
              <a:rPr sz="2100" b="1" dirty="0">
                <a:latin typeface="Arial"/>
                <a:cs typeface="Arial"/>
              </a:rPr>
              <a:t>енная  </a:t>
            </a:r>
            <a:r>
              <a:rPr sz="2100" b="1" spc="5" dirty="0">
                <a:latin typeface="Arial"/>
                <a:cs typeface="Arial"/>
              </a:rPr>
              <a:t>оценка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63111" y="4940808"/>
            <a:ext cx="2344420" cy="402590"/>
          </a:xfrm>
          <a:custGeom>
            <a:avLst/>
            <a:gdLst/>
            <a:ahLst/>
            <a:cxnLst/>
            <a:rect l="l" t="t" r="r" b="b"/>
            <a:pathLst>
              <a:path w="2344420" h="402589">
                <a:moveTo>
                  <a:pt x="0" y="402336"/>
                </a:moveTo>
                <a:lnTo>
                  <a:pt x="2343912" y="402336"/>
                </a:lnTo>
                <a:lnTo>
                  <a:pt x="2343912" y="0"/>
                </a:lnTo>
                <a:lnTo>
                  <a:pt x="0" y="0"/>
                </a:lnTo>
                <a:lnTo>
                  <a:pt x="0" y="40233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29405" y="4960442"/>
            <a:ext cx="2149475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00" b="1" spc="15" dirty="0">
                <a:latin typeface="Arial"/>
                <a:cs typeface="Arial"/>
              </a:rPr>
              <a:t>В</a:t>
            </a:r>
            <a:r>
              <a:rPr sz="2100" b="1" spc="5" dirty="0">
                <a:latin typeface="Arial"/>
                <a:cs typeface="Arial"/>
              </a:rPr>
              <a:t>ме</a:t>
            </a:r>
            <a:r>
              <a:rPr sz="2100" b="1" spc="-5" dirty="0">
                <a:latin typeface="Arial"/>
                <a:cs typeface="Arial"/>
              </a:rPr>
              <a:t>ш</a:t>
            </a:r>
            <a:r>
              <a:rPr sz="2100" b="1" dirty="0">
                <a:latin typeface="Arial"/>
                <a:cs typeface="Arial"/>
              </a:rPr>
              <a:t>а</a:t>
            </a:r>
            <a:r>
              <a:rPr sz="2100" b="1" spc="-50" dirty="0">
                <a:latin typeface="Arial"/>
                <a:cs typeface="Arial"/>
              </a:rPr>
              <a:t>т</a:t>
            </a:r>
            <a:r>
              <a:rPr sz="2100" b="1" dirty="0">
                <a:latin typeface="Arial"/>
                <a:cs typeface="Arial"/>
              </a:rPr>
              <a:t>ельс</a:t>
            </a:r>
            <a:r>
              <a:rPr sz="2100" b="1" spc="-55" dirty="0">
                <a:latin typeface="Arial"/>
                <a:cs typeface="Arial"/>
              </a:rPr>
              <a:t>т</a:t>
            </a:r>
            <a:r>
              <a:rPr sz="2100" b="1" spc="-25" dirty="0">
                <a:latin typeface="Arial"/>
                <a:cs typeface="Arial"/>
              </a:rPr>
              <a:t>в</a:t>
            </a:r>
            <a:r>
              <a:rPr sz="2100" b="1" spc="5" dirty="0">
                <a:latin typeface="Arial"/>
                <a:cs typeface="Arial"/>
              </a:rPr>
              <a:t>о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00465" y="1505521"/>
            <a:ext cx="4514850" cy="3636010"/>
            <a:chOff x="2200465" y="1505521"/>
            <a:chExt cx="4514850" cy="3636010"/>
          </a:xfrm>
        </p:grpSpPr>
        <p:sp>
          <p:nvSpPr>
            <p:cNvPr id="13" name="object 13"/>
            <p:cNvSpPr/>
            <p:nvPr/>
          </p:nvSpPr>
          <p:spPr>
            <a:xfrm>
              <a:off x="2643124" y="2268981"/>
              <a:ext cx="4071620" cy="2872740"/>
            </a:xfrm>
            <a:custGeom>
              <a:avLst/>
              <a:gdLst/>
              <a:ahLst/>
              <a:cxnLst/>
              <a:rect l="l" t="t" r="r" b="b"/>
              <a:pathLst>
                <a:path w="4071620" h="2872740">
                  <a:moveTo>
                    <a:pt x="1074420" y="2796794"/>
                  </a:moveTo>
                  <a:lnTo>
                    <a:pt x="1023747" y="2795397"/>
                  </a:lnTo>
                  <a:lnTo>
                    <a:pt x="974598" y="2791333"/>
                  </a:lnTo>
                  <a:lnTo>
                    <a:pt x="926084" y="2784602"/>
                  </a:lnTo>
                  <a:lnTo>
                    <a:pt x="878459" y="2775331"/>
                  </a:lnTo>
                  <a:lnTo>
                    <a:pt x="831596" y="2763520"/>
                  </a:lnTo>
                  <a:lnTo>
                    <a:pt x="785749" y="2749296"/>
                  </a:lnTo>
                  <a:lnTo>
                    <a:pt x="740664" y="2732659"/>
                  </a:lnTo>
                  <a:lnTo>
                    <a:pt x="696595" y="2713736"/>
                  </a:lnTo>
                  <a:lnTo>
                    <a:pt x="653656" y="2692654"/>
                  </a:lnTo>
                  <a:lnTo>
                    <a:pt x="611619" y="2669159"/>
                  </a:lnTo>
                  <a:lnTo>
                    <a:pt x="570865" y="2643632"/>
                  </a:lnTo>
                  <a:lnTo>
                    <a:pt x="531495" y="2616200"/>
                  </a:lnTo>
                  <a:lnTo>
                    <a:pt x="493522" y="2586609"/>
                  </a:lnTo>
                  <a:lnTo>
                    <a:pt x="456819" y="2555240"/>
                  </a:lnTo>
                  <a:lnTo>
                    <a:pt x="421640" y="2521966"/>
                  </a:lnTo>
                  <a:lnTo>
                    <a:pt x="387858" y="2486914"/>
                  </a:lnTo>
                  <a:lnTo>
                    <a:pt x="355727" y="2450211"/>
                  </a:lnTo>
                  <a:lnTo>
                    <a:pt x="325120" y="2411730"/>
                  </a:lnTo>
                  <a:lnTo>
                    <a:pt x="296164" y="2371725"/>
                  </a:lnTo>
                  <a:lnTo>
                    <a:pt x="269113" y="2330069"/>
                  </a:lnTo>
                  <a:lnTo>
                    <a:pt x="243840" y="2287143"/>
                  </a:lnTo>
                  <a:lnTo>
                    <a:pt x="220345" y="2242693"/>
                  </a:lnTo>
                  <a:lnTo>
                    <a:pt x="198882" y="2196973"/>
                  </a:lnTo>
                  <a:lnTo>
                    <a:pt x="179451" y="2149983"/>
                  </a:lnTo>
                  <a:lnTo>
                    <a:pt x="161925" y="2101850"/>
                  </a:lnTo>
                  <a:lnTo>
                    <a:pt x="146558" y="2052447"/>
                  </a:lnTo>
                  <a:lnTo>
                    <a:pt x="133604" y="2002409"/>
                  </a:lnTo>
                  <a:lnTo>
                    <a:pt x="122682" y="1950974"/>
                  </a:lnTo>
                  <a:lnTo>
                    <a:pt x="116370" y="1908416"/>
                  </a:lnTo>
                  <a:lnTo>
                    <a:pt x="173228" y="1904238"/>
                  </a:lnTo>
                  <a:lnTo>
                    <a:pt x="158026" y="1878711"/>
                  </a:lnTo>
                  <a:lnTo>
                    <a:pt x="73914" y="1737360"/>
                  </a:lnTo>
                  <a:lnTo>
                    <a:pt x="0" y="1916938"/>
                  </a:lnTo>
                  <a:lnTo>
                    <a:pt x="58699" y="1912645"/>
                  </a:lnTo>
                  <a:lnTo>
                    <a:pt x="61087" y="1934972"/>
                  </a:lnTo>
                  <a:lnTo>
                    <a:pt x="71374" y="1989582"/>
                  </a:lnTo>
                  <a:lnTo>
                    <a:pt x="84074" y="2042922"/>
                  </a:lnTo>
                  <a:lnTo>
                    <a:pt x="107569" y="2121535"/>
                  </a:lnTo>
                  <a:lnTo>
                    <a:pt x="125857" y="2172208"/>
                  </a:lnTo>
                  <a:lnTo>
                    <a:pt x="146431" y="2221611"/>
                  </a:lnTo>
                  <a:lnTo>
                    <a:pt x="169164" y="2269744"/>
                  </a:lnTo>
                  <a:lnTo>
                    <a:pt x="193929" y="2316480"/>
                  </a:lnTo>
                  <a:lnTo>
                    <a:pt x="220599" y="2361819"/>
                  </a:lnTo>
                  <a:lnTo>
                    <a:pt x="249301" y="2405634"/>
                  </a:lnTo>
                  <a:lnTo>
                    <a:pt x="279781" y="2447671"/>
                  </a:lnTo>
                  <a:lnTo>
                    <a:pt x="312166" y="2488311"/>
                  </a:lnTo>
                  <a:lnTo>
                    <a:pt x="346075" y="2527173"/>
                  </a:lnTo>
                  <a:lnTo>
                    <a:pt x="381889" y="2564130"/>
                  </a:lnTo>
                  <a:lnTo>
                    <a:pt x="419227" y="2599182"/>
                  </a:lnTo>
                  <a:lnTo>
                    <a:pt x="457962" y="2632456"/>
                  </a:lnTo>
                  <a:lnTo>
                    <a:pt x="498475" y="2663698"/>
                  </a:lnTo>
                  <a:lnTo>
                    <a:pt x="540258" y="2692781"/>
                  </a:lnTo>
                  <a:lnTo>
                    <a:pt x="583311" y="2719705"/>
                  </a:lnTo>
                  <a:lnTo>
                    <a:pt x="627367" y="2744343"/>
                  </a:lnTo>
                  <a:lnTo>
                    <a:pt x="672973" y="2766695"/>
                  </a:lnTo>
                  <a:lnTo>
                    <a:pt x="719836" y="2786761"/>
                  </a:lnTo>
                  <a:lnTo>
                    <a:pt x="767715" y="2804287"/>
                  </a:lnTo>
                  <a:lnTo>
                    <a:pt x="816737" y="2819400"/>
                  </a:lnTo>
                  <a:lnTo>
                    <a:pt x="866648" y="2831973"/>
                  </a:lnTo>
                  <a:lnTo>
                    <a:pt x="917321" y="2841752"/>
                  </a:lnTo>
                  <a:lnTo>
                    <a:pt x="969010" y="2848991"/>
                  </a:lnTo>
                  <a:lnTo>
                    <a:pt x="1021334" y="2853309"/>
                  </a:lnTo>
                  <a:lnTo>
                    <a:pt x="1073531" y="2854706"/>
                  </a:lnTo>
                  <a:lnTo>
                    <a:pt x="1074420" y="2796794"/>
                  </a:lnTo>
                  <a:close/>
                </a:path>
                <a:path w="4071620" h="2872740">
                  <a:moveTo>
                    <a:pt x="1161923" y="72898"/>
                  </a:moveTo>
                  <a:lnTo>
                    <a:pt x="1118958" y="55499"/>
                  </a:lnTo>
                  <a:lnTo>
                    <a:pt x="981964" y="0"/>
                  </a:lnTo>
                  <a:lnTo>
                    <a:pt x="986561" y="58661"/>
                  </a:lnTo>
                  <a:lnTo>
                    <a:pt x="936752" y="66421"/>
                  </a:lnTo>
                  <a:lnTo>
                    <a:pt x="882650" y="78613"/>
                  </a:lnTo>
                  <a:lnTo>
                    <a:pt x="829818" y="93472"/>
                  </a:lnTo>
                  <a:lnTo>
                    <a:pt x="777875" y="110617"/>
                  </a:lnTo>
                  <a:lnTo>
                    <a:pt x="726948" y="130429"/>
                  </a:lnTo>
                  <a:lnTo>
                    <a:pt x="677405" y="152273"/>
                  </a:lnTo>
                  <a:lnTo>
                    <a:pt x="629285" y="176530"/>
                  </a:lnTo>
                  <a:lnTo>
                    <a:pt x="582549" y="202819"/>
                  </a:lnTo>
                  <a:lnTo>
                    <a:pt x="537337" y="231140"/>
                  </a:lnTo>
                  <a:lnTo>
                    <a:pt x="493522" y="261747"/>
                  </a:lnTo>
                  <a:lnTo>
                    <a:pt x="451485" y="294132"/>
                  </a:lnTo>
                  <a:lnTo>
                    <a:pt x="410845" y="328549"/>
                  </a:lnTo>
                  <a:lnTo>
                    <a:pt x="372110" y="364744"/>
                  </a:lnTo>
                  <a:lnTo>
                    <a:pt x="335153" y="402717"/>
                  </a:lnTo>
                  <a:lnTo>
                    <a:pt x="299974" y="442341"/>
                  </a:lnTo>
                  <a:lnTo>
                    <a:pt x="266827" y="483743"/>
                  </a:lnTo>
                  <a:lnTo>
                    <a:pt x="235839" y="526542"/>
                  </a:lnTo>
                  <a:lnTo>
                    <a:pt x="206756" y="570865"/>
                  </a:lnTo>
                  <a:lnTo>
                    <a:pt x="179832" y="616712"/>
                  </a:lnTo>
                  <a:lnTo>
                    <a:pt x="155321" y="663575"/>
                  </a:lnTo>
                  <a:lnTo>
                    <a:pt x="132969" y="711962"/>
                  </a:lnTo>
                  <a:lnTo>
                    <a:pt x="112903" y="761619"/>
                  </a:lnTo>
                  <a:lnTo>
                    <a:pt x="95504" y="812419"/>
                  </a:lnTo>
                  <a:lnTo>
                    <a:pt x="80391" y="864362"/>
                  </a:lnTo>
                  <a:lnTo>
                    <a:pt x="67818" y="917194"/>
                  </a:lnTo>
                  <a:lnTo>
                    <a:pt x="58039" y="971169"/>
                  </a:lnTo>
                  <a:lnTo>
                    <a:pt x="50927" y="1025779"/>
                  </a:lnTo>
                  <a:lnTo>
                    <a:pt x="46609" y="1081405"/>
                  </a:lnTo>
                  <a:lnTo>
                    <a:pt x="45212" y="1136904"/>
                  </a:lnTo>
                  <a:lnTo>
                    <a:pt x="103124" y="1137666"/>
                  </a:lnTo>
                  <a:lnTo>
                    <a:pt x="103505" y="1110234"/>
                  </a:lnTo>
                  <a:lnTo>
                    <a:pt x="104521" y="1083564"/>
                  </a:lnTo>
                  <a:lnTo>
                    <a:pt x="108585" y="1031113"/>
                  </a:lnTo>
                  <a:lnTo>
                    <a:pt x="115443" y="979297"/>
                  </a:lnTo>
                  <a:lnTo>
                    <a:pt x="124714" y="928497"/>
                  </a:lnTo>
                  <a:lnTo>
                    <a:pt x="136525" y="878459"/>
                  </a:lnTo>
                  <a:lnTo>
                    <a:pt x="150749" y="829437"/>
                  </a:lnTo>
                  <a:lnTo>
                    <a:pt x="167386" y="781304"/>
                  </a:lnTo>
                  <a:lnTo>
                    <a:pt x="186436" y="734441"/>
                  </a:lnTo>
                  <a:lnTo>
                    <a:pt x="207518" y="688467"/>
                  </a:lnTo>
                  <a:lnTo>
                    <a:pt x="231140" y="643636"/>
                  </a:lnTo>
                  <a:lnTo>
                    <a:pt x="256667" y="600202"/>
                  </a:lnTo>
                  <a:lnTo>
                    <a:pt x="284226" y="558292"/>
                  </a:lnTo>
                  <a:lnTo>
                    <a:pt x="313690" y="517652"/>
                  </a:lnTo>
                  <a:lnTo>
                    <a:pt x="345186" y="478663"/>
                  </a:lnTo>
                  <a:lnTo>
                    <a:pt x="378460" y="441071"/>
                  </a:lnTo>
                  <a:lnTo>
                    <a:pt x="413639" y="405257"/>
                  </a:lnTo>
                  <a:lnTo>
                    <a:pt x="450342" y="370840"/>
                  </a:lnTo>
                  <a:lnTo>
                    <a:pt x="488823" y="338455"/>
                  </a:lnTo>
                  <a:lnTo>
                    <a:pt x="528828" y="307594"/>
                  </a:lnTo>
                  <a:lnTo>
                    <a:pt x="570357" y="278765"/>
                  </a:lnTo>
                  <a:lnTo>
                    <a:pt x="613283" y="251841"/>
                  </a:lnTo>
                  <a:lnTo>
                    <a:pt x="657733" y="226949"/>
                  </a:lnTo>
                  <a:lnTo>
                    <a:pt x="703453" y="204089"/>
                  </a:lnTo>
                  <a:lnTo>
                    <a:pt x="750316" y="183261"/>
                  </a:lnTo>
                  <a:lnTo>
                    <a:pt x="798068" y="164973"/>
                  </a:lnTo>
                  <a:lnTo>
                    <a:pt x="847344" y="148590"/>
                  </a:lnTo>
                  <a:lnTo>
                    <a:pt x="897509" y="134620"/>
                  </a:lnTo>
                  <a:lnTo>
                    <a:pt x="948817" y="123063"/>
                  </a:lnTo>
                  <a:lnTo>
                    <a:pt x="991082" y="116319"/>
                  </a:lnTo>
                  <a:lnTo>
                    <a:pt x="995553" y="173101"/>
                  </a:lnTo>
                  <a:lnTo>
                    <a:pt x="1161923" y="72898"/>
                  </a:lnTo>
                  <a:close/>
                </a:path>
                <a:path w="4071620" h="2872740">
                  <a:moveTo>
                    <a:pt x="4071620" y="1737995"/>
                  </a:moveTo>
                  <a:lnTo>
                    <a:pt x="4013695" y="1737233"/>
                  </a:lnTo>
                  <a:lnTo>
                    <a:pt x="4013327" y="1764665"/>
                  </a:lnTo>
                  <a:lnTo>
                    <a:pt x="4012425" y="1791335"/>
                  </a:lnTo>
                  <a:lnTo>
                    <a:pt x="4008501" y="1843786"/>
                  </a:lnTo>
                  <a:lnTo>
                    <a:pt x="4002151" y="1895729"/>
                  </a:lnTo>
                  <a:lnTo>
                    <a:pt x="3993375" y="1946783"/>
                  </a:lnTo>
                  <a:lnTo>
                    <a:pt x="3982339" y="1996821"/>
                  </a:lnTo>
                  <a:lnTo>
                    <a:pt x="3968750" y="2045970"/>
                  </a:lnTo>
                  <a:lnTo>
                    <a:pt x="3953129" y="2094103"/>
                  </a:lnTo>
                  <a:lnTo>
                    <a:pt x="3935095" y="2141347"/>
                  </a:lnTo>
                  <a:lnTo>
                    <a:pt x="3915156" y="2187321"/>
                  </a:lnTo>
                  <a:lnTo>
                    <a:pt x="3893045" y="2231771"/>
                  </a:lnTo>
                  <a:lnTo>
                    <a:pt x="3869055" y="2275205"/>
                  </a:lnTo>
                  <a:lnTo>
                    <a:pt x="3843147" y="2317115"/>
                  </a:lnTo>
                  <a:lnTo>
                    <a:pt x="3815334" y="2357755"/>
                  </a:lnTo>
                  <a:lnTo>
                    <a:pt x="3785743" y="2396871"/>
                  </a:lnTo>
                  <a:lnTo>
                    <a:pt x="3754374" y="2434336"/>
                  </a:lnTo>
                  <a:lnTo>
                    <a:pt x="3721354" y="2470277"/>
                  </a:lnTo>
                  <a:lnTo>
                    <a:pt x="3686810" y="2504313"/>
                  </a:lnTo>
                  <a:lnTo>
                    <a:pt x="3650615" y="2536825"/>
                  </a:lnTo>
                  <a:lnTo>
                    <a:pt x="3612896" y="2567559"/>
                  </a:lnTo>
                  <a:lnTo>
                    <a:pt x="3574034" y="2596388"/>
                  </a:lnTo>
                  <a:lnTo>
                    <a:pt x="3533521" y="2623185"/>
                  </a:lnTo>
                  <a:lnTo>
                    <a:pt x="3491865" y="2648077"/>
                  </a:lnTo>
                  <a:lnTo>
                    <a:pt x="3448939" y="2670810"/>
                  </a:lnTo>
                  <a:lnTo>
                    <a:pt x="3404870" y="2691384"/>
                  </a:lnTo>
                  <a:lnTo>
                    <a:pt x="3359912" y="2709799"/>
                  </a:lnTo>
                  <a:lnTo>
                    <a:pt x="3313811" y="2725928"/>
                  </a:lnTo>
                  <a:lnTo>
                    <a:pt x="3266567" y="2739898"/>
                  </a:lnTo>
                  <a:lnTo>
                    <a:pt x="3218434" y="2751328"/>
                  </a:lnTo>
                  <a:lnTo>
                    <a:pt x="3188881" y="2756687"/>
                  </a:lnTo>
                  <a:lnTo>
                    <a:pt x="3183890" y="2699512"/>
                  </a:lnTo>
                  <a:lnTo>
                    <a:pt x="3018409" y="2801112"/>
                  </a:lnTo>
                  <a:lnTo>
                    <a:pt x="3199003" y="2872486"/>
                  </a:lnTo>
                  <a:lnTo>
                    <a:pt x="3194177" y="2817368"/>
                  </a:lnTo>
                  <a:lnTo>
                    <a:pt x="3193910" y="2814294"/>
                  </a:lnTo>
                  <a:lnTo>
                    <a:pt x="3256788" y="2802001"/>
                  </a:lnTo>
                  <a:lnTo>
                    <a:pt x="3307461" y="2788539"/>
                  </a:lnTo>
                  <a:lnTo>
                    <a:pt x="3356991" y="2772537"/>
                  </a:lnTo>
                  <a:lnTo>
                    <a:pt x="3405251" y="2754122"/>
                  </a:lnTo>
                  <a:lnTo>
                    <a:pt x="3476117" y="2721991"/>
                  </a:lnTo>
                  <a:lnTo>
                    <a:pt x="3521583" y="2697734"/>
                  </a:lnTo>
                  <a:lnTo>
                    <a:pt x="3565525" y="2671318"/>
                  </a:lnTo>
                  <a:lnTo>
                    <a:pt x="3608324" y="2642870"/>
                  </a:lnTo>
                  <a:lnTo>
                    <a:pt x="3649599" y="2612390"/>
                  </a:lnTo>
                  <a:lnTo>
                    <a:pt x="3689350" y="2579878"/>
                  </a:lnTo>
                  <a:lnTo>
                    <a:pt x="3727450" y="2545588"/>
                  </a:lnTo>
                  <a:lnTo>
                    <a:pt x="3764026" y="2509393"/>
                  </a:lnTo>
                  <a:lnTo>
                    <a:pt x="3798824" y="2471420"/>
                  </a:lnTo>
                  <a:lnTo>
                    <a:pt x="3831971" y="2431669"/>
                  </a:lnTo>
                  <a:lnTo>
                    <a:pt x="3863073" y="2390394"/>
                  </a:lnTo>
                  <a:lnTo>
                    <a:pt x="3892423" y="2347595"/>
                  </a:lnTo>
                  <a:lnTo>
                    <a:pt x="3919855" y="2303145"/>
                  </a:lnTo>
                  <a:lnTo>
                    <a:pt x="3945001" y="2257425"/>
                  </a:lnTo>
                  <a:lnTo>
                    <a:pt x="3968242" y="2210308"/>
                  </a:lnTo>
                  <a:lnTo>
                    <a:pt x="3989197" y="2161921"/>
                  </a:lnTo>
                  <a:lnTo>
                    <a:pt x="4007993" y="2112645"/>
                  </a:lnTo>
                  <a:lnTo>
                    <a:pt x="4024503" y="2061845"/>
                  </a:lnTo>
                  <a:lnTo>
                    <a:pt x="4038727" y="2010029"/>
                  </a:lnTo>
                  <a:lnTo>
                    <a:pt x="4050411" y="1957197"/>
                  </a:lnTo>
                  <a:lnTo>
                    <a:pt x="4059555" y="1903603"/>
                  </a:lnTo>
                  <a:lnTo>
                    <a:pt x="4066159" y="1848993"/>
                  </a:lnTo>
                  <a:lnTo>
                    <a:pt x="4070223" y="1793367"/>
                  </a:lnTo>
                  <a:lnTo>
                    <a:pt x="4071239" y="1765427"/>
                  </a:lnTo>
                  <a:lnTo>
                    <a:pt x="4071620" y="17379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05227" y="1510283"/>
              <a:ext cx="2240280" cy="640080"/>
            </a:xfrm>
            <a:custGeom>
              <a:avLst/>
              <a:gdLst/>
              <a:ahLst/>
              <a:cxnLst/>
              <a:rect l="l" t="t" r="r" b="b"/>
              <a:pathLst>
                <a:path w="2240279" h="640080">
                  <a:moveTo>
                    <a:pt x="2240279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240279" y="640079"/>
                  </a:lnTo>
                  <a:lnTo>
                    <a:pt x="22402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05227" y="1510283"/>
              <a:ext cx="2240280" cy="640080"/>
            </a:xfrm>
            <a:custGeom>
              <a:avLst/>
              <a:gdLst/>
              <a:ahLst/>
              <a:cxnLst/>
              <a:rect l="l" t="t" r="r" b="b"/>
              <a:pathLst>
                <a:path w="2240279" h="640080">
                  <a:moveTo>
                    <a:pt x="0" y="640079"/>
                  </a:moveTo>
                  <a:lnTo>
                    <a:pt x="2240279" y="640079"/>
                  </a:lnTo>
                  <a:lnTo>
                    <a:pt x="2240279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16167" y="3429000"/>
            <a:ext cx="1752600" cy="40576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254"/>
              </a:spcBef>
            </a:pPr>
            <a:r>
              <a:rPr sz="2100" b="1" dirty="0">
                <a:latin typeface="Arial"/>
                <a:cs typeface="Arial"/>
              </a:rPr>
              <a:t>Назначение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61278" y="2313432"/>
            <a:ext cx="1098550" cy="1116965"/>
          </a:xfrm>
          <a:custGeom>
            <a:avLst/>
            <a:gdLst/>
            <a:ahLst/>
            <a:cxnLst/>
            <a:rect l="l" t="t" r="r" b="b"/>
            <a:pathLst>
              <a:path w="1098550" h="1116964">
                <a:moveTo>
                  <a:pt x="981772" y="945710"/>
                </a:moveTo>
                <a:lnTo>
                  <a:pt x="924941" y="949959"/>
                </a:lnTo>
                <a:lnTo>
                  <a:pt x="1024381" y="1116710"/>
                </a:lnTo>
                <a:lnTo>
                  <a:pt x="1082420" y="975359"/>
                </a:lnTo>
                <a:lnTo>
                  <a:pt x="984885" y="975359"/>
                </a:lnTo>
                <a:lnTo>
                  <a:pt x="981772" y="945710"/>
                </a:lnTo>
                <a:close/>
              </a:path>
              <a:path w="1098550" h="1116964">
                <a:moveTo>
                  <a:pt x="1039390" y="941401"/>
                </a:moveTo>
                <a:lnTo>
                  <a:pt x="981772" y="945710"/>
                </a:lnTo>
                <a:lnTo>
                  <a:pt x="984885" y="975359"/>
                </a:lnTo>
                <a:lnTo>
                  <a:pt x="1042416" y="969263"/>
                </a:lnTo>
                <a:lnTo>
                  <a:pt x="1039390" y="941401"/>
                </a:lnTo>
                <a:close/>
              </a:path>
              <a:path w="1098550" h="1116964">
                <a:moveTo>
                  <a:pt x="1098169" y="937005"/>
                </a:moveTo>
                <a:lnTo>
                  <a:pt x="1039390" y="941401"/>
                </a:lnTo>
                <a:lnTo>
                  <a:pt x="1042416" y="969263"/>
                </a:lnTo>
                <a:lnTo>
                  <a:pt x="984885" y="975359"/>
                </a:lnTo>
                <a:lnTo>
                  <a:pt x="1082420" y="975359"/>
                </a:lnTo>
                <a:lnTo>
                  <a:pt x="1098169" y="937005"/>
                </a:lnTo>
                <a:close/>
              </a:path>
              <a:path w="1098550" h="1116964">
                <a:moveTo>
                  <a:pt x="762" y="0"/>
                </a:moveTo>
                <a:lnTo>
                  <a:pt x="0" y="57912"/>
                </a:lnTo>
                <a:lnTo>
                  <a:pt x="26416" y="58292"/>
                </a:lnTo>
                <a:lnTo>
                  <a:pt x="51943" y="59308"/>
                </a:lnTo>
                <a:lnTo>
                  <a:pt x="102362" y="63372"/>
                </a:lnTo>
                <a:lnTo>
                  <a:pt x="152019" y="70103"/>
                </a:lnTo>
                <a:lnTo>
                  <a:pt x="201041" y="79375"/>
                </a:lnTo>
                <a:lnTo>
                  <a:pt x="249047" y="91312"/>
                </a:lnTo>
                <a:lnTo>
                  <a:pt x="296037" y="105537"/>
                </a:lnTo>
                <a:lnTo>
                  <a:pt x="342392" y="122046"/>
                </a:lnTo>
                <a:lnTo>
                  <a:pt x="387476" y="140969"/>
                </a:lnTo>
                <a:lnTo>
                  <a:pt x="431419" y="162178"/>
                </a:lnTo>
                <a:lnTo>
                  <a:pt x="474725" y="185673"/>
                </a:lnTo>
                <a:lnTo>
                  <a:pt x="516255" y="211200"/>
                </a:lnTo>
                <a:lnTo>
                  <a:pt x="556641" y="238759"/>
                </a:lnTo>
                <a:lnTo>
                  <a:pt x="595757" y="268223"/>
                </a:lnTo>
                <a:lnTo>
                  <a:pt x="633222" y="299592"/>
                </a:lnTo>
                <a:lnTo>
                  <a:pt x="669290" y="332866"/>
                </a:lnTo>
                <a:lnTo>
                  <a:pt x="703961" y="368045"/>
                </a:lnTo>
                <a:lnTo>
                  <a:pt x="736981" y="404748"/>
                </a:lnTo>
                <a:lnTo>
                  <a:pt x="768223" y="443229"/>
                </a:lnTo>
                <a:lnTo>
                  <a:pt x="797813" y="483234"/>
                </a:lnTo>
                <a:lnTo>
                  <a:pt x="825500" y="524763"/>
                </a:lnTo>
                <a:lnTo>
                  <a:pt x="851407" y="567689"/>
                </a:lnTo>
                <a:lnTo>
                  <a:pt x="875411" y="612013"/>
                </a:lnTo>
                <a:lnTo>
                  <a:pt x="897381" y="657732"/>
                </a:lnTo>
                <a:lnTo>
                  <a:pt x="917448" y="704850"/>
                </a:lnTo>
                <a:lnTo>
                  <a:pt x="935101" y="752855"/>
                </a:lnTo>
                <a:lnTo>
                  <a:pt x="950722" y="801751"/>
                </a:lnTo>
                <a:lnTo>
                  <a:pt x="964184" y="852042"/>
                </a:lnTo>
                <a:lnTo>
                  <a:pt x="975232" y="903351"/>
                </a:lnTo>
                <a:lnTo>
                  <a:pt x="981772" y="945710"/>
                </a:lnTo>
                <a:lnTo>
                  <a:pt x="1039390" y="941401"/>
                </a:lnTo>
                <a:lnTo>
                  <a:pt x="1032001" y="891666"/>
                </a:lnTo>
                <a:lnTo>
                  <a:pt x="1020318" y="837691"/>
                </a:lnTo>
                <a:lnTo>
                  <a:pt x="1006094" y="784987"/>
                </a:lnTo>
                <a:lnTo>
                  <a:pt x="989456" y="732663"/>
                </a:lnTo>
                <a:lnTo>
                  <a:pt x="970661" y="681989"/>
                </a:lnTo>
                <a:lnTo>
                  <a:pt x="949578" y="632713"/>
                </a:lnTo>
                <a:lnTo>
                  <a:pt x="926338" y="584453"/>
                </a:lnTo>
                <a:lnTo>
                  <a:pt x="900938" y="537717"/>
                </a:lnTo>
                <a:lnTo>
                  <a:pt x="873632" y="492505"/>
                </a:lnTo>
                <a:lnTo>
                  <a:pt x="844296" y="448690"/>
                </a:lnTo>
                <a:lnTo>
                  <a:pt x="813181" y="406653"/>
                </a:lnTo>
                <a:lnTo>
                  <a:pt x="780034" y="366013"/>
                </a:lnTo>
                <a:lnTo>
                  <a:pt x="745236" y="327278"/>
                </a:lnTo>
                <a:lnTo>
                  <a:pt x="708533" y="290194"/>
                </a:lnTo>
                <a:lnTo>
                  <a:pt x="670306" y="255142"/>
                </a:lnTo>
                <a:lnTo>
                  <a:pt x="630555" y="221995"/>
                </a:lnTo>
                <a:lnTo>
                  <a:pt x="589280" y="190880"/>
                </a:lnTo>
                <a:lnTo>
                  <a:pt x="546481" y="161797"/>
                </a:lnTo>
                <a:lnTo>
                  <a:pt x="502412" y="134873"/>
                </a:lnTo>
                <a:lnTo>
                  <a:pt x="457200" y="110235"/>
                </a:lnTo>
                <a:lnTo>
                  <a:pt x="410591" y="88010"/>
                </a:lnTo>
                <a:lnTo>
                  <a:pt x="362712" y="67817"/>
                </a:lnTo>
                <a:lnTo>
                  <a:pt x="313690" y="50291"/>
                </a:lnTo>
                <a:lnTo>
                  <a:pt x="263525" y="35178"/>
                </a:lnTo>
                <a:lnTo>
                  <a:pt x="212598" y="22732"/>
                </a:lnTo>
                <a:lnTo>
                  <a:pt x="160528" y="12826"/>
                </a:lnTo>
                <a:lnTo>
                  <a:pt x="107823" y="5714"/>
                </a:lnTo>
                <a:lnTo>
                  <a:pt x="54229" y="1396"/>
                </a:lnTo>
                <a:lnTo>
                  <a:pt x="27305" y="380"/>
                </a:lnTo>
                <a:lnTo>
                  <a:pt x="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83079" y="1535938"/>
            <a:ext cx="1824989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00" b="1" spc="10" dirty="0">
                <a:latin typeface="Arial"/>
                <a:cs typeface="Arial"/>
              </a:rPr>
              <a:t>К</a:t>
            </a:r>
            <a:r>
              <a:rPr sz="1700" b="1" spc="-15" dirty="0">
                <a:latin typeface="Arial"/>
                <a:cs typeface="Arial"/>
              </a:rPr>
              <a:t>а</a:t>
            </a:r>
            <a:r>
              <a:rPr sz="1700" b="1" spc="-20" dirty="0">
                <a:latin typeface="Arial"/>
                <a:cs typeface="Arial"/>
              </a:rPr>
              <a:t>т</a:t>
            </a:r>
            <a:r>
              <a:rPr sz="1700" b="1" spc="-15" dirty="0">
                <a:latin typeface="Arial"/>
                <a:cs typeface="Arial"/>
              </a:rPr>
              <a:t>ег</a:t>
            </a:r>
            <a:r>
              <a:rPr sz="1700" b="1" spc="-10" dirty="0">
                <a:latin typeface="Arial"/>
                <a:cs typeface="Arial"/>
              </a:rPr>
              <a:t>ор</a:t>
            </a:r>
            <a:r>
              <a:rPr sz="1700" b="1" spc="5" dirty="0">
                <a:latin typeface="Arial"/>
                <a:cs typeface="Arial"/>
              </a:rPr>
              <a:t>и</a:t>
            </a:r>
            <a:r>
              <a:rPr sz="1700" b="1" spc="-15" dirty="0">
                <a:latin typeface="Arial"/>
                <a:cs typeface="Arial"/>
              </a:rPr>
              <a:t>а</a:t>
            </a:r>
            <a:r>
              <a:rPr sz="1700" b="1" spc="-5" dirty="0">
                <a:latin typeface="Arial"/>
                <a:cs typeface="Arial"/>
              </a:rPr>
              <a:t>л</a:t>
            </a:r>
            <a:r>
              <a:rPr sz="1700" b="1" dirty="0">
                <a:latin typeface="Arial"/>
                <a:cs typeface="Arial"/>
              </a:rPr>
              <a:t>ьн</a:t>
            </a:r>
            <a:r>
              <a:rPr sz="1700" b="1" spc="10" dirty="0">
                <a:latin typeface="Arial"/>
                <a:cs typeface="Arial"/>
              </a:rPr>
              <a:t>ы</a:t>
            </a:r>
            <a:r>
              <a:rPr sz="1700" b="1" dirty="0">
                <a:latin typeface="Arial"/>
                <a:cs typeface="Arial"/>
              </a:rPr>
              <a:t>й  </a:t>
            </a:r>
            <a:r>
              <a:rPr sz="1700" b="1" spc="-5" dirty="0">
                <a:latin typeface="Arial"/>
                <a:cs typeface="Arial"/>
              </a:rPr>
              <a:t>профиль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МКФ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29755" y="1446275"/>
            <a:ext cx="2207260" cy="640080"/>
          </a:xfrm>
          <a:prstGeom prst="rect">
            <a:avLst/>
          </a:prstGeom>
          <a:solidFill>
            <a:srgbClr val="FFFF00"/>
          </a:solidFill>
          <a:ln w="9144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857250" marR="267970" indent="-579755">
              <a:lnSpc>
                <a:spcPct val="100000"/>
              </a:lnSpc>
              <a:spcBef>
                <a:spcPts val="309"/>
              </a:spcBef>
            </a:pPr>
            <a:r>
              <a:rPr sz="1700" b="1" dirty="0">
                <a:latin typeface="Arial"/>
                <a:cs typeface="Arial"/>
              </a:rPr>
              <a:t>Лист оценки</a:t>
            </a:r>
            <a:r>
              <a:rPr sz="1700" b="1" spc="-8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по  </a:t>
            </a:r>
            <a:r>
              <a:rPr sz="1700" b="1" spc="-10" dirty="0">
                <a:latin typeface="Arial"/>
                <a:cs typeface="Arial"/>
              </a:rPr>
              <a:t>МКФ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28490" y="1812543"/>
            <a:ext cx="1946275" cy="401955"/>
          </a:xfrm>
          <a:custGeom>
            <a:avLst/>
            <a:gdLst/>
            <a:ahLst/>
            <a:cxnLst/>
            <a:rect l="l" t="t" r="r" b="b"/>
            <a:pathLst>
              <a:path w="1946275" h="401955">
                <a:moveTo>
                  <a:pt x="209042" y="337820"/>
                </a:moveTo>
                <a:lnTo>
                  <a:pt x="203301" y="263017"/>
                </a:lnTo>
                <a:lnTo>
                  <a:pt x="198882" y="205359"/>
                </a:lnTo>
                <a:lnTo>
                  <a:pt x="164833" y="225755"/>
                </a:lnTo>
                <a:lnTo>
                  <a:pt x="34036" y="7620"/>
                </a:lnTo>
                <a:lnTo>
                  <a:pt x="0" y="27940"/>
                </a:lnTo>
                <a:lnTo>
                  <a:pt x="130911" y="246075"/>
                </a:lnTo>
                <a:lnTo>
                  <a:pt x="96901" y="266446"/>
                </a:lnTo>
                <a:lnTo>
                  <a:pt x="209042" y="337820"/>
                </a:lnTo>
                <a:close/>
              </a:path>
              <a:path w="1946275" h="401955">
                <a:moveTo>
                  <a:pt x="1946148" y="35560"/>
                </a:moveTo>
                <a:lnTo>
                  <a:pt x="1928368" y="0"/>
                </a:lnTo>
                <a:lnTo>
                  <a:pt x="1266621" y="331000"/>
                </a:lnTo>
                <a:lnTo>
                  <a:pt x="1248918" y="295529"/>
                </a:lnTo>
                <a:lnTo>
                  <a:pt x="1169162" y="401828"/>
                </a:lnTo>
                <a:lnTo>
                  <a:pt x="1302004" y="401828"/>
                </a:lnTo>
                <a:lnTo>
                  <a:pt x="1288745" y="375285"/>
                </a:lnTo>
                <a:lnTo>
                  <a:pt x="1284312" y="366420"/>
                </a:lnTo>
                <a:lnTo>
                  <a:pt x="1946148" y="35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429755" y="5433059"/>
            <a:ext cx="2112645" cy="9118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74955" marR="272415" indent="6350" algn="ctr">
              <a:lnSpc>
                <a:spcPct val="100000"/>
              </a:lnSpc>
              <a:spcBef>
                <a:spcPts val="315"/>
              </a:spcBef>
            </a:pPr>
            <a:r>
              <a:rPr sz="1700" b="1" spc="-10" dirty="0">
                <a:latin typeface="Arial"/>
                <a:cs typeface="Arial"/>
              </a:rPr>
              <a:t>Таблица  </a:t>
            </a:r>
            <a:r>
              <a:rPr sz="1700" b="1" spc="-15" dirty="0">
                <a:latin typeface="Arial"/>
                <a:cs typeface="Arial"/>
              </a:rPr>
              <a:t>в</a:t>
            </a:r>
            <a:r>
              <a:rPr sz="1700" b="1" spc="10" dirty="0">
                <a:latin typeface="Arial"/>
                <a:cs typeface="Arial"/>
              </a:rPr>
              <a:t>м</a:t>
            </a:r>
            <a:r>
              <a:rPr sz="1700" b="1" spc="-15" dirty="0">
                <a:latin typeface="Arial"/>
                <a:cs typeface="Arial"/>
              </a:rPr>
              <a:t>е</a:t>
            </a:r>
            <a:r>
              <a:rPr sz="1700" b="1" spc="-30" dirty="0">
                <a:latin typeface="Arial"/>
                <a:cs typeface="Arial"/>
              </a:rPr>
              <a:t>ш</a:t>
            </a:r>
            <a:r>
              <a:rPr sz="1700" b="1" spc="-15" dirty="0">
                <a:latin typeface="Arial"/>
                <a:cs typeface="Arial"/>
              </a:rPr>
              <a:t>а</a:t>
            </a:r>
            <a:r>
              <a:rPr sz="1700" b="1" spc="-20" dirty="0">
                <a:latin typeface="Arial"/>
                <a:cs typeface="Arial"/>
              </a:rPr>
              <a:t>т</a:t>
            </a:r>
            <a:r>
              <a:rPr sz="1700" b="1" spc="-15" dirty="0">
                <a:latin typeface="Arial"/>
                <a:cs typeface="Arial"/>
              </a:rPr>
              <a:t>е</a:t>
            </a:r>
            <a:r>
              <a:rPr sz="1700" b="1" spc="-5" dirty="0">
                <a:latin typeface="Arial"/>
                <a:cs typeface="Arial"/>
              </a:rPr>
              <a:t>л</a:t>
            </a:r>
            <a:r>
              <a:rPr sz="1700" b="1" dirty="0">
                <a:latin typeface="Arial"/>
                <a:cs typeface="Arial"/>
              </a:rPr>
              <a:t>ь</a:t>
            </a:r>
            <a:r>
              <a:rPr sz="1700" b="1" spc="-15" dirty="0">
                <a:latin typeface="Arial"/>
                <a:cs typeface="Arial"/>
              </a:rPr>
              <a:t>с</a:t>
            </a:r>
            <a:r>
              <a:rPr sz="1700" b="1" spc="-20" dirty="0">
                <a:latin typeface="Arial"/>
                <a:cs typeface="Arial"/>
              </a:rPr>
              <a:t>т</a:t>
            </a:r>
            <a:r>
              <a:rPr sz="1700" b="1" dirty="0">
                <a:latin typeface="Arial"/>
                <a:cs typeface="Arial"/>
              </a:rPr>
              <a:t>в  </a:t>
            </a:r>
            <a:r>
              <a:rPr sz="1700" b="1" spc="-10" dirty="0">
                <a:latin typeface="Arial"/>
                <a:cs typeface="Arial"/>
              </a:rPr>
              <a:t>МКФ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85588" y="5394071"/>
            <a:ext cx="1350645" cy="466725"/>
          </a:xfrm>
          <a:custGeom>
            <a:avLst/>
            <a:gdLst/>
            <a:ahLst/>
            <a:cxnLst/>
            <a:rect l="l" t="t" r="r" b="b"/>
            <a:pathLst>
              <a:path w="1350645" h="466725">
                <a:moveTo>
                  <a:pt x="119342" y="37746"/>
                </a:moveTo>
                <a:lnTo>
                  <a:pt x="107330" y="75607"/>
                </a:lnTo>
                <a:lnTo>
                  <a:pt x="1338199" y="466305"/>
                </a:lnTo>
                <a:lnTo>
                  <a:pt x="1350137" y="428536"/>
                </a:lnTo>
                <a:lnTo>
                  <a:pt x="119342" y="37746"/>
                </a:lnTo>
                <a:close/>
              </a:path>
              <a:path w="1350645" h="466725">
                <a:moveTo>
                  <a:pt x="131317" y="0"/>
                </a:moveTo>
                <a:lnTo>
                  <a:pt x="0" y="20700"/>
                </a:lnTo>
                <a:lnTo>
                  <a:pt x="95376" y="113283"/>
                </a:lnTo>
                <a:lnTo>
                  <a:pt x="107330" y="75607"/>
                </a:lnTo>
                <a:lnTo>
                  <a:pt x="88391" y="69595"/>
                </a:lnTo>
                <a:lnTo>
                  <a:pt x="100457" y="31749"/>
                </a:lnTo>
                <a:lnTo>
                  <a:pt x="121244" y="31749"/>
                </a:lnTo>
                <a:lnTo>
                  <a:pt x="131317" y="0"/>
                </a:lnTo>
                <a:close/>
              </a:path>
              <a:path w="1350645" h="466725">
                <a:moveTo>
                  <a:pt x="100457" y="31749"/>
                </a:moveTo>
                <a:lnTo>
                  <a:pt x="88391" y="69595"/>
                </a:lnTo>
                <a:lnTo>
                  <a:pt x="107330" y="75607"/>
                </a:lnTo>
                <a:lnTo>
                  <a:pt x="119342" y="37746"/>
                </a:lnTo>
                <a:lnTo>
                  <a:pt x="100457" y="31749"/>
                </a:lnTo>
                <a:close/>
              </a:path>
              <a:path w="1350645" h="466725">
                <a:moveTo>
                  <a:pt x="121244" y="31749"/>
                </a:moveTo>
                <a:lnTo>
                  <a:pt x="100457" y="31749"/>
                </a:lnTo>
                <a:lnTo>
                  <a:pt x="119342" y="37746"/>
                </a:lnTo>
                <a:lnTo>
                  <a:pt x="121244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42047" y="3872484"/>
            <a:ext cx="138430" cy="1537335"/>
          </a:xfrm>
          <a:custGeom>
            <a:avLst/>
            <a:gdLst/>
            <a:ahLst/>
            <a:cxnLst/>
            <a:rect l="l" t="t" r="r" b="b"/>
            <a:pathLst>
              <a:path w="138429" h="1537335">
                <a:moveTo>
                  <a:pt x="59117" y="117985"/>
                </a:moveTo>
                <a:lnTo>
                  <a:pt x="0" y="1535430"/>
                </a:lnTo>
                <a:lnTo>
                  <a:pt x="39624" y="1536954"/>
                </a:lnTo>
                <a:lnTo>
                  <a:pt x="98616" y="119631"/>
                </a:lnTo>
                <a:lnTo>
                  <a:pt x="59117" y="117985"/>
                </a:lnTo>
                <a:close/>
              </a:path>
              <a:path w="138429" h="1537335">
                <a:moveTo>
                  <a:pt x="127919" y="98171"/>
                </a:moveTo>
                <a:lnTo>
                  <a:pt x="59944" y="98171"/>
                </a:lnTo>
                <a:lnTo>
                  <a:pt x="99441" y="99822"/>
                </a:lnTo>
                <a:lnTo>
                  <a:pt x="98616" y="119631"/>
                </a:lnTo>
                <a:lnTo>
                  <a:pt x="138302" y="121285"/>
                </a:lnTo>
                <a:lnTo>
                  <a:pt x="127919" y="98171"/>
                </a:lnTo>
                <a:close/>
              </a:path>
              <a:path w="138429" h="1537335">
                <a:moveTo>
                  <a:pt x="59944" y="98171"/>
                </a:moveTo>
                <a:lnTo>
                  <a:pt x="59117" y="117985"/>
                </a:lnTo>
                <a:lnTo>
                  <a:pt x="98616" y="119631"/>
                </a:lnTo>
                <a:lnTo>
                  <a:pt x="99441" y="99822"/>
                </a:lnTo>
                <a:lnTo>
                  <a:pt x="59944" y="98171"/>
                </a:lnTo>
                <a:close/>
              </a:path>
              <a:path w="138429" h="1537335">
                <a:moveTo>
                  <a:pt x="83820" y="0"/>
                </a:moveTo>
                <a:lnTo>
                  <a:pt x="19430" y="116332"/>
                </a:lnTo>
                <a:lnTo>
                  <a:pt x="59117" y="117985"/>
                </a:lnTo>
                <a:lnTo>
                  <a:pt x="59944" y="98171"/>
                </a:lnTo>
                <a:lnTo>
                  <a:pt x="127919" y="98171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84988" y="4777740"/>
            <a:ext cx="1920239" cy="9144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92100" marR="289560" algn="ctr">
              <a:lnSpc>
                <a:spcPct val="100000"/>
              </a:lnSpc>
              <a:spcBef>
                <a:spcPts val="320"/>
              </a:spcBef>
            </a:pPr>
            <a:r>
              <a:rPr sz="1700" b="1" dirty="0">
                <a:latin typeface="Arial"/>
                <a:cs typeface="Arial"/>
              </a:rPr>
              <a:t>Лист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оценки  </a:t>
            </a:r>
            <a:r>
              <a:rPr sz="1700" b="1" spc="-20" dirty="0">
                <a:latin typeface="Arial"/>
                <a:cs typeface="Arial"/>
              </a:rPr>
              <a:t>качества </a:t>
            </a:r>
            <a:r>
              <a:rPr sz="1700" b="1" dirty="0">
                <a:latin typeface="Arial"/>
                <a:cs typeface="Arial"/>
              </a:rPr>
              <a:t>по  </a:t>
            </a:r>
            <a:r>
              <a:rPr sz="1700" b="1" spc="-10" dirty="0">
                <a:latin typeface="Arial"/>
                <a:cs typeface="Arial"/>
              </a:rPr>
              <a:t>МКФ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07935" y="3781044"/>
            <a:ext cx="466090" cy="905510"/>
          </a:xfrm>
          <a:custGeom>
            <a:avLst/>
            <a:gdLst/>
            <a:ahLst/>
            <a:cxnLst/>
            <a:rect l="l" t="t" r="r" b="b"/>
            <a:pathLst>
              <a:path w="466090" h="905510">
                <a:moveTo>
                  <a:pt x="394939" y="97467"/>
                </a:moveTo>
                <a:lnTo>
                  <a:pt x="0" y="887221"/>
                </a:lnTo>
                <a:lnTo>
                  <a:pt x="35433" y="905001"/>
                </a:lnTo>
                <a:lnTo>
                  <a:pt x="430356" y="115155"/>
                </a:lnTo>
                <a:lnTo>
                  <a:pt x="394939" y="97467"/>
                </a:lnTo>
                <a:close/>
              </a:path>
              <a:path w="466090" h="905510">
                <a:moveTo>
                  <a:pt x="465772" y="79755"/>
                </a:moveTo>
                <a:lnTo>
                  <a:pt x="403796" y="79755"/>
                </a:lnTo>
                <a:lnTo>
                  <a:pt x="439229" y="97408"/>
                </a:lnTo>
                <a:lnTo>
                  <a:pt x="430356" y="115155"/>
                </a:lnTo>
                <a:lnTo>
                  <a:pt x="465772" y="132841"/>
                </a:lnTo>
                <a:lnTo>
                  <a:pt x="465772" y="79755"/>
                </a:lnTo>
                <a:close/>
              </a:path>
              <a:path w="466090" h="905510">
                <a:moveTo>
                  <a:pt x="403796" y="79755"/>
                </a:moveTo>
                <a:lnTo>
                  <a:pt x="394939" y="97467"/>
                </a:lnTo>
                <a:lnTo>
                  <a:pt x="430356" y="115155"/>
                </a:lnTo>
                <a:lnTo>
                  <a:pt x="439229" y="97408"/>
                </a:lnTo>
                <a:lnTo>
                  <a:pt x="403796" y="79755"/>
                </a:lnTo>
                <a:close/>
              </a:path>
              <a:path w="466090" h="905510">
                <a:moveTo>
                  <a:pt x="465772" y="0"/>
                </a:moveTo>
                <a:lnTo>
                  <a:pt x="359473" y="79755"/>
                </a:lnTo>
                <a:lnTo>
                  <a:pt x="394939" y="97467"/>
                </a:lnTo>
                <a:lnTo>
                  <a:pt x="403796" y="79755"/>
                </a:lnTo>
                <a:lnTo>
                  <a:pt x="465772" y="79755"/>
                </a:lnTo>
                <a:lnTo>
                  <a:pt x="465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17035" y="3384803"/>
            <a:ext cx="2121535" cy="746760"/>
          </a:xfrm>
          <a:prstGeom prst="rect">
            <a:avLst/>
          </a:prstGeom>
          <a:solidFill>
            <a:srgbClr val="0066FF"/>
          </a:solidFill>
          <a:ln w="9144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10489" marR="106680" indent="615950">
              <a:lnSpc>
                <a:spcPct val="100000"/>
              </a:lnSpc>
              <a:spcBef>
                <a:spcPts val="300"/>
              </a:spcBef>
            </a:pP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Цикл  ре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100" b="1" spc="5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ации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591310"/>
          </a:xfrm>
          <a:custGeom>
            <a:avLst/>
            <a:gdLst/>
            <a:ahLst/>
            <a:cxnLst/>
            <a:rect l="l" t="t" r="r" b="b"/>
            <a:pathLst>
              <a:path w="9144000" h="1591310">
                <a:moveTo>
                  <a:pt x="9144000" y="0"/>
                </a:moveTo>
                <a:lnTo>
                  <a:pt x="0" y="0"/>
                </a:lnTo>
                <a:lnTo>
                  <a:pt x="0" y="1591055"/>
                </a:lnTo>
                <a:lnTo>
                  <a:pt x="9144000" y="159105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542" y="42164"/>
            <a:ext cx="84861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0"/>
              </a:spcBef>
              <a:tabLst>
                <a:tab pos="1635760" algn="l"/>
              </a:tabLst>
            </a:pPr>
            <a:r>
              <a:rPr sz="2400" spc="-20" dirty="0">
                <a:latin typeface="Arial"/>
                <a:cs typeface="Arial"/>
              </a:rPr>
              <a:t>Использование </a:t>
            </a:r>
            <a:r>
              <a:rPr sz="2400" spc="-10" dirty="0">
                <a:latin typeface="Arial"/>
                <a:cs typeface="Arial"/>
              </a:rPr>
              <a:t>Международной </a:t>
            </a:r>
            <a:r>
              <a:rPr sz="2400" spc="-5" dirty="0">
                <a:latin typeface="Arial"/>
                <a:cs typeface="Arial"/>
              </a:rPr>
              <a:t>классификации  </a:t>
            </a:r>
            <a:r>
              <a:rPr sz="2400" spc="-15" dirty="0">
                <a:latin typeface="Arial"/>
                <a:cs typeface="Arial"/>
              </a:rPr>
              <a:t>функционирования, </a:t>
            </a:r>
            <a:r>
              <a:rPr sz="2400" spc="-5" dirty="0">
                <a:latin typeface="Arial"/>
                <a:cs typeface="Arial"/>
              </a:rPr>
              <a:t>ограничений </a:t>
            </a:r>
            <a:r>
              <a:rPr sz="2400" spc="-10" dirty="0">
                <a:latin typeface="Arial"/>
                <a:cs typeface="Arial"/>
              </a:rPr>
              <a:t>жизнедеятельности </a:t>
            </a:r>
            <a:r>
              <a:rPr sz="2400" dirty="0">
                <a:latin typeface="Arial"/>
                <a:cs typeface="Arial"/>
              </a:rPr>
              <a:t>и  </a:t>
            </a:r>
            <a:r>
              <a:rPr sz="2400" spc="-5" dirty="0">
                <a:latin typeface="Arial"/>
                <a:cs typeface="Arial"/>
              </a:rPr>
              <a:t>здоровья	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шкалы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FIM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9045" y="1872833"/>
            <a:ext cx="7034530" cy="4364355"/>
            <a:chOff x="1219045" y="1872833"/>
            <a:chExt cx="7034530" cy="4364355"/>
          </a:xfrm>
        </p:grpSpPr>
        <p:sp>
          <p:nvSpPr>
            <p:cNvPr id="5" name="object 5"/>
            <p:cNvSpPr/>
            <p:nvPr/>
          </p:nvSpPr>
          <p:spPr>
            <a:xfrm>
              <a:off x="1219045" y="1872833"/>
              <a:ext cx="7034176" cy="43642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1120" y="2033016"/>
              <a:ext cx="6537959" cy="3867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16301" y="6047943"/>
            <a:ext cx="4296410" cy="268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800" b="1" spc="-5" dirty="0">
                <a:solidFill>
                  <a:srgbClr val="003366"/>
                </a:solidFill>
                <a:latin typeface="Calibri"/>
                <a:cs typeface="Calibri"/>
              </a:rPr>
              <a:t>Ptyushkin P </a:t>
            </a:r>
            <a:r>
              <a:rPr sz="800" b="1" dirty="0">
                <a:solidFill>
                  <a:srgbClr val="003366"/>
                </a:solidFill>
                <a:latin typeface="Calibri"/>
                <a:cs typeface="Calibri"/>
              </a:rPr>
              <a:t>et </a:t>
            </a:r>
            <a:r>
              <a:rPr sz="800" b="1" spc="-10" dirty="0">
                <a:solidFill>
                  <a:srgbClr val="003366"/>
                </a:solidFill>
                <a:latin typeface="Calibri"/>
                <a:cs typeface="Calibri"/>
              </a:rPr>
              <a:t>al. </a:t>
            </a:r>
            <a:r>
              <a:rPr sz="800" b="1" spc="-5" dirty="0">
                <a:solidFill>
                  <a:srgbClr val="003366"/>
                </a:solidFill>
                <a:latin typeface="Calibri"/>
                <a:cs typeface="Calibri"/>
              </a:rPr>
              <a:t>Brain </a:t>
            </a:r>
            <a:r>
              <a:rPr sz="800" b="1" spc="-10" dirty="0">
                <a:solidFill>
                  <a:srgbClr val="003366"/>
                </a:solidFill>
                <a:latin typeface="Calibri"/>
                <a:cs typeface="Calibri"/>
              </a:rPr>
              <a:t>Inj. </a:t>
            </a:r>
            <a:r>
              <a:rPr sz="800" b="1" spc="-5" dirty="0">
                <a:solidFill>
                  <a:srgbClr val="003366"/>
                </a:solidFill>
                <a:latin typeface="Calibri"/>
                <a:cs typeface="Calibri"/>
              </a:rPr>
              <a:t>Use of </a:t>
            </a:r>
            <a:r>
              <a:rPr sz="800" b="1" spc="-10" dirty="0">
                <a:solidFill>
                  <a:srgbClr val="003366"/>
                </a:solidFill>
                <a:latin typeface="Calibri"/>
                <a:cs typeface="Calibri"/>
              </a:rPr>
              <a:t>the International Classification </a:t>
            </a:r>
            <a:r>
              <a:rPr sz="800" b="1" spc="-5" dirty="0">
                <a:solidFill>
                  <a:srgbClr val="003366"/>
                </a:solidFill>
                <a:latin typeface="Calibri"/>
                <a:cs typeface="Calibri"/>
              </a:rPr>
              <a:t>of Functioning, </a:t>
            </a:r>
            <a:r>
              <a:rPr sz="800" b="1" spc="-10" dirty="0">
                <a:solidFill>
                  <a:srgbClr val="003366"/>
                </a:solidFill>
                <a:latin typeface="Calibri"/>
                <a:cs typeface="Calibri"/>
              </a:rPr>
              <a:t>Disability and Health  (ICF) in </a:t>
            </a:r>
            <a:r>
              <a:rPr sz="800" b="1" spc="-5" dirty="0">
                <a:solidFill>
                  <a:srgbClr val="003366"/>
                </a:solidFill>
                <a:latin typeface="Calibri"/>
                <a:cs typeface="Calibri"/>
              </a:rPr>
              <a:t>patients with </a:t>
            </a:r>
            <a:r>
              <a:rPr sz="800" b="1" spc="-10" dirty="0">
                <a:solidFill>
                  <a:srgbClr val="003366"/>
                </a:solidFill>
                <a:latin typeface="Calibri"/>
                <a:cs typeface="Calibri"/>
              </a:rPr>
              <a:t>traumatic </a:t>
            </a:r>
            <a:r>
              <a:rPr sz="800" b="1" spc="-5" dirty="0">
                <a:solidFill>
                  <a:srgbClr val="003366"/>
                </a:solidFill>
                <a:latin typeface="Calibri"/>
                <a:cs typeface="Calibri"/>
              </a:rPr>
              <a:t>brain injury.</a:t>
            </a:r>
            <a:r>
              <a:rPr sz="800" b="1" spc="1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003366"/>
                </a:solidFill>
                <a:latin typeface="Calibri"/>
                <a:cs typeface="Calibri"/>
              </a:rPr>
              <a:t>2010;24(13-14):1519-27.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2352" y="6317168"/>
            <a:ext cx="2586355" cy="5499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25600">
              <a:lnSpc>
                <a:spcPct val="100000"/>
              </a:lnSpc>
              <a:spcBef>
                <a:spcPts val="185"/>
              </a:spcBef>
            </a:pPr>
            <a:r>
              <a:rPr sz="1000" b="1" i="1" spc="-125" dirty="0">
                <a:latin typeface="Calibri"/>
                <a:cs typeface="Calibri"/>
              </a:rPr>
              <a:t>Mauro</a:t>
            </a:r>
            <a:r>
              <a:rPr sz="1800" b="1" spc="-187" baseline="-39351" dirty="0">
                <a:solidFill>
                  <a:srgbClr val="888888"/>
                </a:solidFill>
                <a:latin typeface="Tahoma"/>
                <a:cs typeface="Tahoma"/>
              </a:rPr>
              <a:t>1</a:t>
            </a:r>
            <a:r>
              <a:rPr sz="1000" b="1" i="1" spc="-125" dirty="0">
                <a:latin typeface="Calibri"/>
                <a:cs typeface="Calibri"/>
              </a:rPr>
              <a:t>Z</a:t>
            </a:r>
            <a:r>
              <a:rPr sz="1800" b="1" spc="-187" baseline="-39351" dirty="0">
                <a:solidFill>
                  <a:srgbClr val="888888"/>
                </a:solidFill>
                <a:latin typeface="Tahoma"/>
                <a:cs typeface="Tahoma"/>
              </a:rPr>
              <a:t>3</a:t>
            </a:r>
            <a:r>
              <a:rPr sz="1000" b="1" i="1" spc="-125" dirty="0">
                <a:latin typeface="Calibri"/>
                <a:cs typeface="Calibri"/>
              </a:rPr>
              <a:t>a</a:t>
            </a:r>
            <a:r>
              <a:rPr sz="1800" b="1" spc="-187" baseline="-39351" dirty="0">
                <a:solidFill>
                  <a:srgbClr val="888888"/>
                </a:solidFill>
                <a:latin typeface="Tahoma"/>
                <a:cs typeface="Tahoma"/>
              </a:rPr>
              <a:t>5</a:t>
            </a:r>
            <a:r>
              <a:rPr sz="1000" b="1" i="1" spc="-125" dirty="0">
                <a:latin typeface="Calibri"/>
                <a:cs typeface="Calibri"/>
              </a:rPr>
              <a:t>mpolini</a:t>
            </a:r>
            <a:endParaRPr sz="1000">
              <a:latin typeface="Calibri"/>
              <a:cs typeface="Calibri"/>
            </a:endParaRPr>
          </a:p>
          <a:p>
            <a:pPr marR="43180" algn="r">
              <a:lnSpc>
                <a:spcPct val="100000"/>
              </a:lnSpc>
              <a:spcBef>
                <a:spcPts val="80"/>
              </a:spcBef>
            </a:pPr>
            <a:r>
              <a:rPr sz="1000" b="1" dirty="0">
                <a:latin typeface="Calibri"/>
                <a:cs typeface="Calibri"/>
              </a:rPr>
              <a:t>Dept. </a:t>
            </a:r>
            <a:r>
              <a:rPr sz="1000" b="1" spc="5" dirty="0">
                <a:latin typeface="Calibri"/>
                <a:cs typeface="Calibri"/>
              </a:rPr>
              <a:t>of</a:t>
            </a:r>
            <a:r>
              <a:rPr sz="1000" b="1" spc="-9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Rehabilitation</a:t>
            </a:r>
            <a:endParaRPr sz="1000">
              <a:latin typeface="Calibri"/>
              <a:cs typeface="Calibri"/>
            </a:endParaRPr>
          </a:p>
          <a:p>
            <a:pPr marR="45720" algn="r">
              <a:lnSpc>
                <a:spcPct val="100000"/>
              </a:lnSpc>
              <a:spcBef>
                <a:spcPts val="120"/>
              </a:spcBef>
            </a:pPr>
            <a:r>
              <a:rPr sz="1000" b="1" dirty="0">
                <a:latin typeface="Calibri"/>
                <a:cs typeface="Calibri"/>
              </a:rPr>
              <a:t>Italian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National</a:t>
            </a:r>
            <a:r>
              <a:rPr sz="1000" b="1" spc="-7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Health</a:t>
            </a:r>
            <a:r>
              <a:rPr sz="1000" b="1" spc="-5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Service</a:t>
            </a:r>
            <a:r>
              <a:rPr sz="1000" b="1" spc="-50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–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Umbria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Region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92150"/>
            <a:chOff x="0" y="0"/>
            <a:chExt cx="9144000" cy="6921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4000" y="0"/>
                  </a:moveTo>
                  <a:lnTo>
                    <a:pt x="0" y="0"/>
                  </a:lnTo>
                  <a:lnTo>
                    <a:pt x="0" y="691896"/>
                  </a:lnTo>
                  <a:lnTo>
                    <a:pt x="9144000" y="6918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9184" y="0"/>
              <a:ext cx="8505190" cy="4950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8942" y="0"/>
            <a:ext cx="81819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Шкалы </a:t>
            </a:r>
            <a:r>
              <a:rPr spc="-5" dirty="0"/>
              <a:t>и </a:t>
            </a:r>
            <a:r>
              <a:rPr spc="-15" dirty="0"/>
              <a:t>тесты, используемые </a:t>
            </a:r>
            <a:r>
              <a:rPr spc="-5" dirty="0"/>
              <a:t>в </a:t>
            </a:r>
            <a:r>
              <a:rPr spc="-10" dirty="0"/>
              <a:t>процессе </a:t>
            </a:r>
            <a:r>
              <a:rPr spc="-5" dirty="0"/>
              <a:t>реабилитации </a:t>
            </a:r>
            <a:r>
              <a:rPr spc="-10" dirty="0"/>
              <a:t>больных </a:t>
            </a:r>
            <a:r>
              <a:rPr spc="-5" dirty="0"/>
              <a:t>с</a:t>
            </a:r>
            <a:r>
              <a:rPr spc="200" dirty="0"/>
              <a:t> </a:t>
            </a:r>
            <a:r>
              <a:rPr spc="-10" dirty="0"/>
              <a:t>ТБСМ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065" y="1215085"/>
            <a:ext cx="7571105" cy="459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9755" indent="-56769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79755" algn="l"/>
                <a:tab pos="580390" algn="l"/>
                <a:tab pos="1515745" algn="l"/>
              </a:tabLst>
            </a:pPr>
            <a:r>
              <a:rPr sz="2000" b="1" spc="-15" dirty="0">
                <a:latin typeface="Calibri"/>
                <a:cs typeface="Calibri"/>
              </a:rPr>
              <a:t>Шкала	</a:t>
            </a:r>
            <a:r>
              <a:rPr sz="2000" b="1" i="1" spc="-10" dirty="0">
                <a:latin typeface="Calibri"/>
                <a:cs typeface="Calibri"/>
              </a:rPr>
              <a:t>SNC-SCI-ASIA </a:t>
            </a:r>
            <a:r>
              <a:rPr sz="2000" b="1" spc="-35" dirty="0">
                <a:latin typeface="Calibri"/>
                <a:cs typeface="Calibri"/>
              </a:rPr>
              <a:t>[Yarkony </a:t>
            </a:r>
            <a:r>
              <a:rPr sz="2000" b="1" spc="-10" dirty="0">
                <a:latin typeface="Calibri"/>
                <a:cs typeface="Calibri"/>
              </a:rPr>
              <a:t>G.,Chen</a:t>
            </a:r>
            <a:r>
              <a:rPr sz="2000" b="1" spc="14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D.,1996].</a:t>
            </a:r>
            <a:endParaRPr sz="2000">
              <a:latin typeface="Calibri"/>
              <a:cs typeface="Calibri"/>
            </a:endParaRPr>
          </a:p>
          <a:p>
            <a:pPr marL="579755" indent="-567690">
              <a:lnSpc>
                <a:spcPct val="100000"/>
              </a:lnSpc>
              <a:buAutoNum type="arabicPeriod"/>
              <a:tabLst>
                <a:tab pos="579755" algn="l"/>
                <a:tab pos="580390" algn="l"/>
              </a:tabLst>
            </a:pPr>
            <a:r>
              <a:rPr sz="2000" b="1" spc="-45" dirty="0">
                <a:latin typeface="Calibri"/>
                <a:cs typeface="Calibri"/>
              </a:rPr>
              <a:t>Тест </a:t>
            </a:r>
            <a:r>
              <a:rPr sz="2000" b="1" spc="-15" dirty="0">
                <a:latin typeface="Calibri"/>
                <a:cs typeface="Calibri"/>
              </a:rPr>
              <a:t>PULSES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Profile</a:t>
            </a:r>
            <a:endParaRPr sz="2000">
              <a:latin typeface="Calibri"/>
              <a:cs typeface="Calibri"/>
            </a:endParaRPr>
          </a:p>
          <a:p>
            <a:pPr marL="579755" indent="-567690">
              <a:lnSpc>
                <a:spcPct val="100000"/>
              </a:lnSpc>
              <a:buAutoNum type="arabicPeriod"/>
              <a:tabLst>
                <a:tab pos="579755" algn="l"/>
                <a:tab pos="580390" algn="l"/>
              </a:tabLst>
            </a:pPr>
            <a:r>
              <a:rPr sz="2000" b="1" spc="-5" dirty="0">
                <a:latin typeface="Calibri"/>
                <a:cs typeface="Calibri"/>
              </a:rPr>
              <a:t>Spinal </a:t>
            </a:r>
            <a:r>
              <a:rPr sz="2000" b="1" spc="-10" dirty="0">
                <a:latin typeface="Calibri"/>
                <a:cs typeface="Calibri"/>
              </a:rPr>
              <a:t>Cord </a:t>
            </a:r>
            <a:r>
              <a:rPr sz="2000" b="1" spc="-5" dirty="0">
                <a:latin typeface="Calibri"/>
                <a:cs typeface="Calibri"/>
              </a:rPr>
              <a:t>Injury Functional </a:t>
            </a:r>
            <a:r>
              <a:rPr sz="2000" b="1" spc="-10" dirty="0">
                <a:latin typeface="Calibri"/>
                <a:cs typeface="Calibri"/>
              </a:rPr>
              <a:t>Ambulation </a:t>
            </a:r>
            <a:r>
              <a:rPr sz="2000" b="1" spc="-15" dirty="0">
                <a:latin typeface="Calibri"/>
                <a:cs typeface="Calibri"/>
              </a:rPr>
              <a:t>Inventor </a:t>
            </a:r>
            <a:r>
              <a:rPr sz="2000" b="1" spc="-10" dirty="0">
                <a:latin typeface="Calibri"/>
                <a:cs typeface="Calibri"/>
              </a:rPr>
              <a:t>[Field-Fote</a:t>
            </a:r>
            <a:r>
              <a:rPr sz="2000" b="1" spc="14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E.C.,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2001]</a:t>
            </a:r>
            <a:endParaRPr sz="200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buAutoNum type="arabicPeriod" startAt="4"/>
              <a:tabLst>
                <a:tab pos="585470" algn="l"/>
                <a:tab pos="586105" algn="l"/>
              </a:tabLst>
            </a:pPr>
            <a:r>
              <a:rPr sz="2000" b="1" spc="-50" dirty="0">
                <a:latin typeface="Calibri"/>
                <a:cs typeface="Calibri"/>
              </a:rPr>
              <a:t>Тест </a:t>
            </a:r>
            <a:r>
              <a:rPr sz="2000" b="1" spc="-25" dirty="0">
                <a:latin typeface="Calibri"/>
                <a:cs typeface="Calibri"/>
              </a:rPr>
              <a:t>Ходьбы </a:t>
            </a:r>
            <a:r>
              <a:rPr sz="2000" b="1" spc="-5" dirty="0">
                <a:latin typeface="Calibri"/>
                <a:cs typeface="Calibri"/>
              </a:rPr>
              <a:t>с </a:t>
            </a:r>
            <a:r>
              <a:rPr sz="2000" b="1" spc="-10" dirty="0">
                <a:latin typeface="Calibri"/>
                <a:cs typeface="Calibri"/>
              </a:rPr>
              <a:t>Регистрацией Времени </a:t>
            </a: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Расстояния);</a:t>
            </a:r>
            <a:endParaRPr sz="200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585470" algn="l"/>
                <a:tab pos="586105" algn="l"/>
              </a:tabLst>
            </a:pPr>
            <a:r>
              <a:rPr sz="2000" b="1" spc="-45" dirty="0">
                <a:latin typeface="Calibri"/>
                <a:cs typeface="Calibri"/>
              </a:rPr>
              <a:t>Тест </a:t>
            </a:r>
            <a:r>
              <a:rPr sz="2000" b="1" spc="-5" dirty="0">
                <a:latin typeface="Calibri"/>
                <a:cs typeface="Calibri"/>
              </a:rPr>
              <a:t>баланса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Берга</a:t>
            </a:r>
            <a:endParaRPr sz="200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buAutoNum type="arabicPeriod" startAt="4"/>
              <a:tabLst>
                <a:tab pos="585470" algn="l"/>
                <a:tab pos="586105" algn="l"/>
              </a:tabLst>
            </a:pPr>
            <a:r>
              <a:rPr sz="2000" b="1" spc="-45" dirty="0">
                <a:latin typeface="Calibri"/>
                <a:cs typeface="Calibri"/>
              </a:rPr>
              <a:t>Тест </a:t>
            </a:r>
            <a:r>
              <a:rPr sz="2000" b="1" spc="-5" dirty="0">
                <a:latin typeface="Calibri"/>
                <a:cs typeface="Calibri"/>
              </a:rPr>
              <a:t>«Встать и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иди»</a:t>
            </a:r>
            <a:endParaRPr sz="200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buAutoNum type="arabicPeriod" startAt="4"/>
              <a:tabLst>
                <a:tab pos="585470" algn="l"/>
                <a:tab pos="586105" algn="l"/>
              </a:tabLst>
            </a:pPr>
            <a:r>
              <a:rPr sz="2000" b="1" spc="-15" dirty="0">
                <a:latin typeface="Calibri"/>
                <a:cs typeface="Calibri"/>
              </a:rPr>
              <a:t>Шкала Оценка Двигательной </a:t>
            </a:r>
            <a:r>
              <a:rPr sz="2000" b="1" spc="-10" dirty="0">
                <a:latin typeface="Calibri"/>
                <a:cs typeface="Calibri"/>
              </a:rPr>
              <a:t>Активности </a:t>
            </a:r>
            <a:r>
              <a:rPr sz="2000" b="1" spc="-5" dirty="0">
                <a:latin typeface="Calibri"/>
                <a:cs typeface="Calibri"/>
              </a:rPr>
              <a:t>у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Пожилых</a:t>
            </a:r>
            <a:endParaRPr sz="200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buAutoNum type="arabicPeriod" startAt="4"/>
              <a:tabLst>
                <a:tab pos="585470" algn="l"/>
                <a:tab pos="586105" algn="l"/>
              </a:tabLst>
            </a:pPr>
            <a:r>
              <a:rPr sz="2000" b="1" spc="-15" dirty="0">
                <a:latin typeface="Calibri"/>
                <a:cs typeface="Calibri"/>
              </a:rPr>
              <a:t>Шкала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Бартел</a:t>
            </a:r>
            <a:endParaRPr sz="200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buAutoNum type="arabicPeriod" startAt="4"/>
              <a:tabLst>
                <a:tab pos="585470" algn="l"/>
                <a:tab pos="586105" algn="l"/>
              </a:tabLst>
            </a:pPr>
            <a:r>
              <a:rPr sz="2000" b="1" spc="-15" dirty="0">
                <a:latin typeface="Calibri"/>
                <a:cs typeface="Calibri"/>
              </a:rPr>
              <a:t>Шкала </a:t>
            </a:r>
            <a:r>
              <a:rPr sz="2000" b="1" spc="-10" dirty="0">
                <a:latin typeface="Calibri"/>
                <a:cs typeface="Calibri"/>
              </a:rPr>
              <a:t>функциональной независимости</a:t>
            </a:r>
            <a:r>
              <a:rPr sz="2000" b="1" spc="1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FIM</a:t>
            </a:r>
            <a:endParaRPr sz="200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585470" algn="l"/>
                <a:tab pos="586105" algn="l"/>
              </a:tabLst>
            </a:pPr>
            <a:r>
              <a:rPr sz="2000" b="1" spc="-10" dirty="0">
                <a:latin typeface="Calibri"/>
                <a:cs typeface="Calibri"/>
              </a:rPr>
              <a:t>Временной </a:t>
            </a:r>
            <a:r>
              <a:rPr sz="2000" b="1" spc="-15" dirty="0">
                <a:latin typeface="Calibri"/>
                <a:cs typeface="Calibri"/>
              </a:rPr>
              <a:t>тест </a:t>
            </a:r>
            <a:r>
              <a:rPr sz="2000" b="1" spc="-20" dirty="0">
                <a:latin typeface="Calibri"/>
                <a:cs typeface="Calibri"/>
              </a:rPr>
              <a:t>ходьбы </a:t>
            </a:r>
            <a:r>
              <a:rPr sz="2000" b="1" spc="-10" dirty="0">
                <a:latin typeface="Calibri"/>
                <a:cs typeface="Calibri"/>
              </a:rPr>
              <a:t>вверх </a:t>
            </a:r>
            <a:r>
              <a:rPr sz="2000" b="1" spc="-5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вниз по</a:t>
            </a:r>
            <a:r>
              <a:rPr sz="2000" b="1" spc="1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лестнице</a:t>
            </a:r>
            <a:endParaRPr sz="200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buAutoNum type="arabicPeriod" startAt="4"/>
              <a:tabLst>
                <a:tab pos="585470" algn="l"/>
                <a:tab pos="586105" algn="l"/>
              </a:tabLst>
            </a:pPr>
            <a:r>
              <a:rPr sz="2000" b="1" spc="-40" dirty="0">
                <a:latin typeface="Calibri"/>
                <a:cs typeface="Calibri"/>
              </a:rPr>
              <a:t>Тесты </a:t>
            </a:r>
            <a:r>
              <a:rPr sz="2000" b="1" spc="-10" dirty="0">
                <a:latin typeface="Calibri"/>
                <a:cs typeface="Calibri"/>
              </a:rPr>
              <a:t>риска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падения</a:t>
            </a:r>
            <a:endParaRPr sz="200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buAutoNum type="arabicPeriod" startAt="4"/>
              <a:tabLst>
                <a:tab pos="585470" algn="l"/>
                <a:tab pos="586105" algn="l"/>
              </a:tabLst>
            </a:pPr>
            <a:r>
              <a:rPr sz="2000" b="1" spc="-20" dirty="0">
                <a:latin typeface="Calibri"/>
                <a:cs typeface="Calibri"/>
              </a:rPr>
              <a:t>Индекс </a:t>
            </a:r>
            <a:r>
              <a:rPr sz="2000" b="1" spc="-10" dirty="0">
                <a:latin typeface="Calibri"/>
                <a:cs typeface="Calibri"/>
              </a:rPr>
              <a:t>Мобильности Ривермид (Rivermead Mobility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Index)</a:t>
            </a:r>
            <a:endParaRPr sz="200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buAutoNum type="arabicPeriod" startAt="4"/>
              <a:tabLst>
                <a:tab pos="585470" algn="l"/>
                <a:tab pos="586105" algn="l"/>
              </a:tabLst>
            </a:pPr>
            <a:r>
              <a:rPr sz="2000" b="1" spc="-20" dirty="0">
                <a:latin typeface="Calibri"/>
                <a:cs typeface="Calibri"/>
              </a:rPr>
              <a:t>Индекс ходьбы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Хаузера</a:t>
            </a:r>
            <a:endParaRPr sz="2000">
              <a:latin typeface="Calibri"/>
              <a:cs typeface="Calibri"/>
            </a:endParaRPr>
          </a:p>
          <a:p>
            <a:pPr marL="585470" indent="-57340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585470" algn="l"/>
                <a:tab pos="586105" algn="l"/>
              </a:tabLst>
            </a:pPr>
            <a:r>
              <a:rPr sz="2000" b="1" spc="-15" dirty="0">
                <a:latin typeface="Calibri"/>
                <a:cs typeface="Calibri"/>
              </a:rPr>
              <a:t>Шкала </a:t>
            </a:r>
            <a:r>
              <a:rPr sz="2000" b="1" spc="-10" dirty="0">
                <a:latin typeface="Calibri"/>
                <a:cs typeface="Calibri"/>
              </a:rPr>
              <a:t>VFM для оценки активности </a:t>
            </a:r>
            <a:r>
              <a:rPr sz="2000" b="1" spc="-5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повседневной</a:t>
            </a:r>
            <a:r>
              <a:rPr sz="2000" b="1" spc="16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жизни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" y="136905"/>
            <a:ext cx="8276590" cy="64871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619125" marR="5080" indent="-24765">
              <a:lnSpc>
                <a:spcPct val="80400"/>
              </a:lnSpc>
              <a:spcBef>
                <a:spcPts val="665"/>
              </a:spcBef>
              <a:tabLst>
                <a:tab pos="2198370" algn="l"/>
                <a:tab pos="2774950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Методы: </a:t>
            </a:r>
            <a:r>
              <a:rPr sz="2400" spc="-10" dirty="0">
                <a:latin typeface="Times New Roman"/>
                <a:cs typeface="Times New Roman"/>
              </a:rPr>
              <a:t>функциональная оценочная шкала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5" dirty="0">
                <a:latin typeface="Times New Roman"/>
                <a:cs typeface="Times New Roman"/>
              </a:rPr>
              <a:t>больных </a:t>
            </a:r>
            <a:r>
              <a:rPr sz="2400" dirty="0">
                <a:latin typeface="Times New Roman"/>
                <a:cs typeface="Times New Roman"/>
              </a:rPr>
              <a:t>с  </a:t>
            </a:r>
            <a:r>
              <a:rPr sz="2400" spc="-10" dirty="0">
                <a:latin typeface="Times New Roman"/>
                <a:cs typeface="Times New Roman"/>
              </a:rPr>
              <a:t>травмой спинного </a:t>
            </a:r>
            <a:r>
              <a:rPr sz="2400" spc="-5" dirty="0">
                <a:latin typeface="Times New Roman"/>
                <a:cs typeface="Times New Roman"/>
              </a:rPr>
              <a:t>мозга </a:t>
            </a:r>
            <a:r>
              <a:rPr sz="2400" spc="-25" dirty="0">
                <a:latin typeface="Times New Roman"/>
                <a:cs typeface="Times New Roman"/>
              </a:rPr>
              <a:t>(Valutazione </a:t>
            </a:r>
            <a:r>
              <a:rPr sz="2400" spc="-5" dirty="0">
                <a:latin typeface="Times New Roman"/>
                <a:cs typeface="Times New Roman"/>
              </a:rPr>
              <a:t>Fuczionale </a:t>
            </a:r>
            <a:r>
              <a:rPr sz="2400" dirty="0">
                <a:latin typeface="Times New Roman"/>
                <a:cs typeface="Times New Roman"/>
              </a:rPr>
              <a:t>Mielolesi,  или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VFM</a:t>
            </a:r>
            <a:r>
              <a:rPr sz="2400" spc="-10" dirty="0">
                <a:latin typeface="Times New Roman"/>
                <a:cs typeface="Times New Roman"/>
              </a:rPr>
              <a:t>)	</a:t>
            </a:r>
            <a:r>
              <a:rPr sz="2400" i="1" spc="-5" dirty="0">
                <a:latin typeface="Times New Roman"/>
                <a:cs typeface="Times New Roman"/>
              </a:rPr>
              <a:t>[по	</a:t>
            </a:r>
            <a:r>
              <a:rPr sz="2400" i="1" spc="-30" dirty="0">
                <a:latin typeface="Times New Roman"/>
                <a:cs typeface="Times New Roman"/>
              </a:rPr>
              <a:t>M.Taricco </a:t>
            </a:r>
            <a:r>
              <a:rPr sz="2400" i="1" dirty="0">
                <a:latin typeface="Times New Roman"/>
                <a:cs typeface="Times New Roman"/>
              </a:rPr>
              <a:t>и </a:t>
            </a:r>
            <a:r>
              <a:rPr sz="2400" i="1" spc="-15" dirty="0">
                <a:latin typeface="Times New Roman"/>
                <a:cs typeface="Times New Roman"/>
              </a:rPr>
              <a:t>соавт.,</a:t>
            </a:r>
            <a:r>
              <a:rPr sz="2400" i="1" spc="50" dirty="0">
                <a:latin typeface="Times New Roman"/>
                <a:cs typeface="Times New Roman"/>
              </a:rPr>
              <a:t> </a:t>
            </a:r>
            <a:r>
              <a:rPr sz="2400" i="1" spc="10" dirty="0">
                <a:latin typeface="Times New Roman"/>
                <a:cs typeface="Times New Roman"/>
              </a:rPr>
              <a:t>2000].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619125" marR="794385" indent="-607060">
              <a:lnSpc>
                <a:spcPts val="2310"/>
              </a:lnSpc>
              <a:buFont typeface="Arial"/>
              <a:buChar char="•"/>
              <a:tabLst>
                <a:tab pos="619125" algn="l"/>
                <a:tab pos="619760" algn="l"/>
              </a:tabLst>
            </a:pPr>
            <a:r>
              <a:rPr sz="2400" dirty="0">
                <a:latin typeface="Times New Roman"/>
                <a:cs typeface="Times New Roman"/>
              </a:rPr>
              <a:t>8 </a:t>
            </a:r>
            <a:r>
              <a:rPr sz="2400" spc="-25" dirty="0">
                <a:latin typeface="Times New Roman"/>
                <a:cs typeface="Times New Roman"/>
              </a:rPr>
              <a:t>субшкал </a:t>
            </a:r>
            <a:r>
              <a:rPr sz="2400" spc="-5" dirty="0">
                <a:latin typeface="Times New Roman"/>
                <a:cs typeface="Times New Roman"/>
              </a:rPr>
              <a:t>(61 задание, выполнение </a:t>
            </a:r>
            <a:r>
              <a:rPr sz="2400" spc="-20" dirty="0">
                <a:latin typeface="Times New Roman"/>
                <a:cs typeface="Times New Roman"/>
              </a:rPr>
              <a:t>каждого </a:t>
            </a:r>
            <a:r>
              <a:rPr sz="2400" dirty="0">
                <a:latin typeface="Times New Roman"/>
                <a:cs typeface="Times New Roman"/>
              </a:rPr>
              <a:t>задания  </a:t>
            </a:r>
            <a:r>
              <a:rPr sz="2400" spc="-5" dirty="0">
                <a:latin typeface="Times New Roman"/>
                <a:cs typeface="Times New Roman"/>
              </a:rPr>
              <a:t>оценивается </a:t>
            </a:r>
            <a:r>
              <a:rPr sz="2400" spc="-15" dirty="0">
                <a:latin typeface="Times New Roman"/>
                <a:cs typeface="Times New Roman"/>
              </a:rPr>
              <a:t>от </a:t>
            </a:r>
            <a:r>
              <a:rPr sz="2400" dirty="0">
                <a:latin typeface="Times New Roman"/>
                <a:cs typeface="Times New Roman"/>
              </a:rPr>
              <a:t>1 до 5 баллов; </a:t>
            </a:r>
            <a:r>
              <a:rPr sz="2400" spc="-45" dirty="0">
                <a:latin typeface="Times New Roman"/>
                <a:cs typeface="Times New Roman"/>
              </a:rPr>
              <a:t>где </a:t>
            </a:r>
            <a:r>
              <a:rPr sz="2400" dirty="0">
                <a:latin typeface="Times New Roman"/>
                <a:cs typeface="Times New Roman"/>
              </a:rPr>
              <a:t>1 балл – </a:t>
            </a:r>
            <a:r>
              <a:rPr sz="2400" spc="-5" dirty="0">
                <a:latin typeface="Times New Roman"/>
                <a:cs typeface="Times New Roman"/>
              </a:rPr>
              <a:t>полная  </a:t>
            </a:r>
            <a:r>
              <a:rPr sz="2400" dirty="0">
                <a:latin typeface="Times New Roman"/>
                <a:cs typeface="Times New Roman"/>
              </a:rPr>
              <a:t>зависимость </a:t>
            </a:r>
            <a:r>
              <a:rPr sz="2400" spc="-15" dirty="0">
                <a:latin typeface="Times New Roman"/>
                <a:cs typeface="Times New Roman"/>
              </a:rPr>
              <a:t>от окружающих)</a:t>
            </a:r>
            <a:endParaRPr sz="2400">
              <a:latin typeface="Times New Roman"/>
              <a:cs typeface="Times New Roman"/>
            </a:endParaRPr>
          </a:p>
          <a:p>
            <a:pPr marL="619125" indent="-607060">
              <a:lnSpc>
                <a:spcPts val="2785"/>
              </a:lnSpc>
              <a:buAutoNum type="arabicPeriod"/>
              <a:tabLst>
                <a:tab pos="619125" algn="l"/>
                <a:tab pos="619760" algn="l"/>
              </a:tabLst>
            </a:pPr>
            <a:r>
              <a:rPr sz="2400" spc="-5" dirty="0">
                <a:latin typeface="Times New Roman"/>
                <a:cs typeface="Times New Roman"/>
              </a:rPr>
              <a:t>перемещение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постели </a:t>
            </a:r>
            <a:r>
              <a:rPr sz="2400" dirty="0">
                <a:latin typeface="Times New Roman"/>
                <a:cs typeface="Times New Roman"/>
              </a:rPr>
              <a:t>(5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заданий)</a:t>
            </a:r>
            <a:endParaRPr sz="2400">
              <a:latin typeface="Times New Roman"/>
              <a:cs typeface="Times New Roman"/>
            </a:endParaRPr>
          </a:p>
          <a:p>
            <a:pPr marL="619125" indent="-607060">
              <a:lnSpc>
                <a:spcPts val="2810"/>
              </a:lnSpc>
              <a:buAutoNum type="arabicPeriod"/>
              <a:tabLst>
                <a:tab pos="619125" algn="l"/>
                <a:tab pos="619760" algn="l"/>
              </a:tabLst>
            </a:pPr>
            <a:r>
              <a:rPr sz="2400" dirty="0">
                <a:latin typeface="Times New Roman"/>
                <a:cs typeface="Times New Roman"/>
              </a:rPr>
              <a:t>прием пищи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(6)</a:t>
            </a:r>
            <a:endParaRPr sz="2400">
              <a:latin typeface="Times New Roman"/>
              <a:cs typeface="Times New Roman"/>
            </a:endParaRPr>
          </a:p>
          <a:p>
            <a:pPr marL="619125" indent="-607060">
              <a:lnSpc>
                <a:spcPts val="2810"/>
              </a:lnSpc>
              <a:buAutoNum type="arabicPeriod"/>
              <a:tabLst>
                <a:tab pos="619125" algn="l"/>
                <a:tab pos="619760" algn="l"/>
              </a:tabLst>
            </a:pPr>
            <a:r>
              <a:rPr sz="2400" spc="-5" dirty="0">
                <a:latin typeface="Times New Roman"/>
                <a:cs typeface="Times New Roman"/>
              </a:rPr>
              <a:t>перемещение вне </a:t>
            </a:r>
            <a:r>
              <a:rPr sz="2400" spc="5" dirty="0">
                <a:latin typeface="Times New Roman"/>
                <a:cs typeface="Times New Roman"/>
              </a:rPr>
              <a:t>постели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(12)</a:t>
            </a:r>
            <a:endParaRPr sz="2400">
              <a:latin typeface="Times New Roman"/>
              <a:cs typeface="Times New Roman"/>
            </a:endParaRPr>
          </a:p>
          <a:p>
            <a:pPr marL="619125" indent="-607060">
              <a:lnSpc>
                <a:spcPts val="2795"/>
              </a:lnSpc>
              <a:buAutoNum type="arabicPeriod"/>
              <a:tabLst>
                <a:tab pos="619125" algn="l"/>
                <a:tab pos="61976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пользование </a:t>
            </a:r>
            <a:r>
              <a:rPr sz="2400" spc="-20" dirty="0">
                <a:latin typeface="Times New Roman"/>
                <a:cs typeface="Times New Roman"/>
              </a:rPr>
              <a:t>креслом-коляской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(4)</a:t>
            </a:r>
            <a:endParaRPr sz="2400">
              <a:latin typeface="Times New Roman"/>
              <a:cs typeface="Times New Roman"/>
            </a:endParaRPr>
          </a:p>
          <a:p>
            <a:pPr marL="619125" indent="-607060">
              <a:lnSpc>
                <a:spcPts val="2800"/>
              </a:lnSpc>
              <a:buAutoNum type="arabicPeriod"/>
              <a:tabLst>
                <a:tab pos="619125" algn="l"/>
                <a:tab pos="619760" algn="l"/>
              </a:tabLst>
            </a:pPr>
            <a:r>
              <a:rPr sz="2400" spc="-20" dirty="0">
                <a:latin typeface="Times New Roman"/>
                <a:cs typeface="Times New Roman"/>
              </a:rPr>
              <a:t>начало </a:t>
            </a:r>
            <a:r>
              <a:rPr sz="2400" spc="-5" dirty="0">
                <a:latin typeface="Times New Roman"/>
                <a:cs typeface="Times New Roman"/>
              </a:rPr>
              <a:t>движения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(10)</a:t>
            </a:r>
            <a:endParaRPr sz="2400">
              <a:latin typeface="Times New Roman"/>
              <a:cs typeface="Times New Roman"/>
            </a:endParaRPr>
          </a:p>
          <a:p>
            <a:pPr marL="619125" indent="-607060">
              <a:lnSpc>
                <a:spcPts val="2810"/>
              </a:lnSpc>
              <a:buAutoNum type="arabicPeriod"/>
              <a:tabLst>
                <a:tab pos="619125" algn="l"/>
                <a:tab pos="619760" algn="l"/>
              </a:tabLst>
            </a:pPr>
            <a:r>
              <a:rPr sz="2400" spc="-5" dirty="0">
                <a:latin typeface="Times New Roman"/>
                <a:cs typeface="Times New Roman"/>
              </a:rPr>
              <a:t>личная гигиена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(7)</a:t>
            </a:r>
            <a:endParaRPr sz="2400">
              <a:latin typeface="Times New Roman"/>
              <a:cs typeface="Times New Roman"/>
            </a:endParaRPr>
          </a:p>
          <a:p>
            <a:pPr marL="619125" indent="-607060">
              <a:lnSpc>
                <a:spcPts val="2810"/>
              </a:lnSpc>
              <a:buAutoNum type="arabicPeriod"/>
              <a:tabLst>
                <a:tab pos="619125" algn="l"/>
                <a:tab pos="619760" algn="l"/>
              </a:tabLst>
            </a:pPr>
            <a:r>
              <a:rPr sz="2400" spc="-15" dirty="0">
                <a:latin typeface="Times New Roman"/>
                <a:cs typeface="Times New Roman"/>
              </a:rPr>
              <a:t>одевание </a:t>
            </a:r>
            <a:r>
              <a:rPr sz="2400" spc="-5" dirty="0">
                <a:latin typeface="Times New Roman"/>
                <a:cs typeface="Times New Roman"/>
              </a:rPr>
              <a:t>(8)</a:t>
            </a:r>
            <a:endParaRPr sz="2400">
              <a:latin typeface="Times New Roman"/>
              <a:cs typeface="Times New Roman"/>
            </a:endParaRPr>
          </a:p>
          <a:p>
            <a:pPr marL="619125" indent="-607060">
              <a:lnSpc>
                <a:spcPts val="2845"/>
              </a:lnSpc>
              <a:buAutoNum type="arabicPeriod"/>
              <a:tabLst>
                <a:tab pos="619125" algn="l"/>
                <a:tab pos="619760" algn="l"/>
              </a:tabLst>
            </a:pPr>
            <a:r>
              <a:rPr sz="2400" dirty="0">
                <a:latin typeface="Times New Roman"/>
                <a:cs typeface="Times New Roman"/>
              </a:rPr>
              <a:t>социальные </a:t>
            </a:r>
            <a:r>
              <a:rPr sz="2400" spc="-5" dirty="0">
                <a:latin typeface="Times New Roman"/>
                <a:cs typeface="Times New Roman"/>
              </a:rPr>
              <a:t>навыки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(9)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698500">
              <a:lnSpc>
                <a:spcPts val="2830"/>
              </a:lnSpc>
            </a:pPr>
            <a:r>
              <a:rPr sz="2400" b="1" spc="-5" dirty="0">
                <a:latin typeface="Times New Roman"/>
                <a:cs typeface="Times New Roman"/>
              </a:rPr>
              <a:t>Материал: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545"/>
              </a:lnSpc>
              <a:tabLst>
                <a:tab pos="265430" algn="l"/>
              </a:tabLst>
            </a:pPr>
            <a:r>
              <a:rPr sz="2400" dirty="0">
                <a:latin typeface="Times New Roman"/>
                <a:cs typeface="Times New Roman"/>
              </a:rPr>
              <a:t>-	258 </a:t>
            </a:r>
            <a:r>
              <a:rPr sz="2400" spc="-5" dirty="0">
                <a:latin typeface="Times New Roman"/>
                <a:cs typeface="Times New Roman"/>
              </a:rPr>
              <a:t>больных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0" dirty="0">
                <a:latin typeface="Times New Roman"/>
                <a:cs typeface="Times New Roman"/>
              </a:rPr>
              <a:t>ТБСМ (возраст </a:t>
            </a:r>
            <a:r>
              <a:rPr sz="2400" spc="-15" dirty="0">
                <a:latin typeface="Times New Roman"/>
                <a:cs typeface="Times New Roman"/>
              </a:rPr>
              <a:t>от </a:t>
            </a:r>
            <a:r>
              <a:rPr sz="2400" dirty="0">
                <a:latin typeface="Times New Roman"/>
                <a:cs typeface="Times New Roman"/>
              </a:rPr>
              <a:t>18 до 52 </a:t>
            </a:r>
            <a:r>
              <a:rPr sz="2400" spc="-50" dirty="0">
                <a:latin typeface="Times New Roman"/>
                <a:cs typeface="Times New Roman"/>
              </a:rPr>
              <a:t>лет,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уровень</a:t>
            </a:r>
            <a:endParaRPr sz="2400">
              <a:latin typeface="Times New Roman"/>
              <a:cs typeface="Times New Roman"/>
            </a:endParaRPr>
          </a:p>
          <a:p>
            <a:pPr marL="619125">
              <a:lnSpc>
                <a:spcPts val="2595"/>
              </a:lnSpc>
              <a:tabLst>
                <a:tab pos="2486660" algn="l"/>
              </a:tabLst>
            </a:pPr>
            <a:r>
              <a:rPr sz="2400" spc="-5" dirty="0">
                <a:latin typeface="Times New Roman"/>
                <a:cs typeface="Times New Roman"/>
              </a:rPr>
              <a:t>повреждения	</a:t>
            </a:r>
            <a:r>
              <a:rPr sz="2400" dirty="0">
                <a:latin typeface="Times New Roman"/>
                <a:cs typeface="Times New Roman"/>
              </a:rPr>
              <a:t>у 74% </a:t>
            </a:r>
            <a:r>
              <a:rPr sz="2400" spc="-5" dirty="0">
                <a:latin typeface="Times New Roman"/>
                <a:cs typeface="Times New Roman"/>
              </a:rPr>
              <a:t>больных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5" dirty="0">
                <a:latin typeface="Times New Roman"/>
                <a:cs typeface="Times New Roman"/>
              </a:rPr>
              <a:t> С3-С7)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7500" y="901700"/>
          <a:ext cx="8695055" cy="5534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2630"/>
                <a:gridCol w="320675"/>
                <a:gridCol w="320675"/>
                <a:gridCol w="320675"/>
                <a:gridCol w="320675"/>
                <a:gridCol w="320675"/>
              </a:tblGrid>
              <a:tr h="35852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Б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ал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213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13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13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13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13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7128">
                <a:tc gridSpan="6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1.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Перемещение 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постели: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7128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Поворот со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спины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бок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7129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Поворот со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спины на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живот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7128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Поворот с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живота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спину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7128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Переход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положения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лежа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положение</a:t>
                      </a:r>
                      <a:r>
                        <a:rPr sz="2000" spc="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сидя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7129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Переход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положения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сидя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положение</a:t>
                      </a:r>
                      <a:r>
                        <a:rPr sz="2000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лежа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7129">
                <a:tc gridSpan="6"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2.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Прием</a:t>
                      </a:r>
                      <a:r>
                        <a:rPr sz="2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пищи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7256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Пользование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ложкой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7128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Пользование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вилкой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7129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Пользование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ножом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7116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Наливание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жидкости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7128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Пользование стаканом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чашкой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97141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Отламывание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хлеба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7500" y="636651"/>
          <a:ext cx="8660130" cy="594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8825"/>
                <a:gridCol w="306704"/>
                <a:gridCol w="306704"/>
                <a:gridCol w="306704"/>
                <a:gridCol w="306704"/>
                <a:gridCol w="306704"/>
              </a:tblGrid>
              <a:tr h="438276">
                <a:tc gridSpan="6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3.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Перемещение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вне</a:t>
                      </a:r>
                      <a:r>
                        <a:rPr sz="20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постели: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3827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постели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 кресло-коляску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стул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3840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кресла-коляски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стула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постель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3827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кресла-коляски на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унитаз или из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положения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стоя на</a:t>
                      </a:r>
                      <a:r>
                        <a:rPr sz="2000" spc="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унитаз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3840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 унитаза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кресло-каталку или с унитаза в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положение</a:t>
                      </a:r>
                      <a:r>
                        <a:rPr sz="20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стоя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3827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 кресла-каталки в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ванну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захождение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ванну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382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Из ванны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кресло-каталку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выхождение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20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ванны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615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С кресла-каталки в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душевую кабину или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захождение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душевую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кабину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6141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душевой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кабины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кресло-каталку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выхождение</a:t>
                      </a:r>
                      <a:r>
                        <a:rPr sz="2000" spc="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из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душевой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кабины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3827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Из кресла-каталки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машину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посадка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машину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3836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Из машины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кресло-каталку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или высадка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20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машины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6145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положения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стоя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полу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положение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сидя на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стуле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spc="3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кресле-каталке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1871" y="1429511"/>
            <a:ext cx="3831256" cy="5123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28369"/>
            <a:chOff x="0" y="0"/>
            <a:chExt cx="9144000" cy="92836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4000" y="0"/>
                  </a:moveTo>
                  <a:lnTo>
                    <a:pt x="0" y="0"/>
                  </a:lnTo>
                  <a:lnTo>
                    <a:pt x="0" y="691896"/>
                  </a:lnTo>
                  <a:lnTo>
                    <a:pt x="9144000" y="6918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60776" y="0"/>
              <a:ext cx="2979166" cy="5621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50464" y="249974"/>
              <a:ext cx="3396741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31566" y="0"/>
            <a:ext cx="30194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969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Триада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симптомов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(ниже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уровня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травмы)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8267" y="1213180"/>
            <a:ext cx="34842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96439" algn="l"/>
              </a:tabLst>
            </a:pPr>
            <a:r>
              <a:rPr sz="2800" spc="-15" dirty="0">
                <a:solidFill>
                  <a:srgbClr val="000000"/>
                </a:solidFill>
              </a:rPr>
              <a:t>МОТОРНЫЕ	</a:t>
            </a:r>
            <a:r>
              <a:rPr sz="2800" spc="-5" dirty="0">
                <a:solidFill>
                  <a:srgbClr val="000000"/>
                </a:solidFill>
              </a:rPr>
              <a:t>функции: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258267" y="1725625"/>
            <a:ext cx="8169909" cy="4039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Calibri"/>
                <a:cs typeface="Calibri"/>
              </a:rPr>
              <a:t>потеря </a:t>
            </a:r>
            <a:r>
              <a:rPr sz="2800" dirty="0">
                <a:latin typeface="Calibri"/>
                <a:cs typeface="Calibri"/>
              </a:rPr>
              <a:t>движений 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контрактуры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СЕНСОРНЫЕ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функции: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Calibri"/>
                <a:cs typeface="Calibri"/>
              </a:rPr>
              <a:t>потеря </a:t>
            </a:r>
            <a:r>
              <a:rPr sz="2800" spc="-5" dirty="0">
                <a:latin typeface="Calibri"/>
                <a:cs typeface="Calibri"/>
              </a:rPr>
              <a:t>чувствительности, </a:t>
            </a:r>
            <a:r>
              <a:rPr sz="2800" spc="-10" dirty="0">
                <a:latin typeface="Calibri"/>
                <a:cs typeface="Calibri"/>
              </a:rPr>
              <a:t>боль,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проприорецепция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АВТОНОМНЫЕ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функции: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2800" dirty="0">
                <a:latin typeface="Calibri"/>
                <a:cs typeface="Calibri"/>
              </a:rPr>
              <a:t>автономная </a:t>
            </a:r>
            <a:r>
              <a:rPr sz="2800" spc="-5" dirty="0">
                <a:latin typeface="Calibri"/>
                <a:cs typeface="Calibri"/>
              </a:rPr>
              <a:t>дисфункция, </a:t>
            </a:r>
            <a:r>
              <a:rPr sz="2800" dirty="0">
                <a:latin typeface="Calibri"/>
                <a:cs typeface="Calibri"/>
              </a:rPr>
              <a:t>мочевой пузырь,</a:t>
            </a:r>
            <a:r>
              <a:rPr sz="2800" spc="-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кишечник,  </a:t>
            </a:r>
            <a:r>
              <a:rPr sz="2800" spc="-20" dirty="0">
                <a:latin typeface="Calibri"/>
                <a:cs typeface="Calibri"/>
              </a:rPr>
              <a:t>сосудистое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давление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1962" y="779526"/>
          <a:ext cx="8051800" cy="572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8445"/>
                <a:gridCol w="284479"/>
                <a:gridCol w="284479"/>
                <a:gridCol w="284479"/>
                <a:gridCol w="284479"/>
                <a:gridCol w="284479"/>
              </a:tblGrid>
              <a:tr h="356615">
                <a:tc gridSpan="6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4.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Пользование</a:t>
                      </a:r>
                      <a:r>
                        <a:rPr sz="20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креслом-каталкой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661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Постановка на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тормоз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74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Снятие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тормоза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Установка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подставок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под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ноги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7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Убирание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подставок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под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ноги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5. Начало</a:t>
                      </a:r>
                      <a:r>
                        <a:rPr sz="20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движения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7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Начало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движения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 помощью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нижних</a:t>
                      </a:r>
                      <a:r>
                        <a:rPr sz="20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конечностей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Передвижение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пределах</a:t>
                      </a:r>
                      <a:r>
                        <a:rPr sz="2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комнаты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74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Передвижения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за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пределами</a:t>
                      </a:r>
                      <a:r>
                        <a:rPr sz="2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комнаты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Передвижение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неровной</a:t>
                      </a:r>
                      <a:r>
                        <a:rPr sz="20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поверхности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7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Повороты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Передвижение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наклонной плоскости</a:t>
                      </a:r>
                      <a:r>
                        <a:rPr sz="20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кверху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Передвижение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наклонной плоскости</a:t>
                      </a:r>
                      <a:r>
                        <a:rPr sz="20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книзу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73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Съезжание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тротуара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5666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Въезд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тротуар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4896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2000" spc="-35" dirty="0">
                          <a:latin typeface="Calibri"/>
                          <a:cs typeface="Calibri"/>
                        </a:rPr>
                        <a:t>Удержание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равновесия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2275" y="327025"/>
          <a:ext cx="8305800" cy="6180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17359"/>
                <a:gridCol w="294004"/>
                <a:gridCol w="294004"/>
                <a:gridCol w="294004"/>
                <a:gridCol w="294004"/>
                <a:gridCol w="294004"/>
              </a:tblGrid>
              <a:tr h="362838">
                <a:tc gridSpan="6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6.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Личная</a:t>
                      </a:r>
                      <a:r>
                        <a:rPr sz="20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гигиена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271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Мытье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рук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8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Умывание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лица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Вытирание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рук/лица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8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Чистка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зубов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8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Бритье/макияж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Причесывание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8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Принятие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душа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839">
                <a:tc gridSpan="6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7.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Одевание: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2711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Надевание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свитера/футболки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8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Снятие</a:t>
                      </a:r>
                      <a:r>
                        <a:rPr sz="2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свитера/футболки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Надевание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жакета/мужской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рубашки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8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Снятие жакета/мужской</a:t>
                      </a:r>
                      <a:r>
                        <a:rPr sz="2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рубашки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8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Надевание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брюк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73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Снятие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брюк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78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Надевание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ботинок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туфель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278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Снятие ботинок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20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туфель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6587" y="779526"/>
          <a:ext cx="7948930" cy="572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115"/>
                <a:gridCol w="284479"/>
                <a:gridCol w="284479"/>
                <a:gridCol w="284479"/>
                <a:gridCol w="284479"/>
                <a:gridCol w="284479"/>
              </a:tblGrid>
              <a:tr h="677926">
                <a:tc gridSpan="6"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8. Социальные</a:t>
                      </a:r>
                      <a:r>
                        <a:rPr sz="20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навыки: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06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Написание письма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вручную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0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06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7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Печатание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0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06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74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Переворачивание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страниц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0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06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Пользование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телефоном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09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0639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Пользование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пультом</a:t>
                      </a:r>
                      <a:r>
                        <a:rPr sz="20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управления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097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06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74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Открытие/закрытие</a:t>
                      </a:r>
                      <a:r>
                        <a:rPr sz="20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двери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1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063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745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Пользование</a:t>
                      </a:r>
                      <a:r>
                        <a:rPr sz="2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ключами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1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058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Пользование</a:t>
                      </a:r>
                      <a:r>
                        <a:rPr sz="20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лифтом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11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Погрузка/выгрузка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кресла-каталки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из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машины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779520"/>
            <a:chOff x="0" y="0"/>
            <a:chExt cx="9144000" cy="3779520"/>
          </a:xfrm>
        </p:grpSpPr>
        <p:sp>
          <p:nvSpPr>
            <p:cNvPr id="3" name="object 3"/>
            <p:cNvSpPr/>
            <p:nvPr/>
          </p:nvSpPr>
          <p:spPr>
            <a:xfrm>
              <a:off x="45719" y="1124711"/>
              <a:ext cx="3285744" cy="2654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125220"/>
            </a:xfrm>
            <a:custGeom>
              <a:avLst/>
              <a:gdLst/>
              <a:ahLst/>
              <a:cxnLst/>
              <a:rect l="l" t="t" r="r" b="b"/>
              <a:pathLst>
                <a:path w="9144000" h="1125220">
                  <a:moveTo>
                    <a:pt x="9144000" y="0"/>
                  </a:moveTo>
                  <a:lnTo>
                    <a:pt x="0" y="0"/>
                  </a:lnTo>
                  <a:lnTo>
                    <a:pt x="0" y="1124712"/>
                  </a:lnTo>
                  <a:lnTo>
                    <a:pt x="9144000" y="11247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9663" y="179882"/>
              <a:ext cx="8496046" cy="54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3608" y="484682"/>
              <a:ext cx="7465822" cy="54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21168" y="484682"/>
              <a:ext cx="443293" cy="546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73568" y="826008"/>
              <a:ext cx="138480" cy="293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46135" y="484682"/>
              <a:ext cx="534758" cy="54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3121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Динамика шкалы </a:t>
            </a:r>
            <a:r>
              <a:rPr spc="-10" dirty="0"/>
              <a:t>VFM </a:t>
            </a:r>
            <a:r>
              <a:rPr spc="-5" dirty="0"/>
              <a:t>(балл.) у </a:t>
            </a:r>
            <a:r>
              <a:rPr spc="-15" dirty="0"/>
              <a:t>пациентов </a:t>
            </a:r>
            <a:r>
              <a:rPr spc="-5" dirty="0"/>
              <a:t>с </a:t>
            </a:r>
            <a:r>
              <a:rPr spc="-10" dirty="0"/>
              <a:t>ТБСМ на шейном, </a:t>
            </a:r>
            <a:r>
              <a:rPr spc="-25" dirty="0"/>
              <a:t>грудном</a:t>
            </a:r>
            <a:r>
              <a:rPr spc="325" dirty="0"/>
              <a:t> </a:t>
            </a:r>
            <a:r>
              <a:rPr spc="-5" dirty="0"/>
              <a:t>и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поясничном уровнях </a:t>
            </a:r>
            <a:r>
              <a:rPr spc="-15" dirty="0"/>
              <a:t>повреждения </a:t>
            </a:r>
            <a:r>
              <a:rPr spc="-25" dirty="0"/>
              <a:t>до </a:t>
            </a:r>
            <a:r>
              <a:rPr spc="-5" dirty="0"/>
              <a:t>и после реабилитации</a:t>
            </a:r>
            <a:r>
              <a:rPr spc="220" dirty="0"/>
              <a:t> </a:t>
            </a:r>
            <a:r>
              <a:rPr spc="5" dirty="0"/>
              <a:t>(M</a:t>
            </a:r>
            <a:r>
              <a:rPr u="heavy" spc="5" dirty="0">
                <a:uFill>
                  <a:solidFill>
                    <a:srgbClr val="FFFFFF"/>
                  </a:solidFill>
                </a:uFill>
              </a:rPr>
              <a:t>+</a:t>
            </a:r>
            <a:r>
              <a:rPr spc="5" dirty="0"/>
              <a:t>σ)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00871" y="6484240"/>
            <a:ext cx="97155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dirty="0">
                <a:solidFill>
                  <a:srgbClr val="888888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29449" y="2188273"/>
            <a:ext cx="8202930" cy="4166870"/>
            <a:chOff x="929449" y="2188273"/>
            <a:chExt cx="8202930" cy="4166870"/>
          </a:xfrm>
        </p:grpSpPr>
        <p:sp>
          <p:nvSpPr>
            <p:cNvPr id="13" name="object 13"/>
            <p:cNvSpPr/>
            <p:nvPr/>
          </p:nvSpPr>
          <p:spPr>
            <a:xfrm>
              <a:off x="3035807" y="2450591"/>
              <a:ext cx="3285744" cy="25938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89320" y="3730751"/>
              <a:ext cx="3142487" cy="26243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4211" y="2193035"/>
              <a:ext cx="271780" cy="262255"/>
            </a:xfrm>
            <a:custGeom>
              <a:avLst/>
              <a:gdLst/>
              <a:ahLst/>
              <a:cxnLst/>
              <a:rect l="l" t="t" r="r" b="b"/>
              <a:pathLst>
                <a:path w="271780" h="262255">
                  <a:moveTo>
                    <a:pt x="271272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271272" y="262127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211" y="2193035"/>
              <a:ext cx="271780" cy="262255"/>
            </a:xfrm>
            <a:custGeom>
              <a:avLst/>
              <a:gdLst/>
              <a:ahLst/>
              <a:cxnLst/>
              <a:rect l="l" t="t" r="r" b="b"/>
              <a:pathLst>
                <a:path w="271780" h="262255">
                  <a:moveTo>
                    <a:pt x="0" y="262127"/>
                  </a:moveTo>
                  <a:lnTo>
                    <a:pt x="271272" y="262127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52932" y="2173300"/>
            <a:ext cx="4337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003366"/>
                </a:solidFill>
                <a:latin typeface="Calibri"/>
                <a:cs typeface="Calibri"/>
              </a:rPr>
              <a:t>6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</a:rPr>
              <a:t>,</a:t>
            </a:r>
            <a:r>
              <a:rPr sz="1600" b="1" spc="5" dirty="0">
                <a:solidFill>
                  <a:srgbClr val="003366"/>
                </a:solidFill>
                <a:latin typeface="Calibri"/>
                <a:cs typeface="Calibri"/>
              </a:rPr>
              <a:t>5%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19327" y="2193035"/>
            <a:ext cx="3521075" cy="1517015"/>
            <a:chOff x="719327" y="2193035"/>
            <a:chExt cx="3521075" cy="1517015"/>
          </a:xfrm>
        </p:grpSpPr>
        <p:sp>
          <p:nvSpPr>
            <p:cNvPr id="19" name="object 19"/>
            <p:cNvSpPr/>
            <p:nvPr/>
          </p:nvSpPr>
          <p:spPr>
            <a:xfrm>
              <a:off x="719327" y="2193035"/>
              <a:ext cx="76200" cy="259079"/>
            </a:xfrm>
            <a:custGeom>
              <a:avLst/>
              <a:gdLst/>
              <a:ahLst/>
              <a:cxnLst/>
              <a:rect l="l" t="t" r="r" b="b"/>
              <a:pathLst>
                <a:path w="76200" h="25908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59079"/>
                  </a:lnTo>
                  <a:lnTo>
                    <a:pt x="44450" y="259079"/>
                  </a:lnTo>
                  <a:lnTo>
                    <a:pt x="44450" y="63500"/>
                  </a:lnTo>
                  <a:close/>
                </a:path>
                <a:path w="76200" h="25908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5908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9227" y="3448811"/>
              <a:ext cx="506095" cy="256540"/>
            </a:xfrm>
            <a:custGeom>
              <a:avLst/>
              <a:gdLst/>
              <a:ahLst/>
              <a:cxnLst/>
              <a:rect l="l" t="t" r="r" b="b"/>
              <a:pathLst>
                <a:path w="506095" h="256539">
                  <a:moveTo>
                    <a:pt x="505968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505968" y="256031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9227" y="3448811"/>
              <a:ext cx="506095" cy="256540"/>
            </a:xfrm>
            <a:custGeom>
              <a:avLst/>
              <a:gdLst/>
              <a:ahLst/>
              <a:cxnLst/>
              <a:rect l="l" t="t" r="r" b="b"/>
              <a:pathLst>
                <a:path w="506095" h="256539">
                  <a:moveTo>
                    <a:pt x="0" y="256031"/>
                  </a:moveTo>
                  <a:lnTo>
                    <a:pt x="505968" y="256031"/>
                  </a:lnTo>
                  <a:lnTo>
                    <a:pt x="505968" y="0"/>
                  </a:lnTo>
                  <a:lnTo>
                    <a:pt x="0" y="0"/>
                  </a:lnTo>
                  <a:lnTo>
                    <a:pt x="0" y="25603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729228" y="3448811"/>
            <a:ext cx="518795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55"/>
              </a:lnSpc>
            </a:pPr>
            <a:r>
              <a:rPr sz="1600" b="1" dirty="0">
                <a:solidFill>
                  <a:srgbClr val="003366"/>
                </a:solidFill>
                <a:latin typeface="Calibri"/>
                <a:cs typeface="Calibri"/>
              </a:rPr>
              <a:t>15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,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</a:rPr>
              <a:t>3%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87496" y="3457955"/>
            <a:ext cx="3404870" cy="1754505"/>
            <a:chOff x="3587496" y="3457955"/>
            <a:chExt cx="3404870" cy="1754505"/>
          </a:xfrm>
        </p:grpSpPr>
        <p:sp>
          <p:nvSpPr>
            <p:cNvPr id="24" name="object 24"/>
            <p:cNvSpPr/>
            <p:nvPr/>
          </p:nvSpPr>
          <p:spPr>
            <a:xfrm>
              <a:off x="3587496" y="3457955"/>
              <a:ext cx="76200" cy="259079"/>
            </a:xfrm>
            <a:custGeom>
              <a:avLst/>
              <a:gdLst/>
              <a:ahLst/>
              <a:cxnLst/>
              <a:rect l="l" t="t" r="r" b="b"/>
              <a:pathLst>
                <a:path w="76200" h="25907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59080"/>
                  </a:lnTo>
                  <a:lnTo>
                    <a:pt x="44450" y="259080"/>
                  </a:lnTo>
                  <a:lnTo>
                    <a:pt x="44450" y="63500"/>
                  </a:lnTo>
                  <a:close/>
                </a:path>
                <a:path w="76200" h="25907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5907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34556" y="5045963"/>
              <a:ext cx="253365" cy="161925"/>
            </a:xfrm>
            <a:custGeom>
              <a:avLst/>
              <a:gdLst/>
              <a:ahLst/>
              <a:cxnLst/>
              <a:rect l="l" t="t" r="r" b="b"/>
              <a:pathLst>
                <a:path w="253365" h="161925">
                  <a:moveTo>
                    <a:pt x="252983" y="0"/>
                  </a:moveTo>
                  <a:lnTo>
                    <a:pt x="0" y="0"/>
                  </a:lnTo>
                  <a:lnTo>
                    <a:pt x="0" y="161544"/>
                  </a:lnTo>
                  <a:lnTo>
                    <a:pt x="252983" y="161544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34556" y="5045963"/>
              <a:ext cx="253365" cy="161925"/>
            </a:xfrm>
            <a:custGeom>
              <a:avLst/>
              <a:gdLst/>
              <a:ahLst/>
              <a:cxnLst/>
              <a:rect l="l" t="t" r="r" b="b"/>
              <a:pathLst>
                <a:path w="253365" h="161925">
                  <a:moveTo>
                    <a:pt x="0" y="161544"/>
                  </a:moveTo>
                  <a:lnTo>
                    <a:pt x="252983" y="161544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1615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590538" y="4976571"/>
            <a:ext cx="53784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5" dirty="0">
                <a:solidFill>
                  <a:srgbClr val="003366"/>
                </a:solidFill>
                <a:latin typeface="Calibri"/>
                <a:cs typeface="Calibri"/>
              </a:rPr>
              <a:t>13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</a:rPr>
              <a:t>,</a:t>
            </a:r>
            <a:r>
              <a:rPr sz="1600" b="1" spc="5" dirty="0">
                <a:solidFill>
                  <a:srgbClr val="003366"/>
                </a:solidFill>
                <a:latin typeface="Calibri"/>
                <a:cs typeface="Calibri"/>
              </a:rPr>
              <a:t>7%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80047" y="4997196"/>
            <a:ext cx="76200" cy="256540"/>
          </a:xfrm>
          <a:custGeom>
            <a:avLst/>
            <a:gdLst/>
            <a:ahLst/>
            <a:cxnLst/>
            <a:rect l="l" t="t" r="r" b="b"/>
            <a:pathLst>
              <a:path w="76200" h="256539">
                <a:moveTo>
                  <a:pt x="44450" y="63499"/>
                </a:moveTo>
                <a:lnTo>
                  <a:pt x="31750" y="63499"/>
                </a:lnTo>
                <a:lnTo>
                  <a:pt x="31750" y="256031"/>
                </a:lnTo>
                <a:lnTo>
                  <a:pt x="44450" y="256031"/>
                </a:lnTo>
                <a:lnTo>
                  <a:pt x="44450" y="63499"/>
                </a:lnTo>
                <a:close/>
              </a:path>
              <a:path w="76200" h="256539">
                <a:moveTo>
                  <a:pt x="38100" y="0"/>
                </a:moveTo>
                <a:lnTo>
                  <a:pt x="0" y="76199"/>
                </a:lnTo>
                <a:lnTo>
                  <a:pt x="31750" y="76199"/>
                </a:lnTo>
                <a:lnTo>
                  <a:pt x="3175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256539">
                <a:moveTo>
                  <a:pt x="69850" y="63499"/>
                </a:moveTo>
                <a:lnTo>
                  <a:pt x="44450" y="63499"/>
                </a:lnTo>
                <a:lnTo>
                  <a:pt x="4445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7290816" y="6498333"/>
            <a:ext cx="1717675" cy="365760"/>
            <a:chOff x="7290816" y="6498333"/>
            <a:chExt cx="1717675" cy="365760"/>
          </a:xfrm>
        </p:grpSpPr>
        <p:sp>
          <p:nvSpPr>
            <p:cNvPr id="30" name="object 30"/>
            <p:cNvSpPr/>
            <p:nvPr/>
          </p:nvSpPr>
          <p:spPr>
            <a:xfrm>
              <a:off x="7355513" y="6520148"/>
              <a:ext cx="1594121" cy="33785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90816" y="6498333"/>
              <a:ext cx="1717421" cy="35966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08164" y="6551675"/>
              <a:ext cx="1493520" cy="307975"/>
            </a:xfrm>
            <a:custGeom>
              <a:avLst/>
              <a:gdLst/>
              <a:ahLst/>
              <a:cxnLst/>
              <a:rect l="l" t="t" r="r" b="b"/>
              <a:pathLst>
                <a:path w="1493520" h="307975">
                  <a:moveTo>
                    <a:pt x="1493520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493520" y="307847"/>
                  </a:lnTo>
                  <a:lnTo>
                    <a:pt x="149352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08164" y="6551675"/>
              <a:ext cx="1493520" cy="307975"/>
            </a:xfrm>
            <a:custGeom>
              <a:avLst/>
              <a:gdLst/>
              <a:ahLst/>
              <a:cxnLst/>
              <a:rect l="l" t="t" r="r" b="b"/>
              <a:pathLst>
                <a:path w="1493520" h="307975">
                  <a:moveTo>
                    <a:pt x="0" y="307847"/>
                  </a:moveTo>
                  <a:lnTo>
                    <a:pt x="1493520" y="307847"/>
                  </a:lnTo>
                  <a:lnTo>
                    <a:pt x="1493520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3">
              <a:solidFill>
                <a:srgbClr val="00A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412735" y="6105550"/>
            <a:ext cx="1484630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775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88888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  <a:p>
            <a:pPr marL="1087755">
              <a:lnSpc>
                <a:spcPct val="100000"/>
              </a:lnSpc>
            </a:pPr>
            <a:r>
              <a:rPr sz="1200" b="1" dirty="0">
                <a:solidFill>
                  <a:srgbClr val="888888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53340">
              <a:lnSpc>
                <a:spcPct val="100000"/>
              </a:lnSpc>
              <a:spcBef>
                <a:spcPts val="82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Р.А.,2019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8048" y="4038599"/>
            <a:ext cx="4608576" cy="2813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059180"/>
            <a:chOff x="0" y="0"/>
            <a:chExt cx="9144000" cy="105918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000125"/>
            </a:xfrm>
            <a:custGeom>
              <a:avLst/>
              <a:gdLst/>
              <a:ahLst/>
              <a:cxnLst/>
              <a:rect l="l" t="t" r="r" b="b"/>
              <a:pathLst>
                <a:path w="9144000" h="1000125">
                  <a:moveTo>
                    <a:pt x="9144000" y="0"/>
                  </a:moveTo>
                  <a:lnTo>
                    <a:pt x="0" y="0"/>
                  </a:lnTo>
                  <a:lnTo>
                    <a:pt x="0" y="999744"/>
                  </a:lnTo>
                  <a:lnTo>
                    <a:pt x="9144000" y="9997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728" y="18237"/>
              <a:ext cx="8989822" cy="492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0216" y="292557"/>
              <a:ext cx="4177029" cy="4920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1055" y="566877"/>
              <a:ext cx="5972429" cy="4920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6" rIns="0" bIns="0" rtlCol="0">
            <a:spAutoFit/>
          </a:bodyPr>
          <a:lstStyle/>
          <a:p>
            <a:pPr marL="2222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Диаграмма </a:t>
            </a:r>
            <a:r>
              <a:rPr sz="1800" spc="-5" dirty="0"/>
              <a:t>рассеяния: зависимость </a:t>
            </a:r>
            <a:r>
              <a:rPr sz="1800" spc="-10" dirty="0"/>
              <a:t>шкалы VFM (балл.) </a:t>
            </a:r>
            <a:r>
              <a:rPr sz="1800" spc="-5" dirty="0"/>
              <a:t>от </a:t>
            </a:r>
            <a:r>
              <a:rPr sz="1800" spc="-10" dirty="0"/>
              <a:t>шкалы </a:t>
            </a:r>
            <a:r>
              <a:rPr sz="1800" spc="-5" dirty="0"/>
              <a:t>ASIA </a:t>
            </a:r>
            <a:r>
              <a:rPr sz="1800" spc="-10" dirty="0"/>
              <a:t>(балл.), </a:t>
            </a:r>
            <a:r>
              <a:rPr sz="1800" dirty="0"/>
              <a:t>BPC </a:t>
            </a:r>
            <a:r>
              <a:rPr sz="1800" spc="-5" dirty="0"/>
              <a:t>TP  (мс2), </a:t>
            </a:r>
            <a:r>
              <a:rPr sz="1800" spc="-10" dirty="0"/>
              <a:t>амплитуды концентрическая</a:t>
            </a:r>
            <a:r>
              <a:rPr sz="1800" spc="20" dirty="0"/>
              <a:t> </a:t>
            </a:r>
            <a:r>
              <a:rPr sz="1800" dirty="0"/>
              <a:t>(м)</a:t>
            </a:r>
            <a:endParaRPr sz="1800"/>
          </a:p>
          <a:p>
            <a:pPr marL="10160" marR="6985" algn="ctr">
              <a:lnSpc>
                <a:spcPct val="100000"/>
              </a:lnSpc>
            </a:pPr>
            <a:r>
              <a:rPr sz="1800" dirty="0"/>
              <a:t>у </a:t>
            </a:r>
            <a:r>
              <a:rPr sz="1800" spc="-10" dirty="0"/>
              <a:t>пациентов </a:t>
            </a:r>
            <a:r>
              <a:rPr sz="1800" dirty="0"/>
              <a:t>с </a:t>
            </a:r>
            <a:r>
              <a:rPr sz="1800" spc="-5" dirty="0"/>
              <a:t>ТБСМ на </a:t>
            </a:r>
            <a:r>
              <a:rPr sz="1800" spc="-10" dirty="0"/>
              <a:t>различных </a:t>
            </a:r>
            <a:r>
              <a:rPr sz="1800" spc="-5" dirty="0"/>
              <a:t>уровнях</a:t>
            </a:r>
            <a:r>
              <a:rPr sz="1800" spc="45" dirty="0"/>
              <a:t> </a:t>
            </a:r>
            <a:r>
              <a:rPr sz="1800" spc="-10" dirty="0"/>
              <a:t>повреждения</a:t>
            </a:r>
            <a:endParaRPr sz="1800"/>
          </a:p>
        </p:txBody>
      </p:sp>
      <p:grpSp>
        <p:nvGrpSpPr>
          <p:cNvPr id="9" name="object 9"/>
          <p:cNvGrpSpPr/>
          <p:nvPr/>
        </p:nvGrpSpPr>
        <p:grpSpPr>
          <a:xfrm>
            <a:off x="33528" y="1051560"/>
            <a:ext cx="8924925" cy="3005455"/>
            <a:chOff x="33528" y="1051560"/>
            <a:chExt cx="8924925" cy="3005455"/>
          </a:xfrm>
        </p:grpSpPr>
        <p:sp>
          <p:nvSpPr>
            <p:cNvPr id="10" name="object 10"/>
            <p:cNvSpPr/>
            <p:nvPr/>
          </p:nvSpPr>
          <p:spPr>
            <a:xfrm>
              <a:off x="33528" y="1051560"/>
              <a:ext cx="4285488" cy="30053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8407" y="1051560"/>
              <a:ext cx="4169664" cy="28620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00871" y="6484240"/>
            <a:ext cx="97155" cy="18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dirty="0">
                <a:solidFill>
                  <a:srgbClr val="888888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91400" y="6498333"/>
            <a:ext cx="1717675" cy="365760"/>
            <a:chOff x="7391400" y="6498333"/>
            <a:chExt cx="1717675" cy="365760"/>
          </a:xfrm>
        </p:grpSpPr>
        <p:sp>
          <p:nvSpPr>
            <p:cNvPr id="14" name="object 14"/>
            <p:cNvSpPr/>
            <p:nvPr/>
          </p:nvSpPr>
          <p:spPr>
            <a:xfrm>
              <a:off x="7456097" y="6520148"/>
              <a:ext cx="1594121" cy="3378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1400" y="6498333"/>
              <a:ext cx="1717421" cy="3596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08747" y="6551675"/>
              <a:ext cx="1493520" cy="307975"/>
            </a:xfrm>
            <a:custGeom>
              <a:avLst/>
              <a:gdLst/>
              <a:ahLst/>
              <a:cxnLst/>
              <a:rect l="l" t="t" r="r" b="b"/>
              <a:pathLst>
                <a:path w="1493520" h="307975">
                  <a:moveTo>
                    <a:pt x="1493520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493520" y="307847"/>
                  </a:lnTo>
                  <a:lnTo>
                    <a:pt x="149352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08747" y="6551675"/>
              <a:ext cx="1493520" cy="307975"/>
            </a:xfrm>
            <a:custGeom>
              <a:avLst/>
              <a:gdLst/>
              <a:ahLst/>
              <a:cxnLst/>
              <a:rect l="l" t="t" r="r" b="b"/>
              <a:pathLst>
                <a:path w="1493520" h="307975">
                  <a:moveTo>
                    <a:pt x="0" y="307847"/>
                  </a:moveTo>
                  <a:lnTo>
                    <a:pt x="1493520" y="307847"/>
                  </a:lnTo>
                  <a:lnTo>
                    <a:pt x="1493520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3">
              <a:solidFill>
                <a:srgbClr val="00A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13319" y="6105550"/>
            <a:ext cx="1484630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742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88888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  <a:p>
            <a:pPr marL="987425">
              <a:lnSpc>
                <a:spcPct val="100000"/>
              </a:lnSpc>
            </a:pPr>
            <a:r>
              <a:rPr sz="1200" b="1" dirty="0">
                <a:solidFill>
                  <a:srgbClr val="888888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825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Р.А.,2019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608" y="2806187"/>
            <a:ext cx="3423333" cy="3908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047"/>
            <a:ext cx="9144000" cy="1287780"/>
            <a:chOff x="0" y="3047"/>
            <a:chExt cx="9144000" cy="1287780"/>
          </a:xfrm>
        </p:grpSpPr>
        <p:sp>
          <p:nvSpPr>
            <p:cNvPr id="4" name="object 4"/>
            <p:cNvSpPr/>
            <p:nvPr/>
          </p:nvSpPr>
          <p:spPr>
            <a:xfrm>
              <a:off x="0" y="3047"/>
              <a:ext cx="9144000" cy="1137285"/>
            </a:xfrm>
            <a:custGeom>
              <a:avLst/>
              <a:gdLst/>
              <a:ahLst/>
              <a:cxnLst/>
              <a:rect l="l" t="t" r="r" b="b"/>
              <a:pathLst>
                <a:path w="9144000" h="1137285">
                  <a:moveTo>
                    <a:pt x="9144000" y="0"/>
                  </a:moveTo>
                  <a:lnTo>
                    <a:pt x="0" y="0"/>
                  </a:lnTo>
                  <a:lnTo>
                    <a:pt x="0" y="1136903"/>
                  </a:lnTo>
                  <a:lnTo>
                    <a:pt x="9144000" y="11369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8511" y="204266"/>
              <a:ext cx="7194677" cy="65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3855" y="630986"/>
              <a:ext cx="6886829" cy="6597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9911" y="192913"/>
            <a:ext cx="6831330" cy="89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18400"/>
              </a:lnSpc>
              <a:spcBef>
                <a:spcPts val="100"/>
              </a:spcBef>
              <a:tabLst>
                <a:tab pos="5872480" algn="l"/>
              </a:tabLst>
            </a:pPr>
            <a:r>
              <a:rPr sz="2400" spc="-10" dirty="0"/>
              <a:t>Динамика </a:t>
            </a:r>
            <a:r>
              <a:rPr sz="2400" spc="-5" dirty="0"/>
              <a:t>активности </a:t>
            </a:r>
            <a:r>
              <a:rPr sz="2400" dirty="0"/>
              <a:t>и</a:t>
            </a:r>
            <a:r>
              <a:rPr sz="2400" spc="20" dirty="0"/>
              <a:t> </a:t>
            </a:r>
            <a:r>
              <a:rPr sz="2400" spc="-5" dirty="0"/>
              <a:t>участия</a:t>
            </a:r>
            <a:r>
              <a:rPr sz="2400" spc="20" dirty="0"/>
              <a:t> </a:t>
            </a:r>
            <a:r>
              <a:rPr sz="2400" spc="-5" dirty="0"/>
              <a:t>пациентов	</a:t>
            </a:r>
            <a:r>
              <a:rPr sz="2400" dirty="0"/>
              <a:t>с</a:t>
            </a:r>
            <a:r>
              <a:rPr sz="2400" spc="-110" dirty="0"/>
              <a:t> </a:t>
            </a:r>
            <a:r>
              <a:rPr sz="2400" dirty="0"/>
              <a:t>ТБСМ  после </a:t>
            </a:r>
            <a:r>
              <a:rPr sz="2400" spc="-10" dirty="0"/>
              <a:t>проведенной </a:t>
            </a:r>
            <a:r>
              <a:rPr sz="2400" spc="-15" dirty="0"/>
              <a:t>медицинской</a:t>
            </a:r>
            <a:r>
              <a:rPr sz="2400" spc="15" dirty="0"/>
              <a:t> </a:t>
            </a:r>
            <a:r>
              <a:rPr sz="2400" spc="-5" dirty="0"/>
              <a:t>реабилитации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4632212" y="2709723"/>
            <a:ext cx="4376420" cy="4154804"/>
            <a:chOff x="4632212" y="2709723"/>
            <a:chExt cx="4376420" cy="4154804"/>
          </a:xfrm>
        </p:grpSpPr>
        <p:sp>
          <p:nvSpPr>
            <p:cNvPr id="9" name="object 9"/>
            <p:cNvSpPr/>
            <p:nvPr/>
          </p:nvSpPr>
          <p:spPr>
            <a:xfrm>
              <a:off x="4632212" y="2709723"/>
              <a:ext cx="3653307" cy="40910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36535" y="6501379"/>
              <a:ext cx="1632077" cy="3566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90815" y="6498333"/>
              <a:ext cx="1717421" cy="3596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8163" y="6551675"/>
              <a:ext cx="1493520" cy="307975"/>
            </a:xfrm>
            <a:custGeom>
              <a:avLst/>
              <a:gdLst/>
              <a:ahLst/>
              <a:cxnLst/>
              <a:rect l="l" t="t" r="r" b="b"/>
              <a:pathLst>
                <a:path w="1493520" h="307975">
                  <a:moveTo>
                    <a:pt x="1493520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493520" y="307847"/>
                  </a:lnTo>
                  <a:lnTo>
                    <a:pt x="149352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8163" y="6551675"/>
              <a:ext cx="1493520" cy="307975"/>
            </a:xfrm>
            <a:custGeom>
              <a:avLst/>
              <a:gdLst/>
              <a:ahLst/>
              <a:cxnLst/>
              <a:rect l="l" t="t" r="r" b="b"/>
              <a:pathLst>
                <a:path w="1493520" h="307975">
                  <a:moveTo>
                    <a:pt x="0" y="307847"/>
                  </a:moveTo>
                  <a:lnTo>
                    <a:pt x="1493520" y="307847"/>
                  </a:lnTo>
                  <a:lnTo>
                    <a:pt x="1493520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3">
              <a:solidFill>
                <a:srgbClr val="00A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412735" y="6577076"/>
            <a:ext cx="14846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Р.А.,2019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7962" y="1279525"/>
          <a:ext cx="8743950" cy="5259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4405"/>
                <a:gridCol w="643255"/>
                <a:gridCol w="643254"/>
                <a:gridCol w="643254"/>
                <a:gridCol w="715010"/>
                <a:gridCol w="715010"/>
                <a:gridCol w="572135"/>
                <a:gridCol w="572134"/>
                <a:gridCol w="786765"/>
                <a:gridCol w="715009"/>
                <a:gridCol w="500379"/>
              </a:tblGrid>
              <a:tr h="642874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Оценка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поступлении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Оценка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выписки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Код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МКФ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0223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Определитель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МКФ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9169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Определитель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МКФ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9425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45085" marR="31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d510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Мытье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45085" marR="31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d520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Уход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за частями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тела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8551">
                <a:tc>
                  <a:txBody>
                    <a:bodyPr/>
                    <a:lstStyle/>
                    <a:p>
                      <a:pPr marL="45085" marR="31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d540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Одевание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45085" marR="31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d550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Прием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пищи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0862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Bef>
                          <a:spcPts val="87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d620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Приобретение товаров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услуг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d630 Приготовление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пищи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566D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5033" y="321005"/>
            <a:ext cx="63119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D5 Самообслуживание </a:t>
            </a:r>
            <a:r>
              <a:rPr sz="2800" spc="5" dirty="0"/>
              <a:t>и </a:t>
            </a:r>
            <a:r>
              <a:rPr sz="2800" dirty="0"/>
              <a:t>бытовая</a:t>
            </a:r>
            <a:r>
              <a:rPr sz="2800" spc="-145" dirty="0"/>
              <a:t> </a:t>
            </a:r>
            <a:r>
              <a:rPr sz="2800" dirty="0"/>
              <a:t>жизнь</a:t>
            </a:r>
            <a:endParaRPr sz="280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3430" y="428370"/>
            <a:ext cx="799655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20" dirty="0"/>
              <a:t>Оценка </a:t>
            </a:r>
            <a:r>
              <a:rPr sz="3200" spc="-5" dirty="0"/>
              <a:t>реабилитационного </a:t>
            </a:r>
            <a:r>
              <a:rPr sz="3200" spc="-10" dirty="0"/>
              <a:t>потенциала</a:t>
            </a:r>
            <a:r>
              <a:rPr sz="3200" spc="90" dirty="0"/>
              <a:t> </a:t>
            </a:r>
            <a:r>
              <a:rPr sz="3200" spc="-10" dirty="0"/>
              <a:t>(РП)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579877" y="1615821"/>
            <a:ext cx="6000115" cy="3757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645795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Биомедицинский (саногенегический)  потенциал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  <a:tab pos="3642995" algn="l"/>
              </a:tabLst>
            </a:pPr>
            <a:r>
              <a:rPr sz="2400" b="1" spc="-5" dirty="0">
                <a:latin typeface="Calibri"/>
                <a:cs typeface="Calibri"/>
              </a:rPr>
              <a:t>Психофизиологический	потенциал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Calibri"/>
                <a:cs typeface="Calibri"/>
              </a:rPr>
              <a:t>Личностный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потенциал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10" dirty="0">
                <a:latin typeface="Calibri"/>
                <a:cs typeface="Calibri"/>
              </a:rPr>
              <a:t>Образовательный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потенциал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Calibri"/>
                <a:cs typeface="Calibri"/>
              </a:rPr>
              <a:t>Социально-бытовой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потенциал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Calibri"/>
                <a:cs typeface="Calibri"/>
              </a:rPr>
              <a:t>Профессиональный </a:t>
            </a:r>
            <a:r>
              <a:rPr sz="2400" b="1" spc="-15" dirty="0">
                <a:latin typeface="Calibri"/>
                <a:cs typeface="Calibri"/>
              </a:rPr>
              <a:t>(трудовой)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потенциал</a:t>
            </a:r>
            <a:endParaRPr sz="2400">
              <a:latin typeface="Calibri"/>
              <a:cs typeface="Calibri"/>
            </a:endParaRPr>
          </a:p>
          <a:p>
            <a:pPr marL="424180" indent="-41211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400" b="1" spc="-5" dirty="0">
                <a:latin typeface="Calibri"/>
                <a:cs typeface="Calibri"/>
              </a:rPr>
              <a:t>Социальный </a:t>
            </a:r>
            <a:r>
              <a:rPr sz="2400" b="1" spc="-10" dirty="0">
                <a:latin typeface="Calibri"/>
                <a:cs typeface="Calibri"/>
              </a:rPr>
              <a:t>потенциал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социально-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средовой </a:t>
            </a:r>
            <a:r>
              <a:rPr sz="2400" b="1" spc="-5" dirty="0">
                <a:latin typeface="Calibri"/>
                <a:cs typeface="Calibri"/>
              </a:rPr>
              <a:t>потенциал.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6511" y="1716023"/>
            <a:ext cx="2142744" cy="235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615" y="4358640"/>
            <a:ext cx="1999488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73150"/>
          </a:xfrm>
          <a:custGeom>
            <a:avLst/>
            <a:gdLst/>
            <a:ahLst/>
            <a:cxnLst/>
            <a:rect l="l" t="t" r="r" b="b"/>
            <a:pathLst>
              <a:path w="9144000" h="1073150">
                <a:moveTo>
                  <a:pt x="9144000" y="0"/>
                </a:moveTo>
                <a:lnTo>
                  <a:pt x="0" y="0"/>
                </a:lnTo>
                <a:lnTo>
                  <a:pt x="0" y="1072896"/>
                </a:lnTo>
                <a:lnTo>
                  <a:pt x="9144000" y="1072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030" y="297942"/>
            <a:ext cx="83045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92705" algn="l"/>
              </a:tabLst>
            </a:pPr>
            <a:r>
              <a:rPr sz="2800" spc="-5" dirty="0">
                <a:latin typeface="Arial"/>
                <a:cs typeface="Arial"/>
              </a:rPr>
              <a:t>Определение	реабилитационного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потенциала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3402" y="4395266"/>
            <a:ext cx="7837170" cy="2332990"/>
            <a:chOff x="573402" y="4395266"/>
            <a:chExt cx="7837170" cy="2332990"/>
          </a:xfrm>
        </p:grpSpPr>
        <p:sp>
          <p:nvSpPr>
            <p:cNvPr id="5" name="object 5"/>
            <p:cNvSpPr/>
            <p:nvPr/>
          </p:nvSpPr>
          <p:spPr>
            <a:xfrm>
              <a:off x="573402" y="4453553"/>
              <a:ext cx="7836921" cy="2179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696" y="4395266"/>
              <a:ext cx="2381885" cy="23329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4172" y="4469892"/>
              <a:ext cx="7760334" cy="2103120"/>
            </a:xfrm>
            <a:custGeom>
              <a:avLst/>
              <a:gdLst/>
              <a:ahLst/>
              <a:cxnLst/>
              <a:rect l="l" t="t" r="r" b="b"/>
              <a:pathLst>
                <a:path w="7760334" h="2103120">
                  <a:moveTo>
                    <a:pt x="0" y="210311"/>
                  </a:moveTo>
                  <a:lnTo>
                    <a:pt x="5554" y="162072"/>
                  </a:lnTo>
                  <a:lnTo>
                    <a:pt x="21375" y="117798"/>
                  </a:lnTo>
                  <a:lnTo>
                    <a:pt x="46202" y="78750"/>
                  </a:lnTo>
                  <a:lnTo>
                    <a:pt x="78771" y="46186"/>
                  </a:lnTo>
                  <a:lnTo>
                    <a:pt x="117821" y="21367"/>
                  </a:lnTo>
                  <a:lnTo>
                    <a:pt x="162088" y="5551"/>
                  </a:lnTo>
                  <a:lnTo>
                    <a:pt x="210312" y="0"/>
                  </a:lnTo>
                  <a:lnTo>
                    <a:pt x="7549896" y="0"/>
                  </a:lnTo>
                  <a:lnTo>
                    <a:pt x="7598135" y="5551"/>
                  </a:lnTo>
                  <a:lnTo>
                    <a:pt x="7642409" y="21367"/>
                  </a:lnTo>
                  <a:lnTo>
                    <a:pt x="7681457" y="46186"/>
                  </a:lnTo>
                  <a:lnTo>
                    <a:pt x="7714021" y="78750"/>
                  </a:lnTo>
                  <a:lnTo>
                    <a:pt x="7738840" y="117798"/>
                  </a:lnTo>
                  <a:lnTo>
                    <a:pt x="7754656" y="162072"/>
                  </a:lnTo>
                  <a:lnTo>
                    <a:pt x="7760208" y="210311"/>
                  </a:lnTo>
                  <a:lnTo>
                    <a:pt x="7760208" y="1892807"/>
                  </a:lnTo>
                  <a:lnTo>
                    <a:pt x="7754656" y="1941031"/>
                  </a:lnTo>
                  <a:lnTo>
                    <a:pt x="7738840" y="1985298"/>
                  </a:lnTo>
                  <a:lnTo>
                    <a:pt x="7714021" y="2024348"/>
                  </a:lnTo>
                  <a:lnTo>
                    <a:pt x="7681457" y="2056917"/>
                  </a:lnTo>
                  <a:lnTo>
                    <a:pt x="7642409" y="2081744"/>
                  </a:lnTo>
                  <a:lnTo>
                    <a:pt x="7598135" y="2097565"/>
                  </a:lnTo>
                  <a:lnTo>
                    <a:pt x="7549896" y="2103119"/>
                  </a:lnTo>
                  <a:lnTo>
                    <a:pt x="210312" y="2103119"/>
                  </a:lnTo>
                  <a:lnTo>
                    <a:pt x="162088" y="2097565"/>
                  </a:lnTo>
                  <a:lnTo>
                    <a:pt x="117821" y="2081744"/>
                  </a:lnTo>
                  <a:lnTo>
                    <a:pt x="78771" y="2056917"/>
                  </a:lnTo>
                  <a:lnTo>
                    <a:pt x="46202" y="2024348"/>
                  </a:lnTo>
                  <a:lnTo>
                    <a:pt x="21375" y="1985298"/>
                  </a:lnTo>
                  <a:lnTo>
                    <a:pt x="5554" y="1941031"/>
                  </a:lnTo>
                  <a:lnTo>
                    <a:pt x="0" y="1892807"/>
                  </a:lnTo>
                  <a:lnTo>
                    <a:pt x="0" y="21031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8865" y="4403344"/>
            <a:ext cx="1995805" cy="21418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800" b="1" spc="-10" dirty="0">
                <a:latin typeface="Arial"/>
                <a:cs typeface="Arial"/>
              </a:rPr>
              <a:t>ШРМ</a:t>
            </a:r>
            <a:endParaRPr sz="1800">
              <a:latin typeface="Arial"/>
              <a:cs typeface="Arial"/>
            </a:endParaRPr>
          </a:p>
          <a:p>
            <a:pPr marL="12065" marR="5080" indent="-1270" algn="ctr">
              <a:lnSpc>
                <a:spcPct val="119500"/>
              </a:lnSpc>
              <a:spcBef>
                <a:spcPts val="10"/>
              </a:spcBef>
            </a:pPr>
            <a:r>
              <a:rPr sz="1800" b="1" spc="5" dirty="0">
                <a:latin typeface="Arial"/>
                <a:cs typeface="Arial"/>
              </a:rPr>
              <a:t>Шкала</a:t>
            </a:r>
            <a:r>
              <a:rPr sz="1800" b="1" spc="-1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Ривермид  </a:t>
            </a:r>
            <a:r>
              <a:rPr sz="1800" b="1" spc="5" dirty="0">
                <a:latin typeface="Arial"/>
                <a:cs typeface="Arial"/>
              </a:rPr>
              <a:t>Шкала </a:t>
            </a:r>
            <a:r>
              <a:rPr sz="1800" b="1" spc="-10" dirty="0">
                <a:latin typeface="Arial"/>
                <a:cs typeface="Arial"/>
              </a:rPr>
              <a:t>ASIA </a:t>
            </a:r>
            <a:r>
              <a:rPr sz="1800" b="1" dirty="0">
                <a:latin typeface="Arial"/>
                <a:cs typeface="Arial"/>
              </a:rPr>
              <a:t>,  SHIM, VFM, FIM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870"/>
              </a:lnSpc>
            </a:pPr>
            <a:r>
              <a:rPr sz="1800" b="1" dirty="0">
                <a:latin typeface="Arial"/>
                <a:cs typeface="Arial"/>
              </a:rPr>
              <a:t>др.</a:t>
            </a:r>
            <a:endParaRPr sz="1800">
              <a:latin typeface="Arial"/>
              <a:cs typeface="Arial"/>
            </a:endParaRPr>
          </a:p>
          <a:p>
            <a:pPr marL="62865" algn="ctr">
              <a:lnSpc>
                <a:spcPts val="2005"/>
              </a:lnSpc>
              <a:spcBef>
                <a:spcPts val="430"/>
              </a:spcBef>
            </a:pPr>
            <a:r>
              <a:rPr sz="1800" b="1" dirty="0">
                <a:latin typeface="Arial"/>
                <a:cs typeface="Arial"/>
              </a:rPr>
              <a:t>Профильные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05"/>
              </a:lnSpc>
            </a:pPr>
            <a:r>
              <a:rPr sz="1800" b="1" dirty="0">
                <a:latin typeface="Arial"/>
                <a:cs typeface="Arial"/>
              </a:rPr>
              <a:t>шкалы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3402" y="3484172"/>
            <a:ext cx="7837170" cy="902969"/>
            <a:chOff x="573402" y="3484172"/>
            <a:chExt cx="7837170" cy="902969"/>
          </a:xfrm>
        </p:grpSpPr>
        <p:sp>
          <p:nvSpPr>
            <p:cNvPr id="10" name="object 10"/>
            <p:cNvSpPr/>
            <p:nvPr/>
          </p:nvSpPr>
          <p:spPr>
            <a:xfrm>
              <a:off x="573402" y="3484172"/>
              <a:ext cx="7836921" cy="9028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8200" y="3657562"/>
              <a:ext cx="1863598" cy="5987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172" y="3500628"/>
              <a:ext cx="7760334" cy="826135"/>
            </a:xfrm>
            <a:custGeom>
              <a:avLst/>
              <a:gdLst/>
              <a:ahLst/>
              <a:cxnLst/>
              <a:rect l="l" t="t" r="r" b="b"/>
              <a:pathLst>
                <a:path w="7760334" h="826135">
                  <a:moveTo>
                    <a:pt x="0" y="82550"/>
                  </a:moveTo>
                  <a:lnTo>
                    <a:pt x="6491" y="50417"/>
                  </a:lnTo>
                  <a:lnTo>
                    <a:pt x="24193" y="24177"/>
                  </a:lnTo>
                  <a:lnTo>
                    <a:pt x="50449" y="6486"/>
                  </a:lnTo>
                  <a:lnTo>
                    <a:pt x="82600" y="0"/>
                  </a:lnTo>
                  <a:lnTo>
                    <a:pt x="7677658" y="0"/>
                  </a:lnTo>
                  <a:lnTo>
                    <a:pt x="7709790" y="6486"/>
                  </a:lnTo>
                  <a:lnTo>
                    <a:pt x="7736030" y="24177"/>
                  </a:lnTo>
                  <a:lnTo>
                    <a:pt x="7753721" y="50417"/>
                  </a:lnTo>
                  <a:lnTo>
                    <a:pt x="7760208" y="82550"/>
                  </a:lnTo>
                  <a:lnTo>
                    <a:pt x="7760208" y="743458"/>
                  </a:lnTo>
                  <a:lnTo>
                    <a:pt x="7753721" y="775590"/>
                  </a:lnTo>
                  <a:lnTo>
                    <a:pt x="7736030" y="801830"/>
                  </a:lnTo>
                  <a:lnTo>
                    <a:pt x="7709790" y="819521"/>
                  </a:lnTo>
                  <a:lnTo>
                    <a:pt x="7677658" y="826008"/>
                  </a:lnTo>
                  <a:lnTo>
                    <a:pt x="82600" y="826008"/>
                  </a:lnTo>
                  <a:lnTo>
                    <a:pt x="50449" y="819521"/>
                  </a:lnTo>
                  <a:lnTo>
                    <a:pt x="24193" y="801830"/>
                  </a:lnTo>
                  <a:lnTo>
                    <a:pt x="6491" y="775590"/>
                  </a:lnTo>
                  <a:lnTo>
                    <a:pt x="0" y="743458"/>
                  </a:lnTo>
                  <a:lnTo>
                    <a:pt x="0" y="825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18743" y="3727450"/>
            <a:ext cx="15106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latin typeface="Arial"/>
                <a:cs typeface="Arial"/>
              </a:rPr>
              <a:t>Уровень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РП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3402" y="2511883"/>
            <a:ext cx="7837170" cy="906144"/>
            <a:chOff x="573402" y="2511883"/>
            <a:chExt cx="7837170" cy="906144"/>
          </a:xfrm>
        </p:grpSpPr>
        <p:sp>
          <p:nvSpPr>
            <p:cNvPr id="15" name="object 15"/>
            <p:cNvSpPr/>
            <p:nvPr/>
          </p:nvSpPr>
          <p:spPr>
            <a:xfrm>
              <a:off x="573402" y="2511883"/>
              <a:ext cx="7836921" cy="9060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5696" y="2584742"/>
              <a:ext cx="2308733" cy="7907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4172" y="2528316"/>
              <a:ext cx="7760334" cy="829310"/>
            </a:xfrm>
            <a:custGeom>
              <a:avLst/>
              <a:gdLst/>
              <a:ahLst/>
              <a:cxnLst/>
              <a:rect l="l" t="t" r="r" b="b"/>
              <a:pathLst>
                <a:path w="7760334" h="829310">
                  <a:moveTo>
                    <a:pt x="0" y="82931"/>
                  </a:moveTo>
                  <a:lnTo>
                    <a:pt x="6515" y="50631"/>
                  </a:lnTo>
                  <a:lnTo>
                    <a:pt x="24283" y="24272"/>
                  </a:lnTo>
                  <a:lnTo>
                    <a:pt x="50636" y="6510"/>
                  </a:lnTo>
                  <a:lnTo>
                    <a:pt x="82905" y="0"/>
                  </a:lnTo>
                  <a:lnTo>
                    <a:pt x="7677277" y="0"/>
                  </a:lnTo>
                  <a:lnTo>
                    <a:pt x="7709576" y="6510"/>
                  </a:lnTo>
                  <a:lnTo>
                    <a:pt x="7735935" y="24272"/>
                  </a:lnTo>
                  <a:lnTo>
                    <a:pt x="7753697" y="50631"/>
                  </a:lnTo>
                  <a:lnTo>
                    <a:pt x="7760208" y="82931"/>
                  </a:lnTo>
                  <a:lnTo>
                    <a:pt x="7760208" y="746125"/>
                  </a:lnTo>
                  <a:lnTo>
                    <a:pt x="7753697" y="778424"/>
                  </a:lnTo>
                  <a:lnTo>
                    <a:pt x="7735935" y="804783"/>
                  </a:lnTo>
                  <a:lnTo>
                    <a:pt x="7709576" y="822545"/>
                  </a:lnTo>
                  <a:lnTo>
                    <a:pt x="7677277" y="829056"/>
                  </a:lnTo>
                  <a:lnTo>
                    <a:pt x="82905" y="829056"/>
                  </a:lnTo>
                  <a:lnTo>
                    <a:pt x="50636" y="822545"/>
                  </a:lnTo>
                  <a:lnTo>
                    <a:pt x="24283" y="804783"/>
                  </a:lnTo>
                  <a:lnTo>
                    <a:pt x="6515" y="778424"/>
                  </a:lnTo>
                  <a:lnTo>
                    <a:pt x="0" y="746125"/>
                  </a:lnTo>
                  <a:lnTo>
                    <a:pt x="0" y="8293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7892" y="2594117"/>
            <a:ext cx="2012950" cy="6121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600" b="1" spc="-10" dirty="0">
                <a:latin typeface="Arial"/>
                <a:cs typeface="Arial"/>
              </a:rPr>
              <a:t>Реабилитационный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390"/>
              </a:spcBef>
            </a:pPr>
            <a:r>
              <a:rPr sz="1600" b="1" spc="-15" dirty="0">
                <a:latin typeface="Arial"/>
                <a:cs typeface="Arial"/>
              </a:rPr>
              <a:t>потенциал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3402" y="1542596"/>
            <a:ext cx="7837170" cy="902969"/>
            <a:chOff x="573402" y="1542596"/>
            <a:chExt cx="7837170" cy="902969"/>
          </a:xfrm>
        </p:grpSpPr>
        <p:sp>
          <p:nvSpPr>
            <p:cNvPr id="20" name="object 20"/>
            <p:cNvSpPr/>
            <p:nvPr/>
          </p:nvSpPr>
          <p:spPr>
            <a:xfrm>
              <a:off x="573402" y="1542596"/>
              <a:ext cx="7836921" cy="9028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5360" y="1715985"/>
              <a:ext cx="1592453" cy="5987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4172" y="1559051"/>
              <a:ext cx="7760334" cy="826135"/>
            </a:xfrm>
            <a:custGeom>
              <a:avLst/>
              <a:gdLst/>
              <a:ahLst/>
              <a:cxnLst/>
              <a:rect l="l" t="t" r="r" b="b"/>
              <a:pathLst>
                <a:path w="7760334" h="826135">
                  <a:moveTo>
                    <a:pt x="0" y="82550"/>
                  </a:moveTo>
                  <a:lnTo>
                    <a:pt x="6491" y="50417"/>
                  </a:lnTo>
                  <a:lnTo>
                    <a:pt x="24193" y="24177"/>
                  </a:lnTo>
                  <a:lnTo>
                    <a:pt x="50449" y="6486"/>
                  </a:lnTo>
                  <a:lnTo>
                    <a:pt x="82600" y="0"/>
                  </a:lnTo>
                  <a:lnTo>
                    <a:pt x="7677658" y="0"/>
                  </a:lnTo>
                  <a:lnTo>
                    <a:pt x="7709790" y="6486"/>
                  </a:lnTo>
                  <a:lnTo>
                    <a:pt x="7736030" y="24177"/>
                  </a:lnTo>
                  <a:lnTo>
                    <a:pt x="7753721" y="50417"/>
                  </a:lnTo>
                  <a:lnTo>
                    <a:pt x="7760208" y="82550"/>
                  </a:lnTo>
                  <a:lnTo>
                    <a:pt x="7760208" y="743458"/>
                  </a:lnTo>
                  <a:lnTo>
                    <a:pt x="7753721" y="775590"/>
                  </a:lnTo>
                  <a:lnTo>
                    <a:pt x="7736030" y="801830"/>
                  </a:lnTo>
                  <a:lnTo>
                    <a:pt x="7709790" y="819521"/>
                  </a:lnTo>
                  <a:lnTo>
                    <a:pt x="7677658" y="826008"/>
                  </a:lnTo>
                  <a:lnTo>
                    <a:pt x="82600" y="826008"/>
                  </a:lnTo>
                  <a:lnTo>
                    <a:pt x="50449" y="819521"/>
                  </a:lnTo>
                  <a:lnTo>
                    <a:pt x="24193" y="801830"/>
                  </a:lnTo>
                  <a:lnTo>
                    <a:pt x="6491" y="775590"/>
                  </a:lnTo>
                  <a:lnTo>
                    <a:pt x="0" y="743458"/>
                  </a:lnTo>
                  <a:lnTo>
                    <a:pt x="0" y="825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55903" y="1784680"/>
            <a:ext cx="12414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latin typeface="Arial"/>
                <a:cs typeface="Arial"/>
              </a:rPr>
              <a:t>Алгоритм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94632" y="1606245"/>
            <a:ext cx="1162685" cy="806450"/>
            <a:chOff x="4294632" y="1606245"/>
            <a:chExt cx="1162685" cy="806450"/>
          </a:xfrm>
        </p:grpSpPr>
        <p:sp>
          <p:nvSpPr>
            <p:cNvPr id="25" name="object 25"/>
            <p:cNvSpPr/>
            <p:nvPr/>
          </p:nvSpPr>
          <p:spPr>
            <a:xfrm>
              <a:off x="4294632" y="1606245"/>
              <a:ext cx="1162634" cy="805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11040" y="1734273"/>
              <a:ext cx="729792" cy="5987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40352" y="1627631"/>
              <a:ext cx="1076325" cy="719455"/>
            </a:xfrm>
            <a:custGeom>
              <a:avLst/>
              <a:gdLst/>
              <a:ahLst/>
              <a:cxnLst/>
              <a:rect l="l" t="t" r="r" b="b"/>
              <a:pathLst>
                <a:path w="1076325" h="719455">
                  <a:moveTo>
                    <a:pt x="1004062" y="0"/>
                  </a:moveTo>
                  <a:lnTo>
                    <a:pt x="71882" y="0"/>
                  </a:lnTo>
                  <a:lnTo>
                    <a:pt x="43934" y="5659"/>
                  </a:lnTo>
                  <a:lnTo>
                    <a:pt x="21082" y="21081"/>
                  </a:lnTo>
                  <a:lnTo>
                    <a:pt x="5659" y="43934"/>
                  </a:lnTo>
                  <a:lnTo>
                    <a:pt x="0" y="71881"/>
                  </a:lnTo>
                  <a:lnTo>
                    <a:pt x="0" y="647445"/>
                  </a:lnTo>
                  <a:lnTo>
                    <a:pt x="5659" y="675393"/>
                  </a:lnTo>
                  <a:lnTo>
                    <a:pt x="21082" y="698245"/>
                  </a:lnTo>
                  <a:lnTo>
                    <a:pt x="43934" y="713668"/>
                  </a:lnTo>
                  <a:lnTo>
                    <a:pt x="71882" y="719327"/>
                  </a:lnTo>
                  <a:lnTo>
                    <a:pt x="1004062" y="719327"/>
                  </a:lnTo>
                  <a:lnTo>
                    <a:pt x="1032009" y="713668"/>
                  </a:lnTo>
                  <a:lnTo>
                    <a:pt x="1054862" y="698245"/>
                  </a:lnTo>
                  <a:lnTo>
                    <a:pt x="1070284" y="675393"/>
                  </a:lnTo>
                  <a:lnTo>
                    <a:pt x="1075944" y="647445"/>
                  </a:lnTo>
                  <a:lnTo>
                    <a:pt x="1075944" y="71881"/>
                  </a:lnTo>
                  <a:lnTo>
                    <a:pt x="1070284" y="43934"/>
                  </a:lnTo>
                  <a:lnTo>
                    <a:pt x="1054862" y="21081"/>
                  </a:lnTo>
                  <a:lnTo>
                    <a:pt x="1032009" y="5659"/>
                  </a:lnTo>
                  <a:lnTo>
                    <a:pt x="10040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691634" y="1801444"/>
            <a:ext cx="3746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РП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895600" y="2343721"/>
            <a:ext cx="1990725" cy="1071880"/>
            <a:chOff x="2895600" y="2343721"/>
            <a:chExt cx="1990725" cy="1071880"/>
          </a:xfrm>
        </p:grpSpPr>
        <p:sp>
          <p:nvSpPr>
            <p:cNvPr id="30" name="object 30"/>
            <p:cNvSpPr/>
            <p:nvPr/>
          </p:nvSpPr>
          <p:spPr>
            <a:xfrm>
              <a:off x="3482340" y="2348483"/>
              <a:ext cx="1398905" cy="287020"/>
            </a:xfrm>
            <a:custGeom>
              <a:avLst/>
              <a:gdLst/>
              <a:ahLst/>
              <a:cxnLst/>
              <a:rect l="l" t="t" r="r" b="b"/>
              <a:pathLst>
                <a:path w="1398904" h="287019">
                  <a:moveTo>
                    <a:pt x="1398905" y="0"/>
                  </a:moveTo>
                  <a:lnTo>
                    <a:pt x="1398905" y="143510"/>
                  </a:lnTo>
                  <a:lnTo>
                    <a:pt x="0" y="143510"/>
                  </a:lnTo>
                  <a:lnTo>
                    <a:pt x="0" y="286892"/>
                  </a:lnTo>
                </a:path>
              </a:pathLst>
            </a:custGeom>
            <a:ln w="9144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95600" y="2612186"/>
              <a:ext cx="1162634" cy="8029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81528" y="2737065"/>
              <a:ext cx="790790" cy="5987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41319" y="2633471"/>
              <a:ext cx="1076325" cy="716280"/>
            </a:xfrm>
            <a:custGeom>
              <a:avLst/>
              <a:gdLst/>
              <a:ahLst/>
              <a:cxnLst/>
              <a:rect l="l" t="t" r="r" b="b"/>
              <a:pathLst>
                <a:path w="1076325" h="716279">
                  <a:moveTo>
                    <a:pt x="1004316" y="0"/>
                  </a:moveTo>
                  <a:lnTo>
                    <a:pt x="71628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644651"/>
                  </a:lnTo>
                  <a:lnTo>
                    <a:pt x="5637" y="672506"/>
                  </a:lnTo>
                  <a:lnTo>
                    <a:pt x="21002" y="695277"/>
                  </a:lnTo>
                  <a:lnTo>
                    <a:pt x="43773" y="710642"/>
                  </a:lnTo>
                  <a:lnTo>
                    <a:pt x="71628" y="716279"/>
                  </a:lnTo>
                  <a:lnTo>
                    <a:pt x="1004316" y="716279"/>
                  </a:lnTo>
                  <a:lnTo>
                    <a:pt x="1032170" y="710642"/>
                  </a:lnTo>
                  <a:lnTo>
                    <a:pt x="1054941" y="695277"/>
                  </a:lnTo>
                  <a:lnTo>
                    <a:pt x="1070306" y="672506"/>
                  </a:lnTo>
                  <a:lnTo>
                    <a:pt x="1075944" y="644651"/>
                  </a:lnTo>
                  <a:lnTo>
                    <a:pt x="1075944" y="71627"/>
                  </a:lnTo>
                  <a:lnTo>
                    <a:pt x="1070306" y="43773"/>
                  </a:lnTo>
                  <a:lnTo>
                    <a:pt x="1054941" y="21002"/>
                  </a:lnTo>
                  <a:lnTo>
                    <a:pt x="1032170" y="5637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261740" y="2806700"/>
            <a:ext cx="4394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95600" y="3346513"/>
            <a:ext cx="1162685" cy="1074420"/>
            <a:chOff x="2895600" y="3346513"/>
            <a:chExt cx="1162685" cy="1074420"/>
          </a:xfrm>
        </p:grpSpPr>
        <p:sp>
          <p:nvSpPr>
            <p:cNvPr id="36" name="object 36"/>
            <p:cNvSpPr/>
            <p:nvPr/>
          </p:nvSpPr>
          <p:spPr>
            <a:xfrm>
              <a:off x="3482340" y="3351276"/>
              <a:ext cx="0" cy="287020"/>
            </a:xfrm>
            <a:custGeom>
              <a:avLst/>
              <a:gdLst/>
              <a:ahLst/>
              <a:cxnLst/>
              <a:rect l="l" t="t" r="r" b="b"/>
              <a:pathLst>
                <a:path h="287020">
                  <a:moveTo>
                    <a:pt x="0" y="0"/>
                  </a:moveTo>
                  <a:lnTo>
                    <a:pt x="0" y="286893"/>
                  </a:lnTo>
                </a:path>
              </a:pathLst>
            </a:custGeom>
            <a:ln w="9144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95600" y="3614877"/>
              <a:ext cx="1162634" cy="805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81528" y="3742905"/>
              <a:ext cx="790790" cy="5987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41319" y="3636264"/>
              <a:ext cx="1076325" cy="719455"/>
            </a:xfrm>
            <a:custGeom>
              <a:avLst/>
              <a:gdLst/>
              <a:ahLst/>
              <a:cxnLst/>
              <a:rect l="l" t="t" r="r" b="b"/>
              <a:pathLst>
                <a:path w="1076325" h="719454">
                  <a:moveTo>
                    <a:pt x="1004062" y="0"/>
                  </a:moveTo>
                  <a:lnTo>
                    <a:pt x="71881" y="0"/>
                  </a:lnTo>
                  <a:lnTo>
                    <a:pt x="43934" y="5659"/>
                  </a:lnTo>
                  <a:lnTo>
                    <a:pt x="21081" y="21081"/>
                  </a:lnTo>
                  <a:lnTo>
                    <a:pt x="5659" y="43934"/>
                  </a:lnTo>
                  <a:lnTo>
                    <a:pt x="0" y="71881"/>
                  </a:lnTo>
                  <a:lnTo>
                    <a:pt x="0" y="647446"/>
                  </a:lnTo>
                  <a:lnTo>
                    <a:pt x="5659" y="675393"/>
                  </a:lnTo>
                  <a:lnTo>
                    <a:pt x="21081" y="698245"/>
                  </a:lnTo>
                  <a:lnTo>
                    <a:pt x="43934" y="713668"/>
                  </a:lnTo>
                  <a:lnTo>
                    <a:pt x="71881" y="719328"/>
                  </a:lnTo>
                  <a:lnTo>
                    <a:pt x="1004062" y="719328"/>
                  </a:lnTo>
                  <a:lnTo>
                    <a:pt x="1032009" y="713668"/>
                  </a:lnTo>
                  <a:lnTo>
                    <a:pt x="1054861" y="698246"/>
                  </a:lnTo>
                  <a:lnTo>
                    <a:pt x="1070284" y="675393"/>
                  </a:lnTo>
                  <a:lnTo>
                    <a:pt x="1075944" y="647446"/>
                  </a:lnTo>
                  <a:lnTo>
                    <a:pt x="1075944" y="71881"/>
                  </a:lnTo>
                  <a:lnTo>
                    <a:pt x="1070284" y="43934"/>
                  </a:lnTo>
                  <a:lnTo>
                    <a:pt x="1054861" y="21082"/>
                  </a:lnTo>
                  <a:lnTo>
                    <a:pt x="1032009" y="5659"/>
                  </a:lnTo>
                  <a:lnTo>
                    <a:pt x="10040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261740" y="3810965"/>
            <a:ext cx="43942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876609" y="2343721"/>
            <a:ext cx="1979930" cy="1071880"/>
            <a:chOff x="4876609" y="2343721"/>
            <a:chExt cx="1979930" cy="1071880"/>
          </a:xfrm>
        </p:grpSpPr>
        <p:sp>
          <p:nvSpPr>
            <p:cNvPr id="42" name="object 42"/>
            <p:cNvSpPr/>
            <p:nvPr/>
          </p:nvSpPr>
          <p:spPr>
            <a:xfrm>
              <a:off x="4881371" y="2348483"/>
              <a:ext cx="1398905" cy="287020"/>
            </a:xfrm>
            <a:custGeom>
              <a:avLst/>
              <a:gdLst/>
              <a:ahLst/>
              <a:cxnLst/>
              <a:rect l="l" t="t" r="r" b="b"/>
              <a:pathLst>
                <a:path w="1398904" h="287019">
                  <a:moveTo>
                    <a:pt x="0" y="0"/>
                  </a:moveTo>
                  <a:lnTo>
                    <a:pt x="0" y="143510"/>
                  </a:lnTo>
                  <a:lnTo>
                    <a:pt x="1398904" y="143510"/>
                  </a:lnTo>
                  <a:lnTo>
                    <a:pt x="1398904" y="286892"/>
                  </a:lnTo>
                </a:path>
              </a:pathLst>
            </a:custGeom>
            <a:ln w="9144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93663" y="2612186"/>
              <a:ext cx="1162634" cy="8029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34455" y="2737065"/>
              <a:ext cx="681037" cy="5987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39383" y="2633471"/>
              <a:ext cx="1076325" cy="716280"/>
            </a:xfrm>
            <a:custGeom>
              <a:avLst/>
              <a:gdLst/>
              <a:ahLst/>
              <a:cxnLst/>
              <a:rect l="l" t="t" r="r" b="b"/>
              <a:pathLst>
                <a:path w="1076325" h="716279">
                  <a:moveTo>
                    <a:pt x="1004315" y="0"/>
                  </a:moveTo>
                  <a:lnTo>
                    <a:pt x="71627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7"/>
                  </a:lnTo>
                  <a:lnTo>
                    <a:pt x="0" y="644651"/>
                  </a:lnTo>
                  <a:lnTo>
                    <a:pt x="5637" y="672506"/>
                  </a:lnTo>
                  <a:lnTo>
                    <a:pt x="21002" y="695277"/>
                  </a:lnTo>
                  <a:lnTo>
                    <a:pt x="43773" y="710642"/>
                  </a:lnTo>
                  <a:lnTo>
                    <a:pt x="71627" y="716279"/>
                  </a:lnTo>
                  <a:lnTo>
                    <a:pt x="1004315" y="716279"/>
                  </a:lnTo>
                  <a:lnTo>
                    <a:pt x="1032170" y="710642"/>
                  </a:lnTo>
                  <a:lnTo>
                    <a:pt x="1054941" y="695277"/>
                  </a:lnTo>
                  <a:lnTo>
                    <a:pt x="1070306" y="672506"/>
                  </a:lnTo>
                  <a:lnTo>
                    <a:pt x="1075943" y="644651"/>
                  </a:lnTo>
                  <a:lnTo>
                    <a:pt x="1075943" y="71627"/>
                  </a:lnTo>
                  <a:lnTo>
                    <a:pt x="1070306" y="43773"/>
                  </a:lnTo>
                  <a:lnTo>
                    <a:pt x="1054941" y="21002"/>
                  </a:lnTo>
                  <a:lnTo>
                    <a:pt x="1032170" y="5637"/>
                  </a:lnTo>
                  <a:lnTo>
                    <a:pt x="10043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115303" y="2806700"/>
            <a:ext cx="3295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294632" y="3346513"/>
            <a:ext cx="1990725" cy="1074420"/>
            <a:chOff x="4294632" y="3346513"/>
            <a:chExt cx="1990725" cy="1074420"/>
          </a:xfrm>
        </p:grpSpPr>
        <p:sp>
          <p:nvSpPr>
            <p:cNvPr id="48" name="object 48"/>
            <p:cNvSpPr/>
            <p:nvPr/>
          </p:nvSpPr>
          <p:spPr>
            <a:xfrm>
              <a:off x="4881372" y="3351276"/>
              <a:ext cx="1398905" cy="287020"/>
            </a:xfrm>
            <a:custGeom>
              <a:avLst/>
              <a:gdLst/>
              <a:ahLst/>
              <a:cxnLst/>
              <a:rect l="l" t="t" r="r" b="b"/>
              <a:pathLst>
                <a:path w="1398904" h="287020">
                  <a:moveTo>
                    <a:pt x="1398904" y="0"/>
                  </a:moveTo>
                  <a:lnTo>
                    <a:pt x="1398904" y="143510"/>
                  </a:lnTo>
                  <a:lnTo>
                    <a:pt x="0" y="143510"/>
                  </a:lnTo>
                  <a:lnTo>
                    <a:pt x="0" y="286893"/>
                  </a:lnTo>
                </a:path>
              </a:pathLst>
            </a:custGeom>
            <a:ln w="9144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94632" y="3614877"/>
              <a:ext cx="1162634" cy="805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398264" y="3831323"/>
              <a:ext cx="955370" cy="41885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40352" y="3636264"/>
              <a:ext cx="1076325" cy="719455"/>
            </a:xfrm>
            <a:custGeom>
              <a:avLst/>
              <a:gdLst/>
              <a:ahLst/>
              <a:cxnLst/>
              <a:rect l="l" t="t" r="r" b="b"/>
              <a:pathLst>
                <a:path w="1076325" h="719454">
                  <a:moveTo>
                    <a:pt x="1004062" y="0"/>
                  </a:moveTo>
                  <a:lnTo>
                    <a:pt x="71882" y="0"/>
                  </a:lnTo>
                  <a:lnTo>
                    <a:pt x="43934" y="5659"/>
                  </a:lnTo>
                  <a:lnTo>
                    <a:pt x="21082" y="21081"/>
                  </a:lnTo>
                  <a:lnTo>
                    <a:pt x="5659" y="43934"/>
                  </a:lnTo>
                  <a:lnTo>
                    <a:pt x="0" y="71881"/>
                  </a:lnTo>
                  <a:lnTo>
                    <a:pt x="0" y="647446"/>
                  </a:lnTo>
                  <a:lnTo>
                    <a:pt x="5659" y="675393"/>
                  </a:lnTo>
                  <a:lnTo>
                    <a:pt x="21082" y="698245"/>
                  </a:lnTo>
                  <a:lnTo>
                    <a:pt x="43934" y="713668"/>
                  </a:lnTo>
                  <a:lnTo>
                    <a:pt x="71882" y="719328"/>
                  </a:lnTo>
                  <a:lnTo>
                    <a:pt x="1004062" y="719328"/>
                  </a:lnTo>
                  <a:lnTo>
                    <a:pt x="1032009" y="713668"/>
                  </a:lnTo>
                  <a:lnTo>
                    <a:pt x="1054862" y="698246"/>
                  </a:lnTo>
                  <a:lnTo>
                    <a:pt x="1070284" y="675393"/>
                  </a:lnTo>
                  <a:lnTo>
                    <a:pt x="1075944" y="647446"/>
                  </a:lnTo>
                  <a:lnTo>
                    <a:pt x="1075944" y="71881"/>
                  </a:lnTo>
                  <a:lnTo>
                    <a:pt x="1070284" y="43934"/>
                  </a:lnTo>
                  <a:lnTo>
                    <a:pt x="1054862" y="21082"/>
                  </a:lnTo>
                  <a:lnTo>
                    <a:pt x="1032009" y="5659"/>
                  </a:lnTo>
                  <a:lnTo>
                    <a:pt x="100406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527930" y="3881373"/>
            <a:ext cx="7042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ИЙ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739384" y="3346513"/>
            <a:ext cx="1162685" cy="1053465"/>
            <a:chOff x="5739384" y="3346513"/>
            <a:chExt cx="1162685" cy="1053465"/>
          </a:xfrm>
        </p:grpSpPr>
        <p:sp>
          <p:nvSpPr>
            <p:cNvPr id="54" name="object 54"/>
            <p:cNvSpPr/>
            <p:nvPr/>
          </p:nvSpPr>
          <p:spPr>
            <a:xfrm>
              <a:off x="6277356" y="3351276"/>
              <a:ext cx="47625" cy="266700"/>
            </a:xfrm>
            <a:custGeom>
              <a:avLst/>
              <a:gdLst/>
              <a:ahLst/>
              <a:cxnLst/>
              <a:rect l="l" t="t" r="r" b="b"/>
              <a:pathLst>
                <a:path w="47625" h="266700">
                  <a:moveTo>
                    <a:pt x="0" y="0"/>
                  </a:moveTo>
                  <a:lnTo>
                    <a:pt x="0" y="133223"/>
                  </a:lnTo>
                  <a:lnTo>
                    <a:pt x="47244" y="133223"/>
                  </a:lnTo>
                  <a:lnTo>
                    <a:pt x="47244" y="266446"/>
                  </a:lnTo>
                </a:path>
              </a:pathLst>
            </a:custGeom>
            <a:ln w="9144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39384" y="3596690"/>
              <a:ext cx="1162634" cy="8029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79008" y="3809987"/>
              <a:ext cx="1086434" cy="41885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85104" y="3617976"/>
              <a:ext cx="1076325" cy="716280"/>
            </a:xfrm>
            <a:custGeom>
              <a:avLst/>
              <a:gdLst/>
              <a:ahLst/>
              <a:cxnLst/>
              <a:rect l="l" t="t" r="r" b="b"/>
              <a:pathLst>
                <a:path w="1076325" h="716279">
                  <a:moveTo>
                    <a:pt x="1004316" y="0"/>
                  </a:moveTo>
                  <a:lnTo>
                    <a:pt x="71628" y="0"/>
                  </a:lnTo>
                  <a:lnTo>
                    <a:pt x="43773" y="5637"/>
                  </a:lnTo>
                  <a:lnTo>
                    <a:pt x="21002" y="21002"/>
                  </a:lnTo>
                  <a:lnTo>
                    <a:pt x="5637" y="43773"/>
                  </a:lnTo>
                  <a:lnTo>
                    <a:pt x="0" y="71628"/>
                  </a:lnTo>
                  <a:lnTo>
                    <a:pt x="0" y="644651"/>
                  </a:lnTo>
                  <a:lnTo>
                    <a:pt x="5637" y="672506"/>
                  </a:lnTo>
                  <a:lnTo>
                    <a:pt x="21002" y="695277"/>
                  </a:lnTo>
                  <a:lnTo>
                    <a:pt x="43773" y="710642"/>
                  </a:lnTo>
                  <a:lnTo>
                    <a:pt x="71628" y="716280"/>
                  </a:lnTo>
                  <a:lnTo>
                    <a:pt x="1004316" y="716280"/>
                  </a:lnTo>
                  <a:lnTo>
                    <a:pt x="1032170" y="710642"/>
                  </a:lnTo>
                  <a:lnTo>
                    <a:pt x="1054941" y="695277"/>
                  </a:lnTo>
                  <a:lnTo>
                    <a:pt x="1070306" y="672506"/>
                  </a:lnTo>
                  <a:lnTo>
                    <a:pt x="1075944" y="644651"/>
                  </a:lnTo>
                  <a:lnTo>
                    <a:pt x="1075944" y="71628"/>
                  </a:lnTo>
                  <a:lnTo>
                    <a:pt x="1070306" y="43773"/>
                  </a:lnTo>
                  <a:lnTo>
                    <a:pt x="1054941" y="21002"/>
                  </a:lnTo>
                  <a:lnTo>
                    <a:pt x="1032170" y="5637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907404" y="3860038"/>
            <a:ext cx="8356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СРЕДНИЙ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272593" y="3346513"/>
            <a:ext cx="1983105" cy="1074420"/>
            <a:chOff x="6272593" y="3346513"/>
            <a:chExt cx="1983105" cy="1074420"/>
          </a:xfrm>
        </p:grpSpPr>
        <p:sp>
          <p:nvSpPr>
            <p:cNvPr id="60" name="object 60"/>
            <p:cNvSpPr/>
            <p:nvPr/>
          </p:nvSpPr>
          <p:spPr>
            <a:xfrm>
              <a:off x="6277355" y="3351276"/>
              <a:ext cx="1398905" cy="287020"/>
            </a:xfrm>
            <a:custGeom>
              <a:avLst/>
              <a:gdLst/>
              <a:ahLst/>
              <a:cxnLst/>
              <a:rect l="l" t="t" r="r" b="b"/>
              <a:pathLst>
                <a:path w="1398904" h="287020">
                  <a:moveTo>
                    <a:pt x="0" y="0"/>
                  </a:moveTo>
                  <a:lnTo>
                    <a:pt x="0" y="143510"/>
                  </a:lnTo>
                  <a:lnTo>
                    <a:pt x="1398904" y="143510"/>
                  </a:lnTo>
                  <a:lnTo>
                    <a:pt x="1398904" y="286893"/>
                  </a:lnTo>
                </a:path>
              </a:pathLst>
            </a:custGeom>
            <a:ln w="9144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092695" y="3614877"/>
              <a:ext cx="1162634" cy="805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104888" y="3822179"/>
              <a:ext cx="1138237" cy="41885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38416" y="3636264"/>
              <a:ext cx="1076325" cy="719455"/>
            </a:xfrm>
            <a:custGeom>
              <a:avLst/>
              <a:gdLst/>
              <a:ahLst/>
              <a:cxnLst/>
              <a:rect l="l" t="t" r="r" b="b"/>
              <a:pathLst>
                <a:path w="1076325" h="719454">
                  <a:moveTo>
                    <a:pt x="1004061" y="0"/>
                  </a:moveTo>
                  <a:lnTo>
                    <a:pt x="71881" y="0"/>
                  </a:lnTo>
                  <a:lnTo>
                    <a:pt x="43934" y="5659"/>
                  </a:lnTo>
                  <a:lnTo>
                    <a:pt x="21081" y="21081"/>
                  </a:lnTo>
                  <a:lnTo>
                    <a:pt x="5659" y="43934"/>
                  </a:lnTo>
                  <a:lnTo>
                    <a:pt x="0" y="71881"/>
                  </a:lnTo>
                  <a:lnTo>
                    <a:pt x="0" y="647446"/>
                  </a:lnTo>
                  <a:lnTo>
                    <a:pt x="5659" y="675393"/>
                  </a:lnTo>
                  <a:lnTo>
                    <a:pt x="21082" y="698245"/>
                  </a:lnTo>
                  <a:lnTo>
                    <a:pt x="43934" y="713668"/>
                  </a:lnTo>
                  <a:lnTo>
                    <a:pt x="71881" y="719328"/>
                  </a:lnTo>
                  <a:lnTo>
                    <a:pt x="1004061" y="719328"/>
                  </a:lnTo>
                  <a:lnTo>
                    <a:pt x="1032009" y="713668"/>
                  </a:lnTo>
                  <a:lnTo>
                    <a:pt x="1054861" y="698246"/>
                  </a:lnTo>
                  <a:lnTo>
                    <a:pt x="1070284" y="675393"/>
                  </a:lnTo>
                  <a:lnTo>
                    <a:pt x="1075943" y="647446"/>
                  </a:lnTo>
                  <a:lnTo>
                    <a:pt x="1075943" y="71881"/>
                  </a:lnTo>
                  <a:lnTo>
                    <a:pt x="1070284" y="43934"/>
                  </a:lnTo>
                  <a:lnTo>
                    <a:pt x="1054861" y="21082"/>
                  </a:lnTo>
                  <a:lnTo>
                    <a:pt x="1032009" y="5659"/>
                  </a:lnTo>
                  <a:lnTo>
                    <a:pt x="100406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235190" y="3872610"/>
            <a:ext cx="8877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sz="1300" b="1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ОКИЙ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787895" y="6644639"/>
            <a:ext cx="2356485" cy="213360"/>
          </a:xfrm>
          <a:custGeom>
            <a:avLst/>
            <a:gdLst/>
            <a:ahLst/>
            <a:cxnLst/>
            <a:rect l="l" t="t" r="r" b="b"/>
            <a:pathLst>
              <a:path w="2356484" h="213359">
                <a:moveTo>
                  <a:pt x="2356104" y="0"/>
                </a:moveTo>
                <a:lnTo>
                  <a:pt x="0" y="0"/>
                </a:lnTo>
                <a:lnTo>
                  <a:pt x="0" y="213359"/>
                </a:lnTo>
                <a:lnTo>
                  <a:pt x="2356104" y="213359"/>
                </a:lnTo>
                <a:lnTo>
                  <a:pt x="235610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261606" y="6640779"/>
            <a:ext cx="141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Бодрова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Р.А.,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r>
              <a:rPr sz="1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2929127" y="4642103"/>
            <a:ext cx="5285740" cy="1689100"/>
            <a:chOff x="2929127" y="4642103"/>
            <a:chExt cx="5285740" cy="1689100"/>
          </a:xfrm>
        </p:grpSpPr>
        <p:sp>
          <p:nvSpPr>
            <p:cNvPr id="68" name="object 68"/>
            <p:cNvSpPr/>
            <p:nvPr/>
          </p:nvSpPr>
          <p:spPr>
            <a:xfrm>
              <a:off x="4715255" y="4642103"/>
              <a:ext cx="1572768" cy="16885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28231" y="4642103"/>
              <a:ext cx="1786127" cy="164592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29127" y="4642103"/>
              <a:ext cx="1670303" cy="164592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43377" y="5144134"/>
              <a:ext cx="433070" cy="124460"/>
            </a:xfrm>
            <a:custGeom>
              <a:avLst/>
              <a:gdLst/>
              <a:ahLst/>
              <a:cxnLst/>
              <a:rect l="l" t="t" r="r" b="b"/>
              <a:pathLst>
                <a:path w="433070" h="124460">
                  <a:moveTo>
                    <a:pt x="425450" y="0"/>
                  </a:moveTo>
                  <a:lnTo>
                    <a:pt x="0" y="37210"/>
                  </a:lnTo>
                  <a:lnTo>
                    <a:pt x="7620" y="124205"/>
                  </a:lnTo>
                  <a:lnTo>
                    <a:pt x="433070" y="86867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43377" y="5144134"/>
              <a:ext cx="433070" cy="124460"/>
            </a:xfrm>
            <a:custGeom>
              <a:avLst/>
              <a:gdLst/>
              <a:ahLst/>
              <a:cxnLst/>
              <a:rect l="l" t="t" r="r" b="b"/>
              <a:pathLst>
                <a:path w="433070" h="124460">
                  <a:moveTo>
                    <a:pt x="0" y="37210"/>
                  </a:moveTo>
                  <a:lnTo>
                    <a:pt x="425450" y="0"/>
                  </a:lnTo>
                  <a:lnTo>
                    <a:pt x="433070" y="86867"/>
                  </a:lnTo>
                  <a:lnTo>
                    <a:pt x="7620" y="124205"/>
                  </a:lnTo>
                  <a:lnTo>
                    <a:pt x="0" y="3721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13485"/>
          </a:xfrm>
          <a:custGeom>
            <a:avLst/>
            <a:gdLst/>
            <a:ahLst/>
            <a:cxnLst/>
            <a:rect l="l" t="t" r="r" b="b"/>
            <a:pathLst>
              <a:path w="9144000" h="1213485">
                <a:moveTo>
                  <a:pt x="9144000" y="0"/>
                </a:moveTo>
                <a:lnTo>
                  <a:pt x="0" y="0"/>
                </a:lnTo>
                <a:lnTo>
                  <a:pt x="0" y="1213103"/>
                </a:lnTo>
                <a:lnTo>
                  <a:pt x="9144000" y="1213103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3213" y="118475"/>
            <a:ext cx="64960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6760" marR="5080" indent="-734695">
              <a:lnSpc>
                <a:spcPct val="116700"/>
              </a:lnSpc>
              <a:spcBef>
                <a:spcPts val="95"/>
              </a:spcBef>
              <a:tabLst>
                <a:tab pos="5113655" algn="l"/>
              </a:tabLst>
            </a:pPr>
            <a:r>
              <a:rPr sz="2400" spc="-5" dirty="0"/>
              <a:t>Пример </a:t>
            </a:r>
            <a:r>
              <a:rPr sz="2400" spc="-10" dirty="0"/>
              <a:t>оценки </a:t>
            </a:r>
            <a:r>
              <a:rPr sz="2400" spc="-5" dirty="0"/>
              <a:t>реабилитационного потенциала  </a:t>
            </a:r>
            <a:r>
              <a:rPr sz="2400" dirty="0"/>
              <a:t>у </a:t>
            </a:r>
            <a:r>
              <a:rPr sz="2400" spc="-5" dirty="0"/>
              <a:t>пациентов </a:t>
            </a:r>
            <a:r>
              <a:rPr sz="2400" dirty="0"/>
              <a:t>с ТБСМ</a:t>
            </a:r>
            <a:r>
              <a:rPr sz="2400" spc="20" dirty="0"/>
              <a:t> </a:t>
            </a:r>
            <a:r>
              <a:rPr sz="2400" dirty="0"/>
              <a:t>с</a:t>
            </a:r>
            <a:r>
              <a:rPr sz="2400" spc="-5" dirty="0"/>
              <a:t> помощью	</a:t>
            </a:r>
            <a:r>
              <a:rPr sz="2400" spc="-40" dirty="0"/>
              <a:t>МКФ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0" y="6498333"/>
            <a:ext cx="9144000" cy="365760"/>
            <a:chOff x="0" y="6498333"/>
            <a:chExt cx="9144000" cy="365760"/>
          </a:xfrm>
        </p:grpSpPr>
        <p:sp>
          <p:nvSpPr>
            <p:cNvPr id="5" name="object 5"/>
            <p:cNvSpPr/>
            <p:nvPr/>
          </p:nvSpPr>
          <p:spPr>
            <a:xfrm>
              <a:off x="0" y="6524625"/>
              <a:ext cx="9144000" cy="12700"/>
            </a:xfrm>
            <a:custGeom>
              <a:avLst/>
              <a:gdLst/>
              <a:ahLst/>
              <a:cxnLst/>
              <a:rect l="l" t="t" r="r" b="b"/>
              <a:pathLst>
                <a:path w="9144000" h="12700">
                  <a:moveTo>
                    <a:pt x="0" y="0"/>
                  </a:moveTo>
                  <a:lnTo>
                    <a:pt x="0" y="12700"/>
                  </a:lnTo>
                  <a:lnTo>
                    <a:pt x="9144000" y="127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6535" y="6501379"/>
              <a:ext cx="1632077" cy="3566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90816" y="6498333"/>
              <a:ext cx="1717421" cy="3596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08164" y="6551675"/>
              <a:ext cx="1493520" cy="307975"/>
            </a:xfrm>
            <a:custGeom>
              <a:avLst/>
              <a:gdLst/>
              <a:ahLst/>
              <a:cxnLst/>
              <a:rect l="l" t="t" r="r" b="b"/>
              <a:pathLst>
                <a:path w="1493520" h="307975">
                  <a:moveTo>
                    <a:pt x="1493520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493520" y="307847"/>
                  </a:lnTo>
                  <a:lnTo>
                    <a:pt x="149352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08164" y="6551675"/>
              <a:ext cx="1493520" cy="307975"/>
            </a:xfrm>
            <a:custGeom>
              <a:avLst/>
              <a:gdLst/>
              <a:ahLst/>
              <a:cxnLst/>
              <a:rect l="l" t="t" r="r" b="b"/>
              <a:pathLst>
                <a:path w="1493520" h="307975">
                  <a:moveTo>
                    <a:pt x="0" y="307847"/>
                  </a:moveTo>
                  <a:lnTo>
                    <a:pt x="1493520" y="307847"/>
                  </a:lnTo>
                  <a:lnTo>
                    <a:pt x="1493520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3">
              <a:solidFill>
                <a:srgbClr val="00A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-6350" y="1406525"/>
          <a:ext cx="9163050" cy="545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125"/>
                <a:gridCol w="509905"/>
                <a:gridCol w="919480"/>
                <a:gridCol w="857885"/>
                <a:gridCol w="786764"/>
                <a:gridCol w="715010"/>
                <a:gridCol w="857885"/>
                <a:gridCol w="715010"/>
                <a:gridCol w="845184"/>
                <a:gridCol w="973454"/>
                <a:gridCol w="969009"/>
              </a:tblGrid>
              <a:tr h="792099"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Реабилитацион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62585" marR="352425" indent="231775">
                        <a:lnSpc>
                          <a:spcPts val="1800"/>
                        </a:lnSpc>
                        <a:spcBef>
                          <a:spcPts val="100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ный 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3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енциал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Структуры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Функции,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активность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участие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Сумма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4315" marR="220345" algn="ctr">
                        <a:lnSpc>
                          <a:spcPts val="1800"/>
                        </a:lnSpc>
                        <a:spcBef>
                          <a:spcPts val="10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ба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лл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выбранным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9370" marR="27305" algn="ctr">
                        <a:lnSpc>
                          <a:spcPts val="1800"/>
                        </a:lnSpc>
                        <a:spcBef>
                          <a:spcPts val="10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па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аме</a:t>
                      </a:r>
                      <a:r>
                        <a:rPr sz="1300" b="1" spc="3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ам 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РП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(в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балл.)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Степень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09550" marR="194310" algn="ctr">
                        <a:lnSpc>
                          <a:spcPts val="1800"/>
                        </a:lnSpc>
                        <a:spcBef>
                          <a:spcPts val="10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ний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структур</a:t>
                      </a:r>
                      <a:r>
                        <a:rPr sz="13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4940" marR="138430" algn="ctr">
                        <a:lnSpc>
                          <a:spcPct val="115399"/>
                        </a:lnSpc>
                      </a:pP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ункций 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МКФ  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(%)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5273"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Уровень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балл.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ASIA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4925" marR="30480" algn="ctr">
                        <a:lnSpc>
                          <a:spcPts val="1800"/>
                        </a:lnSpc>
                        <a:spcBef>
                          <a:spcPts val="10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3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балл.)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ВСР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в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" marR="7620" indent="3175" algn="ctr">
                        <a:lnSpc>
                          <a:spcPct val="114900"/>
                        </a:lnSpc>
                        <a:spcBef>
                          <a:spcPts val="1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ок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е/о</a:t>
                      </a:r>
                      <a:r>
                        <a:rPr sz="1300" b="1" spc="-5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3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о  с</a:t>
                      </a:r>
                      <a:r>
                        <a:rPr sz="1300" b="1" spc="3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3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300" b="1" spc="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проба  </a:t>
                      </a:r>
                      <a:r>
                        <a:rPr sz="1300" b="1" spc="-30" dirty="0">
                          <a:latin typeface="Times New Roman"/>
                          <a:cs typeface="Times New Roman"/>
                        </a:rPr>
                        <a:t>(VLF,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%)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ЭМГ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(тип)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FIM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(балл.)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VFM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784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(балл.)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САН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(балл.)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marR="12318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Спил- 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а- 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Ханина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(балл.)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Отсутствует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&lt;10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LF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7465" marR="29845" algn="ctr">
                        <a:lnSpc>
                          <a:spcPct val="115399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опр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еляет 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ся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IV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61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46-100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&lt;8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96-100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455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Низкий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10-106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&lt;40%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/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&lt;80%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I-III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19-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63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62-155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10-30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&gt;45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9-14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50-95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Средний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107-159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&lt;60%</a:t>
                      </a:r>
                      <a:r>
                        <a:rPr sz="1300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/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&lt;80%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I-III,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H-рефлекс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64-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95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156-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231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30-50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31-44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15-21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25-49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683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Высокий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160-202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&lt;50%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/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&lt;80%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I-III,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66065" marR="167640" indent="-88900">
                        <a:lnSpc>
                          <a:spcPct val="115399"/>
                        </a:lnSpc>
                        <a:spcBef>
                          <a:spcPts val="5"/>
                        </a:spcBef>
                      </a:pP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96-119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232-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292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&gt;50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&lt;30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22-28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5-24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84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Норма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203-212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движе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120-126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293-</a:t>
                      </a:r>
                      <a:r>
                        <a:rPr sz="1300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305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60-70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0-29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29-30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Бодрова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00" spc="-5" dirty="0">
                          <a:latin typeface="Times New Roman"/>
                          <a:cs typeface="Times New Roman"/>
                        </a:rPr>
                        <a:t>0-4%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Р.А.,2019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4551" y="60198"/>
            <a:ext cx="43795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Повреждение</a:t>
            </a:r>
            <a:r>
              <a:rPr sz="2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мотонейрона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801049"/>
            <a:ext cx="2851150" cy="485140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600" u="heavy" spc="-9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Спинной</a:t>
            </a:r>
            <a:r>
              <a:rPr sz="36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мозг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b="1" dirty="0">
                <a:latin typeface="Calibri"/>
                <a:cs typeface="Calibri"/>
              </a:rPr>
              <a:t>=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UMN-type:</a:t>
            </a:r>
            <a:endParaRPr sz="3600">
              <a:latin typeface="Calibri"/>
              <a:cs typeface="Calibri"/>
            </a:endParaRPr>
          </a:p>
          <a:p>
            <a:pPr marL="12700" marR="1700530">
              <a:lnSpc>
                <a:spcPct val="120100"/>
              </a:lnSpc>
              <a:spcBef>
                <a:spcPts val="5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PPER 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2800" spc="-80" dirty="0">
                <a:latin typeface="Calibri"/>
                <a:cs typeface="Calibri"/>
              </a:rPr>
              <a:t>O</a:t>
            </a:r>
            <a:r>
              <a:rPr sz="2800" spc="-7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EURON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LESION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25" dirty="0">
                <a:latin typeface="Calibri"/>
                <a:cs typeface="Calibri"/>
              </a:rPr>
              <a:t>Гиперрефлексия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latin typeface="Calibri"/>
                <a:cs typeface="Calibri"/>
              </a:rPr>
              <a:t>Спастика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spc="-25" dirty="0">
                <a:latin typeface="Calibri"/>
                <a:cs typeface="Calibri"/>
              </a:rPr>
              <a:t>Гипертонус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55565" y="839851"/>
            <a:ext cx="2851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spc="-8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Конский</a:t>
            </a:r>
            <a:r>
              <a:rPr sz="3600" u="heavy" spc="-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хвост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u="none" dirty="0"/>
              <a:t>=</a:t>
            </a:r>
            <a:r>
              <a:rPr u="none" spc="-30" dirty="0"/>
              <a:t> </a:t>
            </a:r>
            <a:r>
              <a:rPr dirty="0"/>
              <a:t>LMN-type:</a:t>
            </a:r>
          </a:p>
          <a:p>
            <a:pPr marL="12700" marR="1999614">
              <a:lnSpc>
                <a:spcPct val="120000"/>
              </a:lnSpc>
              <a:spcBef>
                <a:spcPts val="60"/>
              </a:spcBef>
            </a:pPr>
            <a:r>
              <a:rPr sz="2800" spc="-10" dirty="0"/>
              <a:t>L</a:t>
            </a:r>
            <a:r>
              <a:rPr sz="2800" b="0" u="none" spc="-10" dirty="0">
                <a:latin typeface="Calibri"/>
                <a:cs typeface="Calibri"/>
              </a:rPr>
              <a:t>OWER  </a:t>
            </a:r>
            <a:r>
              <a:rPr sz="2800" spc="-5" dirty="0"/>
              <a:t>M</a:t>
            </a:r>
            <a:r>
              <a:rPr sz="2800" b="0" u="none" spc="-80" dirty="0">
                <a:latin typeface="Calibri"/>
                <a:cs typeface="Calibri"/>
              </a:rPr>
              <a:t>O</a:t>
            </a:r>
            <a:r>
              <a:rPr sz="2800" b="0" u="none" spc="-70" dirty="0">
                <a:latin typeface="Calibri"/>
                <a:cs typeface="Calibri"/>
              </a:rPr>
              <a:t>T</a:t>
            </a:r>
            <a:r>
              <a:rPr sz="2800" b="0" u="none" spc="-10" dirty="0">
                <a:latin typeface="Calibri"/>
                <a:cs typeface="Calibri"/>
              </a:rPr>
              <a:t>O</a:t>
            </a:r>
            <a:r>
              <a:rPr sz="2800" b="0" u="none" spc="5" dirty="0"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/>
              <a:t>N</a:t>
            </a:r>
            <a:r>
              <a:rPr sz="2800" b="0" u="none" spc="-5" dirty="0">
                <a:latin typeface="Calibri"/>
                <a:cs typeface="Calibri"/>
              </a:rPr>
              <a:t>EURON</a:t>
            </a:r>
            <a:r>
              <a:rPr sz="2800" b="0" u="none" spc="-35" dirty="0">
                <a:latin typeface="Calibri"/>
                <a:cs typeface="Calibri"/>
              </a:rPr>
              <a:t> </a:t>
            </a:r>
            <a:r>
              <a:rPr sz="2800" b="0" u="none" spc="-5" dirty="0">
                <a:latin typeface="Calibri"/>
                <a:cs typeface="Calibri"/>
              </a:rPr>
              <a:t>LESION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0" u="none" spc="-10" dirty="0">
                <a:latin typeface="Calibri"/>
                <a:cs typeface="Calibri"/>
              </a:rPr>
              <a:t>Арефлексия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0" u="none" spc="-25" dirty="0">
                <a:latin typeface="Calibri"/>
                <a:cs typeface="Calibri"/>
              </a:rPr>
              <a:t>Гипотония,</a:t>
            </a:r>
            <a:r>
              <a:rPr sz="2800" b="0" u="none" spc="-10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атония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800" b="0" u="none" spc="-20" dirty="0">
                <a:latin typeface="Calibri"/>
                <a:cs typeface="Calibri"/>
              </a:rPr>
              <a:t>Атрофия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Клинический пример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9719" y="438861"/>
            <a:ext cx="6076315" cy="784860"/>
            <a:chOff x="1569719" y="438861"/>
            <a:chExt cx="6076315" cy="784860"/>
          </a:xfrm>
        </p:grpSpPr>
        <p:sp>
          <p:nvSpPr>
            <p:cNvPr id="4" name="object 4"/>
            <p:cNvSpPr/>
            <p:nvPr/>
          </p:nvSpPr>
          <p:spPr>
            <a:xfrm>
              <a:off x="1569719" y="438861"/>
              <a:ext cx="1281430" cy="510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6895" y="438861"/>
              <a:ext cx="5048884" cy="510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53767" y="713181"/>
              <a:ext cx="5252974" cy="5103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01545" y="487502"/>
            <a:ext cx="5742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Пациенка 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Г.,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52г.,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ТБСМ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 шейном уровне</a:t>
            </a:r>
            <a:r>
              <a:rPr sz="1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повреждения</a:t>
            </a:r>
            <a:endParaRPr sz="1800">
              <a:latin typeface="Calibri"/>
              <a:cs typeface="Calibri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до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после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активной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медицинской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реабилитации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5904" y="3953255"/>
            <a:ext cx="2414270" cy="2359660"/>
            <a:chOff x="755904" y="3953255"/>
            <a:chExt cx="2414270" cy="2359660"/>
          </a:xfrm>
        </p:grpSpPr>
        <p:sp>
          <p:nvSpPr>
            <p:cNvPr id="9" name="object 9"/>
            <p:cNvSpPr/>
            <p:nvPr/>
          </p:nvSpPr>
          <p:spPr>
            <a:xfrm>
              <a:off x="755904" y="3953255"/>
              <a:ext cx="2414016" cy="23591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5654" y="4725161"/>
              <a:ext cx="439420" cy="194310"/>
            </a:xfrm>
            <a:custGeom>
              <a:avLst/>
              <a:gdLst/>
              <a:ahLst/>
              <a:cxnLst/>
              <a:rect l="l" t="t" r="r" b="b"/>
              <a:pathLst>
                <a:path w="439419" h="194310">
                  <a:moveTo>
                    <a:pt x="425450" y="0"/>
                  </a:moveTo>
                  <a:lnTo>
                    <a:pt x="0" y="37211"/>
                  </a:lnTo>
                  <a:lnTo>
                    <a:pt x="13715" y="193801"/>
                  </a:lnTo>
                  <a:lnTo>
                    <a:pt x="439166" y="156463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5654" y="4725161"/>
              <a:ext cx="439420" cy="194310"/>
            </a:xfrm>
            <a:custGeom>
              <a:avLst/>
              <a:gdLst/>
              <a:ahLst/>
              <a:cxnLst/>
              <a:rect l="l" t="t" r="r" b="b"/>
              <a:pathLst>
                <a:path w="439419" h="194310">
                  <a:moveTo>
                    <a:pt x="0" y="37211"/>
                  </a:moveTo>
                  <a:lnTo>
                    <a:pt x="425450" y="0"/>
                  </a:lnTo>
                  <a:lnTo>
                    <a:pt x="439166" y="156463"/>
                  </a:lnTo>
                  <a:lnTo>
                    <a:pt x="13715" y="193801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44767" y="3928871"/>
            <a:ext cx="2173605" cy="2359660"/>
            <a:chOff x="6144767" y="3928871"/>
            <a:chExt cx="2173605" cy="2359660"/>
          </a:xfrm>
        </p:grpSpPr>
        <p:sp>
          <p:nvSpPr>
            <p:cNvPr id="13" name="object 13"/>
            <p:cNvSpPr/>
            <p:nvPr/>
          </p:nvSpPr>
          <p:spPr>
            <a:xfrm>
              <a:off x="6144767" y="3928871"/>
              <a:ext cx="2173224" cy="23591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5758" y="4142993"/>
              <a:ext cx="304165" cy="350520"/>
            </a:xfrm>
            <a:custGeom>
              <a:avLst/>
              <a:gdLst/>
              <a:ahLst/>
              <a:cxnLst/>
              <a:rect l="l" t="t" r="r" b="b"/>
              <a:pathLst>
                <a:path w="304165" h="350520">
                  <a:moveTo>
                    <a:pt x="275082" y="0"/>
                  </a:moveTo>
                  <a:lnTo>
                    <a:pt x="0" y="24129"/>
                  </a:lnTo>
                  <a:lnTo>
                    <a:pt x="28575" y="350011"/>
                  </a:lnTo>
                  <a:lnTo>
                    <a:pt x="303657" y="325881"/>
                  </a:lnTo>
                  <a:lnTo>
                    <a:pt x="2750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15758" y="4142993"/>
              <a:ext cx="304165" cy="350520"/>
            </a:xfrm>
            <a:custGeom>
              <a:avLst/>
              <a:gdLst/>
              <a:ahLst/>
              <a:cxnLst/>
              <a:rect l="l" t="t" r="r" b="b"/>
              <a:pathLst>
                <a:path w="304165" h="350520">
                  <a:moveTo>
                    <a:pt x="28575" y="350011"/>
                  </a:moveTo>
                  <a:lnTo>
                    <a:pt x="303657" y="325881"/>
                  </a:lnTo>
                  <a:lnTo>
                    <a:pt x="275082" y="0"/>
                  </a:lnTo>
                  <a:lnTo>
                    <a:pt x="0" y="24129"/>
                  </a:lnTo>
                  <a:lnTo>
                    <a:pt x="28575" y="350011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144767" y="1429511"/>
            <a:ext cx="2173605" cy="2356485"/>
            <a:chOff x="6144767" y="1429511"/>
            <a:chExt cx="2173605" cy="2356485"/>
          </a:xfrm>
        </p:grpSpPr>
        <p:sp>
          <p:nvSpPr>
            <p:cNvPr id="17" name="object 17"/>
            <p:cNvSpPr/>
            <p:nvPr/>
          </p:nvSpPr>
          <p:spPr>
            <a:xfrm>
              <a:off x="6144767" y="1429511"/>
              <a:ext cx="2173224" cy="23561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39253" y="1753361"/>
              <a:ext cx="439420" cy="194310"/>
            </a:xfrm>
            <a:custGeom>
              <a:avLst/>
              <a:gdLst/>
              <a:ahLst/>
              <a:cxnLst/>
              <a:rect l="l" t="t" r="r" b="b"/>
              <a:pathLst>
                <a:path w="439420" h="194310">
                  <a:moveTo>
                    <a:pt x="425450" y="0"/>
                  </a:moveTo>
                  <a:lnTo>
                    <a:pt x="0" y="37211"/>
                  </a:lnTo>
                  <a:lnTo>
                    <a:pt x="13716" y="193801"/>
                  </a:lnTo>
                  <a:lnTo>
                    <a:pt x="439166" y="156463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9253" y="1753361"/>
              <a:ext cx="439420" cy="194310"/>
            </a:xfrm>
            <a:custGeom>
              <a:avLst/>
              <a:gdLst/>
              <a:ahLst/>
              <a:cxnLst/>
              <a:rect l="l" t="t" r="r" b="b"/>
              <a:pathLst>
                <a:path w="439420" h="194310">
                  <a:moveTo>
                    <a:pt x="0" y="37211"/>
                  </a:moveTo>
                  <a:lnTo>
                    <a:pt x="425450" y="0"/>
                  </a:lnTo>
                  <a:lnTo>
                    <a:pt x="439166" y="156463"/>
                  </a:lnTo>
                  <a:lnTo>
                    <a:pt x="13716" y="193801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3709415" y="3928871"/>
            <a:ext cx="2153285" cy="2359660"/>
            <a:chOff x="3709415" y="3928871"/>
            <a:chExt cx="2153285" cy="2359660"/>
          </a:xfrm>
        </p:grpSpPr>
        <p:sp>
          <p:nvSpPr>
            <p:cNvPr id="21" name="object 21"/>
            <p:cNvSpPr/>
            <p:nvPr/>
          </p:nvSpPr>
          <p:spPr>
            <a:xfrm>
              <a:off x="3709415" y="3928871"/>
              <a:ext cx="2148840" cy="23591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10453" y="4725161"/>
              <a:ext cx="439420" cy="194310"/>
            </a:xfrm>
            <a:custGeom>
              <a:avLst/>
              <a:gdLst/>
              <a:ahLst/>
              <a:cxnLst/>
              <a:rect l="l" t="t" r="r" b="b"/>
              <a:pathLst>
                <a:path w="439420" h="194310">
                  <a:moveTo>
                    <a:pt x="425450" y="0"/>
                  </a:moveTo>
                  <a:lnTo>
                    <a:pt x="0" y="37211"/>
                  </a:lnTo>
                  <a:lnTo>
                    <a:pt x="13716" y="193801"/>
                  </a:lnTo>
                  <a:lnTo>
                    <a:pt x="439166" y="156463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453" y="4725161"/>
              <a:ext cx="439420" cy="194310"/>
            </a:xfrm>
            <a:custGeom>
              <a:avLst/>
              <a:gdLst/>
              <a:ahLst/>
              <a:cxnLst/>
              <a:rect l="l" t="t" r="r" b="b"/>
              <a:pathLst>
                <a:path w="439420" h="194310">
                  <a:moveTo>
                    <a:pt x="0" y="37211"/>
                  </a:moveTo>
                  <a:lnTo>
                    <a:pt x="425450" y="0"/>
                  </a:lnTo>
                  <a:lnTo>
                    <a:pt x="439166" y="156463"/>
                  </a:lnTo>
                  <a:lnTo>
                    <a:pt x="13716" y="193801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329421" y="6434734"/>
            <a:ext cx="282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150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54753" y="1816861"/>
            <a:ext cx="464820" cy="219710"/>
            <a:chOff x="4254753" y="1816861"/>
            <a:chExt cx="464820" cy="219710"/>
          </a:xfrm>
        </p:grpSpPr>
        <p:sp>
          <p:nvSpPr>
            <p:cNvPr id="26" name="object 26"/>
            <p:cNvSpPr/>
            <p:nvPr/>
          </p:nvSpPr>
          <p:spPr>
            <a:xfrm>
              <a:off x="4267453" y="1829561"/>
              <a:ext cx="439420" cy="194310"/>
            </a:xfrm>
            <a:custGeom>
              <a:avLst/>
              <a:gdLst/>
              <a:ahLst/>
              <a:cxnLst/>
              <a:rect l="l" t="t" r="r" b="b"/>
              <a:pathLst>
                <a:path w="439420" h="194310">
                  <a:moveTo>
                    <a:pt x="425450" y="0"/>
                  </a:moveTo>
                  <a:lnTo>
                    <a:pt x="0" y="37211"/>
                  </a:lnTo>
                  <a:lnTo>
                    <a:pt x="13716" y="193801"/>
                  </a:lnTo>
                  <a:lnTo>
                    <a:pt x="439166" y="156463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67453" y="1829561"/>
              <a:ext cx="439420" cy="194310"/>
            </a:xfrm>
            <a:custGeom>
              <a:avLst/>
              <a:gdLst/>
              <a:ahLst/>
              <a:cxnLst/>
              <a:rect l="l" t="t" r="r" b="b"/>
              <a:pathLst>
                <a:path w="439420" h="194310">
                  <a:moveTo>
                    <a:pt x="0" y="37211"/>
                  </a:moveTo>
                  <a:lnTo>
                    <a:pt x="425450" y="0"/>
                  </a:lnTo>
                  <a:lnTo>
                    <a:pt x="439166" y="156463"/>
                  </a:lnTo>
                  <a:lnTo>
                    <a:pt x="13716" y="193801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13485"/>
            <a:chOff x="0" y="0"/>
            <a:chExt cx="9144000" cy="12134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213485"/>
            </a:xfrm>
            <a:custGeom>
              <a:avLst/>
              <a:gdLst/>
              <a:ahLst/>
              <a:cxnLst/>
              <a:rect l="l" t="t" r="r" b="b"/>
              <a:pathLst>
                <a:path w="9144000" h="1213485">
                  <a:moveTo>
                    <a:pt x="9144000" y="0"/>
                  </a:moveTo>
                  <a:lnTo>
                    <a:pt x="0" y="0"/>
                  </a:lnTo>
                  <a:lnTo>
                    <a:pt x="0" y="1213103"/>
                  </a:lnTo>
                  <a:lnTo>
                    <a:pt x="9144000" y="12131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21735" y="94462"/>
              <a:ext cx="2720086" cy="5712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72358" y="152781"/>
            <a:ext cx="24003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Клинический пример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79119" y="408406"/>
            <a:ext cx="8051165" cy="788035"/>
            <a:chOff x="579119" y="408406"/>
            <a:chExt cx="8051165" cy="788035"/>
          </a:xfrm>
        </p:grpSpPr>
        <p:sp>
          <p:nvSpPr>
            <p:cNvPr id="7" name="object 7"/>
            <p:cNvSpPr/>
            <p:nvPr/>
          </p:nvSpPr>
          <p:spPr>
            <a:xfrm>
              <a:off x="579119" y="408406"/>
              <a:ext cx="2616454" cy="5133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9503" y="408406"/>
              <a:ext cx="376237" cy="5133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59608" y="408406"/>
              <a:ext cx="5670677" cy="5133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3583" y="682726"/>
              <a:ext cx="6676390" cy="5133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0590" y="457276"/>
            <a:ext cx="772033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Индивидуальный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МКФ-профиль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пациентки 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Г.,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52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г.,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ТБСМ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на шейном</a:t>
            </a:r>
            <a:r>
              <a:rPr sz="18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уровне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повреждения до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после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активной медицинской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реабилитации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0175" y="1201800"/>
            <a:ext cx="8740775" cy="5364480"/>
            <a:chOff x="130175" y="1201800"/>
            <a:chExt cx="8740775" cy="5364480"/>
          </a:xfrm>
        </p:grpSpPr>
        <p:sp>
          <p:nvSpPr>
            <p:cNvPr id="13" name="object 13"/>
            <p:cNvSpPr/>
            <p:nvPr/>
          </p:nvSpPr>
          <p:spPr>
            <a:xfrm>
              <a:off x="723900" y="2676918"/>
              <a:ext cx="2986405" cy="3876675"/>
            </a:xfrm>
            <a:custGeom>
              <a:avLst/>
              <a:gdLst/>
              <a:ahLst/>
              <a:cxnLst/>
              <a:rect l="l" t="t" r="r" b="b"/>
              <a:pathLst>
                <a:path w="2986404" h="3876675">
                  <a:moveTo>
                    <a:pt x="2986151" y="3678301"/>
                  </a:moveTo>
                  <a:lnTo>
                    <a:pt x="0" y="3678301"/>
                  </a:lnTo>
                  <a:lnTo>
                    <a:pt x="0" y="3876281"/>
                  </a:lnTo>
                  <a:lnTo>
                    <a:pt x="2986151" y="3876281"/>
                  </a:lnTo>
                  <a:lnTo>
                    <a:pt x="2986151" y="3678301"/>
                  </a:lnTo>
                  <a:close/>
                </a:path>
                <a:path w="2986404" h="3876675">
                  <a:moveTo>
                    <a:pt x="2986151" y="2292477"/>
                  </a:moveTo>
                  <a:lnTo>
                    <a:pt x="0" y="2292477"/>
                  </a:lnTo>
                  <a:lnTo>
                    <a:pt x="0" y="2490457"/>
                  </a:lnTo>
                  <a:lnTo>
                    <a:pt x="2986151" y="2490457"/>
                  </a:lnTo>
                  <a:lnTo>
                    <a:pt x="2986151" y="2292477"/>
                  </a:lnTo>
                  <a:close/>
                </a:path>
                <a:path w="2986404" h="3876675">
                  <a:moveTo>
                    <a:pt x="2986151" y="2094484"/>
                  </a:moveTo>
                  <a:lnTo>
                    <a:pt x="0" y="2094484"/>
                  </a:lnTo>
                  <a:lnTo>
                    <a:pt x="0" y="2292464"/>
                  </a:lnTo>
                  <a:lnTo>
                    <a:pt x="2986151" y="2292464"/>
                  </a:lnTo>
                  <a:lnTo>
                    <a:pt x="2986151" y="2094484"/>
                  </a:lnTo>
                  <a:close/>
                </a:path>
                <a:path w="2986404" h="3876675">
                  <a:moveTo>
                    <a:pt x="2986151" y="1500657"/>
                  </a:moveTo>
                  <a:lnTo>
                    <a:pt x="0" y="1500657"/>
                  </a:lnTo>
                  <a:lnTo>
                    <a:pt x="0" y="1896605"/>
                  </a:lnTo>
                  <a:lnTo>
                    <a:pt x="2986151" y="1896605"/>
                  </a:lnTo>
                  <a:lnTo>
                    <a:pt x="2986151" y="1500657"/>
                  </a:lnTo>
                  <a:close/>
                </a:path>
                <a:path w="2986404" h="3876675">
                  <a:moveTo>
                    <a:pt x="2986151" y="0"/>
                  </a:moveTo>
                  <a:lnTo>
                    <a:pt x="0" y="0"/>
                  </a:lnTo>
                  <a:lnTo>
                    <a:pt x="0" y="197980"/>
                  </a:lnTo>
                  <a:lnTo>
                    <a:pt x="2986151" y="197980"/>
                  </a:lnTo>
                  <a:lnTo>
                    <a:pt x="29861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3900" y="1208150"/>
              <a:ext cx="2986405" cy="5351780"/>
            </a:xfrm>
            <a:custGeom>
              <a:avLst/>
              <a:gdLst/>
              <a:ahLst/>
              <a:cxnLst/>
              <a:rect l="l" t="t" r="r" b="b"/>
              <a:pathLst>
                <a:path w="2986404" h="5351780">
                  <a:moveTo>
                    <a:pt x="0" y="1462404"/>
                  </a:moveTo>
                  <a:lnTo>
                    <a:pt x="0" y="5351399"/>
                  </a:lnTo>
                </a:path>
                <a:path w="2986404" h="5351780">
                  <a:moveTo>
                    <a:pt x="2986151" y="0"/>
                  </a:moveTo>
                  <a:lnTo>
                    <a:pt x="2986151" y="53513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25976" y="2676918"/>
              <a:ext cx="2075180" cy="3876675"/>
            </a:xfrm>
            <a:custGeom>
              <a:avLst/>
              <a:gdLst/>
              <a:ahLst/>
              <a:cxnLst/>
              <a:rect l="l" t="t" r="r" b="b"/>
              <a:pathLst>
                <a:path w="2075179" h="3876675">
                  <a:moveTo>
                    <a:pt x="1244536" y="2490495"/>
                  </a:moveTo>
                  <a:lnTo>
                    <a:pt x="830199" y="2490495"/>
                  </a:lnTo>
                  <a:lnTo>
                    <a:pt x="414337" y="2490495"/>
                  </a:lnTo>
                  <a:lnTo>
                    <a:pt x="0" y="2490495"/>
                  </a:lnTo>
                  <a:lnTo>
                    <a:pt x="0" y="2886418"/>
                  </a:lnTo>
                  <a:lnTo>
                    <a:pt x="0" y="3876281"/>
                  </a:lnTo>
                  <a:lnTo>
                    <a:pt x="414274" y="3876281"/>
                  </a:lnTo>
                  <a:lnTo>
                    <a:pt x="830199" y="3876281"/>
                  </a:lnTo>
                  <a:lnTo>
                    <a:pt x="1244536" y="3876281"/>
                  </a:lnTo>
                  <a:lnTo>
                    <a:pt x="1244536" y="3678313"/>
                  </a:lnTo>
                  <a:lnTo>
                    <a:pt x="1244536" y="2886418"/>
                  </a:lnTo>
                  <a:lnTo>
                    <a:pt x="1244536" y="2490495"/>
                  </a:lnTo>
                  <a:close/>
                </a:path>
                <a:path w="2075179" h="3876675">
                  <a:moveTo>
                    <a:pt x="1244536" y="2292477"/>
                  </a:moveTo>
                  <a:lnTo>
                    <a:pt x="830199" y="2292477"/>
                  </a:lnTo>
                  <a:lnTo>
                    <a:pt x="414337" y="2292477"/>
                  </a:lnTo>
                  <a:lnTo>
                    <a:pt x="0" y="2292477"/>
                  </a:lnTo>
                  <a:lnTo>
                    <a:pt x="0" y="2490457"/>
                  </a:lnTo>
                  <a:lnTo>
                    <a:pt x="414274" y="2490457"/>
                  </a:lnTo>
                  <a:lnTo>
                    <a:pt x="830199" y="2490457"/>
                  </a:lnTo>
                  <a:lnTo>
                    <a:pt x="1244536" y="2490457"/>
                  </a:lnTo>
                  <a:lnTo>
                    <a:pt x="1244536" y="2292477"/>
                  </a:lnTo>
                  <a:close/>
                </a:path>
                <a:path w="2075179" h="3876675">
                  <a:moveTo>
                    <a:pt x="1244536" y="2094484"/>
                  </a:moveTo>
                  <a:lnTo>
                    <a:pt x="830199" y="2094484"/>
                  </a:lnTo>
                  <a:lnTo>
                    <a:pt x="414337" y="2094484"/>
                  </a:lnTo>
                  <a:lnTo>
                    <a:pt x="0" y="2094484"/>
                  </a:lnTo>
                  <a:lnTo>
                    <a:pt x="0" y="2292464"/>
                  </a:lnTo>
                  <a:lnTo>
                    <a:pt x="414274" y="2292464"/>
                  </a:lnTo>
                  <a:lnTo>
                    <a:pt x="830199" y="2292464"/>
                  </a:lnTo>
                  <a:lnTo>
                    <a:pt x="1244536" y="2292464"/>
                  </a:lnTo>
                  <a:lnTo>
                    <a:pt x="1244536" y="2094484"/>
                  </a:lnTo>
                  <a:close/>
                </a:path>
                <a:path w="2075179" h="3876675">
                  <a:moveTo>
                    <a:pt x="1244536" y="1500657"/>
                  </a:moveTo>
                  <a:lnTo>
                    <a:pt x="830199" y="1500657"/>
                  </a:lnTo>
                  <a:lnTo>
                    <a:pt x="414337" y="1500657"/>
                  </a:lnTo>
                  <a:lnTo>
                    <a:pt x="0" y="1500657"/>
                  </a:lnTo>
                  <a:lnTo>
                    <a:pt x="0" y="1896491"/>
                  </a:lnTo>
                  <a:lnTo>
                    <a:pt x="0" y="2094471"/>
                  </a:lnTo>
                  <a:lnTo>
                    <a:pt x="414274" y="2094471"/>
                  </a:lnTo>
                  <a:lnTo>
                    <a:pt x="830199" y="2094471"/>
                  </a:lnTo>
                  <a:lnTo>
                    <a:pt x="1244536" y="2094471"/>
                  </a:lnTo>
                  <a:lnTo>
                    <a:pt x="1244536" y="1896605"/>
                  </a:lnTo>
                  <a:lnTo>
                    <a:pt x="1244536" y="1500657"/>
                  </a:lnTo>
                  <a:close/>
                </a:path>
                <a:path w="2075179" h="3876675">
                  <a:moveTo>
                    <a:pt x="1244536" y="1187843"/>
                  </a:moveTo>
                  <a:lnTo>
                    <a:pt x="830199" y="1187843"/>
                  </a:lnTo>
                  <a:lnTo>
                    <a:pt x="414337" y="1187843"/>
                  </a:lnTo>
                  <a:lnTo>
                    <a:pt x="0" y="1187843"/>
                  </a:lnTo>
                  <a:lnTo>
                    <a:pt x="0" y="1500619"/>
                  </a:lnTo>
                  <a:lnTo>
                    <a:pt x="414274" y="1500619"/>
                  </a:lnTo>
                  <a:lnTo>
                    <a:pt x="830199" y="1500619"/>
                  </a:lnTo>
                  <a:lnTo>
                    <a:pt x="1244536" y="1500619"/>
                  </a:lnTo>
                  <a:lnTo>
                    <a:pt x="1244536" y="1187843"/>
                  </a:lnTo>
                  <a:close/>
                </a:path>
                <a:path w="2075179" h="3876675">
                  <a:moveTo>
                    <a:pt x="1244536" y="791870"/>
                  </a:moveTo>
                  <a:lnTo>
                    <a:pt x="830199" y="791870"/>
                  </a:lnTo>
                  <a:lnTo>
                    <a:pt x="414337" y="791870"/>
                  </a:lnTo>
                  <a:lnTo>
                    <a:pt x="0" y="791870"/>
                  </a:lnTo>
                  <a:lnTo>
                    <a:pt x="0" y="1187818"/>
                  </a:lnTo>
                  <a:lnTo>
                    <a:pt x="414274" y="1187818"/>
                  </a:lnTo>
                  <a:lnTo>
                    <a:pt x="830199" y="1187818"/>
                  </a:lnTo>
                  <a:lnTo>
                    <a:pt x="1244536" y="1187818"/>
                  </a:lnTo>
                  <a:lnTo>
                    <a:pt x="1244536" y="791870"/>
                  </a:lnTo>
                  <a:close/>
                </a:path>
                <a:path w="2075179" h="3876675">
                  <a:moveTo>
                    <a:pt x="1244536" y="395998"/>
                  </a:moveTo>
                  <a:lnTo>
                    <a:pt x="830199" y="395998"/>
                  </a:lnTo>
                  <a:lnTo>
                    <a:pt x="414337" y="395998"/>
                  </a:lnTo>
                  <a:lnTo>
                    <a:pt x="0" y="395998"/>
                  </a:lnTo>
                  <a:lnTo>
                    <a:pt x="0" y="593852"/>
                  </a:lnTo>
                  <a:lnTo>
                    <a:pt x="0" y="791832"/>
                  </a:lnTo>
                  <a:lnTo>
                    <a:pt x="414337" y="791832"/>
                  </a:lnTo>
                  <a:lnTo>
                    <a:pt x="414337" y="593966"/>
                  </a:lnTo>
                  <a:lnTo>
                    <a:pt x="830199" y="593966"/>
                  </a:lnTo>
                  <a:lnTo>
                    <a:pt x="1244536" y="593966"/>
                  </a:lnTo>
                  <a:lnTo>
                    <a:pt x="1244536" y="395998"/>
                  </a:lnTo>
                  <a:close/>
                </a:path>
                <a:path w="2075179" h="3876675">
                  <a:moveTo>
                    <a:pt x="1244536" y="197993"/>
                  </a:moveTo>
                  <a:lnTo>
                    <a:pt x="830199" y="197993"/>
                  </a:lnTo>
                  <a:lnTo>
                    <a:pt x="414337" y="197993"/>
                  </a:lnTo>
                  <a:lnTo>
                    <a:pt x="0" y="197993"/>
                  </a:lnTo>
                  <a:lnTo>
                    <a:pt x="0" y="395973"/>
                  </a:lnTo>
                  <a:lnTo>
                    <a:pt x="414274" y="395973"/>
                  </a:lnTo>
                  <a:lnTo>
                    <a:pt x="830199" y="395973"/>
                  </a:lnTo>
                  <a:lnTo>
                    <a:pt x="1244536" y="395973"/>
                  </a:lnTo>
                  <a:lnTo>
                    <a:pt x="1244536" y="197993"/>
                  </a:lnTo>
                  <a:close/>
                </a:path>
                <a:path w="2075179" h="3876675">
                  <a:moveTo>
                    <a:pt x="1244536" y="0"/>
                  </a:moveTo>
                  <a:lnTo>
                    <a:pt x="830199" y="0"/>
                  </a:lnTo>
                  <a:lnTo>
                    <a:pt x="414337" y="0"/>
                  </a:lnTo>
                  <a:lnTo>
                    <a:pt x="0" y="0"/>
                  </a:lnTo>
                  <a:lnTo>
                    <a:pt x="0" y="197980"/>
                  </a:lnTo>
                  <a:lnTo>
                    <a:pt x="414274" y="197980"/>
                  </a:lnTo>
                  <a:lnTo>
                    <a:pt x="830199" y="197980"/>
                  </a:lnTo>
                  <a:lnTo>
                    <a:pt x="1244536" y="197980"/>
                  </a:lnTo>
                  <a:lnTo>
                    <a:pt x="1244536" y="0"/>
                  </a:lnTo>
                  <a:close/>
                </a:path>
                <a:path w="2075179" h="3876675">
                  <a:moveTo>
                    <a:pt x="1660525" y="2292477"/>
                  </a:moveTo>
                  <a:lnTo>
                    <a:pt x="1244600" y="2292477"/>
                  </a:lnTo>
                  <a:lnTo>
                    <a:pt x="1244600" y="2490457"/>
                  </a:lnTo>
                  <a:lnTo>
                    <a:pt x="1660525" y="2490457"/>
                  </a:lnTo>
                  <a:lnTo>
                    <a:pt x="1660525" y="2292477"/>
                  </a:lnTo>
                  <a:close/>
                </a:path>
                <a:path w="2075179" h="3876675">
                  <a:moveTo>
                    <a:pt x="1660525" y="395998"/>
                  </a:moveTo>
                  <a:lnTo>
                    <a:pt x="1244600" y="395998"/>
                  </a:lnTo>
                  <a:lnTo>
                    <a:pt x="1244600" y="593966"/>
                  </a:lnTo>
                  <a:lnTo>
                    <a:pt x="1660525" y="593966"/>
                  </a:lnTo>
                  <a:lnTo>
                    <a:pt x="1660525" y="395998"/>
                  </a:lnTo>
                  <a:close/>
                </a:path>
                <a:path w="2075179" h="3876675">
                  <a:moveTo>
                    <a:pt x="2074862" y="3480333"/>
                  </a:moveTo>
                  <a:lnTo>
                    <a:pt x="1660525" y="3480333"/>
                  </a:lnTo>
                  <a:lnTo>
                    <a:pt x="1244600" y="3480333"/>
                  </a:lnTo>
                  <a:lnTo>
                    <a:pt x="1244600" y="3678313"/>
                  </a:lnTo>
                  <a:lnTo>
                    <a:pt x="1660525" y="3678313"/>
                  </a:lnTo>
                  <a:lnTo>
                    <a:pt x="2074862" y="3678313"/>
                  </a:lnTo>
                  <a:lnTo>
                    <a:pt x="2074862" y="3480333"/>
                  </a:lnTo>
                  <a:close/>
                </a:path>
                <a:path w="2075179" h="3876675">
                  <a:moveTo>
                    <a:pt x="2074862" y="791870"/>
                  </a:moveTo>
                  <a:lnTo>
                    <a:pt x="1660525" y="791870"/>
                  </a:lnTo>
                  <a:lnTo>
                    <a:pt x="1244600" y="791870"/>
                  </a:lnTo>
                  <a:lnTo>
                    <a:pt x="1244600" y="1187818"/>
                  </a:lnTo>
                  <a:lnTo>
                    <a:pt x="1660525" y="1187818"/>
                  </a:lnTo>
                  <a:lnTo>
                    <a:pt x="2074862" y="1187818"/>
                  </a:lnTo>
                  <a:lnTo>
                    <a:pt x="2074862" y="791870"/>
                  </a:lnTo>
                  <a:close/>
                </a:path>
                <a:path w="2075179" h="3876675">
                  <a:moveTo>
                    <a:pt x="2074862" y="197993"/>
                  </a:moveTo>
                  <a:lnTo>
                    <a:pt x="1660525" y="197993"/>
                  </a:lnTo>
                  <a:lnTo>
                    <a:pt x="1244600" y="197993"/>
                  </a:lnTo>
                  <a:lnTo>
                    <a:pt x="1244600" y="395973"/>
                  </a:lnTo>
                  <a:lnTo>
                    <a:pt x="1660525" y="395973"/>
                  </a:lnTo>
                  <a:lnTo>
                    <a:pt x="2074862" y="395973"/>
                  </a:lnTo>
                  <a:lnTo>
                    <a:pt x="2074862" y="197993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25976" y="1878710"/>
              <a:ext cx="2075180" cy="4681220"/>
            </a:xfrm>
            <a:custGeom>
              <a:avLst/>
              <a:gdLst/>
              <a:ahLst/>
              <a:cxnLst/>
              <a:rect l="l" t="t" r="r" b="b"/>
              <a:pathLst>
                <a:path w="2075179" h="4681220">
                  <a:moveTo>
                    <a:pt x="0" y="197865"/>
                  </a:moveTo>
                  <a:lnTo>
                    <a:pt x="0" y="4680839"/>
                  </a:lnTo>
                </a:path>
                <a:path w="2075179" h="4681220">
                  <a:moveTo>
                    <a:pt x="414274" y="593851"/>
                  </a:moveTo>
                  <a:lnTo>
                    <a:pt x="414274" y="4680839"/>
                  </a:lnTo>
                </a:path>
                <a:path w="2075179" h="4681220">
                  <a:moveTo>
                    <a:pt x="830199" y="593851"/>
                  </a:moveTo>
                  <a:lnTo>
                    <a:pt x="830199" y="4680839"/>
                  </a:lnTo>
                </a:path>
                <a:path w="2075179" h="4681220">
                  <a:moveTo>
                    <a:pt x="1244600" y="593851"/>
                  </a:moveTo>
                  <a:lnTo>
                    <a:pt x="1244600" y="4680839"/>
                  </a:lnTo>
                </a:path>
                <a:path w="2075179" h="4681220">
                  <a:moveTo>
                    <a:pt x="1660525" y="593851"/>
                  </a:moveTo>
                  <a:lnTo>
                    <a:pt x="1660525" y="4680839"/>
                  </a:lnTo>
                </a:path>
                <a:path w="2075179" h="4681220">
                  <a:moveTo>
                    <a:pt x="2074799" y="0"/>
                  </a:moveTo>
                  <a:lnTo>
                    <a:pt x="2074799" y="468083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16700" y="2676918"/>
              <a:ext cx="2241550" cy="3876675"/>
            </a:xfrm>
            <a:custGeom>
              <a:avLst/>
              <a:gdLst/>
              <a:ahLst/>
              <a:cxnLst/>
              <a:rect l="l" t="t" r="r" b="b"/>
              <a:pathLst>
                <a:path w="2241550" h="3876675">
                  <a:moveTo>
                    <a:pt x="414337" y="2490495"/>
                  </a:moveTo>
                  <a:lnTo>
                    <a:pt x="0" y="2490495"/>
                  </a:lnTo>
                  <a:lnTo>
                    <a:pt x="0" y="2886418"/>
                  </a:lnTo>
                  <a:lnTo>
                    <a:pt x="0" y="2886443"/>
                  </a:lnTo>
                  <a:lnTo>
                    <a:pt x="0" y="3876281"/>
                  </a:lnTo>
                  <a:lnTo>
                    <a:pt x="414337" y="3876281"/>
                  </a:lnTo>
                  <a:lnTo>
                    <a:pt x="414337" y="2886418"/>
                  </a:lnTo>
                  <a:lnTo>
                    <a:pt x="414337" y="2490495"/>
                  </a:lnTo>
                  <a:close/>
                </a:path>
                <a:path w="2241550" h="3876675">
                  <a:moveTo>
                    <a:pt x="414337" y="2292477"/>
                  </a:moveTo>
                  <a:lnTo>
                    <a:pt x="0" y="2292477"/>
                  </a:lnTo>
                  <a:lnTo>
                    <a:pt x="0" y="2490457"/>
                  </a:lnTo>
                  <a:lnTo>
                    <a:pt x="414337" y="2490457"/>
                  </a:lnTo>
                  <a:lnTo>
                    <a:pt x="414337" y="2292477"/>
                  </a:lnTo>
                  <a:close/>
                </a:path>
                <a:path w="2241550" h="3876675">
                  <a:moveTo>
                    <a:pt x="414337" y="2094484"/>
                  </a:moveTo>
                  <a:lnTo>
                    <a:pt x="0" y="2094484"/>
                  </a:lnTo>
                  <a:lnTo>
                    <a:pt x="0" y="2292464"/>
                  </a:lnTo>
                  <a:lnTo>
                    <a:pt x="414337" y="2292464"/>
                  </a:lnTo>
                  <a:lnTo>
                    <a:pt x="414337" y="2094484"/>
                  </a:lnTo>
                  <a:close/>
                </a:path>
                <a:path w="2241550" h="3876675">
                  <a:moveTo>
                    <a:pt x="414337" y="1500657"/>
                  </a:moveTo>
                  <a:lnTo>
                    <a:pt x="0" y="1500657"/>
                  </a:lnTo>
                  <a:lnTo>
                    <a:pt x="0" y="1896491"/>
                  </a:lnTo>
                  <a:lnTo>
                    <a:pt x="0" y="2094471"/>
                  </a:lnTo>
                  <a:lnTo>
                    <a:pt x="414337" y="2094471"/>
                  </a:lnTo>
                  <a:lnTo>
                    <a:pt x="414337" y="1896605"/>
                  </a:lnTo>
                  <a:lnTo>
                    <a:pt x="414337" y="1500657"/>
                  </a:lnTo>
                  <a:close/>
                </a:path>
                <a:path w="2241550" h="3876675">
                  <a:moveTo>
                    <a:pt x="414337" y="1187843"/>
                  </a:moveTo>
                  <a:lnTo>
                    <a:pt x="0" y="1187843"/>
                  </a:lnTo>
                  <a:lnTo>
                    <a:pt x="0" y="1500619"/>
                  </a:lnTo>
                  <a:lnTo>
                    <a:pt x="414337" y="1500619"/>
                  </a:lnTo>
                  <a:lnTo>
                    <a:pt x="414337" y="1187843"/>
                  </a:lnTo>
                  <a:close/>
                </a:path>
                <a:path w="2241550" h="3876675">
                  <a:moveTo>
                    <a:pt x="414337" y="791870"/>
                  </a:moveTo>
                  <a:lnTo>
                    <a:pt x="0" y="791870"/>
                  </a:lnTo>
                  <a:lnTo>
                    <a:pt x="0" y="1187818"/>
                  </a:lnTo>
                  <a:lnTo>
                    <a:pt x="414337" y="1187818"/>
                  </a:lnTo>
                  <a:lnTo>
                    <a:pt x="414337" y="791870"/>
                  </a:lnTo>
                  <a:close/>
                </a:path>
                <a:path w="2241550" h="3876675">
                  <a:moveTo>
                    <a:pt x="414337" y="395998"/>
                  </a:moveTo>
                  <a:lnTo>
                    <a:pt x="0" y="395998"/>
                  </a:lnTo>
                  <a:lnTo>
                    <a:pt x="0" y="593852"/>
                  </a:lnTo>
                  <a:lnTo>
                    <a:pt x="0" y="791832"/>
                  </a:lnTo>
                  <a:lnTo>
                    <a:pt x="414337" y="791832"/>
                  </a:lnTo>
                  <a:lnTo>
                    <a:pt x="414337" y="593966"/>
                  </a:lnTo>
                  <a:lnTo>
                    <a:pt x="414337" y="395998"/>
                  </a:lnTo>
                  <a:close/>
                </a:path>
                <a:path w="2241550" h="3876675">
                  <a:moveTo>
                    <a:pt x="414337" y="197993"/>
                  </a:moveTo>
                  <a:lnTo>
                    <a:pt x="0" y="197993"/>
                  </a:lnTo>
                  <a:lnTo>
                    <a:pt x="0" y="395973"/>
                  </a:lnTo>
                  <a:lnTo>
                    <a:pt x="414337" y="395973"/>
                  </a:lnTo>
                  <a:lnTo>
                    <a:pt x="414337" y="197993"/>
                  </a:lnTo>
                  <a:close/>
                </a:path>
                <a:path w="2241550" h="3876675">
                  <a:moveTo>
                    <a:pt x="414337" y="0"/>
                  </a:moveTo>
                  <a:lnTo>
                    <a:pt x="0" y="0"/>
                  </a:lnTo>
                  <a:lnTo>
                    <a:pt x="0" y="197980"/>
                  </a:lnTo>
                  <a:lnTo>
                    <a:pt x="414337" y="197980"/>
                  </a:lnTo>
                  <a:lnTo>
                    <a:pt x="414337" y="0"/>
                  </a:lnTo>
                  <a:close/>
                </a:path>
                <a:path w="2241550" h="3876675">
                  <a:moveTo>
                    <a:pt x="830326" y="2094484"/>
                  </a:moveTo>
                  <a:lnTo>
                    <a:pt x="414401" y="2094484"/>
                  </a:lnTo>
                  <a:lnTo>
                    <a:pt x="414401" y="2292464"/>
                  </a:lnTo>
                  <a:lnTo>
                    <a:pt x="830326" y="2292464"/>
                  </a:lnTo>
                  <a:lnTo>
                    <a:pt x="830326" y="2094484"/>
                  </a:lnTo>
                  <a:close/>
                </a:path>
                <a:path w="2241550" h="3876675">
                  <a:moveTo>
                    <a:pt x="830326" y="1896491"/>
                  </a:moveTo>
                  <a:lnTo>
                    <a:pt x="414401" y="1896491"/>
                  </a:lnTo>
                  <a:lnTo>
                    <a:pt x="414401" y="2094471"/>
                  </a:lnTo>
                  <a:lnTo>
                    <a:pt x="830326" y="2094471"/>
                  </a:lnTo>
                  <a:lnTo>
                    <a:pt x="830326" y="1896491"/>
                  </a:lnTo>
                  <a:close/>
                </a:path>
                <a:path w="2241550" h="3876675">
                  <a:moveTo>
                    <a:pt x="830326" y="1187843"/>
                  </a:moveTo>
                  <a:lnTo>
                    <a:pt x="414401" y="1187843"/>
                  </a:lnTo>
                  <a:lnTo>
                    <a:pt x="414401" y="1500619"/>
                  </a:lnTo>
                  <a:lnTo>
                    <a:pt x="830326" y="1500619"/>
                  </a:lnTo>
                  <a:lnTo>
                    <a:pt x="830326" y="1187843"/>
                  </a:lnTo>
                  <a:close/>
                </a:path>
                <a:path w="2241550" h="3876675">
                  <a:moveTo>
                    <a:pt x="1244663" y="2292477"/>
                  </a:moveTo>
                  <a:lnTo>
                    <a:pt x="830326" y="2292477"/>
                  </a:lnTo>
                  <a:lnTo>
                    <a:pt x="414401" y="2292477"/>
                  </a:lnTo>
                  <a:lnTo>
                    <a:pt x="414401" y="2490457"/>
                  </a:lnTo>
                  <a:lnTo>
                    <a:pt x="830326" y="2490457"/>
                  </a:lnTo>
                  <a:lnTo>
                    <a:pt x="1244663" y="2490457"/>
                  </a:lnTo>
                  <a:lnTo>
                    <a:pt x="1244663" y="2292477"/>
                  </a:lnTo>
                  <a:close/>
                </a:path>
                <a:path w="2241550" h="3876675">
                  <a:moveTo>
                    <a:pt x="1244663" y="395998"/>
                  </a:moveTo>
                  <a:lnTo>
                    <a:pt x="830326" y="395998"/>
                  </a:lnTo>
                  <a:lnTo>
                    <a:pt x="414401" y="395998"/>
                  </a:lnTo>
                  <a:lnTo>
                    <a:pt x="414401" y="593966"/>
                  </a:lnTo>
                  <a:lnTo>
                    <a:pt x="830326" y="593966"/>
                  </a:lnTo>
                  <a:lnTo>
                    <a:pt x="1244663" y="593966"/>
                  </a:lnTo>
                  <a:lnTo>
                    <a:pt x="1244663" y="395998"/>
                  </a:lnTo>
                  <a:close/>
                </a:path>
                <a:path w="2241550" h="3876675">
                  <a:moveTo>
                    <a:pt x="1743075" y="3480333"/>
                  </a:moveTo>
                  <a:lnTo>
                    <a:pt x="1244663" y="3480333"/>
                  </a:lnTo>
                  <a:lnTo>
                    <a:pt x="830326" y="3480333"/>
                  </a:lnTo>
                  <a:lnTo>
                    <a:pt x="830326" y="3282365"/>
                  </a:lnTo>
                  <a:lnTo>
                    <a:pt x="830326" y="2886443"/>
                  </a:lnTo>
                  <a:lnTo>
                    <a:pt x="830326" y="2490495"/>
                  </a:lnTo>
                  <a:lnTo>
                    <a:pt x="414401" y="2490495"/>
                  </a:lnTo>
                  <a:lnTo>
                    <a:pt x="414401" y="3876281"/>
                  </a:lnTo>
                  <a:lnTo>
                    <a:pt x="830326" y="3876281"/>
                  </a:lnTo>
                  <a:lnTo>
                    <a:pt x="830326" y="3678313"/>
                  </a:lnTo>
                  <a:lnTo>
                    <a:pt x="1244600" y="3678313"/>
                  </a:lnTo>
                  <a:lnTo>
                    <a:pt x="1743075" y="3678313"/>
                  </a:lnTo>
                  <a:lnTo>
                    <a:pt x="1743075" y="3480333"/>
                  </a:lnTo>
                  <a:close/>
                </a:path>
                <a:path w="2241550" h="3876675">
                  <a:moveTo>
                    <a:pt x="1743075" y="197993"/>
                  </a:moveTo>
                  <a:lnTo>
                    <a:pt x="1244663" y="197993"/>
                  </a:lnTo>
                  <a:lnTo>
                    <a:pt x="830326" y="197993"/>
                  </a:lnTo>
                  <a:lnTo>
                    <a:pt x="414401" y="197993"/>
                  </a:lnTo>
                  <a:lnTo>
                    <a:pt x="414401" y="395973"/>
                  </a:lnTo>
                  <a:lnTo>
                    <a:pt x="830326" y="395973"/>
                  </a:lnTo>
                  <a:lnTo>
                    <a:pt x="1244600" y="395973"/>
                  </a:lnTo>
                  <a:lnTo>
                    <a:pt x="1743075" y="395973"/>
                  </a:lnTo>
                  <a:lnTo>
                    <a:pt x="1743075" y="197993"/>
                  </a:lnTo>
                  <a:close/>
                </a:path>
                <a:path w="2241550" h="3876675">
                  <a:moveTo>
                    <a:pt x="2241550" y="791870"/>
                  </a:moveTo>
                  <a:lnTo>
                    <a:pt x="2241550" y="791870"/>
                  </a:lnTo>
                  <a:lnTo>
                    <a:pt x="414401" y="791870"/>
                  </a:lnTo>
                  <a:lnTo>
                    <a:pt x="414401" y="1187818"/>
                  </a:lnTo>
                  <a:lnTo>
                    <a:pt x="2241550" y="1187818"/>
                  </a:lnTo>
                  <a:lnTo>
                    <a:pt x="2241550" y="79187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6525" y="1208150"/>
              <a:ext cx="8728075" cy="5351780"/>
            </a:xfrm>
            <a:custGeom>
              <a:avLst/>
              <a:gdLst/>
              <a:ahLst/>
              <a:cxnLst/>
              <a:rect l="l" t="t" r="r" b="b"/>
              <a:pathLst>
                <a:path w="8728075" h="5351780">
                  <a:moveTo>
                    <a:pt x="6480175" y="868426"/>
                  </a:moveTo>
                  <a:lnTo>
                    <a:pt x="6480175" y="5351399"/>
                  </a:lnTo>
                </a:path>
                <a:path w="8728075" h="5351780">
                  <a:moveTo>
                    <a:pt x="6894576" y="1264412"/>
                  </a:moveTo>
                  <a:lnTo>
                    <a:pt x="6894576" y="5351399"/>
                  </a:lnTo>
                </a:path>
                <a:path w="8728075" h="5351780">
                  <a:moveTo>
                    <a:pt x="7310501" y="1264412"/>
                  </a:moveTo>
                  <a:lnTo>
                    <a:pt x="7310501" y="5351399"/>
                  </a:lnTo>
                </a:path>
                <a:path w="8728075" h="5351780">
                  <a:moveTo>
                    <a:pt x="7724775" y="1264412"/>
                  </a:moveTo>
                  <a:lnTo>
                    <a:pt x="7724775" y="5351399"/>
                  </a:lnTo>
                </a:path>
                <a:path w="8728075" h="5351780">
                  <a:moveTo>
                    <a:pt x="8223250" y="1264412"/>
                  </a:moveTo>
                  <a:lnTo>
                    <a:pt x="8223250" y="5351399"/>
                  </a:lnTo>
                </a:path>
                <a:path w="8728075" h="5351780">
                  <a:moveTo>
                    <a:pt x="0" y="478916"/>
                  </a:moveTo>
                  <a:lnTo>
                    <a:pt x="8728075" y="478916"/>
                  </a:lnTo>
                </a:path>
                <a:path w="8728075" h="5351780">
                  <a:moveTo>
                    <a:pt x="0" y="676910"/>
                  </a:moveTo>
                  <a:lnTo>
                    <a:pt x="8728075" y="676910"/>
                  </a:lnTo>
                </a:path>
                <a:path w="8728075" h="5351780">
                  <a:moveTo>
                    <a:pt x="0" y="874776"/>
                  </a:moveTo>
                  <a:lnTo>
                    <a:pt x="8728075" y="874776"/>
                  </a:lnTo>
                </a:path>
                <a:path w="8728075" h="5351780">
                  <a:moveTo>
                    <a:pt x="3983101" y="1270762"/>
                  </a:moveTo>
                  <a:lnTo>
                    <a:pt x="8728075" y="1270762"/>
                  </a:lnTo>
                </a:path>
                <a:path w="8728075" h="5351780">
                  <a:moveTo>
                    <a:pt x="0" y="1468754"/>
                  </a:moveTo>
                  <a:lnTo>
                    <a:pt x="8728075" y="1468754"/>
                  </a:lnTo>
                </a:path>
                <a:path w="8728075" h="5351780">
                  <a:moveTo>
                    <a:pt x="0" y="1666748"/>
                  </a:moveTo>
                  <a:lnTo>
                    <a:pt x="8728075" y="1666748"/>
                  </a:lnTo>
                </a:path>
                <a:path w="8728075" h="5351780">
                  <a:moveTo>
                    <a:pt x="0" y="1864740"/>
                  </a:moveTo>
                  <a:lnTo>
                    <a:pt x="8728075" y="1864740"/>
                  </a:lnTo>
                </a:path>
                <a:path w="8728075" h="5351780">
                  <a:moveTo>
                    <a:pt x="0" y="2062734"/>
                  </a:moveTo>
                  <a:lnTo>
                    <a:pt x="8728075" y="2062734"/>
                  </a:lnTo>
                </a:path>
                <a:path w="8728075" h="5351780">
                  <a:moveTo>
                    <a:pt x="0" y="2260600"/>
                  </a:moveTo>
                  <a:lnTo>
                    <a:pt x="8728075" y="2260600"/>
                  </a:lnTo>
                </a:path>
                <a:path w="8728075" h="5351780">
                  <a:moveTo>
                    <a:pt x="0" y="2656586"/>
                  </a:moveTo>
                  <a:lnTo>
                    <a:pt x="8728075" y="2656586"/>
                  </a:lnTo>
                </a:path>
                <a:path w="8728075" h="5351780">
                  <a:moveTo>
                    <a:pt x="0" y="2969387"/>
                  </a:moveTo>
                  <a:lnTo>
                    <a:pt x="8728075" y="2969387"/>
                  </a:lnTo>
                </a:path>
                <a:path w="8728075" h="5351780">
                  <a:moveTo>
                    <a:pt x="0" y="3365373"/>
                  </a:moveTo>
                  <a:lnTo>
                    <a:pt x="8728075" y="3365373"/>
                  </a:lnTo>
                </a:path>
                <a:path w="8728075" h="5351780">
                  <a:moveTo>
                    <a:pt x="0" y="3563239"/>
                  </a:moveTo>
                  <a:lnTo>
                    <a:pt x="8728075" y="3563239"/>
                  </a:lnTo>
                </a:path>
                <a:path w="8728075" h="5351780">
                  <a:moveTo>
                    <a:pt x="0" y="3761231"/>
                  </a:moveTo>
                  <a:lnTo>
                    <a:pt x="8728075" y="3761231"/>
                  </a:lnTo>
                </a:path>
                <a:path w="8728075" h="5351780">
                  <a:moveTo>
                    <a:pt x="0" y="3959225"/>
                  </a:moveTo>
                  <a:lnTo>
                    <a:pt x="8728075" y="3959225"/>
                  </a:lnTo>
                </a:path>
                <a:path w="8728075" h="5351780">
                  <a:moveTo>
                    <a:pt x="0" y="4355211"/>
                  </a:moveTo>
                  <a:lnTo>
                    <a:pt x="8728075" y="4355211"/>
                  </a:lnTo>
                </a:path>
                <a:path w="8728075" h="5351780">
                  <a:moveTo>
                    <a:pt x="0" y="4751133"/>
                  </a:moveTo>
                  <a:lnTo>
                    <a:pt x="8728075" y="4751133"/>
                  </a:lnTo>
                </a:path>
                <a:path w="8728075" h="5351780">
                  <a:moveTo>
                    <a:pt x="0" y="4949101"/>
                  </a:moveTo>
                  <a:lnTo>
                    <a:pt x="8728075" y="4949101"/>
                  </a:lnTo>
                </a:path>
                <a:path w="8728075" h="5351780">
                  <a:moveTo>
                    <a:pt x="0" y="5147081"/>
                  </a:moveTo>
                  <a:lnTo>
                    <a:pt x="8728075" y="5147081"/>
                  </a:lnTo>
                </a:path>
                <a:path w="8728075" h="5351780">
                  <a:moveTo>
                    <a:pt x="6350" y="0"/>
                  </a:moveTo>
                  <a:lnTo>
                    <a:pt x="6350" y="5351399"/>
                  </a:lnTo>
                </a:path>
                <a:path w="8728075" h="5351780">
                  <a:moveTo>
                    <a:pt x="8721725" y="0"/>
                  </a:moveTo>
                  <a:lnTo>
                    <a:pt x="8721725" y="5351399"/>
                  </a:lnTo>
                </a:path>
                <a:path w="8728075" h="5351780">
                  <a:moveTo>
                    <a:pt x="0" y="6350"/>
                  </a:moveTo>
                  <a:lnTo>
                    <a:pt x="8728075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6525" y="6548500"/>
              <a:ext cx="8728075" cy="6350"/>
            </a:xfrm>
            <a:custGeom>
              <a:avLst/>
              <a:gdLst/>
              <a:ahLst/>
              <a:cxnLst/>
              <a:rect l="l" t="t" r="r" b="b"/>
              <a:pathLst>
                <a:path w="8728075" h="6350">
                  <a:moveTo>
                    <a:pt x="0" y="6350"/>
                  </a:moveTo>
                  <a:lnTo>
                    <a:pt x="8728075" y="6350"/>
                  </a:lnTo>
                </a:path>
                <a:path w="8728075" h="6350">
                  <a:moveTo>
                    <a:pt x="0" y="0"/>
                  </a:moveTo>
                  <a:lnTo>
                    <a:pt x="8728075" y="0"/>
                  </a:lnTo>
                </a:path>
              </a:pathLst>
            </a:custGeom>
            <a:ln w="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5303" y="1198829"/>
            <a:ext cx="12782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Глобальная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цель: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33546" y="1198829"/>
            <a:ext cx="440245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Повысить </a:t>
            </a:r>
            <a:r>
              <a:rPr sz="1200" spc="-5" dirty="0">
                <a:latin typeface="Arial"/>
                <a:cs typeface="Arial"/>
              </a:rPr>
              <a:t>степень независимости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повседневной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жизни,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использование пассажирского адаптированного</a:t>
            </a:r>
            <a:r>
              <a:rPr sz="1200" spc="229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транспорта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303" y="1672209"/>
            <a:ext cx="1265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Цель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программы: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39977" y="1869770"/>
            <a:ext cx="11728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МКФ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категории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3546" y="1657557"/>
            <a:ext cx="4933315" cy="10153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spc="-5" dirty="0">
                <a:latin typeface="Arial"/>
                <a:cs typeface="Arial"/>
              </a:rPr>
              <a:t>Использование </a:t>
            </a:r>
            <a:r>
              <a:rPr sz="1200" dirty="0">
                <a:latin typeface="Arial"/>
                <a:cs typeface="Arial"/>
              </a:rPr>
              <a:t>кисти и </a:t>
            </a:r>
            <a:r>
              <a:rPr sz="1200" spc="-5" dirty="0">
                <a:latin typeface="Arial"/>
                <a:cs typeface="Arial"/>
              </a:rPr>
              <a:t>руки, </a:t>
            </a:r>
            <a:r>
              <a:rPr sz="1200" dirty="0">
                <a:latin typeface="Arial"/>
                <a:cs typeface="Arial"/>
              </a:rPr>
              <a:t>прием пищи, </a:t>
            </a:r>
            <a:r>
              <a:rPr sz="1200" spc="-20" dirty="0">
                <a:latin typeface="Arial"/>
                <a:cs typeface="Arial"/>
              </a:rPr>
              <a:t>уход </a:t>
            </a:r>
            <a:r>
              <a:rPr sz="1200" spc="-5" dirty="0">
                <a:latin typeface="Arial"/>
                <a:cs typeface="Arial"/>
              </a:rPr>
              <a:t>за частями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тела</a:t>
            </a:r>
            <a:endParaRPr sz="1200">
              <a:latin typeface="Arial"/>
              <a:cs typeface="Arial"/>
            </a:endParaRPr>
          </a:p>
          <a:p>
            <a:pPr marL="898525" marR="40005" indent="-425450">
              <a:lnSpc>
                <a:spcPct val="104200"/>
              </a:lnSpc>
              <a:spcBef>
                <a:spcPts val="55"/>
              </a:spcBef>
              <a:tabLst>
                <a:tab pos="3047365" algn="l"/>
                <a:tab pos="3121660" algn="l"/>
              </a:tabLst>
            </a:pPr>
            <a:r>
              <a:rPr sz="1200" b="1" spc="-5" dirty="0">
                <a:latin typeface="Arial"/>
                <a:cs typeface="Arial"/>
              </a:rPr>
              <a:t>Определитель </a:t>
            </a:r>
            <a:r>
              <a:rPr sz="1200" b="1" spc="-10" dirty="0">
                <a:latin typeface="Arial"/>
                <a:cs typeface="Arial"/>
              </a:rPr>
              <a:t>МКФ	</a:t>
            </a:r>
            <a:r>
              <a:rPr sz="1200" b="1" spc="-5" dirty="0">
                <a:latin typeface="Arial"/>
                <a:cs typeface="Arial"/>
              </a:rPr>
              <a:t>Определитель </a:t>
            </a:r>
            <a:r>
              <a:rPr sz="1200" b="1" spc="-10" dirty="0">
                <a:latin typeface="Arial"/>
                <a:cs typeface="Arial"/>
              </a:rPr>
              <a:t>МКФ  </a:t>
            </a:r>
            <a:r>
              <a:rPr sz="1200" b="1" spc="-20" dirty="0">
                <a:latin typeface="Arial"/>
                <a:cs typeface="Arial"/>
              </a:rPr>
              <a:t>проблема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при		</a:t>
            </a:r>
            <a:r>
              <a:rPr sz="1200" b="1" spc="-20" dirty="0">
                <a:latin typeface="Arial"/>
                <a:cs typeface="Arial"/>
              </a:rPr>
              <a:t>проблема </a:t>
            </a:r>
            <a:r>
              <a:rPr sz="1200" b="1" spc="-5" dirty="0">
                <a:latin typeface="Arial"/>
                <a:cs typeface="Arial"/>
              </a:rPr>
              <a:t>при выписке  </a:t>
            </a:r>
            <a:r>
              <a:rPr sz="1200" b="1" spc="-10" dirty="0">
                <a:latin typeface="Arial"/>
                <a:cs typeface="Arial"/>
              </a:rPr>
              <a:t>поступлении</a:t>
            </a:r>
            <a:endParaRPr sz="1200">
              <a:latin typeface="Arial"/>
              <a:cs typeface="Arial"/>
            </a:endParaRPr>
          </a:p>
          <a:p>
            <a:pPr marL="557530">
              <a:lnSpc>
                <a:spcPct val="100000"/>
              </a:lnSpc>
              <a:spcBef>
                <a:spcPts val="240"/>
              </a:spcBef>
              <a:tabLst>
                <a:tab pos="971550" algn="l"/>
                <a:tab pos="1388110" algn="l"/>
                <a:tab pos="1802130" algn="l"/>
                <a:tab pos="2218055" algn="l"/>
                <a:tab pos="3048635" algn="l"/>
                <a:tab pos="3463290" algn="l"/>
                <a:tab pos="3879215" algn="l"/>
                <a:tab pos="4336415" algn="l"/>
                <a:tab pos="4835525" algn="l"/>
              </a:tabLst>
            </a:pPr>
            <a:r>
              <a:rPr sz="1200" spc="-5" dirty="0">
                <a:latin typeface="Arial"/>
                <a:cs typeface="Arial"/>
              </a:rPr>
              <a:t>0	1	2	3	4	0	1	2	3	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303" y="2067890"/>
            <a:ext cx="33312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Функции </a:t>
            </a:r>
            <a:r>
              <a:rPr sz="1200" b="1" dirty="0">
                <a:latin typeface="Arial"/>
                <a:cs typeface="Arial"/>
              </a:rPr>
              <a:t>и </a:t>
            </a:r>
            <a:r>
              <a:rPr sz="1200" b="1" spc="-15" dirty="0">
                <a:latin typeface="Arial"/>
                <a:cs typeface="Arial"/>
              </a:rPr>
              <a:t>структуры </a:t>
            </a:r>
            <a:r>
              <a:rPr sz="1200" b="1" spc="-5" dirty="0">
                <a:latin typeface="Arial"/>
                <a:cs typeface="Arial"/>
              </a:rPr>
              <a:t>тела, </a:t>
            </a:r>
            <a:r>
              <a:rPr sz="1200" b="1" spc="-10" dirty="0">
                <a:latin typeface="Arial"/>
                <a:cs typeface="Arial"/>
              </a:rPr>
              <a:t>активности</a:t>
            </a:r>
            <a:r>
              <a:rPr sz="1200" b="1" spc="1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marL="188595" algn="ct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Arial"/>
                <a:cs typeface="Arial"/>
              </a:rPr>
              <a:t>участие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93725" algn="l"/>
              </a:tabLst>
            </a:pPr>
            <a:r>
              <a:rPr sz="1200" spc="-5" dirty="0">
                <a:latin typeface="Arial"/>
                <a:cs typeface="Arial"/>
              </a:rPr>
              <a:t>b152	</a:t>
            </a:r>
            <a:r>
              <a:rPr sz="1200" dirty="0">
                <a:latin typeface="Arial"/>
                <a:cs typeface="Arial"/>
              </a:rPr>
              <a:t>Функции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эмоций</a:t>
            </a:r>
            <a:endParaRPr sz="1200">
              <a:latin typeface="Arial"/>
              <a:cs typeface="Arial"/>
            </a:endParaRPr>
          </a:p>
          <a:p>
            <a:pPr marL="12700" marR="770255">
              <a:lnSpc>
                <a:spcPct val="108200"/>
              </a:lnSpc>
              <a:tabLst>
                <a:tab pos="593725" algn="l"/>
              </a:tabLst>
            </a:pPr>
            <a:r>
              <a:rPr sz="1200" spc="-5" dirty="0">
                <a:latin typeface="Arial"/>
                <a:cs typeface="Arial"/>
              </a:rPr>
              <a:t>b730	</a:t>
            </a:r>
            <a:r>
              <a:rPr sz="1200" dirty="0">
                <a:latin typeface="Arial"/>
                <a:cs typeface="Arial"/>
              </a:rPr>
              <a:t>Функции </a:t>
            </a:r>
            <a:r>
              <a:rPr sz="1200" spc="-10" dirty="0">
                <a:latin typeface="Arial"/>
                <a:cs typeface="Arial"/>
              </a:rPr>
              <a:t>мышечной </a:t>
            </a:r>
            <a:r>
              <a:rPr sz="1200" dirty="0">
                <a:latin typeface="Arial"/>
                <a:cs typeface="Arial"/>
              </a:rPr>
              <a:t>силы  b735	Функции </a:t>
            </a:r>
            <a:r>
              <a:rPr sz="1200" spc="-10" dirty="0">
                <a:latin typeface="Arial"/>
                <a:cs typeface="Arial"/>
              </a:rPr>
              <a:t>мышечного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тонуса  </a:t>
            </a:r>
            <a:r>
              <a:rPr sz="1200" spc="-5" dirty="0">
                <a:latin typeface="Arial"/>
                <a:cs typeface="Arial"/>
              </a:rPr>
              <a:t>b810	Защитные функции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кожи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303" y="3454654"/>
            <a:ext cx="356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s120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6556" y="3454654"/>
            <a:ext cx="2605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Спинной </a:t>
            </a:r>
            <a:r>
              <a:rPr sz="1200" spc="-10" dirty="0">
                <a:latin typeface="Arial"/>
                <a:cs typeface="Arial"/>
              </a:rPr>
              <a:t>мозг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относящиеся </a:t>
            </a:r>
            <a:r>
              <a:rPr sz="1200" dirty="0">
                <a:latin typeface="Arial"/>
                <a:cs typeface="Arial"/>
              </a:rPr>
              <a:t>к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нему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структуры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303" y="3850894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d230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6556" y="3850894"/>
            <a:ext cx="2864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Выполнение повседневного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распорядка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303" y="4163390"/>
            <a:ext cx="367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d240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6556" y="4163390"/>
            <a:ext cx="22078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Преодоление </a:t>
            </a:r>
            <a:r>
              <a:rPr sz="1200" dirty="0">
                <a:latin typeface="Arial"/>
                <a:cs typeface="Arial"/>
              </a:rPr>
              <a:t>стресса и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других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психологических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нагрузок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5303" y="4559934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d410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6556" y="4559934"/>
            <a:ext cx="1563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Изменение </a:t>
            </a:r>
            <a:r>
              <a:rPr sz="1200" spc="-10" dirty="0">
                <a:latin typeface="Arial"/>
                <a:cs typeface="Arial"/>
              </a:rPr>
              <a:t>позы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тела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5303" y="4758054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d420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6556" y="4758054"/>
            <a:ext cx="1398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Перемещение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тела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5303" y="4956175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d445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6556" y="4956175"/>
            <a:ext cx="2020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Использование </a:t>
            </a:r>
            <a:r>
              <a:rPr sz="1200" dirty="0">
                <a:latin typeface="Arial"/>
                <a:cs typeface="Arial"/>
              </a:rPr>
              <a:t>кисти и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руки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303" y="5153609"/>
            <a:ext cx="367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d455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59404" y="5153609"/>
            <a:ext cx="82994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способами,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6556" y="5153609"/>
            <a:ext cx="193992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Передвижение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отличающимися </a:t>
            </a:r>
            <a:r>
              <a:rPr sz="1200" spc="-10" dirty="0">
                <a:latin typeface="Arial"/>
                <a:cs typeface="Arial"/>
              </a:rPr>
              <a:t>от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ходьбы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5303" y="5550204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d465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496692" y="5550204"/>
            <a:ext cx="1193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использованием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6556" y="5550204"/>
            <a:ext cx="1490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7950" algn="l"/>
              </a:tabLst>
            </a:pPr>
            <a:r>
              <a:rPr sz="1200" spc="-5" dirty="0">
                <a:latin typeface="Arial"/>
                <a:cs typeface="Arial"/>
              </a:rPr>
              <a:t>Передвижение	</a:t>
            </a:r>
            <a:r>
              <a:rPr sz="1200" dirty="0">
                <a:latin typeface="Arial"/>
                <a:cs typeface="Arial"/>
              </a:rPr>
              <a:t>с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технических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средств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5303" y="5946444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d520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6556" y="5946444"/>
            <a:ext cx="1543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Arial"/>
                <a:cs typeface="Arial"/>
              </a:rPr>
              <a:t>Уход </a:t>
            </a:r>
            <a:r>
              <a:rPr sz="1200" dirty="0">
                <a:latin typeface="Arial"/>
                <a:cs typeface="Arial"/>
              </a:rPr>
              <a:t>за </a:t>
            </a:r>
            <a:r>
              <a:rPr sz="1200" spc="-5" dirty="0">
                <a:latin typeface="Arial"/>
                <a:cs typeface="Arial"/>
              </a:rPr>
              <a:t>частями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тела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5303" y="6144564"/>
            <a:ext cx="367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d530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6556" y="6144564"/>
            <a:ext cx="2211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Физиологические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отправления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5303" y="6342075"/>
            <a:ext cx="3670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d550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6556" y="6342075"/>
            <a:ext cx="91566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Прием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пищи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29421" y="6434734"/>
            <a:ext cx="282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151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001256" y="6550151"/>
            <a:ext cx="2143125" cy="307975"/>
          </a:xfrm>
          <a:custGeom>
            <a:avLst/>
            <a:gdLst/>
            <a:ahLst/>
            <a:cxnLst/>
            <a:rect l="l" t="t" r="r" b="b"/>
            <a:pathLst>
              <a:path w="2143125" h="307975">
                <a:moveTo>
                  <a:pt x="2142744" y="0"/>
                </a:moveTo>
                <a:lnTo>
                  <a:pt x="0" y="0"/>
                </a:lnTo>
                <a:lnTo>
                  <a:pt x="0" y="307848"/>
                </a:lnTo>
                <a:lnTo>
                  <a:pt x="2142744" y="307848"/>
                </a:lnTo>
                <a:lnTo>
                  <a:pt x="214274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82155" y="6586219"/>
            <a:ext cx="17684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Бодрова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Р.А.,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09980"/>
          </a:xfrm>
          <a:custGeom>
            <a:avLst/>
            <a:gdLst/>
            <a:ahLst/>
            <a:cxnLst/>
            <a:rect l="l" t="t" r="r" b="b"/>
            <a:pathLst>
              <a:path w="9144000" h="1109980">
                <a:moveTo>
                  <a:pt x="9144000" y="0"/>
                </a:moveTo>
                <a:lnTo>
                  <a:pt x="0" y="0"/>
                </a:lnTo>
                <a:lnTo>
                  <a:pt x="0" y="1109472"/>
                </a:lnTo>
                <a:lnTo>
                  <a:pt x="9144000" y="1109472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Эффективность </a:t>
            </a:r>
            <a:r>
              <a:rPr spc="-15" dirty="0"/>
              <a:t>медицинской </a:t>
            </a:r>
            <a:r>
              <a:rPr spc="-10" dirty="0"/>
              <a:t>реабилитации</a:t>
            </a:r>
            <a:r>
              <a:rPr spc="204" dirty="0"/>
              <a:t> </a:t>
            </a:r>
            <a:r>
              <a:rPr spc="-15" dirty="0"/>
              <a:t>пациентов</a:t>
            </a:r>
          </a:p>
          <a:p>
            <a:pPr marL="1905" algn="ctr">
              <a:lnSpc>
                <a:spcPct val="100000"/>
              </a:lnSpc>
            </a:pPr>
            <a:r>
              <a:rPr spc="-10" dirty="0"/>
              <a:t>при травме </a:t>
            </a:r>
            <a:r>
              <a:rPr spc="-15" dirty="0"/>
              <a:t>спинного мозга </a:t>
            </a:r>
            <a:r>
              <a:rPr spc="-5" dirty="0"/>
              <a:t>с </a:t>
            </a:r>
            <a:r>
              <a:rPr spc="-10" dirty="0"/>
              <a:t>помощью</a:t>
            </a:r>
            <a:r>
              <a:rPr spc="114" dirty="0"/>
              <a:t> </a:t>
            </a:r>
            <a:r>
              <a:rPr spc="-30" dirty="0"/>
              <a:t>МКФ</a:t>
            </a:r>
          </a:p>
        </p:txBody>
      </p:sp>
      <p:sp>
        <p:nvSpPr>
          <p:cNvPr id="4" name="object 4"/>
          <p:cNvSpPr/>
          <p:nvPr/>
        </p:nvSpPr>
        <p:spPr>
          <a:xfrm>
            <a:off x="280415" y="1167383"/>
            <a:ext cx="8591927" cy="3925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0415" y="5352288"/>
            <a:ext cx="1082829" cy="518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0192" y="5352288"/>
            <a:ext cx="1841266" cy="454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30771" y="6359753"/>
            <a:ext cx="2535555" cy="51371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70"/>
              </a:spcBef>
            </a:pPr>
            <a:r>
              <a:rPr sz="1000" b="1" i="1" dirty="0">
                <a:solidFill>
                  <a:srgbClr val="003366"/>
                </a:solidFill>
                <a:latin typeface="Calibri"/>
                <a:cs typeface="Calibri"/>
              </a:rPr>
              <a:t>Mauro</a:t>
            </a:r>
            <a:r>
              <a:rPr sz="1000" b="1" i="1" spc="-8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003366"/>
                </a:solidFill>
                <a:latin typeface="Calibri"/>
                <a:cs typeface="Calibri"/>
              </a:rPr>
              <a:t>Zampolini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0"/>
              </a:spcBef>
            </a:pPr>
            <a:r>
              <a:rPr sz="1000" b="1" dirty="0">
                <a:solidFill>
                  <a:srgbClr val="003366"/>
                </a:solidFill>
                <a:latin typeface="Calibri"/>
                <a:cs typeface="Calibri"/>
              </a:rPr>
              <a:t>Dept. </a:t>
            </a:r>
            <a:r>
              <a:rPr sz="1000" b="1" spc="5" dirty="0">
                <a:solidFill>
                  <a:srgbClr val="003366"/>
                </a:solidFill>
                <a:latin typeface="Calibri"/>
                <a:cs typeface="Calibri"/>
              </a:rPr>
              <a:t>of</a:t>
            </a:r>
            <a:r>
              <a:rPr sz="1000" b="1" spc="-9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3366"/>
                </a:solidFill>
                <a:latin typeface="Calibri"/>
                <a:cs typeface="Calibri"/>
              </a:rPr>
              <a:t>Rehabilitation</a:t>
            </a:r>
            <a:endParaRPr sz="10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003366"/>
                </a:solidFill>
                <a:latin typeface="Calibri"/>
                <a:cs typeface="Calibri"/>
              </a:rPr>
              <a:t>Italian</a:t>
            </a:r>
            <a:r>
              <a:rPr sz="1000" b="1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003366"/>
                </a:solidFill>
                <a:latin typeface="Calibri"/>
                <a:cs typeface="Calibri"/>
              </a:rPr>
              <a:t>National</a:t>
            </a:r>
            <a:r>
              <a:rPr sz="1000" b="1" spc="-7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3366"/>
                </a:solidFill>
                <a:latin typeface="Calibri"/>
                <a:cs typeface="Calibri"/>
              </a:rPr>
              <a:t>Health</a:t>
            </a:r>
            <a:r>
              <a:rPr sz="10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3366"/>
                </a:solidFill>
                <a:latin typeface="Calibri"/>
                <a:cs typeface="Calibri"/>
              </a:rPr>
              <a:t>Service</a:t>
            </a:r>
            <a:r>
              <a:rPr sz="1000" b="1" spc="-5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003366"/>
                </a:solidFill>
                <a:latin typeface="Calibri"/>
                <a:cs typeface="Calibri"/>
              </a:rPr>
              <a:t>–</a:t>
            </a:r>
            <a:r>
              <a:rPr sz="1000" b="1" spc="1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3366"/>
                </a:solidFill>
                <a:latin typeface="Calibri"/>
                <a:cs typeface="Calibri"/>
              </a:rPr>
              <a:t>Umbria</a:t>
            </a:r>
            <a:r>
              <a:rPr sz="1000" b="1" spc="-3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3366"/>
                </a:solidFill>
                <a:latin typeface="Calibri"/>
                <a:cs typeface="Calibri"/>
              </a:rPr>
              <a:t>Region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73150"/>
            <a:chOff x="0" y="0"/>
            <a:chExt cx="9144000" cy="10731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73150"/>
            </a:xfrm>
            <a:custGeom>
              <a:avLst/>
              <a:gdLst/>
              <a:ahLst/>
              <a:cxnLst/>
              <a:rect l="l" t="t" r="r" b="b"/>
              <a:pathLst>
                <a:path w="9144000" h="1073150">
                  <a:moveTo>
                    <a:pt x="9144000" y="0"/>
                  </a:moveTo>
                  <a:lnTo>
                    <a:pt x="0" y="0"/>
                  </a:lnTo>
                  <a:lnTo>
                    <a:pt x="0" y="1072896"/>
                  </a:lnTo>
                  <a:lnTo>
                    <a:pt x="9144000" y="10728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7776" y="143230"/>
              <a:ext cx="5185918" cy="5712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75816" y="448030"/>
              <a:ext cx="6012053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25929" y="203454"/>
            <a:ext cx="569214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Динамика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реабилитационного</a:t>
            </a:r>
            <a:r>
              <a:rPr sz="20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потенциала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ТБСМ основной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контрольной</a:t>
            </a:r>
            <a:r>
              <a:rPr sz="20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групп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2275" y="1065275"/>
          <a:ext cx="8448675" cy="251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6525"/>
                <a:gridCol w="995680"/>
                <a:gridCol w="881380"/>
                <a:gridCol w="883285"/>
                <a:gridCol w="770889"/>
                <a:gridCol w="991235"/>
                <a:gridCol w="802004"/>
                <a:gridCol w="851534"/>
                <a:gridCol w="851534"/>
              </a:tblGrid>
              <a:tr h="640207">
                <a:tc rowSpan="3">
                  <a:txBody>
                    <a:bodyPr/>
                    <a:lstStyle/>
                    <a:p>
                      <a:pPr marL="111760" marR="105410" indent="-635" algn="ctr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Уровень 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дения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спинного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мозга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33350" marR="123825" indent="108521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активной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медицинской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реабилитации (абс.,</a:t>
                      </a:r>
                      <a:r>
                        <a:rPr sz="14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%)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71550">
                        <a:lnSpc>
                          <a:spcPts val="15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(основная</a:t>
                      </a:r>
                      <a:r>
                        <a:rPr sz="14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группа)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16205" marR="106045" indent="932815">
                        <a:lnSpc>
                          <a:spcPts val="1680"/>
                        </a:lnSpc>
                        <a:spcBef>
                          <a:spcPts val="2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После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активной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медицинской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реабилитации (абс.,</a:t>
                      </a:r>
                      <a:r>
                        <a:rPr sz="14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33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реабилитационный</a:t>
                      </a:r>
                      <a:r>
                        <a:rPr sz="1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потенциал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93700">
                        <a:lnSpc>
                          <a:spcPts val="158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реабилитационный</a:t>
                      </a:r>
                      <a:r>
                        <a:rPr sz="1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потенциал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2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25"/>
                        </a:lnSpc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отсутствует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42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низкий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ts val="142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средний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высокий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425"/>
                        </a:lnSpc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отсутствует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142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низкий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42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средний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2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высокий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7100">
                <a:tc>
                  <a:txBody>
                    <a:bodyPr/>
                    <a:lstStyle/>
                    <a:p>
                      <a:pPr marL="43815">
                        <a:lnSpc>
                          <a:spcPts val="165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Шейный</a:t>
                      </a:r>
                      <a:r>
                        <a:rPr sz="14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(n=47)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(6,4%)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39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(83,0%)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(10,6%)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65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(2,1%)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5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35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(74,5%)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55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(21,3%)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65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(2,1%)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7227">
                <a:tc>
                  <a:txBody>
                    <a:bodyPr/>
                    <a:lstStyle/>
                    <a:p>
                      <a:pPr marL="43815">
                        <a:lnSpc>
                          <a:spcPts val="1660"/>
                        </a:lnSpc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Грудной</a:t>
                      </a:r>
                      <a:r>
                        <a:rPr sz="14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(n=30)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6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23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(76,7%)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(20,0%)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(3,3%)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6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14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(46,7%)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spc="-110" dirty="0"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(36,7%)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(16,6%)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7100">
                <a:tc>
                  <a:txBody>
                    <a:bodyPr/>
                    <a:lstStyle/>
                    <a:p>
                      <a:pPr marL="43815">
                        <a:lnSpc>
                          <a:spcPts val="166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Поясничный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3815">
                        <a:lnSpc>
                          <a:spcPts val="16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(n=26)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16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(27,0%)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6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16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ts val="16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(61,5%)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(11,5%)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66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ts val="16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(3,8%)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15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ts val="16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(57,7%)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6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ts val="16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(38,5%)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2250" y="3851275"/>
          <a:ext cx="8705850" cy="283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/>
                <a:gridCol w="1057275"/>
                <a:gridCol w="890269"/>
                <a:gridCol w="890270"/>
                <a:gridCol w="929639"/>
                <a:gridCol w="1108710"/>
                <a:gridCol w="737234"/>
                <a:gridCol w="781684"/>
                <a:gridCol w="916940"/>
              </a:tblGrid>
              <a:tr h="512699">
                <a:tc rowSpan="3">
                  <a:txBody>
                    <a:bodyPr/>
                    <a:lstStyle/>
                    <a:p>
                      <a:pPr marL="92710" marR="86995" indent="635" algn="ctr">
                        <a:lnSpc>
                          <a:spcPts val="1680"/>
                        </a:lnSpc>
                        <a:spcBef>
                          <a:spcPts val="3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Уровень 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дения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спинного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мозга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До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стандартной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медицинской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реабилитации</a:t>
                      </a:r>
                      <a:r>
                        <a:rPr sz="1400" b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(абс./%)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175" algn="ctr">
                        <a:lnSpc>
                          <a:spcPts val="1660"/>
                        </a:lnSpc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После</a:t>
                      </a:r>
                      <a:r>
                        <a:rPr sz="1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стандартной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медицинской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реабилитации</a:t>
                      </a:r>
                      <a:r>
                        <a:rPr sz="14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(абс./%)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56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реабилитационный</a:t>
                      </a:r>
                      <a:r>
                        <a:rPr sz="14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потенциал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540" algn="ctr">
                        <a:lnSpc>
                          <a:spcPts val="1664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реабилитационный</a:t>
                      </a:r>
                      <a:r>
                        <a:rPr sz="14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потенциал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26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35"/>
                        </a:lnSpc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отсутствует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143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низкий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средний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высокий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35"/>
                        </a:lnSpc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отсутствует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143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низкий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средний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высокий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2825">
                <a:tc>
                  <a:txBody>
                    <a:bodyPr/>
                    <a:lstStyle/>
                    <a:p>
                      <a:pPr marL="43815">
                        <a:lnSpc>
                          <a:spcPts val="1664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Шейный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(n=46)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(6,5%)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(87,0%)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(6,5%)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(6,5%)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37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(80,4%)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(13,1%)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 marL="43815">
                        <a:lnSpc>
                          <a:spcPts val="1670"/>
                        </a:lnSpc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Грудной</a:t>
                      </a:r>
                      <a:r>
                        <a:rPr sz="14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(n=32)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(68,8%)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(28,1%)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(3,1%)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(62,5%)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(34,4%)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(3,1%)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2762">
                <a:tc>
                  <a:txBody>
                    <a:bodyPr/>
                    <a:lstStyle/>
                    <a:p>
                      <a:pPr marL="43815" marR="290830">
                        <a:lnSpc>
                          <a:spcPts val="1680"/>
                        </a:lnSpc>
                        <a:spcBef>
                          <a:spcPts val="45"/>
                        </a:spcBef>
                      </a:pPr>
                      <a:r>
                        <a:rPr sz="1400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сн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ич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(n=31)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(29,0%)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(58,1%)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(12,9%)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(22,6%)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(58,1%)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111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(19,3%)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ts val="111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153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5117" y="1813000"/>
            <a:ext cx="21634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10" dirty="0">
                <a:latin typeface="Calibri"/>
                <a:cs typeface="Calibri"/>
              </a:rPr>
              <a:t>медицинской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307" y="1813000"/>
            <a:ext cx="240347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9225" marR="5080" indent="-13716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latin typeface="Calibri"/>
                <a:cs typeface="Calibri"/>
              </a:rPr>
              <a:t>«</a:t>
            </a: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5" dirty="0">
                <a:latin typeface="Calibri"/>
                <a:cs typeface="Calibri"/>
              </a:rPr>
              <a:t>пти</a:t>
            </a:r>
            <a:r>
              <a:rPr sz="2800" b="1" spc="-10" dirty="0">
                <a:latin typeface="Calibri"/>
                <a:cs typeface="Calibri"/>
              </a:rPr>
              <a:t>м</a:t>
            </a:r>
            <a:r>
              <a:rPr sz="2800" b="1" spc="5" dirty="0">
                <a:latin typeface="Calibri"/>
                <a:cs typeface="Calibri"/>
              </a:rPr>
              <a:t>а</a:t>
            </a:r>
            <a:r>
              <a:rPr sz="2800" b="1" spc="20" dirty="0">
                <a:latin typeface="Calibri"/>
                <a:cs typeface="Calibri"/>
              </a:rPr>
              <a:t>л</a:t>
            </a:r>
            <a:r>
              <a:rPr sz="2800" b="1" spc="5" dirty="0">
                <a:latin typeface="Calibri"/>
                <a:cs typeface="Calibri"/>
              </a:rPr>
              <a:t>ь</a:t>
            </a:r>
            <a:r>
              <a:rPr sz="2800" b="1" spc="-10" dirty="0">
                <a:latin typeface="Calibri"/>
                <a:cs typeface="Calibri"/>
              </a:rPr>
              <a:t>н</a:t>
            </a:r>
            <a:r>
              <a:rPr sz="2800" b="1" dirty="0">
                <a:latin typeface="Calibri"/>
                <a:cs typeface="Calibri"/>
              </a:rPr>
              <a:t>ые  р</a:t>
            </a:r>
            <a:r>
              <a:rPr sz="2800" b="1" spc="10" dirty="0">
                <a:latin typeface="Calibri"/>
                <a:cs typeface="Calibri"/>
              </a:rPr>
              <a:t>е</a:t>
            </a:r>
            <a:r>
              <a:rPr sz="2800" b="1" spc="5" dirty="0">
                <a:latin typeface="Calibri"/>
                <a:cs typeface="Calibri"/>
              </a:rPr>
              <a:t>аби</a:t>
            </a:r>
            <a:r>
              <a:rPr sz="2800" b="1" spc="10" dirty="0">
                <a:latin typeface="Calibri"/>
                <a:cs typeface="Calibri"/>
              </a:rPr>
              <a:t>л</a:t>
            </a:r>
            <a:r>
              <a:rPr sz="2800" b="1" spc="-25" dirty="0">
                <a:latin typeface="Calibri"/>
                <a:cs typeface="Calibri"/>
              </a:rPr>
              <a:t>и</a:t>
            </a:r>
            <a:r>
              <a:rPr sz="2800" b="1" spc="5" dirty="0">
                <a:latin typeface="Calibri"/>
                <a:cs typeface="Calibri"/>
              </a:rPr>
              <a:t>та</a:t>
            </a:r>
            <a:r>
              <a:rPr sz="2800" b="1" spc="15" dirty="0">
                <a:latin typeface="Calibri"/>
                <a:cs typeface="Calibri"/>
              </a:rPr>
              <a:t>ц</a:t>
            </a:r>
            <a:r>
              <a:rPr sz="2800" b="1" spc="5" dirty="0">
                <a:latin typeface="Calibri"/>
                <a:cs typeface="Calibri"/>
              </a:rPr>
              <a:t>ии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380" y="1813000"/>
            <a:ext cx="176339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10"/>
              </a:spcBef>
            </a:pPr>
            <a:r>
              <a:rPr sz="2800" b="1" spc="5" dirty="0">
                <a:latin typeface="Calibri"/>
                <a:cs typeface="Calibri"/>
              </a:rPr>
              <a:t>ре</a:t>
            </a:r>
            <a:r>
              <a:rPr sz="2800" b="1" spc="-20" dirty="0">
                <a:latin typeface="Calibri"/>
                <a:cs typeface="Calibri"/>
              </a:rPr>
              <a:t>з</a:t>
            </a:r>
            <a:r>
              <a:rPr sz="2800" b="1" spc="-110" dirty="0">
                <a:latin typeface="Calibri"/>
                <a:cs typeface="Calibri"/>
              </a:rPr>
              <a:t>у</a:t>
            </a:r>
            <a:r>
              <a:rPr sz="2800" b="1" spc="10" dirty="0">
                <a:latin typeface="Calibri"/>
                <a:cs typeface="Calibri"/>
              </a:rPr>
              <a:t>л</a:t>
            </a:r>
            <a:r>
              <a:rPr sz="2800" b="1" spc="-90" dirty="0">
                <a:latin typeface="Calibri"/>
                <a:cs typeface="Calibri"/>
              </a:rPr>
              <a:t>ь</a:t>
            </a:r>
            <a:r>
              <a:rPr sz="2800" b="1" dirty="0">
                <a:latin typeface="Calibri"/>
                <a:cs typeface="Calibri"/>
              </a:rPr>
              <a:t>т</a:t>
            </a:r>
            <a:r>
              <a:rPr sz="2800" b="1" spc="-10" dirty="0">
                <a:latin typeface="Calibri"/>
                <a:cs typeface="Calibri"/>
              </a:rPr>
              <a:t>а</a:t>
            </a:r>
            <a:r>
              <a:rPr sz="2800" b="1" dirty="0">
                <a:latin typeface="Calibri"/>
                <a:cs typeface="Calibri"/>
              </a:rPr>
              <a:t>ты  </a:t>
            </a:r>
            <a:r>
              <a:rPr sz="2800" b="1" spc="-5" dirty="0">
                <a:latin typeface="Calibri"/>
                <a:cs typeface="Calibri"/>
              </a:rPr>
              <a:t>возможны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7309" y="2240102"/>
            <a:ext cx="21507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960880" algn="l"/>
              </a:tabLst>
            </a:pPr>
            <a:r>
              <a:rPr sz="2800" b="1" spc="-20" dirty="0">
                <a:latin typeface="Calibri"/>
                <a:cs typeface="Calibri"/>
              </a:rPr>
              <a:t>т</a:t>
            </a:r>
            <a:r>
              <a:rPr sz="2800" b="1" spc="-45" dirty="0">
                <a:latin typeface="Calibri"/>
                <a:cs typeface="Calibri"/>
              </a:rPr>
              <a:t>о</a:t>
            </a:r>
            <a:r>
              <a:rPr sz="2800" b="1" spc="10" dirty="0">
                <a:latin typeface="Calibri"/>
                <a:cs typeface="Calibri"/>
              </a:rPr>
              <a:t>л</a:t>
            </a:r>
            <a:r>
              <a:rPr sz="2800" b="1" spc="5" dirty="0">
                <a:latin typeface="Calibri"/>
                <a:cs typeface="Calibri"/>
              </a:rPr>
              <a:t>ь</a:t>
            </a:r>
            <a:r>
              <a:rPr sz="2800" b="1" spc="-65" dirty="0">
                <a:latin typeface="Calibri"/>
                <a:cs typeface="Calibri"/>
              </a:rPr>
              <a:t>к</a:t>
            </a:r>
            <a:r>
              <a:rPr sz="2800" b="1" spc="5" dirty="0">
                <a:latin typeface="Calibri"/>
                <a:cs typeface="Calibri"/>
              </a:rPr>
              <a:t>о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5" dirty="0"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467" y="2667380"/>
            <a:ext cx="34251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Calibri"/>
                <a:cs typeface="Calibri"/>
              </a:rPr>
              <a:t>специализированном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2553" y="2667380"/>
            <a:ext cx="21443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81835" algn="l"/>
              </a:tabLst>
            </a:pPr>
            <a:r>
              <a:rPr sz="2800" b="1" spc="-25" dirty="0">
                <a:latin typeface="Calibri"/>
                <a:cs typeface="Calibri"/>
              </a:rPr>
              <a:t>о</a:t>
            </a:r>
            <a:r>
              <a:rPr sz="2800" b="1" spc="-114" dirty="0">
                <a:latin typeface="Calibri"/>
                <a:cs typeface="Calibri"/>
              </a:rPr>
              <a:t>т</a:t>
            </a:r>
            <a:r>
              <a:rPr sz="2800" b="1" spc="-30" dirty="0">
                <a:latin typeface="Calibri"/>
                <a:cs typeface="Calibri"/>
              </a:rPr>
              <a:t>д</a:t>
            </a:r>
            <a:r>
              <a:rPr sz="2800" b="1" spc="-50" dirty="0">
                <a:latin typeface="Calibri"/>
                <a:cs typeface="Calibri"/>
              </a:rPr>
              <a:t>е</a:t>
            </a:r>
            <a:r>
              <a:rPr sz="2800" b="1" spc="5" dirty="0">
                <a:latin typeface="Calibri"/>
                <a:cs typeface="Calibri"/>
              </a:rPr>
              <a:t>л</a:t>
            </a:r>
            <a:r>
              <a:rPr sz="2800" b="1" spc="-25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ни</a:t>
            </a:r>
            <a:r>
              <a:rPr sz="2800" b="1" dirty="0">
                <a:latin typeface="Calibri"/>
                <a:cs typeface="Calibri"/>
              </a:rPr>
              <a:t>и	с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1461" y="2667380"/>
            <a:ext cx="16973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бригадной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467" y="3093796"/>
            <a:ext cx="45770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82420" algn="l"/>
                <a:tab pos="2253615" algn="l"/>
              </a:tabLst>
            </a:pPr>
            <a:r>
              <a:rPr sz="2800" b="1" spc="-5" dirty="0">
                <a:latin typeface="Calibri"/>
                <a:cs typeface="Calibri"/>
              </a:rPr>
              <a:t>работой	</a:t>
            </a:r>
            <a:r>
              <a:rPr sz="2800" b="1" spc="5" dirty="0">
                <a:latin typeface="Calibri"/>
                <a:cs typeface="Calibri"/>
              </a:rPr>
              <a:t>на	</a:t>
            </a:r>
            <a:r>
              <a:rPr sz="2800" b="1" spc="-5" dirty="0">
                <a:latin typeface="Calibri"/>
                <a:cs typeface="Calibri"/>
              </a:rPr>
              <a:t>максимальное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6664" y="3093796"/>
            <a:ext cx="30022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790190" algn="l"/>
              </a:tabLst>
            </a:pPr>
            <a:r>
              <a:rPr sz="2800" b="1" spc="5" dirty="0">
                <a:latin typeface="Calibri"/>
                <a:cs typeface="Calibri"/>
              </a:rPr>
              <a:t>во</a:t>
            </a:r>
            <a:r>
              <a:rPr sz="2800" b="1" spc="-25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с</a:t>
            </a:r>
            <a:r>
              <a:rPr sz="2800" b="1" dirty="0">
                <a:latin typeface="Calibri"/>
                <a:cs typeface="Calibri"/>
              </a:rPr>
              <a:t>та</a:t>
            </a:r>
            <a:r>
              <a:rPr sz="2800" b="1" spc="-15" dirty="0">
                <a:latin typeface="Calibri"/>
                <a:cs typeface="Calibri"/>
              </a:rPr>
              <a:t>н</a:t>
            </a:r>
            <a:r>
              <a:rPr sz="2800" b="1" spc="5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в</a:t>
            </a:r>
            <a:r>
              <a:rPr sz="2800" b="1" spc="10" dirty="0">
                <a:latin typeface="Calibri"/>
                <a:cs typeface="Calibri"/>
              </a:rPr>
              <a:t>л</a:t>
            </a:r>
            <a:r>
              <a:rPr sz="2800" b="1" spc="-20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ни</a:t>
            </a:r>
            <a:r>
              <a:rPr sz="2800" b="1" spc="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5467" y="3520897"/>
            <a:ext cx="7925434" cy="2966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74930" algn="just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профилактику </a:t>
            </a:r>
            <a:r>
              <a:rPr sz="2800" b="1" spc="-10" dirty="0">
                <a:latin typeface="Calibri"/>
                <a:cs typeface="Calibri"/>
              </a:rPr>
              <a:t>всех </a:t>
            </a:r>
            <a:r>
              <a:rPr sz="2800" b="1" spc="-5" dirty="0">
                <a:latin typeface="Calibri"/>
                <a:cs typeface="Calibri"/>
              </a:rPr>
              <a:t>осложнений </a:t>
            </a:r>
            <a:r>
              <a:rPr sz="2800" b="1" dirty="0">
                <a:latin typeface="Calibri"/>
                <a:cs typeface="Calibri"/>
              </a:rPr>
              <a:t>с </a:t>
            </a:r>
            <a:r>
              <a:rPr sz="2800" b="1" spc="-10" dirty="0">
                <a:latin typeface="Calibri"/>
                <a:cs typeface="Calibri"/>
              </a:rPr>
              <a:t>установкой </a:t>
            </a:r>
            <a:r>
              <a:rPr sz="2800" b="1" spc="5" dirty="0">
                <a:latin typeface="Calibri"/>
                <a:cs typeface="Calibri"/>
              </a:rPr>
              <a:t>на  </a:t>
            </a:r>
            <a:r>
              <a:rPr sz="2800" b="1" spc="-5" dirty="0">
                <a:latin typeface="Calibri"/>
                <a:cs typeface="Calibri"/>
              </a:rPr>
              <a:t>получение оптимальных функциональных  </a:t>
            </a:r>
            <a:r>
              <a:rPr sz="2800" b="1" spc="-20" dirty="0">
                <a:latin typeface="Calibri"/>
                <a:cs typeface="Calibri"/>
              </a:rPr>
              <a:t>результатов </a:t>
            </a:r>
            <a:r>
              <a:rPr sz="2800" b="1" spc="5" dirty="0">
                <a:latin typeface="Calibri"/>
                <a:cs typeface="Calibri"/>
              </a:rPr>
              <a:t>в и </a:t>
            </a:r>
            <a:r>
              <a:rPr sz="2800" b="1" dirty="0">
                <a:latin typeface="Calibri"/>
                <a:cs typeface="Calibri"/>
              </a:rPr>
              <a:t>после </a:t>
            </a:r>
            <a:r>
              <a:rPr sz="2800" b="1" spc="-5" dirty="0">
                <a:latin typeface="Calibri"/>
                <a:cs typeface="Calibri"/>
              </a:rPr>
              <a:t>реабилитационного центра,  </a:t>
            </a:r>
            <a:r>
              <a:rPr sz="2800" b="1" spc="5" dirty="0">
                <a:latin typeface="Calibri"/>
                <a:cs typeface="Calibri"/>
              </a:rPr>
              <a:t>на </a:t>
            </a:r>
            <a:r>
              <a:rPr sz="2800" b="1" dirty="0">
                <a:latin typeface="Calibri"/>
                <a:cs typeface="Calibri"/>
              </a:rPr>
              <a:t>уровне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участия».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Calibri"/>
              <a:cs typeface="Calibri"/>
            </a:endParaRPr>
          </a:p>
          <a:p>
            <a:pPr marL="4878070">
              <a:lnSpc>
                <a:spcPct val="100000"/>
              </a:lnSpc>
            </a:pPr>
            <a:r>
              <a:rPr sz="2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2"/>
              </a:rPr>
              <a:t>tvbuilova@list.ru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856615"/>
          </a:xfrm>
          <a:custGeom>
            <a:avLst/>
            <a:gdLst/>
            <a:ahLst/>
            <a:cxnLst/>
            <a:rect l="l" t="t" r="r" b="b"/>
            <a:pathLst>
              <a:path w="9144000" h="856615">
                <a:moveTo>
                  <a:pt x="9144000" y="0"/>
                </a:moveTo>
                <a:lnTo>
                  <a:pt x="0" y="0"/>
                </a:lnTo>
                <a:lnTo>
                  <a:pt x="0" y="856488"/>
                </a:lnTo>
                <a:lnTo>
                  <a:pt x="9144000" y="856488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428615"/>
            <a:chOff x="0" y="0"/>
            <a:chExt cx="9144000" cy="5428615"/>
          </a:xfrm>
        </p:grpSpPr>
        <p:sp>
          <p:nvSpPr>
            <p:cNvPr id="3" name="object 3"/>
            <p:cNvSpPr/>
            <p:nvPr/>
          </p:nvSpPr>
          <p:spPr>
            <a:xfrm>
              <a:off x="4285488" y="2999232"/>
              <a:ext cx="4288536" cy="2429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3023" y="2999232"/>
              <a:ext cx="3855720" cy="2429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3023" y="499872"/>
              <a:ext cx="3998976" cy="2499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8744" y="499872"/>
              <a:ext cx="4145279" cy="2499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35" y="21374"/>
              <a:ext cx="9117965" cy="8578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4455" y="131000"/>
              <a:ext cx="4945253" cy="7480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9144000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9144000" y="85648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02255" y="190322"/>
            <a:ext cx="45478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Arial"/>
                <a:cs typeface="Arial"/>
              </a:rPr>
              <a:t>Благодарю </a:t>
            </a:r>
            <a:r>
              <a:rPr sz="2800" dirty="0">
                <a:latin typeface="Arial"/>
                <a:cs typeface="Arial"/>
              </a:rPr>
              <a:t>за </a:t>
            </a:r>
            <a:r>
              <a:rPr sz="2800" spc="5" dirty="0">
                <a:latin typeface="Arial"/>
                <a:cs typeface="Arial"/>
              </a:rPr>
              <a:t>внимание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0578" y="5378297"/>
            <a:ext cx="655383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9125" marR="60769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Казанская государственная </a:t>
            </a:r>
            <a:r>
              <a:rPr sz="1800" b="1" spc="-5" dirty="0">
                <a:latin typeface="Calibri"/>
                <a:cs typeface="Calibri"/>
              </a:rPr>
              <a:t>медицинская </a:t>
            </a:r>
            <a:r>
              <a:rPr sz="1800" b="1" spc="-10" dirty="0">
                <a:latin typeface="Calibri"/>
                <a:cs typeface="Calibri"/>
              </a:rPr>
              <a:t>академия </a:t>
            </a:r>
            <a:r>
              <a:rPr sz="1800" b="1" dirty="0">
                <a:latin typeface="Calibri"/>
                <a:cs typeface="Calibri"/>
              </a:rPr>
              <a:t>–  филиал </a:t>
            </a:r>
            <a:r>
              <a:rPr sz="1800" b="1" spc="-10" dirty="0">
                <a:latin typeface="Calibri"/>
                <a:cs typeface="Calibri"/>
              </a:rPr>
              <a:t>ФГБОУ </a:t>
            </a:r>
            <a:r>
              <a:rPr sz="1800" b="1" spc="-5" dirty="0">
                <a:latin typeface="Calibri"/>
                <a:cs typeface="Calibri"/>
              </a:rPr>
              <a:t>ДПО РМАНПО </a:t>
            </a:r>
            <a:r>
              <a:rPr sz="1800" b="1" spc="5" dirty="0">
                <a:latin typeface="Calibri"/>
                <a:cs typeface="Calibri"/>
              </a:rPr>
              <a:t>МЗ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РФ,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кафедра реабилитологии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5" dirty="0">
                <a:latin typeface="Calibri"/>
                <a:cs typeface="Calibri"/>
              </a:rPr>
              <a:t>спортивной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медицины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(843) 238-32-61,</a:t>
            </a:r>
            <a:r>
              <a:rPr sz="1800" b="1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kafedra-reabil-kgma@mail.ru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ежегодно </a:t>
            </a:r>
            <a:r>
              <a:rPr sz="1800" b="1" dirty="0">
                <a:latin typeface="Calibri"/>
                <a:cs typeface="Calibri"/>
              </a:rPr>
              <a:t>24 </a:t>
            </a:r>
            <a:r>
              <a:rPr sz="1800" b="1" spc="-5" dirty="0">
                <a:latin typeface="Calibri"/>
                <a:cs typeface="Calibri"/>
              </a:rPr>
              <a:t>цикла по медицинской реабилитации,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25" dirty="0">
                <a:latin typeface="Calibri"/>
                <a:cs typeface="Calibri"/>
              </a:rPr>
              <a:t>т.ч. </a:t>
            </a:r>
            <a:r>
              <a:rPr sz="1800" b="1" spc="-5" dirty="0">
                <a:latin typeface="Calibri"/>
                <a:cs typeface="Calibri"/>
              </a:rPr>
              <a:t>по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МКФ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113893" y="879094"/>
          <a:ext cx="9152252" cy="4318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9295"/>
                <a:gridCol w="705485"/>
                <a:gridCol w="724535"/>
                <a:gridCol w="702309"/>
                <a:gridCol w="688340"/>
                <a:gridCol w="648334"/>
                <a:gridCol w="677545"/>
                <a:gridCol w="486409"/>
              </a:tblGrid>
              <a:tr h="272478">
                <a:tc>
                  <a:txBody>
                    <a:bodyPr/>
                    <a:lstStyle/>
                    <a:p>
                      <a:pPr marL="62865" algn="ctr">
                        <a:lnSpc>
                          <a:spcPts val="114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Активность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3260">
                        <a:lnSpc>
                          <a:spcPts val="114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Уровень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повреждения (сегменты спинного</a:t>
                      </a:r>
                      <a:r>
                        <a:rPr sz="12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мозга)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1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С5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С6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С7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Т1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Т6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Т12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R="11938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1915" marB="0"/>
                </a:tc>
              </a:tr>
              <a:tr h="212725">
                <a:tc>
                  <a:txBody>
                    <a:bodyPr/>
                    <a:lstStyle/>
                    <a:p>
                      <a:pPr marL="379730">
                        <a:lnSpc>
                          <a:spcPts val="1370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Самообслуживание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3613">
                <a:tc>
                  <a:txBody>
                    <a:bodyPr/>
                    <a:lstStyle/>
                    <a:p>
                      <a:pPr marL="127000">
                        <a:lnSpc>
                          <a:spcPts val="1385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прием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пищи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3550">
                <a:tc>
                  <a:txBody>
                    <a:bodyPr/>
                    <a:lstStyle/>
                    <a:p>
                      <a:pPr marL="127000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одевание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138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50710">
                <a:tc>
                  <a:txBody>
                    <a:bodyPr/>
                    <a:lstStyle/>
                    <a:p>
                      <a:pPr marL="127000">
                        <a:lnSpc>
                          <a:spcPts val="138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туалет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3820" marB="0"/>
                </a:tc>
              </a:tr>
              <a:tr h="260096"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i="1" dirty="0">
                          <a:latin typeface="Calibri"/>
                          <a:cs typeface="Calibri"/>
                        </a:rPr>
                        <a:t>Перемещение в</a:t>
                      </a:r>
                      <a:r>
                        <a:rPr sz="1200" b="1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постели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3250">
                <a:tc>
                  <a:txBody>
                    <a:bodyPr/>
                    <a:lstStyle/>
                    <a:p>
                      <a:pPr marL="127000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повороты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постели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5090" marB="0"/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5090" marB="0"/>
                </a:tc>
              </a:tr>
              <a:tr h="44259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сидение в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постели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30810" marB="0"/>
                </a:tc>
              </a:tr>
              <a:tr h="530986">
                <a:tc>
                  <a:txBody>
                    <a:bodyPr/>
                    <a:lstStyle/>
                    <a:p>
                      <a:pPr marL="127000" marR="30353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Пользование </a:t>
                      </a:r>
                      <a:r>
                        <a:rPr sz="1200" b="1" i="1" spc="-10" dirty="0">
                          <a:latin typeface="Calibri"/>
                          <a:cs typeface="Calibri"/>
                        </a:rPr>
                        <a:t>креслом-каталкой: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перемещение в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кресло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из  кресла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25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279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619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5367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</a:tr>
              <a:tr h="25711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Ходьба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</a:tr>
              <a:tr h="212725">
                <a:tc>
                  <a:txBody>
                    <a:bodyPr/>
                    <a:lstStyle/>
                    <a:p>
                      <a:pPr marL="127000">
                        <a:lnSpc>
                          <a:spcPts val="1375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Работа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дому</a:t>
                      </a:r>
                      <a:r>
                        <a:rPr sz="120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(ручная)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2725">
                <a:tc>
                  <a:txBody>
                    <a:bodyPr/>
                    <a:lstStyle/>
                    <a:p>
                      <a:pPr marL="127000">
                        <a:lnSpc>
                          <a:spcPts val="1375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Работа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вне</a:t>
                      </a:r>
                      <a:r>
                        <a:rPr sz="1200" b="1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дома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57238">
                <a:tc>
                  <a:txBody>
                    <a:bodyPr/>
                    <a:lstStyle/>
                    <a:p>
                      <a:pPr marL="127000">
                        <a:lnSpc>
                          <a:spcPts val="1375"/>
                        </a:lnSpc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Вождение автомобиля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13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7076">
                <a:tc>
                  <a:txBody>
                    <a:bodyPr/>
                    <a:lstStyle/>
                    <a:p>
                      <a:pPr marL="127000">
                        <a:lnSpc>
                          <a:spcPts val="1400"/>
                        </a:lnSpc>
                        <a:spcBef>
                          <a:spcPts val="285"/>
                        </a:spcBef>
                      </a:pPr>
                      <a:r>
                        <a:rPr sz="1200" b="1" i="1" spc="-5" dirty="0">
                          <a:latin typeface="Calibri"/>
                          <a:cs typeface="Calibri"/>
                        </a:rPr>
                        <a:t>Пользование </a:t>
                      </a:r>
                      <a:r>
                        <a:rPr sz="1200" b="1" i="1" dirty="0">
                          <a:latin typeface="Calibri"/>
                          <a:cs typeface="Calibri"/>
                        </a:rPr>
                        <a:t>общественным</a:t>
                      </a:r>
                      <a:r>
                        <a:rPr sz="1200" b="1" i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5" dirty="0">
                          <a:latin typeface="Calibri"/>
                          <a:cs typeface="Calibri"/>
                        </a:rPr>
                        <a:t>транспортом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4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4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4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4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ts val="14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4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14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+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0" y="0"/>
            <a:ext cx="9144000" cy="903605"/>
            <a:chOff x="0" y="0"/>
            <a:chExt cx="9144000" cy="90360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30030" cy="7571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" y="38"/>
              <a:ext cx="9130030" cy="7816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71525"/>
            </a:xfrm>
            <a:custGeom>
              <a:avLst/>
              <a:gdLst/>
              <a:ahLst/>
              <a:cxnLst/>
              <a:rect l="l" t="t" r="r" b="b"/>
              <a:pathLst>
                <a:path w="9144000" h="771525">
                  <a:moveTo>
                    <a:pt x="0" y="771144"/>
                  </a:moveTo>
                  <a:lnTo>
                    <a:pt x="9144000" y="7711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816" y="0"/>
              <a:ext cx="8608822" cy="2909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1711" y="24358"/>
              <a:ext cx="693216" cy="5712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00144" y="24358"/>
              <a:ext cx="1345564" cy="5712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02935" y="24358"/>
              <a:ext cx="421982" cy="5712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2504" y="332206"/>
              <a:ext cx="2488565" cy="5712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68295" y="332206"/>
              <a:ext cx="418858" cy="5712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02407" y="332206"/>
              <a:ext cx="1723390" cy="5712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83152" y="332206"/>
              <a:ext cx="418858" cy="5712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9352" y="332206"/>
              <a:ext cx="513359" cy="57127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30040" y="332206"/>
              <a:ext cx="418858" cy="5712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64152" y="332206"/>
              <a:ext cx="1988566" cy="5712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10071" y="323062"/>
              <a:ext cx="482904" cy="57127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50279" y="332206"/>
              <a:ext cx="510336" cy="57127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7920" y="332206"/>
              <a:ext cx="467715" cy="57127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03847" y="332206"/>
              <a:ext cx="2534284" cy="5712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327" rIns="0" bIns="0" rtlCol="0">
            <a:spAutoFit/>
          </a:bodyPr>
          <a:lstStyle/>
          <a:p>
            <a:pPr marL="256540" algn="ctr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(по</a:t>
            </a:r>
            <a:r>
              <a:rPr dirty="0"/>
              <a:t> </a:t>
            </a:r>
            <a:r>
              <a:rPr spc="-10" dirty="0"/>
              <a:t>J.Ditunno)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pc="-10" dirty="0"/>
              <a:t>Аббревиатуры: </a:t>
            </a:r>
            <a:r>
              <a:rPr spc="-15" dirty="0"/>
              <a:t>"+" </a:t>
            </a:r>
            <a:r>
              <a:rPr spc="-5" dirty="0"/>
              <a:t>- </a:t>
            </a:r>
            <a:r>
              <a:rPr spc="-10" dirty="0"/>
              <a:t>возможно, "-" </a:t>
            </a:r>
            <a:r>
              <a:rPr spc="-5" dirty="0"/>
              <a:t>- </a:t>
            </a:r>
            <a:r>
              <a:rPr spc="-10" dirty="0"/>
              <a:t>невозможно, </a:t>
            </a:r>
            <a:r>
              <a:rPr spc="-5" dirty="0"/>
              <a:t>"</a:t>
            </a:r>
            <a:r>
              <a:rPr spc="-5" dirty="0">
                <a:latin typeface="Arial"/>
                <a:cs typeface="Arial"/>
              </a:rPr>
              <a:t>±</a:t>
            </a:r>
            <a:r>
              <a:rPr spc="-5" dirty="0"/>
              <a:t>" – частично</a:t>
            </a:r>
            <a:r>
              <a:rPr spc="175" dirty="0"/>
              <a:t> </a:t>
            </a:r>
            <a:r>
              <a:rPr spc="-10" dirty="0"/>
              <a:t>возможно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8739" y="5400243"/>
            <a:ext cx="8772525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Calibri"/>
                <a:cs typeface="Calibri"/>
              </a:rPr>
              <a:t>Неврологический уровень повреждения </a:t>
            </a:r>
            <a:r>
              <a:rPr sz="1400" b="1" spc="-5" dirty="0">
                <a:latin typeface="Calibri"/>
                <a:cs typeface="Calibri"/>
              </a:rPr>
              <a:t>- </a:t>
            </a:r>
            <a:r>
              <a:rPr sz="1400" b="1" spc="-10" dirty="0">
                <a:latin typeface="Calibri"/>
                <a:cs typeface="Calibri"/>
              </a:rPr>
              <a:t>С5, характеризуется возможностью сгибания </a:t>
            </a:r>
            <a:r>
              <a:rPr sz="1400" b="1" spc="-15" dirty="0">
                <a:latin typeface="Calibri"/>
                <a:cs typeface="Calibri"/>
              </a:rPr>
              <a:t>руки </a:t>
            </a:r>
            <a:r>
              <a:rPr sz="1400" b="1" spc="-5" dirty="0">
                <a:latin typeface="Calibri"/>
                <a:cs typeface="Calibri"/>
              </a:rPr>
              <a:t>в локтевом </a:t>
            </a:r>
            <a:r>
              <a:rPr sz="1400" b="1" spc="-10" dirty="0">
                <a:latin typeface="Calibri"/>
                <a:cs typeface="Calibri"/>
              </a:rPr>
              <a:t>суставе;  уровень </a:t>
            </a:r>
            <a:r>
              <a:rPr sz="1400" b="1" spc="-5" dirty="0">
                <a:latin typeface="Calibri"/>
                <a:cs typeface="Calibri"/>
              </a:rPr>
              <a:t>С6 - </a:t>
            </a:r>
            <a:r>
              <a:rPr sz="1400" b="1" spc="-10" dirty="0">
                <a:latin typeface="Calibri"/>
                <a:cs typeface="Calibri"/>
              </a:rPr>
              <a:t>возможностью сгибания </a:t>
            </a:r>
            <a:r>
              <a:rPr sz="1400" b="1" spc="-5" dirty="0">
                <a:latin typeface="Calibri"/>
                <a:cs typeface="Calibri"/>
              </a:rPr>
              <a:t>в локтевом суставе и радиального разгибания </a:t>
            </a:r>
            <a:r>
              <a:rPr sz="1400" b="1" spc="-10" dirty="0">
                <a:latin typeface="Calibri"/>
                <a:cs typeface="Calibri"/>
              </a:rPr>
              <a:t>кисти </a:t>
            </a:r>
            <a:r>
              <a:rPr sz="1400" b="1" spc="-5" dirty="0">
                <a:latin typeface="Calibri"/>
                <a:cs typeface="Calibri"/>
              </a:rPr>
              <a:t>в </a:t>
            </a:r>
            <a:r>
              <a:rPr sz="1400" b="1" spc="-10" dirty="0">
                <a:latin typeface="Calibri"/>
                <a:cs typeface="Calibri"/>
              </a:rPr>
              <a:t>кистевом суставе;  уровень </a:t>
            </a:r>
            <a:r>
              <a:rPr sz="1400" b="1" spc="-5" dirty="0">
                <a:latin typeface="Calibri"/>
                <a:cs typeface="Calibri"/>
              </a:rPr>
              <a:t>С7 - </a:t>
            </a:r>
            <a:r>
              <a:rPr sz="1400" b="1" spc="-10" dirty="0">
                <a:latin typeface="Calibri"/>
                <a:cs typeface="Calibri"/>
              </a:rPr>
              <a:t>возможностью сгибания </a:t>
            </a:r>
            <a:r>
              <a:rPr sz="1400" b="1" spc="-5" dirty="0">
                <a:latin typeface="Calibri"/>
                <a:cs typeface="Calibri"/>
              </a:rPr>
              <a:t>и разгибания </a:t>
            </a:r>
            <a:r>
              <a:rPr sz="1400" b="1" spc="-10" dirty="0">
                <a:latin typeface="Calibri"/>
                <a:cs typeface="Calibri"/>
              </a:rPr>
              <a:t>руки </a:t>
            </a:r>
            <a:r>
              <a:rPr sz="1400" b="1" spc="-5" dirty="0">
                <a:latin typeface="Calibri"/>
                <a:cs typeface="Calibri"/>
              </a:rPr>
              <a:t>в локтевом суставе, разгибания и </a:t>
            </a:r>
            <a:r>
              <a:rPr sz="1400" b="1" spc="-10" dirty="0">
                <a:latin typeface="Calibri"/>
                <a:cs typeface="Calibri"/>
              </a:rPr>
              <a:t>сгибания </a:t>
            </a:r>
            <a:r>
              <a:rPr sz="1400" b="1" dirty="0">
                <a:latin typeface="Calibri"/>
                <a:cs typeface="Calibri"/>
              </a:rPr>
              <a:t>кисти </a:t>
            </a:r>
            <a:r>
              <a:rPr sz="1400" b="1" spc="-5" dirty="0">
                <a:latin typeface="Calibri"/>
                <a:cs typeface="Calibri"/>
              </a:rPr>
              <a:t>в  </a:t>
            </a:r>
            <a:r>
              <a:rPr sz="1400" b="1" spc="-10" dirty="0">
                <a:latin typeface="Calibri"/>
                <a:cs typeface="Calibri"/>
              </a:rPr>
              <a:t>кистевом суставе, </a:t>
            </a:r>
            <a:r>
              <a:rPr sz="1400" b="1" spc="-5" dirty="0">
                <a:latin typeface="Calibri"/>
                <a:cs typeface="Calibri"/>
              </a:rPr>
              <a:t>разгибания пальцев; </a:t>
            </a:r>
            <a:r>
              <a:rPr sz="1400" b="1" spc="-10" dirty="0">
                <a:latin typeface="Calibri"/>
                <a:cs typeface="Calibri"/>
              </a:rPr>
              <a:t>уровень </a:t>
            </a:r>
            <a:r>
              <a:rPr sz="1400" b="1" spc="-5" dirty="0">
                <a:latin typeface="Calibri"/>
                <a:cs typeface="Calibri"/>
              </a:rPr>
              <a:t>С8 - </a:t>
            </a:r>
            <a:r>
              <a:rPr sz="1400" b="1" spc="-10" dirty="0">
                <a:latin typeface="Calibri"/>
                <a:cs typeface="Calibri"/>
              </a:rPr>
              <a:t>дополнительно </a:t>
            </a:r>
            <a:r>
              <a:rPr sz="1400" b="1" spc="-5" dirty="0">
                <a:latin typeface="Calibri"/>
                <a:cs typeface="Calibri"/>
              </a:rPr>
              <a:t>к </a:t>
            </a:r>
            <a:r>
              <a:rPr sz="1400" b="1" spc="-15" dirty="0">
                <a:latin typeface="Calibri"/>
                <a:cs typeface="Calibri"/>
              </a:rPr>
              <a:t>вышеуказанному, </a:t>
            </a:r>
            <a:r>
              <a:rPr sz="1400" b="1" spc="-10" dirty="0">
                <a:latin typeface="Calibri"/>
                <a:cs typeface="Calibri"/>
              </a:rPr>
              <a:t>сохранностью сгибания  </a:t>
            </a:r>
            <a:r>
              <a:rPr sz="1400" b="1" spc="-5" dirty="0">
                <a:latin typeface="Calibri"/>
                <a:cs typeface="Calibri"/>
              </a:rPr>
              <a:t>пальцев;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06450"/>
            <a:chOff x="0" y="0"/>
            <a:chExt cx="9144000" cy="8064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4000" y="0"/>
                  </a:moveTo>
                  <a:lnTo>
                    <a:pt x="0" y="0"/>
                  </a:lnTo>
                  <a:lnTo>
                    <a:pt x="0" y="691896"/>
                  </a:lnTo>
                  <a:lnTo>
                    <a:pt x="9144000" y="6918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0160" y="15278"/>
              <a:ext cx="3101086" cy="790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91233" y="95453"/>
            <a:ext cx="14655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/>
              <a:t>Периоды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3166660" y="95453"/>
            <a:ext cx="44926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ТБСМ (по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И.Я.Раздольскому)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706958"/>
            <a:ext cx="695515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39420" indent="-427355">
              <a:lnSpc>
                <a:spcPct val="100000"/>
              </a:lnSpc>
              <a:spcBef>
                <a:spcPts val="110"/>
              </a:spcBef>
              <a:buSzPct val="90909"/>
              <a:buAutoNum type="arabicPeriod"/>
              <a:tabLst>
                <a:tab pos="439420" algn="l"/>
                <a:tab pos="440055" algn="l"/>
                <a:tab pos="2597785" algn="l"/>
              </a:tabLst>
            </a:pPr>
            <a:r>
              <a:rPr sz="2200" b="1" dirty="0">
                <a:latin typeface="Calibri"/>
                <a:cs typeface="Calibri"/>
              </a:rPr>
              <a:t>Острый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период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	первые </a:t>
            </a:r>
            <a:r>
              <a:rPr sz="2200" spc="5" dirty="0">
                <a:latin typeface="Calibri"/>
                <a:cs typeface="Calibri"/>
              </a:rPr>
              <a:t>2-3 </a:t>
            </a:r>
            <a:r>
              <a:rPr sz="2200" dirty="0">
                <a:latin typeface="Calibri"/>
                <a:cs typeface="Calibri"/>
              </a:rPr>
              <a:t>суток спинального</a:t>
            </a:r>
            <a:r>
              <a:rPr sz="2200" spc="-1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шока;</a:t>
            </a:r>
            <a:endParaRPr sz="2200">
              <a:latin typeface="Calibri"/>
              <a:cs typeface="Calibri"/>
            </a:endParaRPr>
          </a:p>
          <a:p>
            <a:pPr marL="430530" indent="-418465">
              <a:lnSpc>
                <a:spcPct val="100000"/>
              </a:lnSpc>
              <a:buAutoNum type="arabicPeriod"/>
              <a:tabLst>
                <a:tab pos="429895" algn="l"/>
                <a:tab pos="431165" algn="l"/>
              </a:tabLst>
            </a:pPr>
            <a:r>
              <a:rPr sz="2200" b="1" spc="-5" dirty="0">
                <a:latin typeface="Calibri"/>
                <a:cs typeface="Calibri"/>
              </a:rPr>
              <a:t>Ранний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0750" y="1042797"/>
            <a:ext cx="636143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5910" algn="l"/>
                <a:tab pos="2171065" algn="l"/>
                <a:tab pos="2738120" algn="l"/>
                <a:tab pos="3805554" algn="l"/>
                <a:tab pos="4122420" algn="l"/>
                <a:tab pos="5375275" algn="l"/>
              </a:tabLst>
            </a:pPr>
            <a:r>
              <a:rPr sz="2200" dirty="0">
                <a:latin typeface="Calibri"/>
                <a:cs typeface="Calibri"/>
              </a:rPr>
              <a:t>-	</a:t>
            </a:r>
            <a:r>
              <a:rPr sz="2200" spc="-5" dirty="0">
                <a:latin typeface="Calibri"/>
                <a:cs typeface="Calibri"/>
              </a:rPr>
              <a:t>последующие	2-3	</a:t>
            </a:r>
            <a:r>
              <a:rPr sz="2200" spc="-15" dirty="0">
                <a:latin typeface="Calibri"/>
                <a:cs typeface="Calibri"/>
              </a:rPr>
              <a:t>недели	</a:t>
            </a:r>
            <a:r>
              <a:rPr sz="2200" dirty="0">
                <a:latin typeface="Calibri"/>
                <a:cs typeface="Calibri"/>
              </a:rPr>
              <a:t>с	</a:t>
            </a:r>
            <a:r>
              <a:rPr sz="2200" spc="-5" dirty="0">
                <a:latin typeface="Calibri"/>
                <a:cs typeface="Calibri"/>
              </a:rPr>
              <a:t>момента	</a:t>
            </a:r>
            <a:r>
              <a:rPr sz="2200" spc="-10" dirty="0">
                <a:latin typeface="Calibri"/>
                <a:cs typeface="Calibri"/>
              </a:rPr>
              <a:t>полного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065" y="1377772"/>
            <a:ext cx="8079740" cy="1369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latin typeface="Calibri"/>
                <a:cs typeface="Calibri"/>
              </a:rPr>
              <a:t>нарушения </a:t>
            </a:r>
            <a:r>
              <a:rPr sz="2200" spc="-15" dirty="0">
                <a:latin typeface="Calibri"/>
                <a:cs typeface="Calibri"/>
              </a:rPr>
              <a:t>проводимости </a:t>
            </a:r>
            <a:r>
              <a:rPr sz="2200" spc="-10" dirty="0">
                <a:latin typeface="Calibri"/>
                <a:cs typeface="Calibri"/>
              </a:rPr>
              <a:t>СМ </a:t>
            </a:r>
            <a:r>
              <a:rPr sz="2200" dirty="0">
                <a:latin typeface="Calibri"/>
                <a:cs typeface="Calibri"/>
              </a:rPr>
              <a:t>при </a:t>
            </a:r>
            <a:r>
              <a:rPr sz="2200" spc="-10" dirty="0">
                <a:latin typeface="Calibri"/>
                <a:cs typeface="Calibri"/>
              </a:rPr>
              <a:t>отсутствии </a:t>
            </a:r>
            <a:r>
              <a:rPr sz="2200" spc="-15" dirty="0">
                <a:latin typeface="Calibri"/>
                <a:cs typeface="Calibri"/>
              </a:rPr>
              <a:t>его</a:t>
            </a:r>
            <a:r>
              <a:rPr sz="2200" spc="-1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анатомического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перерыва;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49275" algn="l"/>
                <a:tab pos="3241040" algn="l"/>
                <a:tab pos="4528185" algn="l"/>
                <a:tab pos="7183755" algn="l"/>
              </a:tabLst>
            </a:pPr>
            <a:r>
              <a:rPr sz="2200" b="1" spc="5" dirty="0">
                <a:latin typeface="Calibri"/>
                <a:cs typeface="Calibri"/>
              </a:rPr>
              <a:t>3.	</a:t>
            </a:r>
            <a:r>
              <a:rPr sz="2200" b="1" spc="-5" dirty="0">
                <a:latin typeface="Calibri"/>
                <a:cs typeface="Calibri"/>
              </a:rPr>
              <a:t>Промежуточный	</a:t>
            </a:r>
            <a:r>
              <a:rPr sz="2200" spc="-5" dirty="0">
                <a:latin typeface="Calibri"/>
                <a:cs typeface="Calibri"/>
              </a:rPr>
              <a:t>(ранний	</a:t>
            </a:r>
            <a:r>
              <a:rPr sz="2200" spc="-10" dirty="0">
                <a:latin typeface="Calibri"/>
                <a:cs typeface="Calibri"/>
              </a:rPr>
              <a:t>восстановительный	период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94535" algn="l"/>
              </a:tabLst>
            </a:pPr>
            <a:r>
              <a:rPr sz="2200" spc="-5" dirty="0">
                <a:latin typeface="Calibri"/>
                <a:cs typeface="Calibri"/>
              </a:rPr>
              <a:t>реабилитации)	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2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длится</a:t>
            </a:r>
            <a:r>
              <a:rPr sz="2200" spc="2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до</a:t>
            </a:r>
            <a:r>
              <a:rPr sz="2200" spc="2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2-3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месяцев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при</a:t>
            </a:r>
            <a:r>
              <a:rPr sz="2200" spc="25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легком</a:t>
            </a:r>
            <a:r>
              <a:rPr sz="2200" spc="2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ушибе</a:t>
            </a:r>
            <a:r>
              <a:rPr sz="2200" spc="2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СМ,</a:t>
            </a:r>
            <a:r>
              <a:rPr sz="2200" spc="2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065" y="2719527"/>
            <a:ext cx="154686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91820" algn="l"/>
                <a:tab pos="1393825" algn="l"/>
              </a:tabLst>
            </a:pPr>
            <a:r>
              <a:rPr sz="2200" spc="-30" dirty="0">
                <a:latin typeface="Calibri"/>
                <a:cs typeface="Calibri"/>
              </a:rPr>
              <a:t>д</a:t>
            </a:r>
            <a:r>
              <a:rPr sz="2200" spc="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г</a:t>
            </a:r>
            <a:r>
              <a:rPr sz="2200" spc="-6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д</a:t>
            </a:r>
            <a:r>
              <a:rPr sz="2200" spc="5" dirty="0">
                <a:latin typeface="Calibri"/>
                <a:cs typeface="Calibri"/>
              </a:rPr>
              <a:t>а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–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065" y="3055366"/>
            <a:ext cx="16554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п</a:t>
            </a:r>
            <a:r>
              <a:rPr sz="2200" spc="1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вр</a:t>
            </a:r>
            <a:r>
              <a:rPr sz="2200" spc="-25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ж</a:t>
            </a:r>
            <a:r>
              <a:rPr sz="2200" spc="-30" dirty="0">
                <a:latin typeface="Calibri"/>
                <a:cs typeface="Calibri"/>
              </a:rPr>
              <a:t>д</a:t>
            </a:r>
            <a:r>
              <a:rPr sz="2200" spc="5" dirty="0">
                <a:latin typeface="Calibri"/>
                <a:cs typeface="Calibri"/>
              </a:rPr>
              <a:t>е</a:t>
            </a:r>
            <a:r>
              <a:rPr sz="2200" spc="-30" dirty="0">
                <a:latin typeface="Calibri"/>
                <a:cs typeface="Calibri"/>
              </a:rPr>
              <a:t>н</a:t>
            </a:r>
            <a:r>
              <a:rPr sz="2200" spc="-1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73045" y="2719527"/>
            <a:ext cx="627888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32155" algn="l"/>
                <a:tab pos="2122170" algn="l"/>
                <a:tab pos="3768725" algn="l"/>
                <a:tab pos="5207635" algn="l"/>
              </a:tabLst>
            </a:pPr>
            <a:r>
              <a:rPr sz="2200" spc="5" dirty="0">
                <a:latin typeface="Calibri"/>
                <a:cs typeface="Calibri"/>
              </a:rPr>
              <a:t>п</a:t>
            </a:r>
            <a:r>
              <a:rPr sz="2200" spc="-25" dirty="0">
                <a:latin typeface="Calibri"/>
                <a:cs typeface="Calibri"/>
              </a:rPr>
              <a:t>р</a:t>
            </a:r>
            <a:r>
              <a:rPr sz="2200" spc="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т</a:t>
            </a:r>
            <a:r>
              <a:rPr sz="2200" spc="5" dirty="0">
                <a:latin typeface="Calibri"/>
                <a:cs typeface="Calibri"/>
              </a:rPr>
              <a:t>я</a:t>
            </a:r>
            <a:r>
              <a:rPr sz="2200" spc="-35" dirty="0">
                <a:latin typeface="Calibri"/>
                <a:cs typeface="Calibri"/>
              </a:rPr>
              <a:t>ж</a:t>
            </a:r>
            <a:r>
              <a:rPr sz="2200" spc="-65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л</a:t>
            </a:r>
            <a:r>
              <a:rPr sz="2200" spc="10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м.	</a:t>
            </a:r>
            <a:r>
              <a:rPr sz="2200" spc="5" dirty="0">
                <a:latin typeface="Calibri"/>
                <a:cs typeface="Calibri"/>
              </a:rPr>
              <a:t>В</a:t>
            </a:r>
            <a:r>
              <a:rPr sz="2200" spc="-35" dirty="0">
                <a:latin typeface="Calibri"/>
                <a:cs typeface="Calibri"/>
              </a:rPr>
              <a:t>ы</a:t>
            </a:r>
            <a:r>
              <a:rPr sz="2200" spc="5" dirty="0">
                <a:latin typeface="Calibri"/>
                <a:cs typeface="Calibri"/>
              </a:rPr>
              <a:t>я</a:t>
            </a:r>
            <a:r>
              <a:rPr sz="2200" spc="-25" dirty="0">
                <a:latin typeface="Calibri"/>
                <a:cs typeface="Calibri"/>
              </a:rPr>
              <a:t>в</a:t>
            </a:r>
            <a:r>
              <a:rPr sz="2200" spc="-20" dirty="0">
                <a:latin typeface="Calibri"/>
                <a:cs typeface="Calibri"/>
              </a:rPr>
              <a:t>л</a:t>
            </a:r>
            <a:r>
              <a:rPr sz="2200" spc="5" dirty="0">
                <a:latin typeface="Calibri"/>
                <a:cs typeface="Calibri"/>
              </a:rPr>
              <a:t>я</a:t>
            </a:r>
            <a:r>
              <a:rPr sz="2200" spc="-20" dirty="0">
                <a:latin typeface="Calibri"/>
                <a:cs typeface="Calibri"/>
              </a:rPr>
              <a:t>ет</a:t>
            </a:r>
            <a:r>
              <a:rPr sz="2200" spc="-25" dirty="0">
                <a:latin typeface="Calibri"/>
                <a:cs typeface="Calibri"/>
              </a:rPr>
              <a:t>с</a:t>
            </a:r>
            <a:r>
              <a:rPr sz="2200" dirty="0">
                <a:latin typeface="Calibri"/>
                <a:cs typeface="Calibri"/>
              </a:rPr>
              <a:t>я	</a:t>
            </a:r>
            <a:r>
              <a:rPr sz="2200" spc="-15" dirty="0">
                <a:latin typeface="Calibri"/>
                <a:cs typeface="Calibri"/>
              </a:rPr>
              <a:t>и</a:t>
            </a:r>
            <a:r>
              <a:rPr sz="2200" dirty="0">
                <a:latin typeface="Calibri"/>
                <a:cs typeface="Calibri"/>
              </a:rPr>
              <a:t>с</a:t>
            </a:r>
            <a:r>
              <a:rPr sz="2200" spc="-20" dirty="0">
                <a:latin typeface="Calibri"/>
                <a:cs typeface="Calibri"/>
              </a:rPr>
              <a:t>ти</a:t>
            </a:r>
            <a:r>
              <a:rPr sz="2200" spc="5" dirty="0">
                <a:latin typeface="Calibri"/>
                <a:cs typeface="Calibri"/>
              </a:rPr>
              <a:t>н</a:t>
            </a:r>
            <a:r>
              <a:rPr sz="2200" spc="-10" dirty="0">
                <a:latin typeface="Calibri"/>
                <a:cs typeface="Calibri"/>
              </a:rPr>
              <a:t>н</a:t>
            </a:r>
            <a:r>
              <a:rPr sz="2200" spc="-5" dirty="0">
                <a:latin typeface="Calibri"/>
                <a:cs typeface="Calibri"/>
              </a:rPr>
              <a:t>ы</a:t>
            </a:r>
            <a:r>
              <a:rPr sz="2200" spc="5" dirty="0">
                <a:latin typeface="Calibri"/>
                <a:cs typeface="Calibri"/>
              </a:rPr>
              <a:t>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ха</a:t>
            </a:r>
            <a:r>
              <a:rPr sz="2200" spc="-20" dirty="0">
                <a:latin typeface="Calibri"/>
                <a:cs typeface="Calibri"/>
              </a:rPr>
              <a:t>р</a:t>
            </a:r>
            <a:r>
              <a:rPr sz="2200" spc="5" dirty="0">
                <a:latin typeface="Calibri"/>
                <a:cs typeface="Calibri"/>
              </a:rPr>
              <a:t>ак</a:t>
            </a:r>
            <a:r>
              <a:rPr sz="2200" spc="-15" dirty="0">
                <a:latin typeface="Calibri"/>
                <a:cs typeface="Calibri"/>
              </a:rPr>
              <a:t>те</a:t>
            </a:r>
            <a:r>
              <a:rPr sz="2200" spc="5" dirty="0">
                <a:latin typeface="Calibri"/>
                <a:cs typeface="Calibri"/>
              </a:rPr>
              <a:t>р</a:t>
            </a:r>
            <a:endParaRPr sz="2200">
              <a:latin typeface="Calibri"/>
              <a:cs typeface="Calibri"/>
            </a:endParaRPr>
          </a:p>
          <a:p>
            <a:pPr marL="21717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СМ,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6826" y="3055366"/>
            <a:ext cx="52412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3525" algn="l"/>
                <a:tab pos="3686175" algn="l"/>
                <a:tab pos="4799330" algn="l"/>
              </a:tabLst>
            </a:pPr>
            <a:r>
              <a:rPr sz="2200" dirty="0">
                <a:latin typeface="Calibri"/>
                <a:cs typeface="Calibri"/>
              </a:rPr>
              <a:t>н</a:t>
            </a:r>
            <a:r>
              <a:rPr sz="2200" spc="-35" dirty="0">
                <a:latin typeface="Calibri"/>
                <a:cs typeface="Calibri"/>
              </a:rPr>
              <a:t>а</a:t>
            </a:r>
            <a:r>
              <a:rPr sz="2200" dirty="0">
                <a:latin typeface="Calibri"/>
                <a:cs typeface="Calibri"/>
              </a:rPr>
              <a:t>иб</a:t>
            </a:r>
            <a:r>
              <a:rPr sz="2200" spc="-30" dirty="0">
                <a:latin typeface="Calibri"/>
                <a:cs typeface="Calibri"/>
              </a:rPr>
              <a:t>о</a:t>
            </a:r>
            <a:r>
              <a:rPr sz="2200" spc="-5" dirty="0">
                <a:latin typeface="Calibri"/>
                <a:cs typeface="Calibri"/>
              </a:rPr>
              <a:t>ле</a:t>
            </a:r>
            <a:r>
              <a:rPr sz="2200" dirty="0">
                <a:latin typeface="Calibri"/>
                <a:cs typeface="Calibri"/>
              </a:rPr>
              <a:t>е	</a:t>
            </a:r>
            <a:r>
              <a:rPr sz="2200" spc="-50" dirty="0">
                <a:latin typeface="Calibri"/>
                <a:cs typeface="Calibri"/>
              </a:rPr>
              <a:t>б</a:t>
            </a:r>
            <a:r>
              <a:rPr sz="2200" spc="-5" dirty="0">
                <a:latin typeface="Calibri"/>
                <a:cs typeface="Calibri"/>
              </a:rPr>
              <a:t>ла</a:t>
            </a:r>
            <a:r>
              <a:rPr sz="2200" spc="-40" dirty="0">
                <a:latin typeface="Calibri"/>
                <a:cs typeface="Calibri"/>
              </a:rPr>
              <a:t>г</a:t>
            </a:r>
            <a:r>
              <a:rPr sz="2200" spc="10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пр</a:t>
            </a:r>
            <a:r>
              <a:rPr sz="2200" spc="-20" dirty="0">
                <a:latin typeface="Calibri"/>
                <a:cs typeface="Calibri"/>
              </a:rPr>
              <a:t>и</a:t>
            </a:r>
            <a:r>
              <a:rPr sz="2200" spc="-15" dirty="0">
                <a:latin typeface="Calibri"/>
                <a:cs typeface="Calibri"/>
              </a:rPr>
              <a:t>я</a:t>
            </a:r>
            <a:r>
              <a:rPr sz="2200" spc="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н</a:t>
            </a:r>
            <a:r>
              <a:rPr sz="2200" spc="-15" dirty="0">
                <a:latin typeface="Calibri"/>
                <a:cs typeface="Calibri"/>
              </a:rPr>
              <a:t>о</a:t>
            </a:r>
            <a:r>
              <a:rPr sz="2200" dirty="0">
                <a:latin typeface="Calibri"/>
                <a:cs typeface="Calibri"/>
              </a:rPr>
              <a:t>е	в</a:t>
            </a:r>
            <a:r>
              <a:rPr sz="2200" spc="-10" dirty="0">
                <a:latin typeface="Calibri"/>
                <a:cs typeface="Calibri"/>
              </a:rPr>
              <a:t>р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мя	</a:t>
            </a:r>
            <a:r>
              <a:rPr sz="2200" spc="-10" dirty="0">
                <a:latin typeface="Calibri"/>
                <a:cs typeface="Calibri"/>
              </a:rPr>
              <a:t>д</a:t>
            </a:r>
            <a:r>
              <a:rPr sz="2200" spc="-25" dirty="0">
                <a:latin typeface="Calibri"/>
                <a:cs typeface="Calibri"/>
              </a:rPr>
              <a:t>л</a:t>
            </a:r>
            <a:r>
              <a:rPr sz="2200" dirty="0">
                <a:latin typeface="Calibri"/>
                <a:cs typeface="Calibri"/>
              </a:rPr>
              <a:t>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065" y="3390341"/>
            <a:ext cx="8076565" cy="3381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latin typeface="Calibri"/>
                <a:cs typeface="Calibri"/>
              </a:rPr>
              <a:t>реабилитации;</a:t>
            </a:r>
            <a:endParaRPr sz="2200">
              <a:latin typeface="Calibri"/>
              <a:cs typeface="Calibri"/>
            </a:endParaRPr>
          </a:p>
          <a:p>
            <a:pPr marL="393700" indent="-381635">
              <a:lnSpc>
                <a:spcPct val="100000"/>
              </a:lnSpc>
              <a:buAutoNum type="arabicPeriod" startAt="4"/>
              <a:tabLst>
                <a:tab pos="393700" algn="l"/>
                <a:tab pos="394335" algn="l"/>
                <a:tab pos="1628139" algn="l"/>
                <a:tab pos="2204720" algn="l"/>
                <a:tab pos="2619375" algn="l"/>
                <a:tab pos="3152775" algn="l"/>
                <a:tab pos="4317365" algn="l"/>
                <a:tab pos="4796155" algn="l"/>
                <a:tab pos="5256530" algn="l"/>
                <a:tab pos="5790565" algn="l"/>
                <a:tab pos="6400165" algn="l"/>
              </a:tabLst>
            </a:pPr>
            <a:r>
              <a:rPr sz="2200" b="1" spc="-5" dirty="0">
                <a:latin typeface="Calibri"/>
                <a:cs typeface="Calibri"/>
              </a:rPr>
              <a:t>Поздний	</a:t>
            </a:r>
            <a:r>
              <a:rPr sz="2200" dirty="0">
                <a:latin typeface="Calibri"/>
                <a:cs typeface="Calibri"/>
              </a:rPr>
              <a:t>-	</a:t>
            </a:r>
            <a:r>
              <a:rPr sz="2200" spc="-20" dirty="0">
                <a:latin typeface="Calibri"/>
                <a:cs typeface="Calibri"/>
              </a:rPr>
              <a:t>от	</a:t>
            </a:r>
            <a:r>
              <a:rPr sz="2200" spc="5" dirty="0">
                <a:latin typeface="Calibri"/>
                <a:cs typeface="Calibri"/>
              </a:rPr>
              <a:t>3-4	</a:t>
            </a:r>
            <a:r>
              <a:rPr sz="2200" spc="-10" dirty="0">
                <a:latin typeface="Calibri"/>
                <a:cs typeface="Calibri"/>
              </a:rPr>
              <a:t>месяцев	</a:t>
            </a:r>
            <a:r>
              <a:rPr sz="2200" dirty="0">
                <a:latin typeface="Calibri"/>
                <a:cs typeface="Calibri"/>
              </a:rPr>
              <a:t>и	</a:t>
            </a:r>
            <a:r>
              <a:rPr sz="2200" spc="-30" dirty="0">
                <a:latin typeface="Calibri"/>
                <a:cs typeface="Calibri"/>
              </a:rPr>
              <a:t>до	</a:t>
            </a:r>
            <a:r>
              <a:rPr sz="2200" spc="5" dirty="0">
                <a:latin typeface="Calibri"/>
                <a:cs typeface="Calibri"/>
              </a:rPr>
              <a:t>2-3	</a:t>
            </a:r>
            <a:r>
              <a:rPr sz="2200" spc="-30" dirty="0">
                <a:latin typeface="Calibri"/>
                <a:cs typeface="Calibri"/>
              </a:rPr>
              <a:t>лет.	</a:t>
            </a:r>
            <a:r>
              <a:rPr sz="2200" spc="-5" dirty="0">
                <a:latin typeface="Calibri"/>
                <a:cs typeface="Calibri"/>
              </a:rPr>
              <a:t>Максимально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возможное восстановление </a:t>
            </a:r>
            <a:r>
              <a:rPr sz="2200" spc="-5" dirty="0">
                <a:latin typeface="Calibri"/>
                <a:cs typeface="Calibri"/>
              </a:rPr>
              <a:t>нарушенных</a:t>
            </a:r>
            <a:r>
              <a:rPr sz="2200" spc="-1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функций;</a:t>
            </a:r>
            <a:endParaRPr sz="2200">
              <a:latin typeface="Calibri"/>
              <a:cs typeface="Calibri"/>
            </a:endParaRPr>
          </a:p>
          <a:p>
            <a:pPr marL="12700" marR="5080" indent="128270" algn="just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458470" algn="l"/>
              </a:tabLst>
            </a:pPr>
            <a:r>
              <a:rPr sz="2200" b="1" spc="-10" dirty="0">
                <a:latin typeface="Calibri"/>
                <a:cs typeface="Calibri"/>
              </a:rPr>
              <a:t>Резидуальный </a:t>
            </a:r>
            <a:r>
              <a:rPr sz="2200" dirty="0">
                <a:latin typeface="Calibri"/>
                <a:cs typeface="Calibri"/>
              </a:rPr>
              <a:t>– </a:t>
            </a:r>
            <a:r>
              <a:rPr sz="2200" spc="-5" dirty="0">
                <a:latin typeface="Calibri"/>
                <a:cs typeface="Calibri"/>
              </a:rPr>
              <a:t>через 2-3 </a:t>
            </a:r>
            <a:r>
              <a:rPr sz="2200" spc="-30" dirty="0">
                <a:latin typeface="Calibri"/>
                <a:cs typeface="Calibri"/>
              </a:rPr>
              <a:t>года </a:t>
            </a:r>
            <a:r>
              <a:rPr sz="2200" dirty="0">
                <a:latin typeface="Calibri"/>
                <a:cs typeface="Calibri"/>
              </a:rPr>
              <a:t>после </a:t>
            </a:r>
            <a:r>
              <a:rPr sz="2200" spc="-10" dirty="0">
                <a:latin typeface="Calibri"/>
                <a:cs typeface="Calibri"/>
              </a:rPr>
              <a:t>травмы </a:t>
            </a:r>
            <a:r>
              <a:rPr sz="2200" dirty="0">
                <a:latin typeface="Calibri"/>
                <a:cs typeface="Calibri"/>
              </a:rPr>
              <a:t>– оптимальное  </a:t>
            </a:r>
            <a:r>
              <a:rPr sz="2200" spc="-5" dirty="0">
                <a:latin typeface="Calibri"/>
                <a:cs typeface="Calibri"/>
              </a:rPr>
              <a:t>приспособление </a:t>
            </a:r>
            <a:r>
              <a:rPr sz="2200" dirty="0">
                <a:latin typeface="Calibri"/>
                <a:cs typeface="Calibri"/>
              </a:rPr>
              <a:t>при </a:t>
            </a:r>
            <a:r>
              <a:rPr sz="2200" spc="-5" dirty="0">
                <a:latin typeface="Calibri"/>
                <a:cs typeface="Calibri"/>
              </a:rPr>
              <a:t>сформировавшемся неврологическом  дефиците;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2200" dirty="0">
                <a:latin typeface="Calibri"/>
                <a:cs typeface="Calibri"/>
              </a:rPr>
              <a:t>Сроки </a:t>
            </a:r>
            <a:r>
              <a:rPr sz="2200" spc="-5" dirty="0">
                <a:latin typeface="Calibri"/>
                <a:cs typeface="Calibri"/>
              </a:rPr>
              <a:t>этих </a:t>
            </a:r>
            <a:r>
              <a:rPr sz="2200" spc="-10" dirty="0">
                <a:latin typeface="Calibri"/>
                <a:cs typeface="Calibri"/>
              </a:rPr>
              <a:t>периодов </a:t>
            </a:r>
            <a:r>
              <a:rPr sz="2200" dirty="0">
                <a:latin typeface="Calibri"/>
                <a:cs typeface="Calibri"/>
              </a:rPr>
              <a:t>могут </a:t>
            </a:r>
            <a:r>
              <a:rPr sz="2200" spc="-5" dirty="0">
                <a:latin typeface="Calibri"/>
                <a:cs typeface="Calibri"/>
              </a:rPr>
              <a:t>значительно </a:t>
            </a:r>
            <a:r>
              <a:rPr sz="2200" spc="-10" dirty="0">
                <a:latin typeface="Calibri"/>
                <a:cs typeface="Calibri"/>
              </a:rPr>
              <a:t>удлиняться </a:t>
            </a:r>
            <a:r>
              <a:rPr sz="2200" dirty="0">
                <a:latin typeface="Calibri"/>
                <a:cs typeface="Calibri"/>
              </a:rPr>
              <a:t>при</a:t>
            </a:r>
            <a:r>
              <a:rPr sz="2200" spc="-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грубых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повреждениях СМ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spc="-5" dirty="0">
                <a:latin typeface="Calibri"/>
                <a:cs typeface="Calibri"/>
              </a:rPr>
              <a:t>раздражении его </a:t>
            </a:r>
            <a:r>
              <a:rPr sz="2200" dirty="0">
                <a:latin typeface="Calibri"/>
                <a:cs typeface="Calibri"/>
              </a:rPr>
              <a:t>костными</a:t>
            </a:r>
            <a:r>
              <a:rPr sz="2200" spc="-20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отломками,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инородными </a:t>
            </a:r>
            <a:r>
              <a:rPr sz="2200" spc="-10" dirty="0">
                <a:latin typeface="Calibri"/>
                <a:cs typeface="Calibri"/>
              </a:rPr>
              <a:t>телами, </a:t>
            </a:r>
            <a:r>
              <a:rPr sz="2200" spc="5" dirty="0">
                <a:latin typeface="Calibri"/>
                <a:cs typeface="Calibri"/>
              </a:rPr>
              <a:t>кистами 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др.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008964"/>
            <a:ext cx="8244840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10"/>
              </a:spcBef>
              <a:tabLst>
                <a:tab pos="527685" algn="l"/>
                <a:tab pos="1832610" algn="l"/>
                <a:tab pos="3836035" algn="l"/>
                <a:tab pos="5808980" algn="l"/>
              </a:tabLst>
            </a:pPr>
            <a:r>
              <a:rPr sz="2800" spc="-5" dirty="0">
                <a:latin typeface="Calibri"/>
                <a:cs typeface="Calibri"/>
              </a:rPr>
              <a:t>1</a:t>
            </a:r>
            <a:r>
              <a:rPr sz="2800" dirty="0">
                <a:latin typeface="Calibri"/>
                <a:cs typeface="Calibri"/>
              </a:rPr>
              <a:t>.	ТБ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М.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Э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4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л</a:t>
            </a:r>
            <a:r>
              <a:rPr sz="2800" spc="1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г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20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5" dirty="0">
                <a:latin typeface="Calibri"/>
                <a:cs typeface="Calibri"/>
              </a:rPr>
              <a:t>Па</a:t>
            </a:r>
            <a:r>
              <a:rPr sz="2800" spc="-30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30" dirty="0">
                <a:latin typeface="Calibri"/>
                <a:cs typeface="Calibri"/>
              </a:rPr>
              <a:t>г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spc="-25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10" dirty="0">
                <a:latin typeface="Calibri"/>
                <a:cs typeface="Calibri"/>
              </a:rPr>
              <a:t>К</a:t>
            </a:r>
            <a:r>
              <a:rPr sz="2800" dirty="0">
                <a:latin typeface="Calibri"/>
                <a:cs typeface="Calibri"/>
              </a:rPr>
              <a:t>ла</a:t>
            </a:r>
            <a:r>
              <a:rPr sz="2800" spc="-35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ф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65" dirty="0">
                <a:latin typeface="Calibri"/>
                <a:cs typeface="Calibri"/>
              </a:rPr>
              <a:t>к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ц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15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.  </a:t>
            </a:r>
            <a:r>
              <a:rPr sz="2800" spc="-5" dirty="0">
                <a:latin typeface="Calibri"/>
                <a:cs typeface="Calibri"/>
              </a:rPr>
              <a:t>Симптомы. </a:t>
            </a:r>
            <a:r>
              <a:rPr sz="2800" spc="-10" dirty="0">
                <a:latin typeface="Calibri"/>
                <a:cs typeface="Calibri"/>
              </a:rPr>
              <a:t>Периоды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течения.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948687"/>
            <a:ext cx="350392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3381375" algn="l"/>
              </a:tabLst>
            </a:pPr>
            <a:r>
              <a:rPr sz="2800" b="1" spc="-10" dirty="0">
                <a:latin typeface="Calibri"/>
                <a:cs typeface="Calibri"/>
              </a:rPr>
              <a:t>2</a:t>
            </a:r>
            <a:r>
              <a:rPr sz="2800" b="1" dirty="0">
                <a:latin typeface="Calibri"/>
                <a:cs typeface="Calibri"/>
              </a:rPr>
              <a:t>.	</a:t>
            </a:r>
            <a:r>
              <a:rPr sz="2800" b="1" spc="-5" dirty="0">
                <a:latin typeface="Calibri"/>
                <a:cs typeface="Calibri"/>
              </a:rPr>
              <a:t>Ор</a:t>
            </a:r>
            <a:r>
              <a:rPr sz="2800" b="1" spc="-35" dirty="0">
                <a:latin typeface="Calibri"/>
                <a:cs typeface="Calibri"/>
              </a:rPr>
              <a:t>г</a:t>
            </a: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5" dirty="0">
                <a:latin typeface="Calibri"/>
                <a:cs typeface="Calibri"/>
              </a:rPr>
              <a:t>н</a:t>
            </a:r>
            <a:r>
              <a:rPr sz="2800" b="1" dirty="0">
                <a:latin typeface="Calibri"/>
                <a:cs typeface="Calibri"/>
              </a:rPr>
              <a:t>изац</a:t>
            </a:r>
            <a:r>
              <a:rPr sz="2800" b="1" spc="-20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н</a:t>
            </a:r>
            <a:r>
              <a:rPr sz="2800" b="1" dirty="0">
                <a:latin typeface="Calibri"/>
                <a:cs typeface="Calibri"/>
              </a:rPr>
              <a:t>о	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2254" y="1948687"/>
            <a:ext cx="45421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72485" algn="l"/>
              </a:tabLst>
            </a:pPr>
            <a:r>
              <a:rPr sz="2800" b="1" spc="-10" dirty="0">
                <a:latin typeface="Calibri"/>
                <a:cs typeface="Calibri"/>
              </a:rPr>
              <a:t>м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spc="-15" dirty="0">
                <a:latin typeface="Calibri"/>
                <a:cs typeface="Calibri"/>
              </a:rPr>
              <a:t>т</a:t>
            </a:r>
            <a:r>
              <a:rPr sz="2800" b="1" spc="-70" dirty="0">
                <a:latin typeface="Calibri"/>
                <a:cs typeface="Calibri"/>
              </a:rPr>
              <a:t>о</a:t>
            </a:r>
            <a:r>
              <a:rPr sz="2800" b="1" spc="-55" dirty="0">
                <a:latin typeface="Calibri"/>
                <a:cs typeface="Calibri"/>
              </a:rPr>
              <a:t>д</a:t>
            </a:r>
            <a:r>
              <a:rPr sz="2800" b="1" spc="-50" dirty="0">
                <a:latin typeface="Calibri"/>
                <a:cs typeface="Calibri"/>
              </a:rPr>
              <a:t>о</a:t>
            </a:r>
            <a:r>
              <a:rPr sz="2800" b="1" spc="-15" dirty="0">
                <a:latin typeface="Calibri"/>
                <a:cs typeface="Calibri"/>
              </a:rPr>
              <a:t>л</a:t>
            </a: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-15" dirty="0">
                <a:latin typeface="Calibri"/>
                <a:cs typeface="Calibri"/>
              </a:rPr>
              <a:t>г</a:t>
            </a:r>
            <a:r>
              <a:rPr sz="2800" b="1" dirty="0">
                <a:latin typeface="Calibri"/>
                <a:cs typeface="Calibri"/>
              </a:rPr>
              <a:t>ическ</a:t>
            </a:r>
            <a:r>
              <a:rPr sz="2800" b="1" spc="-2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е	ос</a:t>
            </a:r>
            <a:r>
              <a:rPr sz="2800" b="1" spc="5" dirty="0">
                <a:latin typeface="Calibri"/>
                <a:cs typeface="Calibri"/>
              </a:rPr>
              <a:t>н</a:t>
            </a: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в</a:t>
            </a:r>
            <a:r>
              <a:rPr sz="2800" b="1" spc="5" dirty="0">
                <a:latin typeface="Calibri"/>
                <a:cs typeface="Calibri"/>
              </a:rPr>
              <a:t>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8890">
              <a:lnSpc>
                <a:spcPct val="100000"/>
              </a:lnSpc>
              <a:spcBef>
                <a:spcPts val="110"/>
              </a:spcBef>
              <a:tabLst>
                <a:tab pos="1932939" algn="l"/>
              </a:tabLst>
            </a:pPr>
            <a:r>
              <a:rPr b="1" spc="-10" dirty="0">
                <a:latin typeface="Calibri"/>
                <a:cs typeface="Calibri"/>
              </a:rPr>
              <a:t>медицинской </a:t>
            </a:r>
            <a:r>
              <a:rPr b="1" dirty="0">
                <a:latin typeface="Calibri"/>
                <a:cs typeface="Calibri"/>
              </a:rPr>
              <a:t>реабилитации. </a:t>
            </a:r>
            <a:r>
              <a:rPr b="1" spc="-5" dirty="0">
                <a:latin typeface="Calibri"/>
                <a:cs typeface="Calibri"/>
              </a:rPr>
              <a:t>Реабилитационный  диагноз	</a:t>
            </a:r>
            <a:r>
              <a:rPr b="1" spc="5" dirty="0">
                <a:latin typeface="Calibri"/>
                <a:cs typeface="Calibri"/>
              </a:rPr>
              <a:t>на основе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70" dirty="0">
                <a:latin typeface="Calibri"/>
                <a:cs typeface="Calibri"/>
              </a:rPr>
              <a:t>МКФ.</a:t>
            </a:r>
          </a:p>
          <a:p>
            <a:pPr marL="527685" marR="12700" indent="-515620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527685" algn="l"/>
                <a:tab pos="528320" algn="l"/>
                <a:tab pos="5183505" algn="l"/>
                <a:tab pos="6699250" algn="l"/>
              </a:tabLst>
            </a:pPr>
            <a:r>
              <a:rPr spc="5" dirty="0"/>
              <a:t>К</a:t>
            </a:r>
            <a:r>
              <a:rPr spc="-5" dirty="0"/>
              <a:t>л</a:t>
            </a:r>
            <a:r>
              <a:rPr spc="-25" dirty="0"/>
              <a:t>и</a:t>
            </a:r>
            <a:r>
              <a:rPr spc="5" dirty="0"/>
              <a:t>н</a:t>
            </a:r>
            <a:r>
              <a:rPr dirty="0"/>
              <a:t>и</a:t>
            </a:r>
            <a:r>
              <a:rPr spc="-65" dirty="0"/>
              <a:t>к</a:t>
            </a:r>
            <a:r>
              <a:rPr spc="15" dirty="0"/>
              <a:t>о</a:t>
            </a:r>
            <a:r>
              <a:rPr dirty="0"/>
              <a:t>-ин</a:t>
            </a:r>
            <a:r>
              <a:rPr spc="-10" dirty="0"/>
              <a:t>с</a:t>
            </a:r>
            <a:r>
              <a:rPr spc="-5" dirty="0"/>
              <a:t>т</a:t>
            </a:r>
            <a:r>
              <a:rPr spc="-45" dirty="0"/>
              <a:t>р</a:t>
            </a:r>
            <a:r>
              <a:rPr spc="-25" dirty="0"/>
              <a:t>у</a:t>
            </a:r>
            <a:r>
              <a:rPr dirty="0"/>
              <a:t>м</a:t>
            </a:r>
            <a:r>
              <a:rPr spc="-10" dirty="0"/>
              <a:t>е</a:t>
            </a:r>
            <a:r>
              <a:rPr spc="-15" dirty="0"/>
              <a:t>н</a:t>
            </a:r>
            <a:r>
              <a:rPr spc="-5" dirty="0"/>
              <a:t>таль</a:t>
            </a:r>
            <a:r>
              <a:rPr spc="-15" dirty="0"/>
              <a:t>н</a:t>
            </a:r>
            <a:r>
              <a:rPr dirty="0"/>
              <a:t>ая	</a:t>
            </a:r>
            <a:r>
              <a:rPr spc="-5" dirty="0"/>
              <a:t>о</a:t>
            </a:r>
            <a:r>
              <a:rPr spc="-30" dirty="0"/>
              <a:t>ц</a:t>
            </a:r>
            <a:r>
              <a:rPr dirty="0"/>
              <a:t>ен</a:t>
            </a:r>
            <a:r>
              <a:rPr spc="-50" dirty="0"/>
              <a:t>к</a:t>
            </a:r>
            <a:r>
              <a:rPr dirty="0"/>
              <a:t>а	</a:t>
            </a:r>
            <a:r>
              <a:rPr spc="-15" dirty="0"/>
              <a:t>с</a:t>
            </a:r>
            <a:r>
              <a:rPr spc="-5" dirty="0"/>
              <a:t>ос</a:t>
            </a:r>
            <a:r>
              <a:rPr spc="-35" dirty="0"/>
              <a:t>т</a:t>
            </a:r>
            <a:r>
              <a:rPr spc="-5" dirty="0"/>
              <a:t>ояния  </a:t>
            </a:r>
            <a:r>
              <a:rPr dirty="0"/>
              <a:t>пациента.</a:t>
            </a: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pc="-15" dirty="0"/>
              <a:t>Методы </a:t>
            </a:r>
            <a:r>
              <a:rPr spc="5" dirty="0"/>
              <a:t>и </a:t>
            </a:r>
            <a:r>
              <a:rPr spc="-15" dirty="0"/>
              <a:t>методики медицинской</a:t>
            </a:r>
            <a:r>
              <a:rPr spc="-60" dirty="0"/>
              <a:t> </a:t>
            </a:r>
            <a:r>
              <a:rPr spc="-5" dirty="0"/>
              <a:t>реабилитации.</a:t>
            </a:r>
          </a:p>
          <a:p>
            <a:pPr marL="527685" marR="5080" indent="-515620">
              <a:lnSpc>
                <a:spcPct val="100000"/>
              </a:lnSpc>
              <a:spcBef>
                <a:spcPts val="675"/>
              </a:spcBef>
              <a:buFont typeface="Calibri"/>
              <a:buAutoNum type="arabicPeriod" startAt="3"/>
              <a:tabLst>
                <a:tab pos="607060" algn="l"/>
                <a:tab pos="607695" algn="l"/>
                <a:tab pos="3302635" algn="l"/>
                <a:tab pos="5643880" algn="l"/>
              </a:tabLst>
            </a:pPr>
            <a:r>
              <a:rPr dirty="0"/>
              <a:t>	</a:t>
            </a:r>
            <a:r>
              <a:rPr spc="-10" dirty="0"/>
              <a:t>С</a:t>
            </a:r>
            <a:r>
              <a:rPr spc="-5" dirty="0"/>
              <a:t>ос</a:t>
            </a:r>
            <a:r>
              <a:rPr spc="-15" dirty="0"/>
              <a:t>т</a:t>
            </a:r>
            <a:r>
              <a:rPr spc="5" dirty="0"/>
              <a:t>а</a:t>
            </a:r>
            <a:r>
              <a:rPr spc="-25" dirty="0"/>
              <a:t>в</a:t>
            </a:r>
            <a:r>
              <a:rPr dirty="0"/>
              <a:t>лени</a:t>
            </a:r>
            <a:r>
              <a:rPr spc="5" dirty="0"/>
              <a:t>е</a:t>
            </a:r>
            <a:r>
              <a:rPr dirty="0"/>
              <a:t>	</a:t>
            </a:r>
            <a:r>
              <a:rPr spc="-20" dirty="0"/>
              <a:t>п</a:t>
            </a:r>
            <a:r>
              <a:rPr spc="-10" dirty="0"/>
              <a:t>р</a:t>
            </a:r>
            <a:r>
              <a:rPr spc="-15" dirty="0"/>
              <a:t>о</a:t>
            </a:r>
            <a:r>
              <a:rPr spc="-35" dirty="0"/>
              <a:t>т</a:t>
            </a:r>
            <a:r>
              <a:rPr dirty="0"/>
              <a:t>о</a:t>
            </a:r>
            <a:r>
              <a:rPr spc="-50" dirty="0"/>
              <a:t>к</a:t>
            </a:r>
            <a:r>
              <a:rPr spc="-40" dirty="0"/>
              <a:t>о</a:t>
            </a:r>
            <a:r>
              <a:rPr spc="-15" dirty="0"/>
              <a:t>л</a:t>
            </a:r>
            <a:r>
              <a:rPr spc="5" dirty="0"/>
              <a:t>а</a:t>
            </a:r>
            <a:r>
              <a:rPr dirty="0"/>
              <a:t>	</a:t>
            </a:r>
            <a:r>
              <a:rPr spc="5" dirty="0"/>
              <a:t>инди</a:t>
            </a:r>
            <a:r>
              <a:rPr spc="-25" dirty="0"/>
              <a:t>в</a:t>
            </a:r>
            <a:r>
              <a:rPr spc="5" dirty="0"/>
              <a:t>и</a:t>
            </a:r>
            <a:r>
              <a:rPr spc="-35" dirty="0"/>
              <a:t>д</a:t>
            </a:r>
            <a:r>
              <a:rPr dirty="0"/>
              <a:t>уа</a:t>
            </a:r>
            <a:r>
              <a:rPr spc="10" dirty="0"/>
              <a:t>л</a:t>
            </a:r>
            <a:r>
              <a:rPr spc="-25" dirty="0"/>
              <a:t>ь</a:t>
            </a:r>
            <a:r>
              <a:rPr spc="10" dirty="0"/>
              <a:t>н</a:t>
            </a:r>
            <a:r>
              <a:rPr spc="-20" dirty="0"/>
              <a:t>ы</a:t>
            </a:r>
            <a:r>
              <a:rPr dirty="0"/>
              <a:t>х  </a:t>
            </a:r>
            <a:r>
              <a:rPr spc="-5" dirty="0"/>
              <a:t>программ</a:t>
            </a:r>
            <a:r>
              <a:rPr spc="-20" dirty="0"/>
              <a:t> </a:t>
            </a:r>
            <a:r>
              <a:rPr spc="-5" dirty="0"/>
              <a:t>реабилитации.</a:t>
            </a:r>
          </a:p>
          <a:p>
            <a:pPr marL="527685" marR="11430" indent="-515620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527685" algn="l"/>
                <a:tab pos="528320" algn="l"/>
                <a:tab pos="2658745" algn="l"/>
                <a:tab pos="5973445" algn="l"/>
              </a:tabLst>
            </a:pPr>
            <a:r>
              <a:rPr spc="-10" dirty="0"/>
              <a:t>О</a:t>
            </a:r>
            <a:r>
              <a:rPr spc="-35" dirty="0"/>
              <a:t>ц</a:t>
            </a:r>
            <a:r>
              <a:rPr spc="5" dirty="0"/>
              <a:t>ен</a:t>
            </a:r>
            <a:r>
              <a:rPr spc="-55" dirty="0"/>
              <a:t>к</a:t>
            </a:r>
            <a:r>
              <a:rPr spc="5" dirty="0"/>
              <a:t>а</a:t>
            </a:r>
            <a:r>
              <a:rPr dirty="0"/>
              <a:t>	</a:t>
            </a:r>
            <a:r>
              <a:rPr spc="5" dirty="0"/>
              <a:t>эффе</a:t>
            </a:r>
            <a:r>
              <a:rPr spc="-20" dirty="0"/>
              <a:t>к</a:t>
            </a:r>
            <a:r>
              <a:rPr spc="-5" dirty="0"/>
              <a:t>т</a:t>
            </a:r>
            <a:r>
              <a:rPr spc="-15" dirty="0"/>
              <a:t>и</a:t>
            </a:r>
            <a:r>
              <a:rPr spc="5" dirty="0"/>
              <a:t>вн</a:t>
            </a:r>
            <a:r>
              <a:rPr spc="15" dirty="0"/>
              <a:t>о</a:t>
            </a:r>
            <a:r>
              <a:rPr spc="-15" dirty="0"/>
              <a:t>с</a:t>
            </a:r>
            <a:r>
              <a:rPr spc="-5" dirty="0"/>
              <a:t>т</a:t>
            </a:r>
            <a:r>
              <a:rPr spc="5" dirty="0"/>
              <a:t>и</a:t>
            </a:r>
            <a:r>
              <a:rPr dirty="0"/>
              <a:t>	м</a:t>
            </a:r>
            <a:r>
              <a:rPr spc="-55" dirty="0"/>
              <a:t>е</a:t>
            </a:r>
            <a:r>
              <a:rPr dirty="0"/>
              <a:t>д</a:t>
            </a:r>
            <a:r>
              <a:rPr spc="-15" dirty="0"/>
              <a:t>и</a:t>
            </a:r>
            <a:r>
              <a:rPr spc="5" dirty="0"/>
              <a:t>и</a:t>
            </a:r>
            <a:r>
              <a:rPr spc="-15" dirty="0"/>
              <a:t>ц</a:t>
            </a:r>
            <a:r>
              <a:rPr spc="5" dirty="0"/>
              <a:t>ин</a:t>
            </a:r>
            <a:r>
              <a:rPr spc="-15" dirty="0"/>
              <a:t>с</a:t>
            </a:r>
            <a:r>
              <a:rPr spc="-60" dirty="0"/>
              <a:t>к</a:t>
            </a:r>
            <a:r>
              <a:rPr spc="-5" dirty="0"/>
              <a:t>ой  реабилитации.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1108075"/>
            <a:chOff x="0" y="0"/>
            <a:chExt cx="9144000" cy="110807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908685"/>
            </a:xfrm>
            <a:custGeom>
              <a:avLst/>
              <a:gdLst/>
              <a:ahLst/>
              <a:cxnLst/>
              <a:rect l="l" t="t" r="r" b="b"/>
              <a:pathLst>
                <a:path w="9144000" h="908685">
                  <a:moveTo>
                    <a:pt x="9144000" y="0"/>
                  </a:moveTo>
                  <a:lnTo>
                    <a:pt x="0" y="0"/>
                  </a:lnTo>
                  <a:lnTo>
                    <a:pt x="0" y="908303"/>
                  </a:lnTo>
                  <a:lnTo>
                    <a:pt x="9144000" y="9083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60448" y="0"/>
              <a:ext cx="5054854" cy="11076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6264" y="103378"/>
            <a:ext cx="44170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spc="-25" dirty="0">
                <a:latin typeface="Calibri"/>
                <a:cs typeface="Calibri"/>
              </a:rPr>
              <a:t>Содержание</a:t>
            </a:r>
            <a:r>
              <a:rPr sz="4000" b="0" spc="-80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лекции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64235"/>
            <a:chOff x="0" y="0"/>
            <a:chExt cx="9144000" cy="8642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22300"/>
            </a:xfrm>
            <a:custGeom>
              <a:avLst/>
              <a:gdLst/>
              <a:ahLst/>
              <a:cxnLst/>
              <a:rect l="l" t="t" r="r" b="b"/>
              <a:pathLst>
                <a:path w="9144000" h="622300">
                  <a:moveTo>
                    <a:pt x="0" y="621791"/>
                  </a:moveTo>
                  <a:lnTo>
                    <a:pt x="9144000" y="6217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21791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0472" y="0"/>
              <a:ext cx="6243574" cy="5287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0119" y="237693"/>
              <a:ext cx="7240397" cy="6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5118" y="0"/>
            <a:ext cx="6903084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30225">
              <a:lnSpc>
                <a:spcPct val="100000"/>
              </a:lnSpc>
              <a:spcBef>
                <a:spcPts val="105"/>
              </a:spcBef>
            </a:pPr>
            <a:r>
              <a:rPr sz="2200" spc="-20" dirty="0"/>
              <a:t>Трехэтапная </a:t>
            </a:r>
            <a:r>
              <a:rPr sz="2200" dirty="0"/>
              <a:t>и </a:t>
            </a:r>
            <a:r>
              <a:rPr sz="2200" spc="-5" dirty="0"/>
              <a:t>трехуровневая система </a:t>
            </a:r>
            <a:r>
              <a:rPr sz="2200" spc="-10" dirty="0"/>
              <a:t>оказания  </a:t>
            </a:r>
            <a:r>
              <a:rPr sz="2200" spc="-5" dirty="0"/>
              <a:t>реабилитационной </a:t>
            </a:r>
            <a:r>
              <a:rPr sz="2200" dirty="0"/>
              <a:t>помощи при травме </a:t>
            </a:r>
            <a:r>
              <a:rPr sz="2200" spc="-5" dirty="0"/>
              <a:t>спинного</a:t>
            </a:r>
            <a:r>
              <a:rPr sz="2200" spc="45" dirty="0"/>
              <a:t> </a:t>
            </a:r>
            <a:r>
              <a:rPr sz="2200" dirty="0"/>
              <a:t>мозга</a:t>
            </a:r>
            <a:endParaRPr sz="2200"/>
          </a:p>
        </p:txBody>
      </p:sp>
      <p:sp>
        <p:nvSpPr>
          <p:cNvPr id="7" name="object 7"/>
          <p:cNvSpPr txBox="1"/>
          <p:nvPr/>
        </p:nvSpPr>
        <p:spPr>
          <a:xfrm>
            <a:off x="402742" y="577137"/>
            <a:ext cx="6827520" cy="10617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332230">
              <a:lnSpc>
                <a:spcPct val="110100"/>
              </a:lnSpc>
              <a:spcBef>
                <a:spcPts val="335"/>
              </a:spcBef>
              <a:tabLst>
                <a:tab pos="658495" algn="l"/>
                <a:tab pos="939165" algn="l"/>
                <a:tab pos="1320165" algn="l"/>
                <a:tab pos="3646804" algn="l"/>
                <a:tab pos="5290185" algn="l"/>
                <a:tab pos="5567680" algn="l"/>
              </a:tabLst>
            </a:pPr>
            <a:r>
              <a:rPr sz="2000" b="1" spc="-5" dirty="0">
                <a:latin typeface="Calibri"/>
                <a:cs typeface="Calibri"/>
              </a:rPr>
              <a:t>Класс </a:t>
            </a:r>
            <a:r>
              <a:rPr sz="2000" b="1" spc="-10" dirty="0">
                <a:latin typeface="Calibri"/>
                <a:cs typeface="Calibri"/>
              </a:rPr>
              <a:t>рекомендаций </a:t>
            </a:r>
            <a:r>
              <a:rPr sz="2000" b="1" spc="-5" dirty="0">
                <a:latin typeface="Calibri"/>
                <a:cs typeface="Calibri"/>
              </a:rPr>
              <a:t>I (уровень </a:t>
            </a:r>
            <a:r>
              <a:rPr sz="2000" b="1" spc="-15" dirty="0">
                <a:latin typeface="Calibri"/>
                <a:cs typeface="Calibri"/>
              </a:rPr>
              <a:t>доказанности </a:t>
            </a:r>
            <a:r>
              <a:rPr sz="2000" b="1" spc="-10" dirty="0">
                <a:latin typeface="Calibri"/>
                <a:cs typeface="Calibri"/>
              </a:rPr>
              <a:t>А)  </a:t>
            </a:r>
            <a:r>
              <a:rPr sz="2000" b="1" spc="-5" dirty="0">
                <a:latin typeface="Calibri"/>
                <a:cs typeface="Calibri"/>
              </a:rPr>
              <a:t>Эт</a:t>
            </a:r>
            <a:r>
              <a:rPr sz="2000" b="1" spc="-15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п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5" dirty="0">
                <a:latin typeface="Calibri"/>
                <a:cs typeface="Calibri"/>
              </a:rPr>
              <a:t>1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—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5" dirty="0">
                <a:latin typeface="Calibri"/>
                <a:cs typeface="Calibri"/>
              </a:rPr>
              <a:t>р</a:t>
            </a:r>
            <a:r>
              <a:rPr sz="2000" b="1" dirty="0">
                <a:latin typeface="Calibri"/>
                <a:cs typeface="Calibri"/>
              </a:rPr>
              <a:t>е</a:t>
            </a:r>
            <a:r>
              <a:rPr sz="2000" b="1" spc="15" dirty="0">
                <a:latin typeface="Calibri"/>
                <a:cs typeface="Calibri"/>
              </a:rPr>
              <a:t>а</a:t>
            </a:r>
            <a:r>
              <a:rPr sz="2000" b="1" spc="-10" dirty="0">
                <a:latin typeface="Calibri"/>
                <a:cs typeface="Calibri"/>
              </a:rPr>
              <a:t>б</a:t>
            </a:r>
            <a:r>
              <a:rPr sz="2000" b="1" spc="-15" dirty="0">
                <a:latin typeface="Calibri"/>
                <a:cs typeface="Calibri"/>
              </a:rPr>
              <a:t>и</a:t>
            </a:r>
            <a:r>
              <a:rPr sz="2000" b="1" dirty="0">
                <a:latin typeface="Calibri"/>
                <a:cs typeface="Calibri"/>
              </a:rPr>
              <a:t>л</a:t>
            </a: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spc="5" dirty="0">
                <a:latin typeface="Calibri"/>
                <a:cs typeface="Calibri"/>
              </a:rPr>
              <a:t>т</a:t>
            </a:r>
            <a:r>
              <a:rPr sz="2000" b="1" spc="-5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ц</a:t>
            </a:r>
            <a:r>
              <a:rPr sz="2000" b="1" spc="-5" dirty="0">
                <a:latin typeface="Calibri"/>
                <a:cs typeface="Calibri"/>
              </a:rPr>
              <a:t>ио</a:t>
            </a:r>
            <a:r>
              <a:rPr sz="2000" b="1" spc="15" dirty="0">
                <a:latin typeface="Calibri"/>
                <a:cs typeface="Calibri"/>
              </a:rPr>
              <a:t>н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spc="-15" dirty="0">
                <a:latin typeface="Calibri"/>
                <a:cs typeface="Calibri"/>
              </a:rPr>
              <a:t>ы</a:t>
            </a:r>
            <a:r>
              <a:rPr sz="2000" b="1" spc="-5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5" dirty="0">
                <a:latin typeface="Calibri"/>
                <a:cs typeface="Calibri"/>
              </a:rPr>
              <a:t>м</a:t>
            </a:r>
            <a:r>
              <a:rPr sz="2000" b="1" spc="-10" dirty="0">
                <a:latin typeface="Calibri"/>
                <a:cs typeface="Calibri"/>
              </a:rPr>
              <a:t>е</a:t>
            </a:r>
            <a:r>
              <a:rPr sz="2000" b="1" spc="5" dirty="0">
                <a:latin typeface="Calibri"/>
                <a:cs typeface="Calibri"/>
              </a:rPr>
              <a:t>р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20" dirty="0">
                <a:latin typeface="Calibri"/>
                <a:cs typeface="Calibri"/>
              </a:rPr>
              <a:t>п</a:t>
            </a:r>
            <a:r>
              <a:rPr sz="2000" b="1" dirty="0">
                <a:latin typeface="Calibri"/>
                <a:cs typeface="Calibri"/>
              </a:rPr>
              <a:t>р</a:t>
            </a:r>
            <a:r>
              <a:rPr sz="2000" b="1" spc="10" dirty="0">
                <a:latin typeface="Calibri"/>
                <a:cs typeface="Calibri"/>
              </a:rPr>
              <a:t>и</a:t>
            </a:r>
            <a:r>
              <a:rPr sz="2000" b="1" spc="-20" dirty="0">
                <a:latin typeface="Calibri"/>
                <a:cs typeface="Calibri"/>
              </a:rPr>
              <a:t>я</a:t>
            </a:r>
            <a:r>
              <a:rPr sz="2000" b="1" spc="5" dirty="0">
                <a:latin typeface="Calibri"/>
                <a:cs typeface="Calibri"/>
              </a:rPr>
              <a:t>т</a:t>
            </a:r>
            <a:r>
              <a:rPr sz="2000" b="1" spc="-15" dirty="0">
                <a:latin typeface="Calibri"/>
                <a:cs typeface="Calibri"/>
              </a:rPr>
              <a:t>и</a:t>
            </a:r>
            <a:r>
              <a:rPr sz="2000" b="1" spc="-5" dirty="0">
                <a:latin typeface="Calibri"/>
                <a:cs typeface="Calibri"/>
              </a:rPr>
              <a:t>я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5" dirty="0">
                <a:latin typeface="Calibri"/>
                <a:cs typeface="Calibri"/>
              </a:rPr>
              <a:t>в</a:t>
            </a:r>
            <a:r>
              <a:rPr sz="2000" b="1" dirty="0">
                <a:latin typeface="Calibri"/>
                <a:cs typeface="Calibri"/>
              </a:rPr>
              <a:t>	о</a:t>
            </a:r>
            <a:r>
              <a:rPr sz="2000" b="1" spc="-5" dirty="0">
                <a:latin typeface="Calibri"/>
                <a:cs typeface="Calibri"/>
              </a:rPr>
              <a:t>с</a:t>
            </a:r>
            <a:r>
              <a:rPr sz="2000" b="1" spc="-15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р</a:t>
            </a:r>
            <a:r>
              <a:rPr sz="2000" b="1" spc="-10" dirty="0">
                <a:latin typeface="Calibri"/>
                <a:cs typeface="Calibri"/>
              </a:rPr>
              <a:t>ей</a:t>
            </a:r>
            <a:r>
              <a:rPr sz="2000" b="1" spc="5" dirty="0">
                <a:latin typeface="Calibri"/>
                <a:cs typeface="Calibri"/>
              </a:rPr>
              <a:t>ш</a:t>
            </a:r>
            <a:r>
              <a:rPr sz="2000" b="1" spc="-30" dirty="0">
                <a:latin typeface="Calibri"/>
                <a:cs typeface="Calibri"/>
              </a:rPr>
              <a:t>е</a:t>
            </a:r>
            <a:r>
              <a:rPr sz="2000" b="1" spc="-5" dirty="0">
                <a:latin typeface="Calibri"/>
                <a:cs typeface="Calibri"/>
              </a:rPr>
              <a:t>м  </a:t>
            </a:r>
            <a:r>
              <a:rPr sz="2000" b="1" spc="-15" dirty="0">
                <a:latin typeface="Calibri"/>
                <a:cs typeface="Calibri"/>
              </a:rPr>
              <a:t>периодах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травмы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7618" y="1004392"/>
            <a:ext cx="11169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4800" algn="l"/>
              </a:tabLst>
            </a:pPr>
            <a:r>
              <a:rPr sz="2000" b="1" spc="-5" dirty="0">
                <a:latin typeface="Calibri"/>
                <a:cs typeface="Calibri"/>
              </a:rPr>
              <a:t>и	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5" dirty="0">
                <a:latin typeface="Calibri"/>
                <a:cs typeface="Calibri"/>
              </a:rPr>
              <a:t>с</a:t>
            </a:r>
            <a:r>
              <a:rPr sz="2000" b="1" spc="-15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р</a:t>
            </a:r>
            <a:r>
              <a:rPr sz="2000" b="1" spc="25" dirty="0">
                <a:latin typeface="Calibri"/>
                <a:cs typeface="Calibri"/>
              </a:rPr>
              <a:t>о</a:t>
            </a:r>
            <a:r>
              <a:rPr sz="2000" b="1" spc="-5" dirty="0">
                <a:latin typeface="Calibri"/>
                <a:cs typeface="Calibri"/>
              </a:rPr>
              <a:t>м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3692" y="1751355"/>
          <a:ext cx="8110219" cy="863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66870"/>
                <a:gridCol w="446404"/>
                <a:gridCol w="3496945"/>
              </a:tblGrid>
              <a:tr h="279285">
                <a:tc>
                  <a:txBody>
                    <a:bodyPr/>
                    <a:lstStyle/>
                    <a:p>
                      <a:pPr marL="31750">
                        <a:lnSpc>
                          <a:spcPts val="1895"/>
                        </a:lnSpc>
                        <a:tabLst>
                          <a:tab pos="1738630" algn="l"/>
                        </a:tabLst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Отделение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нейрореанимации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1895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→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95"/>
                        </a:lnSpc>
                        <a:tabLst>
                          <a:tab pos="1874520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ь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е	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spc="-10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2000" spc="2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е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04774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  <a:tabLst>
                          <a:tab pos="2781300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многопрофильного	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стационара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00"/>
                        </a:lnSpc>
                        <a:tabLst>
                          <a:tab pos="2978785" algn="l"/>
                        </a:tabLst>
                      </a:pPr>
                      <a:r>
                        <a:rPr sz="2000" spc="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2000" spc="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хи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ур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иче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ое	и</a:t>
                      </a:r>
                      <a:r>
                        <a:rPr sz="2000" spc="1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79082">
                <a:tc>
                  <a:txBody>
                    <a:bodyPr/>
                    <a:lstStyle/>
                    <a:p>
                      <a:pPr marL="31750">
                        <a:lnSpc>
                          <a:spcPts val="2095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травматологическое).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02742" y="2954386"/>
            <a:ext cx="8072755" cy="7581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000" b="1" spc="-10" dirty="0">
                <a:latin typeface="Calibri"/>
                <a:cs typeface="Calibri"/>
              </a:rPr>
              <a:t>Этап </a:t>
            </a:r>
            <a:r>
              <a:rPr sz="2000" b="1" spc="-5" dirty="0">
                <a:latin typeface="Calibri"/>
                <a:cs typeface="Calibri"/>
              </a:rPr>
              <a:t>2 </a:t>
            </a:r>
            <a:r>
              <a:rPr sz="2000" b="1" spc="-10" dirty="0">
                <a:latin typeface="Calibri"/>
                <a:cs typeface="Calibri"/>
              </a:rPr>
              <a:t>— реабилитация </a:t>
            </a:r>
            <a:r>
              <a:rPr sz="2000" b="1" spc="-5" dirty="0">
                <a:latin typeface="Calibri"/>
                <a:cs typeface="Calibri"/>
              </a:rPr>
              <a:t>в </a:t>
            </a:r>
            <a:r>
              <a:rPr sz="2000" b="1" spc="-10" dirty="0">
                <a:latin typeface="Calibri"/>
                <a:cs typeface="Calibri"/>
              </a:rPr>
              <a:t>раннем </a:t>
            </a:r>
            <a:r>
              <a:rPr sz="2000" b="1" spc="-5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промежуточном </a:t>
            </a:r>
            <a:r>
              <a:rPr sz="2000" b="1" spc="-15" dirty="0">
                <a:latin typeface="Calibri"/>
                <a:cs typeface="Calibri"/>
              </a:rPr>
              <a:t>периодах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травмы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2653030" algn="l"/>
                <a:tab pos="5031105" algn="l"/>
                <a:tab pos="5912485" algn="l"/>
                <a:tab pos="6555740" algn="l"/>
                <a:tab pos="7952105" algn="l"/>
              </a:tabLst>
            </a:pPr>
            <a:r>
              <a:rPr sz="2000" spc="-10" dirty="0">
                <a:latin typeface="Calibri"/>
                <a:cs typeface="Calibri"/>
              </a:rPr>
              <a:t>С</a:t>
            </a:r>
            <a:r>
              <a:rPr sz="2000" spc="-20" dirty="0">
                <a:latin typeface="Calibri"/>
                <a:cs typeface="Calibri"/>
              </a:rPr>
              <a:t>п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ци</a:t>
            </a:r>
            <a:r>
              <a:rPr sz="2000" spc="25" dirty="0">
                <a:latin typeface="Calibri"/>
                <a:cs typeface="Calibri"/>
              </a:rPr>
              <a:t>а</a:t>
            </a:r>
            <a:r>
              <a:rPr sz="2000" spc="-15" dirty="0">
                <a:latin typeface="Calibri"/>
                <a:cs typeface="Calibri"/>
              </a:rPr>
              <a:t>л</a:t>
            </a:r>
            <a:r>
              <a:rPr sz="2000" spc="-5" dirty="0">
                <a:latin typeface="Calibri"/>
                <a:cs typeface="Calibri"/>
              </a:rPr>
              <a:t>изи</a:t>
            </a:r>
            <a:r>
              <a:rPr sz="2000" spc="5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ов</a:t>
            </a:r>
            <a:r>
              <a:rPr sz="2000" spc="25" dirty="0">
                <a:latin typeface="Calibri"/>
                <a:cs typeface="Calibri"/>
              </a:rPr>
              <a:t>а</a:t>
            </a:r>
            <a:r>
              <a:rPr sz="2000" spc="-15" dirty="0">
                <a:latin typeface="Calibri"/>
                <a:cs typeface="Calibri"/>
              </a:rPr>
              <a:t>н</a:t>
            </a:r>
            <a:r>
              <a:rPr sz="2000" spc="5" dirty="0">
                <a:latin typeface="Calibri"/>
                <a:cs typeface="Calibri"/>
              </a:rPr>
              <a:t>н</a:t>
            </a:r>
            <a:r>
              <a:rPr sz="2000" spc="-20" dirty="0">
                <a:latin typeface="Calibri"/>
                <a:cs typeface="Calibri"/>
              </a:rPr>
              <a:t>ы</a:t>
            </a:r>
            <a:r>
              <a:rPr sz="2000" spc="-5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	р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20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би</a:t>
            </a:r>
            <a:r>
              <a:rPr sz="2000" spc="-20" dirty="0">
                <a:latin typeface="Calibri"/>
                <a:cs typeface="Calibri"/>
              </a:rPr>
              <a:t>л</a:t>
            </a:r>
            <a:r>
              <a:rPr sz="2000" spc="-5" dirty="0">
                <a:latin typeface="Calibri"/>
                <a:cs typeface="Calibri"/>
              </a:rPr>
              <a:t>итац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0" dirty="0">
                <a:latin typeface="Calibri"/>
                <a:cs typeface="Calibri"/>
              </a:rPr>
              <a:t>о</a:t>
            </a:r>
            <a:r>
              <a:rPr sz="2000" spc="-15" dirty="0">
                <a:latin typeface="Calibri"/>
                <a:cs typeface="Calibri"/>
              </a:rPr>
              <a:t>н</a:t>
            </a:r>
            <a:r>
              <a:rPr sz="2000" spc="5" dirty="0">
                <a:latin typeface="Calibri"/>
                <a:cs typeface="Calibri"/>
              </a:rPr>
              <a:t>н</a:t>
            </a:r>
            <a:r>
              <a:rPr sz="2000" spc="-20" dirty="0">
                <a:latin typeface="Calibri"/>
                <a:cs typeface="Calibri"/>
              </a:rPr>
              <a:t>ы</a:t>
            </a:r>
            <a:r>
              <a:rPr sz="2000" spc="-5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ц</a:t>
            </a:r>
            <a:r>
              <a:rPr sz="2000" spc="5" dirty="0">
                <a:latin typeface="Calibri"/>
                <a:cs typeface="Calibri"/>
              </a:rPr>
              <a:t>е</a:t>
            </a:r>
            <a:r>
              <a:rPr sz="2000" spc="-15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5" dirty="0">
                <a:latin typeface="Calibri"/>
                <a:cs typeface="Calibri"/>
              </a:rPr>
              <a:t>д</a:t>
            </a:r>
            <a:r>
              <a:rPr sz="2000" spc="-15" dirty="0">
                <a:latin typeface="Calibri"/>
                <a:cs typeface="Calibri"/>
              </a:rPr>
              <a:t>л</a:t>
            </a:r>
            <a:r>
              <a:rPr sz="2000" spc="-5" dirty="0">
                <a:latin typeface="Calibri"/>
                <a:cs typeface="Calibri"/>
              </a:rPr>
              <a:t>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па</a:t>
            </a:r>
            <a:r>
              <a:rPr sz="2000" dirty="0">
                <a:latin typeface="Calibri"/>
                <a:cs typeface="Calibri"/>
              </a:rPr>
              <a:t>ц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15" dirty="0">
                <a:latin typeface="Calibri"/>
                <a:cs typeface="Calibri"/>
              </a:rPr>
              <a:t>е</a:t>
            </a:r>
            <a:r>
              <a:rPr sz="2000" spc="5" dirty="0">
                <a:latin typeface="Calibri"/>
                <a:cs typeface="Calibri"/>
              </a:rPr>
              <a:t>н</a:t>
            </a:r>
            <a:r>
              <a:rPr sz="2000" spc="-3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2742" y="3687902"/>
            <a:ext cx="1847214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libri"/>
                <a:cs typeface="Calibri"/>
              </a:rPr>
              <a:t>нарушениями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п</a:t>
            </a:r>
            <a:r>
              <a:rPr sz="2000" spc="-20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ф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ич</a:t>
            </a:r>
            <a:r>
              <a:rPr sz="2000" spc="10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с</a:t>
            </a:r>
            <a:r>
              <a:rPr sz="2000" spc="-20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ой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6535" y="3687902"/>
            <a:ext cx="520954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1271270" algn="l"/>
                <a:tab pos="3012440" algn="l"/>
                <a:tab pos="4271645" algn="l"/>
              </a:tabLst>
            </a:pPr>
            <a:r>
              <a:rPr sz="2000" spc="-5" dirty="0">
                <a:latin typeface="Calibri"/>
                <a:cs typeface="Calibri"/>
              </a:rPr>
              <a:t>ф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2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ций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30" dirty="0">
                <a:latin typeface="Calibri"/>
                <a:cs typeface="Calibri"/>
              </a:rPr>
              <a:t>ц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5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тр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20" dirty="0">
                <a:latin typeface="Calibri"/>
                <a:cs typeface="Calibri"/>
              </a:rPr>
              <a:t>л</a:t>
            </a:r>
            <a:r>
              <a:rPr sz="2000" spc="15" dirty="0">
                <a:latin typeface="Calibri"/>
                <a:cs typeface="Calibri"/>
              </a:rPr>
              <a:t>ь</a:t>
            </a:r>
            <a:r>
              <a:rPr sz="2000" spc="-20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н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р</a:t>
            </a:r>
            <a:r>
              <a:rPr sz="2000" spc="20" dirty="0">
                <a:latin typeface="Calibri"/>
                <a:cs typeface="Calibri"/>
              </a:rPr>
              <a:t>в</a:t>
            </a:r>
            <a:r>
              <a:rPr sz="2000" spc="-20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си</a:t>
            </a:r>
            <a:r>
              <a:rPr sz="2000" spc="-15" dirty="0">
                <a:latin typeface="Calibri"/>
                <a:cs typeface="Calibri"/>
              </a:rPr>
              <a:t>с</a:t>
            </a:r>
            <a:r>
              <a:rPr sz="2000" spc="-35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10" dirty="0">
                <a:latin typeface="Calibri"/>
                <a:cs typeface="Calibri"/>
              </a:rPr>
              <a:t>м</a:t>
            </a:r>
            <a:r>
              <a:rPr sz="2000" spc="-5" dirty="0">
                <a:latin typeface="Calibri"/>
                <a:cs typeface="Calibri"/>
              </a:rPr>
              <a:t>ы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1087755" algn="l"/>
                <a:tab pos="2164715" algn="l"/>
                <a:tab pos="2466340" algn="l"/>
              </a:tabLst>
            </a:pPr>
            <a:r>
              <a:rPr sz="2000" spc="-5" dirty="0">
                <a:latin typeface="Calibri"/>
                <a:cs typeface="Calibri"/>
              </a:rPr>
              <a:t>нервной	</a:t>
            </a:r>
            <a:r>
              <a:rPr sz="2000" spc="-10" dirty="0">
                <a:latin typeface="Calibri"/>
                <a:cs typeface="Calibri"/>
              </a:rPr>
              <a:t>системы	</a:t>
            </a:r>
            <a:r>
              <a:rPr sz="2000" spc="-5" dirty="0">
                <a:latin typeface="Calibri"/>
                <a:cs typeface="Calibri"/>
              </a:rPr>
              <a:t>и	</a:t>
            </a:r>
            <a:r>
              <a:rPr sz="2000" spc="-10" dirty="0">
                <a:latin typeface="Calibri"/>
                <a:cs typeface="Calibri"/>
              </a:rPr>
              <a:t>опорно-двигательного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70393" y="3687902"/>
            <a:ext cx="100584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libri"/>
                <a:cs typeface="Calibri"/>
              </a:rPr>
              <a:t>(ЦНС),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аппа</a:t>
            </a:r>
            <a:r>
              <a:rPr sz="2000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ата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2742" y="4297756"/>
            <a:ext cx="8074659" cy="2342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000" spc="-20" dirty="0">
                <a:latin typeface="Calibri"/>
                <a:cs typeface="Calibri"/>
              </a:rPr>
              <a:t>(может продолжаться </a:t>
            </a:r>
            <a:r>
              <a:rPr sz="2000" spc="-10" dirty="0">
                <a:latin typeface="Calibri"/>
                <a:cs typeface="Calibri"/>
              </a:rPr>
              <a:t>по показаниям </a:t>
            </a:r>
            <a:r>
              <a:rPr sz="2000" spc="-25" dirty="0">
                <a:latin typeface="Calibri"/>
                <a:cs typeface="Calibri"/>
              </a:rPr>
              <a:t>до </a:t>
            </a:r>
            <a:r>
              <a:rPr sz="2000" spc="-10" dirty="0">
                <a:latin typeface="Calibri"/>
                <a:cs typeface="Calibri"/>
              </a:rPr>
              <a:t>90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дней).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Этап </a:t>
            </a:r>
            <a:r>
              <a:rPr sz="2000" b="1" spc="-5" dirty="0">
                <a:latin typeface="Calibri"/>
                <a:cs typeface="Calibri"/>
              </a:rPr>
              <a:t>3 </a:t>
            </a:r>
            <a:r>
              <a:rPr sz="2000" b="1" spc="-10" dirty="0">
                <a:latin typeface="Calibri"/>
                <a:cs typeface="Calibri"/>
              </a:rPr>
              <a:t>— </a:t>
            </a:r>
            <a:r>
              <a:rPr sz="2000" b="1" spc="-5" dirty="0">
                <a:latin typeface="Calibri"/>
                <a:cs typeface="Calibri"/>
              </a:rPr>
              <a:t>динамическое </a:t>
            </a:r>
            <a:r>
              <a:rPr sz="2000" b="1" spc="-20" dirty="0">
                <a:latin typeface="Calibri"/>
                <a:cs typeface="Calibri"/>
              </a:rPr>
              <a:t>наблюдение </a:t>
            </a:r>
            <a:r>
              <a:rPr sz="2000" b="1" spc="-5" dirty="0">
                <a:latin typeface="Calibri"/>
                <a:cs typeface="Calibri"/>
              </a:rPr>
              <a:t>с </a:t>
            </a:r>
            <a:r>
              <a:rPr sz="2000" b="1" spc="-10" dirty="0">
                <a:latin typeface="Calibri"/>
                <a:cs typeface="Calibri"/>
              </a:rPr>
              <a:t>периодическим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проведением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курсов </a:t>
            </a:r>
            <a:r>
              <a:rPr sz="2000" b="1" spc="-15" dirty="0">
                <a:latin typeface="Calibri"/>
                <a:cs typeface="Calibri"/>
              </a:rPr>
              <a:t>медицинской </a:t>
            </a:r>
            <a:r>
              <a:rPr sz="2000" b="1" spc="-5" dirty="0">
                <a:latin typeface="Calibri"/>
                <a:cs typeface="Calibri"/>
              </a:rPr>
              <a:t>реабилитации (в </a:t>
            </a:r>
            <a:r>
              <a:rPr sz="2000" b="1" spc="-15" dirty="0">
                <a:latin typeface="Calibri"/>
                <a:cs typeface="Calibri"/>
              </a:rPr>
              <a:t>позднем</a:t>
            </a:r>
            <a:r>
              <a:rPr sz="2000" b="1" spc="1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периоде)</a:t>
            </a:r>
            <a:endParaRPr sz="200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Calibri"/>
                <a:cs typeface="Calibri"/>
              </a:rPr>
              <a:t>Поликлиника </a:t>
            </a:r>
            <a:r>
              <a:rPr sz="2000" spc="-1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месту </a:t>
            </a:r>
            <a:r>
              <a:rPr sz="2000" spc="-10" dirty="0">
                <a:latin typeface="Calibri"/>
                <a:cs typeface="Calibri"/>
              </a:rPr>
              <a:t>жительства </a:t>
            </a:r>
            <a:r>
              <a:rPr sz="2000" spc="-5" dirty="0">
                <a:latin typeface="Calibri"/>
                <a:cs typeface="Calibri"/>
              </a:rPr>
              <a:t>пациента, мобильные бригады  реабилитационных центров социальной </a:t>
            </a:r>
            <a:r>
              <a:rPr sz="2000" dirty="0">
                <a:latin typeface="Calibri"/>
                <a:cs typeface="Calibri"/>
              </a:rPr>
              <a:t>защиты, </a:t>
            </a:r>
            <a:r>
              <a:rPr sz="2000" spc="-10" dirty="0">
                <a:latin typeface="Calibri"/>
                <a:cs typeface="Calibri"/>
              </a:rPr>
              <a:t>организации  </a:t>
            </a:r>
            <a:r>
              <a:rPr sz="2000" spc="-15" dirty="0">
                <a:latin typeface="Calibri"/>
                <a:cs typeface="Calibri"/>
              </a:rPr>
              <a:t>длительного </a:t>
            </a:r>
            <a:r>
              <a:rPr sz="2000" spc="-10" dirty="0">
                <a:latin typeface="Calibri"/>
                <a:cs typeface="Calibri"/>
              </a:rPr>
              <a:t>медико-социального патронажа по месту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жительства.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008964"/>
            <a:ext cx="8249920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10"/>
              </a:spcBef>
              <a:tabLst>
                <a:tab pos="527685" algn="l"/>
                <a:tab pos="1790064" algn="l"/>
                <a:tab pos="3771900" algn="l"/>
                <a:tab pos="5716905" algn="l"/>
              </a:tabLst>
            </a:pPr>
            <a:r>
              <a:rPr sz="2800" b="1" spc="-5" dirty="0">
                <a:latin typeface="Calibri"/>
                <a:cs typeface="Calibri"/>
              </a:rPr>
              <a:t>1</a:t>
            </a:r>
            <a:r>
              <a:rPr sz="2800" b="1" dirty="0">
                <a:latin typeface="Calibri"/>
                <a:cs typeface="Calibri"/>
              </a:rPr>
              <a:t>.	ТБС</a:t>
            </a:r>
            <a:r>
              <a:rPr sz="2800" b="1" spc="-5" dirty="0">
                <a:latin typeface="Calibri"/>
                <a:cs typeface="Calibri"/>
              </a:rPr>
              <a:t>М</a:t>
            </a:r>
            <a:r>
              <a:rPr sz="2800" b="1" dirty="0">
                <a:latin typeface="Calibri"/>
                <a:cs typeface="Calibri"/>
              </a:rPr>
              <a:t>.	</a:t>
            </a:r>
            <a:r>
              <a:rPr sz="2800" b="1" spc="5" dirty="0">
                <a:latin typeface="Calibri"/>
                <a:cs typeface="Calibri"/>
              </a:rPr>
              <a:t>Эти</a:t>
            </a:r>
            <a:r>
              <a:rPr sz="2800" b="1" spc="-45" dirty="0">
                <a:latin typeface="Calibri"/>
                <a:cs typeface="Calibri"/>
              </a:rPr>
              <a:t>о</a:t>
            </a:r>
            <a:r>
              <a:rPr sz="2800" b="1" spc="-10" dirty="0">
                <a:latin typeface="Calibri"/>
                <a:cs typeface="Calibri"/>
              </a:rPr>
              <a:t>л</a:t>
            </a:r>
            <a:r>
              <a:rPr sz="2800" b="1" spc="5" dirty="0">
                <a:latin typeface="Calibri"/>
                <a:cs typeface="Calibri"/>
              </a:rPr>
              <a:t>о</a:t>
            </a:r>
            <a:r>
              <a:rPr sz="2800" b="1" spc="-15" dirty="0">
                <a:latin typeface="Calibri"/>
                <a:cs typeface="Calibri"/>
              </a:rPr>
              <a:t>г</a:t>
            </a: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я</a:t>
            </a:r>
            <a:r>
              <a:rPr sz="2800" b="1" dirty="0">
                <a:latin typeface="Calibri"/>
                <a:cs typeface="Calibri"/>
              </a:rPr>
              <a:t>.	</a:t>
            </a:r>
            <a:r>
              <a:rPr sz="2800" b="1" spc="5" dirty="0">
                <a:latin typeface="Calibri"/>
                <a:cs typeface="Calibri"/>
              </a:rPr>
              <a:t>П</a:t>
            </a:r>
            <a:r>
              <a:rPr sz="2800" b="1" spc="10" dirty="0">
                <a:latin typeface="Calibri"/>
                <a:cs typeface="Calibri"/>
              </a:rPr>
              <a:t>а</a:t>
            </a:r>
            <a:r>
              <a:rPr sz="2800" b="1" spc="-40" dirty="0">
                <a:latin typeface="Calibri"/>
                <a:cs typeface="Calibri"/>
              </a:rPr>
              <a:t>т</a:t>
            </a:r>
            <a:r>
              <a:rPr sz="2800" b="1" spc="5" dirty="0">
                <a:latin typeface="Calibri"/>
                <a:cs typeface="Calibri"/>
              </a:rPr>
              <a:t>о</a:t>
            </a:r>
            <a:r>
              <a:rPr sz="2800" b="1" spc="-40" dirty="0">
                <a:latin typeface="Calibri"/>
                <a:cs typeface="Calibri"/>
              </a:rPr>
              <a:t>г</a:t>
            </a:r>
            <a:r>
              <a:rPr sz="2800" b="1" dirty="0">
                <a:latin typeface="Calibri"/>
                <a:cs typeface="Calibri"/>
              </a:rPr>
              <a:t>ен</a:t>
            </a:r>
            <a:r>
              <a:rPr sz="2800" b="1" spc="5" dirty="0">
                <a:latin typeface="Calibri"/>
                <a:cs typeface="Calibri"/>
              </a:rPr>
              <a:t>е</a:t>
            </a:r>
            <a:r>
              <a:rPr sz="2800" b="1" spc="10" dirty="0">
                <a:latin typeface="Calibri"/>
                <a:cs typeface="Calibri"/>
              </a:rPr>
              <a:t>з</a:t>
            </a:r>
            <a:r>
              <a:rPr sz="2800" b="1" dirty="0">
                <a:latin typeface="Calibri"/>
                <a:cs typeface="Calibri"/>
              </a:rPr>
              <a:t>.	</a:t>
            </a:r>
            <a:r>
              <a:rPr sz="2800" b="1" spc="5" dirty="0">
                <a:latin typeface="Calibri"/>
                <a:cs typeface="Calibri"/>
              </a:rPr>
              <a:t>Кла</a:t>
            </a:r>
            <a:r>
              <a:rPr sz="2800" b="1" spc="-25" dirty="0">
                <a:latin typeface="Calibri"/>
                <a:cs typeface="Calibri"/>
              </a:rPr>
              <a:t>с</a:t>
            </a:r>
            <a:r>
              <a:rPr sz="2800" b="1" dirty="0">
                <a:latin typeface="Calibri"/>
                <a:cs typeface="Calibri"/>
              </a:rPr>
              <a:t>сифи</a:t>
            </a:r>
            <a:r>
              <a:rPr sz="2800" b="1" spc="-20" dirty="0">
                <a:latin typeface="Calibri"/>
                <a:cs typeface="Calibri"/>
              </a:rPr>
              <a:t>к</a:t>
            </a:r>
            <a:r>
              <a:rPr sz="2800" b="1" spc="5" dirty="0">
                <a:latin typeface="Calibri"/>
                <a:cs typeface="Calibri"/>
              </a:rPr>
              <a:t>а</a:t>
            </a:r>
            <a:r>
              <a:rPr sz="2800" b="1" spc="15" dirty="0">
                <a:latin typeface="Calibri"/>
                <a:cs typeface="Calibri"/>
              </a:rPr>
              <a:t>ц</a:t>
            </a: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20" dirty="0">
                <a:latin typeface="Calibri"/>
                <a:cs typeface="Calibri"/>
              </a:rPr>
              <a:t>я</a:t>
            </a:r>
            <a:r>
              <a:rPr sz="2800" b="1" dirty="0">
                <a:latin typeface="Calibri"/>
                <a:cs typeface="Calibri"/>
              </a:rPr>
              <a:t>.  </a:t>
            </a:r>
            <a:r>
              <a:rPr sz="2800" b="1" spc="-5" dirty="0">
                <a:latin typeface="Calibri"/>
                <a:cs typeface="Calibri"/>
              </a:rPr>
              <a:t>Симптомы. </a:t>
            </a:r>
            <a:r>
              <a:rPr sz="2800" b="1" spc="-10" dirty="0">
                <a:latin typeface="Calibri"/>
                <a:cs typeface="Calibri"/>
              </a:rPr>
              <a:t>Периоды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течения.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948687"/>
            <a:ext cx="34861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3363595" algn="l"/>
              </a:tabLst>
            </a:pPr>
            <a:r>
              <a:rPr sz="2800" spc="-10" dirty="0"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-15" dirty="0">
                <a:latin typeface="Calibri"/>
                <a:cs typeface="Calibri"/>
              </a:rPr>
              <a:t>Орг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20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ц</a:t>
            </a:r>
            <a:r>
              <a:rPr sz="2800" dirty="0">
                <a:latin typeface="Calibri"/>
                <a:cs typeface="Calibri"/>
              </a:rPr>
              <a:t>ио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о	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6639" y="1948687"/>
            <a:ext cx="45154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75660" algn="l"/>
              </a:tabLst>
            </a:pPr>
            <a:r>
              <a:rPr sz="280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70" dirty="0">
                <a:latin typeface="Calibri"/>
                <a:cs typeface="Calibri"/>
              </a:rPr>
              <a:t>о</a:t>
            </a:r>
            <a:r>
              <a:rPr sz="2800" spc="-60" dirty="0">
                <a:latin typeface="Calibri"/>
                <a:cs typeface="Calibri"/>
              </a:rPr>
              <a:t>д</a:t>
            </a:r>
            <a:r>
              <a:rPr sz="2800" spc="-7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л</a:t>
            </a:r>
            <a:r>
              <a:rPr sz="2800" spc="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г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30" dirty="0">
                <a:latin typeface="Calibri"/>
                <a:cs typeface="Calibri"/>
              </a:rPr>
              <a:t>ч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е	</a:t>
            </a:r>
            <a:r>
              <a:rPr sz="2800" spc="-5" dirty="0">
                <a:latin typeface="Calibri"/>
                <a:cs typeface="Calibri"/>
              </a:rPr>
              <a:t>осн</a:t>
            </a:r>
            <a:r>
              <a:rPr sz="2800" spc="10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вы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6350">
              <a:lnSpc>
                <a:spcPct val="100000"/>
              </a:lnSpc>
              <a:spcBef>
                <a:spcPts val="110"/>
              </a:spcBef>
              <a:tabLst>
                <a:tab pos="1902460" algn="l"/>
                <a:tab pos="2795905" algn="l"/>
                <a:tab pos="5266055" algn="l"/>
              </a:tabLst>
            </a:pPr>
            <a:r>
              <a:rPr dirty="0"/>
              <a:t>м</a:t>
            </a:r>
            <a:r>
              <a:rPr spc="-55" dirty="0"/>
              <a:t>е</a:t>
            </a:r>
            <a:r>
              <a:rPr dirty="0"/>
              <a:t>д</a:t>
            </a:r>
            <a:r>
              <a:rPr spc="-15" dirty="0"/>
              <a:t>и</a:t>
            </a:r>
            <a:r>
              <a:rPr spc="-5" dirty="0"/>
              <a:t>ц</a:t>
            </a:r>
            <a:r>
              <a:rPr spc="5" dirty="0"/>
              <a:t>ин</a:t>
            </a:r>
            <a:r>
              <a:rPr spc="-15" dirty="0"/>
              <a:t>с</a:t>
            </a:r>
            <a:r>
              <a:rPr spc="-60" dirty="0"/>
              <a:t>к</a:t>
            </a:r>
            <a:r>
              <a:rPr dirty="0"/>
              <a:t>о</a:t>
            </a:r>
            <a:r>
              <a:rPr spc="5" dirty="0"/>
              <a:t>й</a:t>
            </a:r>
            <a:r>
              <a:rPr dirty="0"/>
              <a:t>	</a:t>
            </a:r>
            <a:r>
              <a:rPr spc="-10" dirty="0"/>
              <a:t>р</a:t>
            </a:r>
            <a:r>
              <a:rPr spc="5" dirty="0"/>
              <a:t>е</a:t>
            </a:r>
            <a:r>
              <a:rPr spc="-5" dirty="0"/>
              <a:t>а</a:t>
            </a:r>
            <a:r>
              <a:rPr spc="15" dirty="0"/>
              <a:t>б</a:t>
            </a:r>
            <a:r>
              <a:rPr spc="5" dirty="0"/>
              <a:t>ил</a:t>
            </a:r>
            <a:r>
              <a:rPr spc="-5" dirty="0"/>
              <a:t>итац</a:t>
            </a:r>
            <a:r>
              <a:rPr spc="5" dirty="0"/>
              <a:t>и</a:t>
            </a:r>
            <a:r>
              <a:rPr spc="-5" dirty="0"/>
              <a:t>и</a:t>
            </a:r>
            <a:r>
              <a:rPr dirty="0"/>
              <a:t>.	</a:t>
            </a:r>
            <a:r>
              <a:rPr spc="-60" dirty="0"/>
              <a:t>Р</a:t>
            </a:r>
            <a:r>
              <a:rPr spc="5" dirty="0"/>
              <a:t>е</a:t>
            </a:r>
            <a:r>
              <a:rPr spc="-5" dirty="0"/>
              <a:t>а</a:t>
            </a:r>
            <a:r>
              <a:rPr spc="-10" dirty="0"/>
              <a:t>б</a:t>
            </a:r>
            <a:r>
              <a:rPr spc="5" dirty="0"/>
              <a:t>ил</a:t>
            </a:r>
            <a:r>
              <a:rPr spc="-30" dirty="0"/>
              <a:t>и</a:t>
            </a:r>
            <a:r>
              <a:rPr spc="-5" dirty="0"/>
              <a:t>тац</a:t>
            </a:r>
            <a:r>
              <a:rPr spc="5" dirty="0"/>
              <a:t>ион</a:t>
            </a:r>
            <a:r>
              <a:rPr spc="-5" dirty="0"/>
              <a:t>н</a:t>
            </a:r>
            <a:r>
              <a:rPr dirty="0"/>
              <a:t>ый  </a:t>
            </a:r>
            <a:r>
              <a:rPr spc="-5" dirty="0"/>
              <a:t>диагноз	</a:t>
            </a:r>
            <a:r>
              <a:rPr spc="5" dirty="0"/>
              <a:t>на </a:t>
            </a:r>
            <a:r>
              <a:rPr dirty="0"/>
              <a:t>основе</a:t>
            </a:r>
            <a:r>
              <a:rPr spc="-80" dirty="0"/>
              <a:t> </a:t>
            </a:r>
            <a:r>
              <a:rPr spc="-70" dirty="0"/>
              <a:t>МКФ.</a:t>
            </a:r>
          </a:p>
          <a:p>
            <a:pPr marL="527685" marR="12700" indent="-515620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527685" algn="l"/>
                <a:tab pos="528320" algn="l"/>
                <a:tab pos="5183505" algn="l"/>
                <a:tab pos="6699250" algn="l"/>
              </a:tabLst>
            </a:pPr>
            <a:r>
              <a:rPr spc="5" dirty="0"/>
              <a:t>К</a:t>
            </a:r>
            <a:r>
              <a:rPr spc="-5" dirty="0"/>
              <a:t>л</a:t>
            </a:r>
            <a:r>
              <a:rPr spc="-25" dirty="0"/>
              <a:t>и</a:t>
            </a:r>
            <a:r>
              <a:rPr spc="5" dirty="0"/>
              <a:t>н</a:t>
            </a:r>
            <a:r>
              <a:rPr dirty="0"/>
              <a:t>и</a:t>
            </a:r>
            <a:r>
              <a:rPr spc="-65" dirty="0"/>
              <a:t>к</a:t>
            </a:r>
            <a:r>
              <a:rPr spc="15" dirty="0"/>
              <a:t>о</a:t>
            </a:r>
            <a:r>
              <a:rPr dirty="0"/>
              <a:t>-ин</a:t>
            </a:r>
            <a:r>
              <a:rPr spc="-10" dirty="0"/>
              <a:t>с</a:t>
            </a:r>
            <a:r>
              <a:rPr spc="-5" dirty="0"/>
              <a:t>т</a:t>
            </a:r>
            <a:r>
              <a:rPr spc="-45" dirty="0"/>
              <a:t>р</a:t>
            </a:r>
            <a:r>
              <a:rPr spc="-25" dirty="0"/>
              <a:t>у</a:t>
            </a:r>
            <a:r>
              <a:rPr dirty="0"/>
              <a:t>м</a:t>
            </a:r>
            <a:r>
              <a:rPr spc="-10" dirty="0"/>
              <a:t>е</a:t>
            </a:r>
            <a:r>
              <a:rPr spc="-15" dirty="0"/>
              <a:t>н</a:t>
            </a:r>
            <a:r>
              <a:rPr spc="-5" dirty="0"/>
              <a:t>таль</a:t>
            </a:r>
            <a:r>
              <a:rPr spc="-15" dirty="0"/>
              <a:t>н</a:t>
            </a:r>
            <a:r>
              <a:rPr dirty="0"/>
              <a:t>ая	</a:t>
            </a:r>
            <a:r>
              <a:rPr spc="-5" dirty="0"/>
              <a:t>о</a:t>
            </a:r>
            <a:r>
              <a:rPr spc="-30" dirty="0"/>
              <a:t>ц</a:t>
            </a:r>
            <a:r>
              <a:rPr dirty="0"/>
              <a:t>ен</a:t>
            </a:r>
            <a:r>
              <a:rPr spc="-50" dirty="0"/>
              <a:t>к</a:t>
            </a:r>
            <a:r>
              <a:rPr dirty="0"/>
              <a:t>а	</a:t>
            </a:r>
            <a:r>
              <a:rPr spc="-15" dirty="0"/>
              <a:t>с</a:t>
            </a:r>
            <a:r>
              <a:rPr spc="-5" dirty="0"/>
              <a:t>ос</a:t>
            </a:r>
            <a:r>
              <a:rPr spc="-35" dirty="0"/>
              <a:t>т</a:t>
            </a:r>
            <a:r>
              <a:rPr spc="-5" dirty="0"/>
              <a:t>ояния  </a:t>
            </a:r>
            <a:r>
              <a:rPr dirty="0"/>
              <a:t>пациента.</a:t>
            </a: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pc="-15" dirty="0"/>
              <a:t>Методы </a:t>
            </a:r>
            <a:r>
              <a:rPr spc="5" dirty="0"/>
              <a:t>и </a:t>
            </a:r>
            <a:r>
              <a:rPr spc="-15" dirty="0"/>
              <a:t>методики медицинской</a:t>
            </a:r>
            <a:r>
              <a:rPr spc="-60" dirty="0"/>
              <a:t> </a:t>
            </a:r>
            <a:r>
              <a:rPr spc="-5" dirty="0"/>
              <a:t>реабилитации.</a:t>
            </a:r>
          </a:p>
          <a:p>
            <a:pPr marL="527685" marR="5080" indent="-515620">
              <a:lnSpc>
                <a:spcPct val="100000"/>
              </a:lnSpc>
              <a:spcBef>
                <a:spcPts val="675"/>
              </a:spcBef>
              <a:buFont typeface="Calibri"/>
              <a:buAutoNum type="arabicPeriod" startAt="3"/>
              <a:tabLst>
                <a:tab pos="607060" algn="l"/>
                <a:tab pos="607695" algn="l"/>
                <a:tab pos="3302635" algn="l"/>
                <a:tab pos="5643880" algn="l"/>
              </a:tabLst>
            </a:pPr>
            <a:r>
              <a:rPr dirty="0"/>
              <a:t>	</a:t>
            </a:r>
            <a:r>
              <a:rPr spc="-10" dirty="0"/>
              <a:t>С</a:t>
            </a:r>
            <a:r>
              <a:rPr spc="-5" dirty="0"/>
              <a:t>ос</a:t>
            </a:r>
            <a:r>
              <a:rPr spc="-15" dirty="0"/>
              <a:t>т</a:t>
            </a:r>
            <a:r>
              <a:rPr spc="5" dirty="0"/>
              <a:t>а</a:t>
            </a:r>
            <a:r>
              <a:rPr spc="-25" dirty="0"/>
              <a:t>в</a:t>
            </a:r>
            <a:r>
              <a:rPr dirty="0"/>
              <a:t>лени</a:t>
            </a:r>
            <a:r>
              <a:rPr spc="5" dirty="0"/>
              <a:t>е</a:t>
            </a:r>
            <a:r>
              <a:rPr dirty="0"/>
              <a:t>	</a:t>
            </a:r>
            <a:r>
              <a:rPr spc="-20" dirty="0"/>
              <a:t>п</a:t>
            </a:r>
            <a:r>
              <a:rPr spc="-10" dirty="0"/>
              <a:t>р</a:t>
            </a:r>
            <a:r>
              <a:rPr spc="-15" dirty="0"/>
              <a:t>о</a:t>
            </a:r>
            <a:r>
              <a:rPr spc="-35" dirty="0"/>
              <a:t>т</a:t>
            </a:r>
            <a:r>
              <a:rPr dirty="0"/>
              <a:t>о</a:t>
            </a:r>
            <a:r>
              <a:rPr spc="-50" dirty="0"/>
              <a:t>к</a:t>
            </a:r>
            <a:r>
              <a:rPr spc="-40" dirty="0"/>
              <a:t>о</a:t>
            </a:r>
            <a:r>
              <a:rPr spc="-15" dirty="0"/>
              <a:t>л</a:t>
            </a:r>
            <a:r>
              <a:rPr spc="5" dirty="0"/>
              <a:t>а</a:t>
            </a:r>
            <a:r>
              <a:rPr dirty="0"/>
              <a:t>	</a:t>
            </a:r>
            <a:r>
              <a:rPr spc="5" dirty="0"/>
              <a:t>инди</a:t>
            </a:r>
            <a:r>
              <a:rPr spc="-25" dirty="0"/>
              <a:t>в</a:t>
            </a:r>
            <a:r>
              <a:rPr spc="5" dirty="0"/>
              <a:t>и</a:t>
            </a:r>
            <a:r>
              <a:rPr spc="-35" dirty="0"/>
              <a:t>д</a:t>
            </a:r>
            <a:r>
              <a:rPr dirty="0"/>
              <a:t>уа</a:t>
            </a:r>
            <a:r>
              <a:rPr spc="10" dirty="0"/>
              <a:t>л</a:t>
            </a:r>
            <a:r>
              <a:rPr spc="-25" dirty="0"/>
              <a:t>ь</a:t>
            </a:r>
            <a:r>
              <a:rPr spc="10" dirty="0"/>
              <a:t>н</a:t>
            </a:r>
            <a:r>
              <a:rPr spc="-20" dirty="0"/>
              <a:t>ы</a:t>
            </a:r>
            <a:r>
              <a:rPr dirty="0"/>
              <a:t>х  </a:t>
            </a:r>
            <a:r>
              <a:rPr spc="-5" dirty="0"/>
              <a:t>программ</a:t>
            </a:r>
            <a:r>
              <a:rPr spc="-20" dirty="0"/>
              <a:t> </a:t>
            </a:r>
            <a:r>
              <a:rPr spc="-5" dirty="0"/>
              <a:t>реабилитации.</a:t>
            </a:r>
          </a:p>
          <a:p>
            <a:pPr marL="527685" marR="11430" indent="-515620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527685" algn="l"/>
                <a:tab pos="528320" algn="l"/>
                <a:tab pos="2756535" algn="l"/>
                <a:tab pos="6165215" algn="l"/>
              </a:tabLst>
            </a:pPr>
            <a:r>
              <a:rPr spc="-10" dirty="0"/>
              <a:t>О</a:t>
            </a:r>
            <a:r>
              <a:rPr spc="-35" dirty="0"/>
              <a:t>ц</a:t>
            </a:r>
            <a:r>
              <a:rPr spc="5" dirty="0"/>
              <a:t>ен</a:t>
            </a:r>
            <a:r>
              <a:rPr spc="-55" dirty="0"/>
              <a:t>к</a:t>
            </a:r>
            <a:r>
              <a:rPr spc="5" dirty="0"/>
              <a:t>а</a:t>
            </a:r>
            <a:r>
              <a:rPr dirty="0"/>
              <a:t>	</a:t>
            </a:r>
            <a:r>
              <a:rPr spc="5" dirty="0"/>
              <a:t>эфф</a:t>
            </a:r>
            <a:r>
              <a:rPr spc="-30" dirty="0"/>
              <a:t>е</a:t>
            </a:r>
            <a:r>
              <a:rPr dirty="0"/>
              <a:t>к</a:t>
            </a:r>
            <a:r>
              <a:rPr spc="-20" dirty="0"/>
              <a:t>т</a:t>
            </a:r>
            <a:r>
              <a:rPr spc="5" dirty="0"/>
              <a:t>и</a:t>
            </a:r>
            <a:r>
              <a:rPr spc="-5" dirty="0"/>
              <a:t>в</a:t>
            </a:r>
            <a:r>
              <a:rPr spc="10" dirty="0"/>
              <a:t>н</a:t>
            </a:r>
            <a:r>
              <a:rPr spc="-5" dirty="0"/>
              <a:t>ос</a:t>
            </a:r>
            <a:r>
              <a:rPr spc="-15" dirty="0"/>
              <a:t>т</a:t>
            </a:r>
            <a:r>
              <a:rPr spc="5" dirty="0"/>
              <a:t>и</a:t>
            </a:r>
            <a:r>
              <a:rPr dirty="0"/>
              <a:t>	м</a:t>
            </a:r>
            <a:r>
              <a:rPr spc="-55" dirty="0"/>
              <a:t>е</a:t>
            </a:r>
            <a:r>
              <a:rPr dirty="0"/>
              <a:t>д</a:t>
            </a:r>
            <a:r>
              <a:rPr spc="-15" dirty="0"/>
              <a:t>и</a:t>
            </a:r>
            <a:r>
              <a:rPr spc="-5" dirty="0"/>
              <a:t>ц</a:t>
            </a:r>
            <a:r>
              <a:rPr spc="5" dirty="0"/>
              <a:t>ин</a:t>
            </a:r>
            <a:r>
              <a:rPr spc="-15" dirty="0"/>
              <a:t>с</a:t>
            </a:r>
            <a:r>
              <a:rPr spc="-60" dirty="0"/>
              <a:t>к</a:t>
            </a:r>
            <a:r>
              <a:rPr spc="-5" dirty="0"/>
              <a:t>ой  реабилитации.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1108075"/>
            <a:chOff x="0" y="0"/>
            <a:chExt cx="9144000" cy="110807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908685"/>
            </a:xfrm>
            <a:custGeom>
              <a:avLst/>
              <a:gdLst/>
              <a:ahLst/>
              <a:cxnLst/>
              <a:rect l="l" t="t" r="r" b="b"/>
              <a:pathLst>
                <a:path w="9144000" h="908685">
                  <a:moveTo>
                    <a:pt x="9144000" y="0"/>
                  </a:moveTo>
                  <a:lnTo>
                    <a:pt x="0" y="0"/>
                  </a:lnTo>
                  <a:lnTo>
                    <a:pt x="0" y="908303"/>
                  </a:lnTo>
                  <a:lnTo>
                    <a:pt x="9144000" y="9083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60448" y="0"/>
              <a:ext cx="5054854" cy="11076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6264" y="103378"/>
            <a:ext cx="44170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spc="-25" dirty="0">
                <a:latin typeface="Calibri"/>
                <a:cs typeface="Calibri"/>
              </a:rPr>
              <a:t>Содержание</a:t>
            </a:r>
            <a:r>
              <a:rPr sz="4000" b="0" spc="-80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лекции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752600"/>
            <a:ext cx="2362200" cy="4876800"/>
            <a:chOff x="228600" y="1752600"/>
            <a:chExt cx="2362200" cy="4876800"/>
          </a:xfrm>
        </p:grpSpPr>
        <p:sp>
          <p:nvSpPr>
            <p:cNvPr id="3" name="object 3"/>
            <p:cNvSpPr/>
            <p:nvPr/>
          </p:nvSpPr>
          <p:spPr>
            <a:xfrm>
              <a:off x="228600" y="1752600"/>
              <a:ext cx="2209800" cy="2590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4267200"/>
              <a:ext cx="2362200" cy="2362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-3047" y="0"/>
            <a:ext cx="9153525" cy="1457325"/>
            <a:chOff x="-3047" y="0"/>
            <a:chExt cx="9153525" cy="1457325"/>
          </a:xfrm>
        </p:grpSpPr>
        <p:sp>
          <p:nvSpPr>
            <p:cNvPr id="6" name="object 6"/>
            <p:cNvSpPr/>
            <p:nvPr/>
          </p:nvSpPr>
          <p:spPr>
            <a:xfrm>
              <a:off x="1524" y="1524"/>
              <a:ext cx="9144000" cy="1447800"/>
            </a:xfrm>
            <a:custGeom>
              <a:avLst/>
              <a:gdLst/>
              <a:ahLst/>
              <a:cxnLst/>
              <a:rect l="l" t="t" r="r" b="b"/>
              <a:pathLst>
                <a:path w="9144000" h="1447800">
                  <a:moveTo>
                    <a:pt x="91440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9144000" y="1447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" y="1524"/>
              <a:ext cx="9144000" cy="1447800"/>
            </a:xfrm>
            <a:custGeom>
              <a:avLst/>
              <a:gdLst/>
              <a:ahLst/>
              <a:cxnLst/>
              <a:rect l="l" t="t" r="r" b="b"/>
              <a:pathLst>
                <a:path w="9144000" h="1447800">
                  <a:moveTo>
                    <a:pt x="0" y="1447800"/>
                  </a:moveTo>
                  <a:lnTo>
                    <a:pt x="9144000" y="1447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9144">
              <a:solidFill>
                <a:srgbClr val="E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2238" y="14223"/>
            <a:ext cx="7190740" cy="131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600"/>
              </a:lnSpc>
              <a:spcBef>
                <a:spcPts val="100"/>
              </a:spcBef>
              <a:tabLst>
                <a:tab pos="1890395" algn="l"/>
                <a:tab pos="2683510" algn="l"/>
              </a:tabLst>
            </a:pPr>
            <a:r>
              <a:rPr sz="2400" spc="-5" dirty="0"/>
              <a:t>Организация	</a:t>
            </a:r>
            <a:r>
              <a:rPr sz="2400" spc="-20" dirty="0"/>
              <a:t>отделений </a:t>
            </a:r>
            <a:r>
              <a:rPr sz="2400" spc="-10" dirty="0"/>
              <a:t>медицинской </a:t>
            </a:r>
            <a:r>
              <a:rPr sz="2400" spc="-5" dirty="0"/>
              <a:t>реабилитации  </a:t>
            </a:r>
            <a:r>
              <a:rPr sz="2400" spc="5" dirty="0"/>
              <a:t>на</a:t>
            </a:r>
            <a:r>
              <a:rPr sz="2400" dirty="0"/>
              <a:t> </a:t>
            </a:r>
            <a:r>
              <a:rPr sz="2400" spc="-5" dirty="0"/>
              <a:t>базе</a:t>
            </a:r>
            <a:r>
              <a:rPr sz="2400" spc="20" dirty="0"/>
              <a:t> </a:t>
            </a:r>
            <a:r>
              <a:rPr sz="2400" spc="-25" dirty="0"/>
              <a:t>Госпиталей	</a:t>
            </a:r>
            <a:r>
              <a:rPr sz="2400" dirty="0"/>
              <a:t>для </a:t>
            </a:r>
            <a:r>
              <a:rPr sz="2400" spc="-10" dirty="0"/>
              <a:t>ветеранов</a:t>
            </a:r>
            <a:r>
              <a:rPr sz="2400" spc="35" dirty="0"/>
              <a:t> </a:t>
            </a:r>
            <a:r>
              <a:rPr sz="2400" spc="-5" dirty="0"/>
              <a:t>войн</a:t>
            </a:r>
            <a:endParaRPr sz="2400"/>
          </a:p>
          <a:p>
            <a:pPr marL="66040" algn="ctr">
              <a:lnSpc>
                <a:spcPct val="100000"/>
              </a:lnSpc>
              <a:spcBef>
                <a:spcPts val="500"/>
              </a:spcBef>
              <a:tabLst>
                <a:tab pos="1386205" algn="l"/>
                <a:tab pos="1693545" algn="l"/>
              </a:tabLst>
            </a:pPr>
            <a:r>
              <a:rPr sz="2400" spc="-55" dirty="0"/>
              <a:t>г.</a:t>
            </a:r>
            <a:r>
              <a:rPr sz="2400" spc="-5" dirty="0"/>
              <a:t> Казани	</a:t>
            </a:r>
            <a:r>
              <a:rPr sz="2400" dirty="0"/>
              <a:t>и	</a:t>
            </a:r>
            <a:r>
              <a:rPr sz="2400" spc="-55" dirty="0"/>
              <a:t>г. </a:t>
            </a:r>
            <a:r>
              <a:rPr sz="2400" spc="-5" dirty="0"/>
              <a:t>Набережные </a:t>
            </a:r>
            <a:r>
              <a:rPr sz="2400" spc="-10" dirty="0"/>
              <a:t>Челны, </a:t>
            </a:r>
            <a:r>
              <a:rPr sz="2400" spc="-5" dirty="0"/>
              <a:t>ГКБ№ </a:t>
            </a:r>
            <a:r>
              <a:rPr sz="2400" dirty="0"/>
              <a:t>7</a:t>
            </a:r>
            <a:r>
              <a:rPr sz="2400" spc="15" dirty="0"/>
              <a:t> </a:t>
            </a:r>
            <a:r>
              <a:rPr sz="2400" spc="-20" dirty="0"/>
              <a:t>г.Казани</a:t>
            </a:r>
            <a:endParaRPr sz="2400"/>
          </a:p>
        </p:txBody>
      </p:sp>
      <p:grpSp>
        <p:nvGrpSpPr>
          <p:cNvPr id="9" name="object 9"/>
          <p:cNvGrpSpPr/>
          <p:nvPr/>
        </p:nvGrpSpPr>
        <p:grpSpPr>
          <a:xfrm>
            <a:off x="2286000" y="1752600"/>
            <a:ext cx="6629400" cy="4876800"/>
            <a:chOff x="2286000" y="1752600"/>
            <a:chExt cx="6629400" cy="4876800"/>
          </a:xfrm>
        </p:grpSpPr>
        <p:sp>
          <p:nvSpPr>
            <p:cNvPr id="10" name="object 10"/>
            <p:cNvSpPr/>
            <p:nvPr/>
          </p:nvSpPr>
          <p:spPr>
            <a:xfrm>
              <a:off x="2438400" y="1752600"/>
              <a:ext cx="2362200" cy="2514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6000" y="4267200"/>
              <a:ext cx="2362200" cy="2362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400" y="1752600"/>
              <a:ext cx="2133600" cy="2514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00800" y="1752600"/>
              <a:ext cx="2514600" cy="2590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9400" y="4267200"/>
              <a:ext cx="2286000" cy="2362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04657" y="2519806"/>
              <a:ext cx="381635" cy="255270"/>
            </a:xfrm>
            <a:custGeom>
              <a:avLst/>
              <a:gdLst/>
              <a:ahLst/>
              <a:cxnLst/>
              <a:rect l="l" t="t" r="r" b="b"/>
              <a:pathLst>
                <a:path w="381634" h="255269">
                  <a:moveTo>
                    <a:pt x="362203" y="0"/>
                  </a:moveTo>
                  <a:lnTo>
                    <a:pt x="0" y="31750"/>
                  </a:lnTo>
                  <a:lnTo>
                    <a:pt x="19558" y="254762"/>
                  </a:lnTo>
                  <a:lnTo>
                    <a:pt x="381635" y="223012"/>
                  </a:lnTo>
                  <a:lnTo>
                    <a:pt x="362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04657" y="2519806"/>
              <a:ext cx="381635" cy="255270"/>
            </a:xfrm>
            <a:custGeom>
              <a:avLst/>
              <a:gdLst/>
              <a:ahLst/>
              <a:cxnLst/>
              <a:rect l="l" t="t" r="r" b="b"/>
              <a:pathLst>
                <a:path w="381634" h="255269">
                  <a:moveTo>
                    <a:pt x="0" y="31750"/>
                  </a:moveTo>
                  <a:lnTo>
                    <a:pt x="362203" y="0"/>
                  </a:lnTo>
                  <a:lnTo>
                    <a:pt x="381635" y="223012"/>
                  </a:lnTo>
                  <a:lnTo>
                    <a:pt x="19558" y="254762"/>
                  </a:lnTo>
                  <a:lnTo>
                    <a:pt x="0" y="317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95800" y="4267200"/>
              <a:ext cx="2438400" cy="2362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10961" y="4419854"/>
              <a:ext cx="303530" cy="166370"/>
            </a:xfrm>
            <a:custGeom>
              <a:avLst/>
              <a:gdLst/>
              <a:ahLst/>
              <a:cxnLst/>
              <a:rect l="l" t="t" r="r" b="b"/>
              <a:pathLst>
                <a:path w="303529" h="166370">
                  <a:moveTo>
                    <a:pt x="290957" y="0"/>
                  </a:moveTo>
                  <a:lnTo>
                    <a:pt x="0" y="25400"/>
                  </a:lnTo>
                  <a:lnTo>
                    <a:pt x="12318" y="166243"/>
                  </a:lnTo>
                  <a:lnTo>
                    <a:pt x="303275" y="140716"/>
                  </a:lnTo>
                  <a:lnTo>
                    <a:pt x="2909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10961" y="4419854"/>
              <a:ext cx="303530" cy="166370"/>
            </a:xfrm>
            <a:custGeom>
              <a:avLst/>
              <a:gdLst/>
              <a:ahLst/>
              <a:cxnLst/>
              <a:rect l="l" t="t" r="r" b="b"/>
              <a:pathLst>
                <a:path w="303529" h="166370">
                  <a:moveTo>
                    <a:pt x="0" y="25400"/>
                  </a:moveTo>
                  <a:lnTo>
                    <a:pt x="290957" y="0"/>
                  </a:lnTo>
                  <a:lnTo>
                    <a:pt x="303275" y="140716"/>
                  </a:lnTo>
                  <a:lnTo>
                    <a:pt x="12318" y="166243"/>
                  </a:lnTo>
                  <a:lnTo>
                    <a:pt x="0" y="254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18515"/>
            <a:chOff x="0" y="0"/>
            <a:chExt cx="9144000" cy="8185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73405"/>
            </a:xfrm>
            <a:custGeom>
              <a:avLst/>
              <a:gdLst/>
              <a:ahLst/>
              <a:cxnLst/>
              <a:rect l="l" t="t" r="r" b="b"/>
              <a:pathLst>
                <a:path w="9144000" h="573405">
                  <a:moveTo>
                    <a:pt x="9144000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9144000" y="573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4840" y="0"/>
              <a:ext cx="7977885" cy="4828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0400" y="191973"/>
              <a:ext cx="461581" cy="6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8791" y="191973"/>
              <a:ext cx="1388110" cy="626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64735" y="191973"/>
              <a:ext cx="1650364" cy="626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9838" y="0"/>
            <a:ext cx="7564755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200" spc="-5" dirty="0"/>
              <a:t>Факторы </a:t>
            </a:r>
            <a:r>
              <a:rPr sz="2200" dirty="0"/>
              <a:t>риска </a:t>
            </a:r>
            <a:r>
              <a:rPr sz="2200" spc="-10" dirty="0"/>
              <a:t>проведения </a:t>
            </a:r>
            <a:r>
              <a:rPr sz="2200" spc="-5" dirty="0"/>
              <a:t>реабилитационных мероприятий</a:t>
            </a:r>
            <a:endParaRPr sz="2200"/>
          </a:p>
          <a:p>
            <a:pPr algn="ctr">
              <a:lnSpc>
                <a:spcPct val="100000"/>
              </a:lnSpc>
            </a:pPr>
            <a:r>
              <a:rPr sz="2200" spc="-5" dirty="0"/>
              <a:t>(Буйлова </a:t>
            </a:r>
            <a:r>
              <a:rPr sz="2200" spc="-25" dirty="0"/>
              <a:t>Т.В.,</a:t>
            </a:r>
            <a:r>
              <a:rPr sz="2200" spc="-60" dirty="0"/>
              <a:t> </a:t>
            </a:r>
            <a:r>
              <a:rPr sz="2200" dirty="0"/>
              <a:t>2019)</a:t>
            </a:r>
            <a:endParaRPr sz="2200"/>
          </a:p>
        </p:txBody>
      </p:sp>
      <p:sp>
        <p:nvSpPr>
          <p:cNvPr id="9" name="object 9"/>
          <p:cNvSpPr txBox="1"/>
          <p:nvPr/>
        </p:nvSpPr>
        <p:spPr>
          <a:xfrm>
            <a:off x="293319" y="518287"/>
            <a:ext cx="105092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6870" algn="l"/>
              </a:tabLst>
            </a:pPr>
            <a:r>
              <a:rPr sz="1700" dirty="0">
                <a:latin typeface="Calibri"/>
                <a:cs typeface="Calibri"/>
              </a:rPr>
              <a:t>1.	</a:t>
            </a:r>
            <a:r>
              <a:rPr sz="1700" spc="-10" dirty="0">
                <a:latin typeface="Calibri"/>
                <a:cs typeface="Calibri"/>
              </a:rPr>
              <a:t>Острые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8919" y="518287"/>
            <a:ext cx="733488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6390" algn="l"/>
                <a:tab pos="1707514" algn="l"/>
                <a:tab pos="3192145" algn="l"/>
                <a:tab pos="4570730" algn="l"/>
                <a:tab pos="4872355" algn="l"/>
                <a:tab pos="5704840" algn="l"/>
                <a:tab pos="6976109" algn="l"/>
              </a:tabLst>
            </a:pPr>
            <a:r>
              <a:rPr sz="1700" dirty="0">
                <a:latin typeface="Calibri"/>
                <a:cs typeface="Calibri"/>
              </a:rPr>
              <a:t>и	х</a:t>
            </a:r>
            <a:r>
              <a:rPr sz="1700" spc="-10" dirty="0">
                <a:latin typeface="Calibri"/>
                <a:cs typeface="Calibri"/>
              </a:rPr>
              <a:t>р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spc="20" dirty="0">
                <a:latin typeface="Calibri"/>
                <a:cs typeface="Calibri"/>
              </a:rPr>
              <a:t>н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spc="15" dirty="0">
                <a:latin typeface="Calibri"/>
                <a:cs typeface="Calibri"/>
              </a:rPr>
              <a:t>ч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ск</a:t>
            </a:r>
            <a:r>
              <a:rPr sz="1700" spc="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е	с</a:t>
            </a:r>
            <a:r>
              <a:rPr sz="1700" spc="-10" dirty="0">
                <a:latin typeface="Calibri"/>
                <a:cs typeface="Calibri"/>
              </a:rPr>
              <a:t>о</a:t>
            </a:r>
            <a:r>
              <a:rPr sz="1700" spc="-5" dirty="0">
                <a:latin typeface="Calibri"/>
                <a:cs typeface="Calibri"/>
              </a:rPr>
              <a:t>м</a:t>
            </a:r>
            <a:r>
              <a:rPr sz="1700" spc="20" dirty="0">
                <a:latin typeface="Calibri"/>
                <a:cs typeface="Calibri"/>
              </a:rPr>
              <a:t>а</a:t>
            </a:r>
            <a:r>
              <a:rPr sz="1700" spc="5" dirty="0">
                <a:latin typeface="Calibri"/>
                <a:cs typeface="Calibri"/>
              </a:rPr>
              <a:t>т</a:t>
            </a:r>
            <a:r>
              <a:rPr sz="1700" spc="-10" dirty="0">
                <a:latin typeface="Calibri"/>
                <a:cs typeface="Calibri"/>
              </a:rPr>
              <a:t>ич</a:t>
            </a:r>
            <a:r>
              <a:rPr sz="1700" spc="1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ск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е	за</a:t>
            </a:r>
            <a:r>
              <a:rPr sz="1700" spc="5" dirty="0">
                <a:latin typeface="Calibri"/>
                <a:cs typeface="Calibri"/>
              </a:rPr>
              <a:t>б</a:t>
            </a:r>
            <a:r>
              <a:rPr sz="1700" spc="-35" dirty="0">
                <a:latin typeface="Calibri"/>
                <a:cs typeface="Calibri"/>
              </a:rPr>
              <a:t>о</a:t>
            </a:r>
            <a:r>
              <a:rPr sz="1700" spc="-5" dirty="0">
                <a:latin typeface="Calibri"/>
                <a:cs typeface="Calibri"/>
              </a:rPr>
              <a:t>л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ва</a:t>
            </a:r>
            <a:r>
              <a:rPr sz="1700" spc="5" dirty="0">
                <a:latin typeface="Calibri"/>
                <a:cs typeface="Calibri"/>
              </a:rPr>
              <a:t>н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я	в	с</a:t>
            </a:r>
            <a:r>
              <a:rPr sz="1700" spc="-10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а</a:t>
            </a:r>
            <a:r>
              <a:rPr sz="1700" spc="10" dirty="0">
                <a:latin typeface="Calibri"/>
                <a:cs typeface="Calibri"/>
              </a:rPr>
              <a:t>д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и	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б</a:t>
            </a:r>
            <a:r>
              <a:rPr sz="1700" spc="-10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с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spc="10" dirty="0">
                <a:latin typeface="Calibri"/>
                <a:cs typeface="Calibri"/>
              </a:rPr>
              <a:t>р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н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я	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spc="15" dirty="0">
                <a:latin typeface="Calibri"/>
                <a:cs typeface="Calibri"/>
              </a:rPr>
              <a:t>л</a:t>
            </a:r>
            <a:r>
              <a:rPr sz="1700" dirty="0">
                <a:latin typeface="Calibri"/>
                <a:cs typeface="Calibri"/>
              </a:rPr>
              <a:t>и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319" y="725906"/>
            <a:ext cx="8560435" cy="12179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509"/>
              </a:spcBef>
            </a:pPr>
            <a:r>
              <a:rPr sz="1700" spc="-10" dirty="0">
                <a:latin typeface="Calibri"/>
                <a:cs typeface="Calibri"/>
              </a:rPr>
              <a:t>декомпенсации;</a:t>
            </a:r>
            <a:endParaRPr sz="17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356870" algn="l"/>
                <a:tab pos="357505" algn="l"/>
              </a:tabLst>
            </a:pPr>
            <a:r>
              <a:rPr sz="1700" spc="-5" dirty="0">
                <a:latin typeface="Calibri"/>
                <a:cs typeface="Calibri"/>
              </a:rPr>
              <a:t>Инфекционные заболевания (включая гнойные процессы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-5" dirty="0">
                <a:latin typeface="Calibri"/>
                <a:cs typeface="Calibri"/>
              </a:rPr>
              <a:t>венерические заболевания)  </a:t>
            </a:r>
            <a:r>
              <a:rPr sz="1700" dirty="0">
                <a:latin typeface="Calibri"/>
                <a:cs typeface="Calibri"/>
              </a:rPr>
              <a:t>в </a:t>
            </a:r>
            <a:r>
              <a:rPr sz="1700" spc="-10" dirty="0">
                <a:latin typeface="Calibri"/>
                <a:cs typeface="Calibri"/>
              </a:rPr>
              <a:t>острой </a:t>
            </a:r>
            <a:r>
              <a:rPr sz="1700" spc="-5" dirty="0">
                <a:latin typeface="Calibri"/>
                <a:cs typeface="Calibri"/>
              </a:rPr>
              <a:t>или заразной</a:t>
            </a:r>
            <a:r>
              <a:rPr sz="1700" spc="8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формах;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5"/>
              </a:spcBef>
              <a:buAutoNum type="arabicPeriod" startAt="2"/>
              <a:tabLst>
                <a:tab pos="356870" algn="l"/>
                <a:tab pos="357505" algn="l"/>
                <a:tab pos="1350645" algn="l"/>
                <a:tab pos="2530475" algn="l"/>
                <a:tab pos="2835910" algn="l"/>
                <a:tab pos="4368800" algn="l"/>
                <a:tab pos="5967095" algn="l"/>
                <a:tab pos="6518909" algn="l"/>
                <a:tab pos="7930515" algn="l"/>
              </a:tabLst>
            </a:pPr>
            <a:r>
              <a:rPr sz="1700" spc="-10" dirty="0">
                <a:latin typeface="Calibri"/>
                <a:cs typeface="Calibri"/>
              </a:rPr>
              <a:t>Н</a:t>
            </a:r>
            <a:r>
              <a:rPr sz="1700" dirty="0">
                <a:latin typeface="Calibri"/>
                <a:cs typeface="Calibri"/>
              </a:rPr>
              <a:t>а</a:t>
            </a:r>
            <a:r>
              <a:rPr sz="1700" spc="-10" dirty="0">
                <a:latin typeface="Calibri"/>
                <a:cs typeface="Calibri"/>
              </a:rPr>
              <a:t>л</a:t>
            </a:r>
            <a:r>
              <a:rPr sz="1700" spc="-15" dirty="0">
                <a:latin typeface="Calibri"/>
                <a:cs typeface="Calibri"/>
              </a:rPr>
              <a:t>и</a:t>
            </a:r>
            <a:r>
              <a:rPr sz="1700" spc="-10" dirty="0">
                <a:latin typeface="Calibri"/>
                <a:cs typeface="Calibri"/>
              </a:rPr>
              <a:t>ч</a:t>
            </a:r>
            <a:r>
              <a:rPr sz="1700" spc="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е	</a:t>
            </a:r>
            <a:r>
              <a:rPr sz="1700" spc="20" dirty="0">
                <a:latin typeface="Calibri"/>
                <a:cs typeface="Calibri"/>
              </a:rPr>
              <a:t>п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spc="-25" dirty="0">
                <a:latin typeface="Calibri"/>
                <a:cs typeface="Calibri"/>
              </a:rPr>
              <a:t>к</a:t>
            </a:r>
            <a:r>
              <a:rPr sz="1700" dirty="0">
                <a:latin typeface="Calibri"/>
                <a:cs typeface="Calibri"/>
              </a:rPr>
              <a:t>аза</a:t>
            </a:r>
            <a:r>
              <a:rPr sz="1700" spc="-10" dirty="0">
                <a:latin typeface="Calibri"/>
                <a:cs typeface="Calibri"/>
              </a:rPr>
              <a:t>н</a:t>
            </a:r>
            <a:r>
              <a:rPr sz="1700" spc="-15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й	к	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п</a:t>
            </a:r>
            <a:r>
              <a:rPr sz="1700" spc="-10" dirty="0">
                <a:latin typeface="Calibri"/>
                <a:cs typeface="Calibri"/>
              </a:rPr>
              <a:t>ер</a:t>
            </a:r>
            <a:r>
              <a:rPr sz="1700" spc="20" dirty="0">
                <a:latin typeface="Calibri"/>
                <a:cs typeface="Calibri"/>
              </a:rPr>
              <a:t>а</a:t>
            </a:r>
            <a:r>
              <a:rPr sz="1700" spc="5" dirty="0">
                <a:latin typeface="Calibri"/>
                <a:cs typeface="Calibri"/>
              </a:rPr>
              <a:t>т</a:t>
            </a:r>
            <a:r>
              <a:rPr sz="1700" spc="-15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вн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spc="-5" dirty="0">
                <a:latin typeface="Calibri"/>
                <a:cs typeface="Calibri"/>
              </a:rPr>
              <a:t>м</a:t>
            </a:r>
            <a:r>
              <a:rPr sz="1700" dirty="0">
                <a:latin typeface="Calibri"/>
                <a:cs typeface="Calibri"/>
              </a:rPr>
              <a:t>у	вм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spc="5" dirty="0">
                <a:latin typeface="Calibri"/>
                <a:cs typeface="Calibri"/>
              </a:rPr>
              <a:t>ш</a:t>
            </a:r>
            <a:r>
              <a:rPr sz="1700" dirty="0">
                <a:latin typeface="Calibri"/>
                <a:cs typeface="Calibri"/>
              </a:rPr>
              <a:t>а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spc="-30" dirty="0">
                <a:latin typeface="Calibri"/>
                <a:cs typeface="Calibri"/>
              </a:rPr>
              <a:t>е</a:t>
            </a:r>
            <a:r>
              <a:rPr sz="1700" spc="-5" dirty="0">
                <a:latin typeface="Calibri"/>
                <a:cs typeface="Calibri"/>
              </a:rPr>
              <a:t>л</a:t>
            </a:r>
            <a:r>
              <a:rPr sz="1700" spc="-15" dirty="0">
                <a:latin typeface="Calibri"/>
                <a:cs typeface="Calibri"/>
              </a:rPr>
              <a:t>ь</a:t>
            </a:r>
            <a:r>
              <a:rPr sz="1700" spc="20" dirty="0">
                <a:latin typeface="Calibri"/>
                <a:cs typeface="Calibri"/>
              </a:rPr>
              <a:t>с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ву	</a:t>
            </a:r>
            <a:r>
              <a:rPr sz="1700" spc="-15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л</a:t>
            </a:r>
            <a:r>
              <a:rPr sz="1700" dirty="0">
                <a:latin typeface="Calibri"/>
                <a:cs typeface="Calibri"/>
              </a:rPr>
              <a:t>и	п</a:t>
            </a:r>
            <a:r>
              <a:rPr sz="1700" spc="-10" dirty="0">
                <a:latin typeface="Calibri"/>
                <a:cs typeface="Calibri"/>
              </a:rPr>
              <a:t>р</a:t>
            </a:r>
            <a:r>
              <a:rPr sz="1700" spc="-15" dirty="0">
                <a:latin typeface="Calibri"/>
                <a:cs typeface="Calibri"/>
              </a:rPr>
              <a:t>и</a:t>
            </a:r>
            <a:r>
              <a:rPr sz="1700" spc="-5" dirty="0">
                <a:latin typeface="Calibri"/>
                <a:cs typeface="Calibri"/>
              </a:rPr>
              <a:t>м</a:t>
            </a:r>
            <a:r>
              <a:rPr sz="1700" spc="-15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н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spc="20" dirty="0">
                <a:latin typeface="Calibri"/>
                <a:cs typeface="Calibri"/>
              </a:rPr>
              <a:t>н</a:t>
            </a:r>
            <a:r>
              <a:rPr sz="1700" spc="-15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ю	</a:t>
            </a:r>
            <a:r>
              <a:rPr sz="1700" spc="5" dirty="0">
                <a:latin typeface="Calibri"/>
                <a:cs typeface="Calibri"/>
              </a:rPr>
              <a:t>д</a:t>
            </a:r>
            <a:r>
              <a:rPr sz="1700" spc="-30" dirty="0">
                <a:latin typeface="Calibri"/>
                <a:cs typeface="Calibri"/>
              </a:rPr>
              <a:t>р</a:t>
            </a:r>
            <a:r>
              <a:rPr sz="1700" dirty="0">
                <a:latin typeface="Calibri"/>
                <a:cs typeface="Calibri"/>
              </a:rPr>
              <a:t>у</a:t>
            </a:r>
            <a:r>
              <a:rPr sz="1700" spc="5" dirty="0">
                <a:latin typeface="Calibri"/>
                <a:cs typeface="Calibri"/>
              </a:rPr>
              <a:t>г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х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3319" y="1867123"/>
            <a:ext cx="4130675" cy="12172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505"/>
              </a:spcBef>
            </a:pPr>
            <a:r>
              <a:rPr sz="1700" spc="-5" dirty="0">
                <a:latin typeface="Calibri"/>
                <a:cs typeface="Calibri"/>
              </a:rPr>
              <a:t>специальных </a:t>
            </a:r>
            <a:r>
              <a:rPr sz="1700" spc="-20" dirty="0">
                <a:latin typeface="Calibri"/>
                <a:cs typeface="Calibri"/>
              </a:rPr>
              <a:t>методов</a:t>
            </a:r>
            <a:r>
              <a:rPr sz="1700" spc="1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лечения;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5"/>
              </a:spcBef>
              <a:buAutoNum type="arabicPeriod" startAt="4"/>
              <a:tabLst>
                <a:tab pos="356870" algn="l"/>
                <a:tab pos="357505" algn="l"/>
              </a:tabLst>
            </a:pPr>
            <a:r>
              <a:rPr sz="1700" spc="-10" dirty="0">
                <a:latin typeface="Calibri"/>
                <a:cs typeface="Calibri"/>
              </a:rPr>
              <a:t>Кожные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заболевания;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 startAt="4"/>
              <a:tabLst>
                <a:tab pos="356870" algn="l"/>
                <a:tab pos="357505" algn="l"/>
                <a:tab pos="1313815" algn="l"/>
                <a:tab pos="2881630" algn="l"/>
              </a:tabLst>
            </a:pPr>
            <a:r>
              <a:rPr sz="1700" spc="-25" dirty="0">
                <a:latin typeface="Calibri"/>
                <a:cs typeface="Calibri"/>
              </a:rPr>
              <a:t>Тяжелые	</a:t>
            </a:r>
            <a:r>
              <a:rPr sz="1700" spc="-5" dirty="0">
                <a:latin typeface="Calibri"/>
                <a:cs typeface="Calibri"/>
              </a:rPr>
              <a:t>сопутствующие	заболевания,</a:t>
            </a:r>
            <a:endParaRPr sz="17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реабилитации:;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2569" y="2540000"/>
            <a:ext cx="429768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0689" algn="l"/>
                <a:tab pos="3025140" algn="l"/>
              </a:tabLst>
            </a:pPr>
            <a:r>
              <a:rPr sz="1700" dirty="0">
                <a:latin typeface="Calibri"/>
                <a:cs typeface="Calibri"/>
              </a:rPr>
              <a:t>п</a:t>
            </a:r>
            <a:r>
              <a:rPr sz="1700" spc="-10" dirty="0">
                <a:latin typeface="Calibri"/>
                <a:cs typeface="Calibri"/>
              </a:rPr>
              <a:t>ре</a:t>
            </a:r>
            <a:r>
              <a:rPr sz="1700" dirty="0">
                <a:latin typeface="Calibri"/>
                <a:cs typeface="Calibri"/>
              </a:rPr>
              <a:t>п</a:t>
            </a:r>
            <a:r>
              <a:rPr sz="1700" spc="5" dirty="0">
                <a:latin typeface="Calibri"/>
                <a:cs typeface="Calibri"/>
              </a:rPr>
              <a:t>я</a:t>
            </a:r>
            <a:r>
              <a:rPr sz="1700" spc="-40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с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ву</a:t>
            </a:r>
            <a:r>
              <a:rPr sz="1700" spc="-10" dirty="0">
                <a:latin typeface="Calibri"/>
                <a:cs typeface="Calibri"/>
              </a:rPr>
              <a:t>ю</a:t>
            </a:r>
            <a:r>
              <a:rPr sz="1700" dirty="0">
                <a:latin typeface="Calibri"/>
                <a:cs typeface="Calibri"/>
              </a:rPr>
              <a:t>щ</a:t>
            </a:r>
            <a:r>
              <a:rPr sz="1700" spc="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е	п</a:t>
            </a:r>
            <a:r>
              <a:rPr sz="1700" spc="-10" dirty="0">
                <a:latin typeface="Calibri"/>
                <a:cs typeface="Calibri"/>
              </a:rPr>
              <a:t>р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в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spc="-20" dirty="0">
                <a:latin typeface="Calibri"/>
                <a:cs typeface="Calibri"/>
              </a:rPr>
              <a:t>д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н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ю	</a:t>
            </a:r>
            <a:r>
              <a:rPr sz="1700" spc="-5" dirty="0">
                <a:latin typeface="Calibri"/>
                <a:cs typeface="Calibri"/>
              </a:rPr>
              <a:t>м</a:t>
            </a:r>
            <a:r>
              <a:rPr sz="1700" spc="-35" dirty="0">
                <a:latin typeface="Calibri"/>
                <a:cs typeface="Calibri"/>
              </a:rPr>
              <a:t>е</a:t>
            </a:r>
            <a:r>
              <a:rPr sz="1700" spc="5" dirty="0">
                <a:latin typeface="Calibri"/>
                <a:cs typeface="Calibri"/>
              </a:rPr>
              <a:t>д</a:t>
            </a:r>
            <a:r>
              <a:rPr sz="1700" spc="10" dirty="0">
                <a:latin typeface="Calibri"/>
                <a:cs typeface="Calibri"/>
              </a:rPr>
              <a:t>и</a:t>
            </a:r>
            <a:r>
              <a:rPr sz="1700" spc="-15" dirty="0">
                <a:latin typeface="Calibri"/>
                <a:cs typeface="Calibri"/>
              </a:rPr>
              <a:t>ц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нск</a:t>
            </a:r>
            <a:r>
              <a:rPr sz="1700" spc="-10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3319" y="3110230"/>
            <a:ext cx="8559800" cy="3758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6350" indent="-344805">
              <a:lnSpc>
                <a:spcPct val="100000"/>
              </a:lnSpc>
              <a:spcBef>
                <a:spcPts val="105"/>
              </a:spcBef>
              <a:buAutoNum type="arabicPeriod" startAt="6"/>
              <a:tabLst>
                <a:tab pos="356870" algn="l"/>
                <a:tab pos="357505" algn="l"/>
              </a:tabLst>
            </a:pPr>
            <a:r>
              <a:rPr sz="1700" dirty="0">
                <a:latin typeface="Calibri"/>
                <a:cs typeface="Calibri"/>
              </a:rPr>
              <a:t>Психические </a:t>
            </a:r>
            <a:r>
              <a:rPr sz="1700" spc="-5" dirty="0">
                <a:latin typeface="Calibri"/>
                <a:cs typeface="Calibri"/>
              </a:rPr>
              <a:t>заболевания, слабоумие, </a:t>
            </a:r>
            <a:r>
              <a:rPr sz="1700" dirty="0">
                <a:latin typeface="Calibri"/>
                <a:cs typeface="Calibri"/>
              </a:rPr>
              <a:t>эпилепсия с </a:t>
            </a:r>
            <a:r>
              <a:rPr sz="1700" spc="-5" dirty="0">
                <a:latin typeface="Calibri"/>
                <a:cs typeface="Calibri"/>
              </a:rPr>
              <a:t>частыми припадками, изменения  </a:t>
            </a:r>
            <a:r>
              <a:rPr sz="1700" spc="-10" dirty="0">
                <a:latin typeface="Calibri"/>
                <a:cs typeface="Calibri"/>
              </a:rPr>
              <a:t>личности (декомпенсация </a:t>
            </a:r>
            <a:r>
              <a:rPr sz="1700" spc="-5" dirty="0">
                <a:latin typeface="Calibri"/>
                <a:cs typeface="Calibri"/>
              </a:rPr>
              <a:t>или нестабильное</a:t>
            </a:r>
            <a:r>
              <a:rPr sz="1700" spc="1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течение);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 startAt="6"/>
              <a:tabLst>
                <a:tab pos="356870" algn="l"/>
                <a:tab pos="357505" algn="l"/>
              </a:tabLst>
            </a:pPr>
            <a:r>
              <a:rPr sz="1700" dirty="0">
                <a:latin typeface="Calibri"/>
                <a:cs typeface="Calibri"/>
              </a:rPr>
              <a:t>Все </a:t>
            </a:r>
            <a:r>
              <a:rPr sz="1700" spc="-10" dirty="0">
                <a:latin typeface="Calibri"/>
                <a:cs typeface="Calibri"/>
              </a:rPr>
              <a:t>формы наркомании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-10" dirty="0">
                <a:latin typeface="Calibri"/>
                <a:cs typeface="Calibri"/>
              </a:rPr>
              <a:t>алкоголизма (декомпенсация </a:t>
            </a:r>
            <a:r>
              <a:rPr sz="1700" spc="-5" dirty="0">
                <a:latin typeface="Calibri"/>
                <a:cs typeface="Calibri"/>
              </a:rPr>
              <a:t>или нестабильное</a:t>
            </a:r>
            <a:r>
              <a:rPr sz="1700" spc="2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течение);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5"/>
              </a:spcBef>
              <a:buAutoNum type="arabicPeriod" startAt="6"/>
              <a:tabLst>
                <a:tab pos="356870" algn="l"/>
                <a:tab pos="357505" algn="l"/>
              </a:tabLst>
            </a:pPr>
            <a:r>
              <a:rPr sz="1700" spc="-10" dirty="0">
                <a:latin typeface="Calibri"/>
                <a:cs typeface="Calibri"/>
              </a:rPr>
              <a:t>Кровотечения различного происхождения (часто повторяющиеся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29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обильные);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 startAt="6"/>
              <a:tabLst>
                <a:tab pos="356870" algn="l"/>
                <a:tab pos="357505" algn="l"/>
                <a:tab pos="1878330" algn="l"/>
                <a:tab pos="3283585" algn="l"/>
                <a:tab pos="3524250" algn="l"/>
                <a:tab pos="5128260" algn="l"/>
                <a:tab pos="6494145" algn="l"/>
              </a:tabLst>
            </a:pPr>
            <a:r>
              <a:rPr sz="1700" spc="-5" dirty="0">
                <a:latin typeface="Calibri"/>
                <a:cs typeface="Calibri"/>
              </a:rPr>
              <a:t>Беременность,	протекающая	</a:t>
            </a:r>
            <a:r>
              <a:rPr sz="1700" dirty="0">
                <a:latin typeface="Calibri"/>
                <a:cs typeface="Calibri"/>
              </a:rPr>
              <a:t>с	осложнениями,	</a:t>
            </a:r>
            <a:r>
              <a:rPr sz="1700" spc="-5" dirty="0">
                <a:latin typeface="Calibri"/>
                <a:cs typeface="Calibri"/>
              </a:rPr>
              <a:t>требующими	специализированного</a:t>
            </a:r>
            <a:endParaRPr sz="17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стационарного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лечения;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 startAt="10"/>
              <a:tabLst>
                <a:tab pos="357505" algn="l"/>
              </a:tabLst>
            </a:pPr>
            <a:r>
              <a:rPr sz="1700" spc="-5" dirty="0">
                <a:latin typeface="Calibri"/>
                <a:cs typeface="Calibri"/>
              </a:rPr>
              <a:t>Не </a:t>
            </a:r>
            <a:r>
              <a:rPr sz="1700" dirty="0">
                <a:latin typeface="Calibri"/>
                <a:cs typeface="Calibri"/>
              </a:rPr>
              <a:t>устраненная </a:t>
            </a:r>
            <a:r>
              <a:rPr sz="1700" spc="-5" dirty="0">
                <a:latin typeface="Calibri"/>
                <a:cs typeface="Calibri"/>
              </a:rPr>
              <a:t>компрессия </a:t>
            </a:r>
            <a:r>
              <a:rPr sz="1700" dirty="0">
                <a:latin typeface="Calibri"/>
                <a:cs typeface="Calibri"/>
              </a:rPr>
              <a:t>спинного мозга </a:t>
            </a:r>
            <a:r>
              <a:rPr sz="1700" spc="-5" dirty="0">
                <a:latin typeface="Calibri"/>
                <a:cs typeface="Calibri"/>
              </a:rPr>
              <a:t>или недостаточная </a:t>
            </a:r>
            <a:r>
              <a:rPr sz="1700" spc="-10" dirty="0">
                <a:latin typeface="Calibri"/>
                <a:cs typeface="Calibri"/>
              </a:rPr>
              <a:t>консолидация</a:t>
            </a:r>
            <a:r>
              <a:rPr sz="1700" spc="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перелома</a:t>
            </a:r>
            <a:endParaRPr sz="17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позвоночника;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 startAt="11"/>
              <a:tabLst>
                <a:tab pos="357505" algn="l"/>
              </a:tabLst>
            </a:pPr>
            <a:r>
              <a:rPr sz="1700" spc="-5" dirty="0">
                <a:latin typeface="Calibri"/>
                <a:cs typeface="Calibri"/>
              </a:rPr>
              <a:t>Другие заболевания, препятствующие применению</a:t>
            </a:r>
            <a:r>
              <a:rPr sz="1700" spc="114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реабилитации;</a:t>
            </a:r>
            <a:endParaRPr sz="1700">
              <a:latin typeface="Calibri"/>
              <a:cs typeface="Calibri"/>
            </a:endParaRPr>
          </a:p>
          <a:p>
            <a:pPr marL="356235" indent="-344170">
              <a:lnSpc>
                <a:spcPct val="100000"/>
              </a:lnSpc>
              <a:spcBef>
                <a:spcPts val="409"/>
              </a:spcBef>
              <a:buFont typeface="Calibri"/>
              <a:buAutoNum type="arabicPeriod" startAt="11"/>
              <a:tabLst>
                <a:tab pos="356870" algn="l"/>
              </a:tabLst>
            </a:pPr>
            <a:r>
              <a:rPr sz="1700" u="heavy" spc="-4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Наличие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двух </a:t>
            </a:r>
            <a:r>
              <a:rPr sz="1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факторов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риска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более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(пункты </a:t>
            </a:r>
            <a:r>
              <a:rPr sz="1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1–11)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является </a:t>
            </a:r>
            <a:r>
              <a:rPr sz="1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противопоказанием</a:t>
            </a:r>
            <a:r>
              <a:rPr sz="1700" u="heavy" spc="2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endParaRPr sz="1700">
              <a:latin typeface="Calibri"/>
              <a:cs typeface="Calibri"/>
            </a:endParaRPr>
          </a:p>
          <a:p>
            <a:pPr marL="356235">
              <a:lnSpc>
                <a:spcPct val="100000"/>
              </a:lnSpc>
            </a:pPr>
            <a:r>
              <a:rPr sz="1700" u="heavy" spc="-4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проведению реабилитационных</a:t>
            </a:r>
            <a:r>
              <a:rPr sz="1700" u="heavy" spc="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мероприятий</a:t>
            </a:r>
            <a:r>
              <a:rPr sz="1700" spc="-10" dirty="0">
                <a:latin typeface="Calibri"/>
                <a:cs typeface="Calibri"/>
              </a:rPr>
              <a:t>;</a:t>
            </a:r>
            <a:endParaRPr sz="1700">
              <a:latin typeface="Calibri"/>
              <a:cs typeface="Calibri"/>
            </a:endParaRPr>
          </a:p>
          <a:p>
            <a:pPr marL="356870" marR="7620" indent="-344805">
              <a:lnSpc>
                <a:spcPct val="100000"/>
              </a:lnSpc>
              <a:spcBef>
                <a:spcPts val="409"/>
              </a:spcBef>
              <a:buFont typeface="Calibri"/>
              <a:buAutoNum type="arabicPeriod" startAt="13"/>
              <a:tabLst>
                <a:tab pos="406400" algn="l"/>
                <a:tab pos="1753235" algn="l"/>
                <a:tab pos="3777615" algn="l"/>
                <a:tab pos="4033520" algn="l"/>
                <a:tab pos="5354320" algn="l"/>
                <a:tab pos="7299325" algn="l"/>
              </a:tabLst>
            </a:pPr>
            <a:r>
              <a:rPr dirty="0"/>
              <a:t>	</a:t>
            </a:r>
            <a:r>
              <a:rPr sz="1700" spc="-30" dirty="0">
                <a:latin typeface="Calibri"/>
                <a:cs typeface="Calibri"/>
              </a:rPr>
              <a:t>А</a:t>
            </a:r>
            <a:r>
              <a:rPr sz="1700" dirty="0">
                <a:latin typeface="Calibri"/>
                <a:cs typeface="Calibri"/>
              </a:rPr>
              <a:t>бс</a:t>
            </a:r>
            <a:r>
              <a:rPr sz="1700" spc="-35" dirty="0">
                <a:latin typeface="Calibri"/>
                <a:cs typeface="Calibri"/>
              </a:rPr>
              <a:t>о</a:t>
            </a:r>
            <a:r>
              <a:rPr sz="1700" spc="-5" dirty="0">
                <a:latin typeface="Calibri"/>
                <a:cs typeface="Calibri"/>
              </a:rPr>
              <a:t>л</a:t>
            </a:r>
            <a:r>
              <a:rPr sz="1700" spc="-40" dirty="0">
                <a:latin typeface="Calibri"/>
                <a:cs typeface="Calibri"/>
              </a:rPr>
              <a:t>ю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spc="20" dirty="0">
                <a:latin typeface="Calibri"/>
                <a:cs typeface="Calibri"/>
              </a:rPr>
              <a:t>н</a:t>
            </a:r>
            <a:r>
              <a:rPr sz="1700" spc="-10" dirty="0">
                <a:latin typeface="Calibri"/>
                <a:cs typeface="Calibri"/>
              </a:rPr>
              <a:t>ы</a:t>
            </a:r>
            <a:r>
              <a:rPr sz="1700" dirty="0">
                <a:latin typeface="Calibri"/>
                <a:cs typeface="Calibri"/>
              </a:rPr>
              <a:t>м	п</a:t>
            </a:r>
            <a:r>
              <a:rPr sz="1700" spc="20" dirty="0">
                <a:latin typeface="Calibri"/>
                <a:cs typeface="Calibri"/>
              </a:rPr>
              <a:t>р</a:t>
            </a:r>
            <a:r>
              <a:rPr sz="1700" spc="-10" dirty="0">
                <a:latin typeface="Calibri"/>
                <a:cs typeface="Calibri"/>
              </a:rPr>
              <a:t>оти</a:t>
            </a:r>
            <a:r>
              <a:rPr sz="1700" spc="20" dirty="0">
                <a:latin typeface="Calibri"/>
                <a:cs typeface="Calibri"/>
              </a:rPr>
              <a:t>в</a:t>
            </a:r>
            <a:r>
              <a:rPr sz="1700" spc="-10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по</a:t>
            </a:r>
            <a:r>
              <a:rPr sz="1700" spc="-25" dirty="0">
                <a:latin typeface="Calibri"/>
                <a:cs typeface="Calibri"/>
              </a:rPr>
              <a:t>к</a:t>
            </a:r>
            <a:r>
              <a:rPr sz="1700" dirty="0">
                <a:latin typeface="Calibri"/>
                <a:cs typeface="Calibri"/>
              </a:rPr>
              <a:t>аз</a:t>
            </a:r>
            <a:r>
              <a:rPr sz="1700" spc="5" dirty="0">
                <a:latin typeface="Calibri"/>
                <a:cs typeface="Calibri"/>
              </a:rPr>
              <a:t>а</a:t>
            </a:r>
            <a:r>
              <a:rPr sz="1700" dirty="0">
                <a:latin typeface="Calibri"/>
                <a:cs typeface="Calibri"/>
              </a:rPr>
              <a:t>ни</a:t>
            </a:r>
            <a:r>
              <a:rPr sz="1700" spc="1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м	к	п</a:t>
            </a:r>
            <a:r>
              <a:rPr sz="1700" spc="-10" dirty="0">
                <a:latin typeface="Calibri"/>
                <a:cs typeface="Calibri"/>
              </a:rPr>
              <a:t>р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в</a:t>
            </a:r>
            <a:r>
              <a:rPr sz="1700" spc="-35" dirty="0">
                <a:latin typeface="Calibri"/>
                <a:cs typeface="Calibri"/>
              </a:rPr>
              <a:t>е</a:t>
            </a:r>
            <a:r>
              <a:rPr sz="1700" spc="5" dirty="0">
                <a:latin typeface="Calibri"/>
                <a:cs typeface="Calibri"/>
              </a:rPr>
              <a:t>д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н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ю	</a:t>
            </a:r>
            <a:r>
              <a:rPr sz="1700" spc="-10" dirty="0">
                <a:latin typeface="Calibri"/>
                <a:cs typeface="Calibri"/>
              </a:rPr>
              <a:t>ре</a:t>
            </a:r>
            <a:r>
              <a:rPr sz="1700" dirty="0">
                <a:latin typeface="Calibri"/>
                <a:cs typeface="Calibri"/>
              </a:rPr>
              <a:t>аб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spc="-5" dirty="0">
                <a:latin typeface="Calibri"/>
                <a:cs typeface="Calibri"/>
              </a:rPr>
              <a:t>л</a:t>
            </a:r>
            <a:r>
              <a:rPr sz="1700" spc="5" dirty="0">
                <a:latin typeface="Calibri"/>
                <a:cs typeface="Calibri"/>
              </a:rPr>
              <a:t>и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а</a:t>
            </a:r>
            <a:r>
              <a:rPr sz="1700" spc="10" dirty="0">
                <a:latin typeface="Calibri"/>
                <a:cs typeface="Calibri"/>
              </a:rPr>
              <a:t>ци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нн</a:t>
            </a:r>
            <a:r>
              <a:rPr sz="1700" spc="-10" dirty="0">
                <a:latin typeface="Calibri"/>
                <a:cs typeface="Calibri"/>
              </a:rPr>
              <a:t>ы</a:t>
            </a:r>
            <a:r>
              <a:rPr sz="1700" dirty="0">
                <a:latin typeface="Calibri"/>
                <a:cs typeface="Calibri"/>
              </a:rPr>
              <a:t>х	</a:t>
            </a:r>
            <a:r>
              <a:rPr sz="1700" spc="-5" dirty="0">
                <a:latin typeface="Calibri"/>
                <a:cs typeface="Calibri"/>
              </a:rPr>
              <a:t>м</a:t>
            </a:r>
            <a:r>
              <a:rPr sz="1700" spc="-10" dirty="0">
                <a:latin typeface="Calibri"/>
                <a:cs typeface="Calibri"/>
              </a:rPr>
              <a:t>е</a:t>
            </a:r>
            <a:r>
              <a:rPr sz="1700" spc="10" dirty="0">
                <a:latin typeface="Calibri"/>
                <a:cs typeface="Calibri"/>
              </a:rPr>
              <a:t>р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п</a:t>
            </a:r>
            <a:r>
              <a:rPr sz="1700" spc="-10" dirty="0">
                <a:latin typeface="Calibri"/>
                <a:cs typeface="Calibri"/>
              </a:rPr>
              <a:t>ри</a:t>
            </a:r>
            <a:r>
              <a:rPr sz="1700" spc="5" dirty="0">
                <a:latin typeface="Calibri"/>
                <a:cs typeface="Calibri"/>
              </a:rPr>
              <a:t>ят</a:t>
            </a:r>
            <a:r>
              <a:rPr sz="1700" spc="-10" dirty="0">
                <a:latin typeface="Calibri"/>
                <a:cs typeface="Calibri"/>
              </a:rPr>
              <a:t>и</a:t>
            </a:r>
            <a:r>
              <a:rPr sz="1700" dirty="0">
                <a:latin typeface="Calibri"/>
                <a:cs typeface="Calibri"/>
              </a:rPr>
              <a:t>й  </a:t>
            </a:r>
            <a:r>
              <a:rPr sz="1700" spc="-10" dirty="0">
                <a:latin typeface="Calibri"/>
                <a:cs typeface="Calibri"/>
              </a:rPr>
              <a:t>является </a:t>
            </a:r>
            <a:r>
              <a:rPr sz="1700" spc="-15" dirty="0">
                <a:latin typeface="Calibri"/>
                <a:cs typeface="Calibri"/>
              </a:rPr>
              <a:t>отсутствие </a:t>
            </a:r>
            <a:r>
              <a:rPr sz="1700" spc="-10" dirty="0">
                <a:latin typeface="Calibri"/>
                <a:cs typeface="Calibri"/>
              </a:rPr>
              <a:t>мотивации </a:t>
            </a:r>
            <a:r>
              <a:rPr sz="1700" dirty="0">
                <a:latin typeface="Calibri"/>
                <a:cs typeface="Calibri"/>
              </a:rPr>
              <a:t>и </a:t>
            </a:r>
            <a:r>
              <a:rPr sz="1700" spc="-5" dirty="0">
                <a:latin typeface="Calibri"/>
                <a:cs typeface="Calibri"/>
              </a:rPr>
              <a:t>ургентные</a:t>
            </a:r>
            <a:r>
              <a:rPr sz="1700" spc="2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состояния;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47088" y="94526"/>
              <a:ext cx="5457190" cy="8669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2545" y="183845"/>
            <a:ext cx="49847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/>
              <a:t>Оценка </a:t>
            </a:r>
            <a:r>
              <a:rPr sz="3200" spc="-5" dirty="0"/>
              <a:t>состояния</a:t>
            </a:r>
            <a:r>
              <a:rPr sz="3200" spc="15" dirty="0"/>
              <a:t> </a:t>
            </a:r>
            <a:r>
              <a:rPr sz="3200" spc="-5" dirty="0"/>
              <a:t>пациента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47217" y="1809369"/>
            <a:ext cx="80784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Оценка </a:t>
            </a:r>
            <a:r>
              <a:rPr sz="2400" spc="-5" dirty="0">
                <a:latin typeface="Calibri"/>
                <a:cs typeface="Calibri"/>
              </a:rPr>
              <a:t>пациента </a:t>
            </a:r>
            <a:r>
              <a:rPr sz="2400" spc="-15" dirty="0">
                <a:latin typeface="Calibri"/>
                <a:cs typeface="Calibri"/>
              </a:rPr>
              <a:t>производится </a:t>
            </a:r>
            <a:r>
              <a:rPr sz="2400" spc="-5" dirty="0">
                <a:latin typeface="Calibri"/>
                <a:cs typeface="Calibri"/>
              </a:rPr>
              <a:t>на основании принципов,  </a:t>
            </a:r>
            <a:r>
              <a:rPr sz="2400" spc="-10" dirty="0">
                <a:latin typeface="Calibri"/>
                <a:cs typeface="Calibri"/>
              </a:rPr>
              <a:t>представленных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Белой </a:t>
            </a:r>
            <a:r>
              <a:rPr sz="2400" spc="-10" dirty="0">
                <a:latin typeface="Calibri"/>
                <a:cs typeface="Calibri"/>
              </a:rPr>
              <a:t>Книге </a:t>
            </a:r>
            <a:r>
              <a:rPr sz="2400" spc="-5" dirty="0">
                <a:latin typeface="Calibri"/>
                <a:cs typeface="Calibri"/>
              </a:rPr>
              <a:t>по </a:t>
            </a:r>
            <a:r>
              <a:rPr sz="2400" spc="-10" dirty="0">
                <a:latin typeface="Calibri"/>
                <a:cs typeface="Calibri"/>
              </a:rPr>
              <a:t>физической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5" dirty="0">
                <a:latin typeface="Calibri"/>
                <a:cs typeface="Calibri"/>
              </a:rPr>
              <a:t>реабилитационной </a:t>
            </a:r>
            <a:r>
              <a:rPr sz="2400" spc="-10" dirty="0">
                <a:latin typeface="Calibri"/>
                <a:cs typeface="Calibri"/>
              </a:rPr>
              <a:t>медицине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Европе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международных  </a:t>
            </a:r>
            <a:r>
              <a:rPr sz="2400" spc="-5" dirty="0">
                <a:latin typeface="Calibri"/>
                <a:cs typeface="Calibri"/>
              </a:rPr>
              <a:t>рекомендациях.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217" y="3337052"/>
            <a:ext cx="4305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  <a:tab pos="932815" algn="l"/>
                <a:tab pos="2570480" algn="l"/>
              </a:tabLst>
            </a:pPr>
            <a:r>
              <a:rPr sz="2400" spc="-5" dirty="0">
                <a:latin typeface="Calibri"/>
                <a:cs typeface="Calibri"/>
              </a:rPr>
              <a:t>На	основании	</a:t>
            </a:r>
            <a:r>
              <a:rPr sz="2400" spc="-15" dirty="0">
                <a:latin typeface="Calibri"/>
                <a:cs typeface="Calibri"/>
              </a:rPr>
              <a:t>комплексной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8951" y="3337052"/>
            <a:ext cx="967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ц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нк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2209" y="3337052"/>
            <a:ext cx="944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чл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13752" y="3337052"/>
            <a:ext cx="1209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ды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217" y="3702507"/>
            <a:ext cx="8079105" cy="191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  <a:tabLst>
                <a:tab pos="2768600" algn="l"/>
                <a:tab pos="5278120" algn="l"/>
                <a:tab pos="6894195" algn="l"/>
                <a:tab pos="7900034" algn="l"/>
              </a:tabLst>
            </a:pP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10" dirty="0">
                <a:latin typeface="Calibri"/>
                <a:cs typeface="Calibri"/>
              </a:rPr>
              <a:t>р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екти</a:t>
            </a:r>
            <a:r>
              <a:rPr sz="2400" spc="-20" dirty="0">
                <a:latin typeface="Calibri"/>
                <a:cs typeface="Calibri"/>
              </a:rPr>
              <a:t>р</a:t>
            </a:r>
            <a:r>
              <a:rPr sz="2400" spc="-35" dirty="0">
                <a:latin typeface="Calibri"/>
                <a:cs typeface="Calibri"/>
              </a:rPr>
              <a:t>у</a:t>
            </a:r>
            <a:r>
              <a:rPr sz="2400" spc="-20" dirty="0">
                <a:latin typeface="Calibri"/>
                <a:cs typeface="Calibri"/>
              </a:rPr>
              <a:t>ет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я	пе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spc="-25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ачаль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ая	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10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20" dirty="0">
                <a:latin typeface="Calibri"/>
                <a:cs typeface="Calibri"/>
              </a:rPr>
              <a:t>те</a:t>
            </a:r>
            <a:r>
              <a:rPr sz="2400" spc="5" dirty="0">
                <a:latin typeface="Calibri"/>
                <a:cs typeface="Calibri"/>
              </a:rPr>
              <a:t>г</a:t>
            </a:r>
            <a:r>
              <a:rPr sz="2400" spc="-30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я	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spc="-15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Б	и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утверждается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план реабилитации с помощью</a:t>
            </a:r>
            <a:r>
              <a:rPr sz="2400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МКФ</a:t>
            </a:r>
            <a:r>
              <a:rPr sz="2400" spc="-6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427990" algn="l"/>
              </a:tabLst>
            </a:pPr>
            <a:r>
              <a:rPr dirty="0"/>
              <a:t>	</a:t>
            </a:r>
            <a:r>
              <a:rPr sz="2400" spc="-10" dirty="0">
                <a:latin typeface="Calibri"/>
                <a:cs typeface="Calibri"/>
              </a:rPr>
              <a:t>Она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spc="-5" dirty="0">
                <a:latin typeface="Calibri"/>
                <a:cs typeface="Calibri"/>
              </a:rPr>
              <a:t>быть адаптирована для пациента </a:t>
            </a:r>
            <a:r>
              <a:rPr sz="2400" spc="-1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основе  клинических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функциональных </a:t>
            </a:r>
            <a:r>
              <a:rPr sz="2400" spc="-20" dirty="0">
                <a:latin typeface="Calibri"/>
                <a:cs typeface="Calibri"/>
              </a:rPr>
              <a:t>результатах </a:t>
            </a:r>
            <a:r>
              <a:rPr sz="2400" dirty="0">
                <a:latin typeface="Calibri"/>
                <a:cs typeface="Calibri"/>
              </a:rPr>
              <a:t>после  </a:t>
            </a:r>
            <a:r>
              <a:rPr sz="2400" spc="-10" dirty="0">
                <a:latin typeface="Calibri"/>
                <a:cs typeface="Calibri"/>
              </a:rPr>
              <a:t>регулярных </a:t>
            </a:r>
            <a:r>
              <a:rPr sz="2400" spc="-15" dirty="0">
                <a:latin typeface="Calibri"/>
                <a:cs typeface="Calibri"/>
              </a:rPr>
              <a:t>мультидисциплинарных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совещаний.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18" y="4362450"/>
            <a:ext cx="25450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Врач-невролог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7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Врач-кардиолог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7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Врач-уролог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695" y="4362450"/>
            <a:ext cx="30353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915" indent="-450850">
              <a:lnSpc>
                <a:spcPct val="100000"/>
              </a:lnSpc>
              <a:spcBef>
                <a:spcPts val="100"/>
              </a:spcBef>
              <a:buAutoNum type="arabicPeriod" startAt="12"/>
              <a:tabLst>
                <a:tab pos="463550" algn="l"/>
              </a:tabLst>
            </a:pPr>
            <a:r>
              <a:rPr sz="2400" dirty="0">
                <a:latin typeface="Calibri"/>
                <a:cs typeface="Calibri"/>
              </a:rPr>
              <a:t>Врач-нейрохирург</a:t>
            </a:r>
            <a:endParaRPr sz="2400">
              <a:latin typeface="Calibri"/>
              <a:cs typeface="Calibri"/>
            </a:endParaRPr>
          </a:p>
          <a:p>
            <a:pPr marL="478155" indent="-451484">
              <a:lnSpc>
                <a:spcPct val="100000"/>
              </a:lnSpc>
              <a:buAutoNum type="arabicPeriod" startAt="12"/>
              <a:tabLst>
                <a:tab pos="478790" algn="l"/>
              </a:tabLst>
            </a:pPr>
            <a:r>
              <a:rPr sz="2400" spc="-10" dirty="0">
                <a:latin typeface="Calibri"/>
                <a:cs typeface="Calibri"/>
              </a:rPr>
              <a:t>Врач-эндокринолог</a:t>
            </a:r>
            <a:endParaRPr sz="2400">
              <a:latin typeface="Calibri"/>
              <a:cs typeface="Calibri"/>
            </a:endParaRPr>
          </a:p>
          <a:p>
            <a:pPr marL="548640" indent="-521334">
              <a:lnSpc>
                <a:spcPct val="100000"/>
              </a:lnSpc>
              <a:buAutoNum type="arabicPeriod" startAt="12"/>
              <a:tabLst>
                <a:tab pos="548640" algn="l"/>
                <a:tab pos="549275" algn="l"/>
              </a:tabLst>
            </a:pPr>
            <a:r>
              <a:rPr sz="2400" spc="-5" dirty="0">
                <a:latin typeface="Calibri"/>
                <a:cs typeface="Calibri"/>
              </a:rPr>
              <a:t>Врач-гинеколог</a:t>
            </a:r>
            <a:endParaRPr sz="2400">
              <a:latin typeface="Calibri"/>
              <a:cs typeface="Calibri"/>
            </a:endParaRPr>
          </a:p>
          <a:p>
            <a:pPr marL="548005" indent="-521334">
              <a:lnSpc>
                <a:spcPct val="100000"/>
              </a:lnSpc>
              <a:buAutoNum type="arabicPeriod" startAt="12"/>
              <a:tabLst>
                <a:tab pos="548005" algn="l"/>
                <a:tab pos="548640" algn="l"/>
              </a:tabLst>
            </a:pPr>
            <a:r>
              <a:rPr sz="2400" spc="-5" dirty="0">
                <a:latin typeface="Calibri"/>
                <a:cs typeface="Calibri"/>
              </a:rPr>
              <a:t>Психиатр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318" y="5459679"/>
            <a:ext cx="24022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 startAt="10"/>
              <a:tabLst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Психотерапевт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 startAt="10"/>
              <a:tabLst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Диетолог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1013460"/>
            <a:chOff x="0" y="0"/>
            <a:chExt cx="9144000" cy="101346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862965"/>
            </a:xfrm>
            <a:custGeom>
              <a:avLst/>
              <a:gdLst/>
              <a:ahLst/>
              <a:cxnLst/>
              <a:rect l="l" t="t" r="r" b="b"/>
              <a:pathLst>
                <a:path w="9144000" h="862965">
                  <a:moveTo>
                    <a:pt x="9144000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9144000" y="8625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45792" y="0"/>
              <a:ext cx="3652774" cy="6474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32120" y="0"/>
              <a:ext cx="1555877" cy="6474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56360" y="335318"/>
              <a:ext cx="6584950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9318" y="34874"/>
            <a:ext cx="7163434" cy="3621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265" algn="ctr">
              <a:lnSpc>
                <a:spcPct val="100000"/>
              </a:lnSpc>
              <a:spcBef>
                <a:spcPts val="100"/>
              </a:spcBef>
              <a:tabLst>
                <a:tab pos="4491990" algn="l"/>
              </a:tabLst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Мультидисциплинарная	бригада</a:t>
            </a:r>
            <a:endParaRPr sz="2400">
              <a:latin typeface="Calibri"/>
              <a:cs typeface="Calibri"/>
            </a:endParaRPr>
          </a:p>
          <a:p>
            <a:pPr marL="1097280" algn="ctr">
              <a:lnSpc>
                <a:spcPct val="100000"/>
              </a:lnSpc>
              <a:spcBef>
                <a:spcPts val="5"/>
              </a:spcBef>
              <a:tabLst>
                <a:tab pos="619252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процессе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реабилитации</a:t>
            </a: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пациентов	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ТБСМ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Врач </a:t>
            </a:r>
            <a:r>
              <a:rPr sz="2400" b="1" spc="-5" dirty="0">
                <a:latin typeface="Calibri"/>
                <a:cs typeface="Calibri"/>
              </a:rPr>
              <a:t>ФРМ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Calibri"/>
                <a:cs typeface="Calibri"/>
              </a:rPr>
              <a:t>Физический </a:t>
            </a:r>
            <a:r>
              <a:rPr sz="2400" b="1" spc="-10" dirty="0">
                <a:latin typeface="Calibri"/>
                <a:cs typeface="Calibri"/>
              </a:rPr>
              <a:t>терапевт </a:t>
            </a:r>
            <a:r>
              <a:rPr sz="2400" b="1" dirty="0">
                <a:latin typeface="Calibri"/>
                <a:cs typeface="Calibri"/>
              </a:rPr>
              <a:t>(специалист </a:t>
            </a:r>
            <a:r>
              <a:rPr sz="2400" b="1" spc="-5" dirty="0">
                <a:latin typeface="Calibri"/>
                <a:cs typeface="Calibri"/>
              </a:rPr>
              <a:t>по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физической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реабилитации)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Эрготерапевт </a:t>
            </a:r>
            <a:r>
              <a:rPr sz="2400" b="1" dirty="0">
                <a:latin typeface="Calibri"/>
                <a:cs typeface="Calibri"/>
              </a:rPr>
              <a:t>(специалист </a:t>
            </a:r>
            <a:r>
              <a:rPr sz="2400" b="1" spc="-5" dirty="0">
                <a:latin typeface="Calibri"/>
                <a:cs typeface="Calibri"/>
              </a:rPr>
              <a:t>по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эргореабилитации)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Клинический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психолог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Медсестра</a:t>
            </a:r>
            <a:r>
              <a:rPr sz="2400" b="1" spc="-5" dirty="0">
                <a:latin typeface="Calibri"/>
                <a:cs typeface="Calibri"/>
              </a:rPr>
              <a:t> ФРМ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469265" algn="l"/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Социальный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работник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47" y="0"/>
            <a:ext cx="9153525" cy="1076325"/>
            <a:chOff x="-3047" y="0"/>
            <a:chExt cx="9153525" cy="1076325"/>
          </a:xfrm>
        </p:grpSpPr>
        <p:sp>
          <p:nvSpPr>
            <p:cNvPr id="3" name="object 3"/>
            <p:cNvSpPr/>
            <p:nvPr/>
          </p:nvSpPr>
          <p:spPr>
            <a:xfrm>
              <a:off x="1524" y="1524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91440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9144000" y="1066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" y="1524"/>
              <a:ext cx="9144000" cy="1066800"/>
            </a:xfrm>
            <a:custGeom>
              <a:avLst/>
              <a:gdLst/>
              <a:ahLst/>
              <a:cxnLst/>
              <a:rect l="l" t="t" r="r" b="b"/>
              <a:pathLst>
                <a:path w="9144000" h="1066800">
                  <a:moveTo>
                    <a:pt x="0" y="1066800"/>
                  </a:moveTo>
                  <a:lnTo>
                    <a:pt x="9144000" y="1066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9144">
              <a:solidFill>
                <a:srgbClr val="EF6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1817" y="295097"/>
            <a:ext cx="59639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50105" algn="l"/>
              </a:tabLst>
            </a:pPr>
            <a:r>
              <a:rPr sz="2800" spc="35" dirty="0">
                <a:latin typeface="Arial"/>
                <a:cs typeface="Arial"/>
              </a:rPr>
              <a:t>М</a:t>
            </a:r>
            <a:r>
              <a:rPr sz="2800" spc="-95" dirty="0">
                <a:latin typeface="Arial"/>
                <a:cs typeface="Arial"/>
              </a:rPr>
              <a:t>у</a:t>
            </a:r>
            <a:r>
              <a:rPr sz="2800" spc="-5" dirty="0">
                <a:latin typeface="Arial"/>
                <a:cs typeface="Arial"/>
              </a:rPr>
              <a:t>л</a:t>
            </a:r>
            <a:r>
              <a:rPr sz="2800" spc="5" dirty="0">
                <a:latin typeface="Arial"/>
                <a:cs typeface="Arial"/>
              </a:rPr>
              <a:t>ь</a:t>
            </a:r>
            <a:r>
              <a:rPr sz="2800" spc="-30" dirty="0">
                <a:latin typeface="Arial"/>
                <a:cs typeface="Arial"/>
              </a:rPr>
              <a:t>т</a:t>
            </a:r>
            <a:r>
              <a:rPr sz="2800" spc="5" dirty="0">
                <a:latin typeface="Arial"/>
                <a:cs typeface="Arial"/>
              </a:rPr>
              <a:t>и</a:t>
            </a:r>
            <a:r>
              <a:rPr sz="2800" spc="-5" dirty="0">
                <a:latin typeface="Arial"/>
                <a:cs typeface="Arial"/>
              </a:rPr>
              <a:t>д</a:t>
            </a:r>
            <a:r>
              <a:rPr sz="2800" spc="5" dirty="0">
                <a:latin typeface="Arial"/>
                <a:cs typeface="Arial"/>
              </a:rPr>
              <a:t>исциплина</a:t>
            </a:r>
            <a:r>
              <a:rPr sz="2800" spc="-15" dirty="0">
                <a:latin typeface="Arial"/>
                <a:cs typeface="Arial"/>
              </a:rPr>
              <a:t>р</a:t>
            </a:r>
            <a:r>
              <a:rPr sz="2800" spc="5" dirty="0">
                <a:latin typeface="Arial"/>
                <a:cs typeface="Arial"/>
              </a:rPr>
              <a:t>ный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10" dirty="0">
                <a:latin typeface="Arial"/>
                <a:cs typeface="Arial"/>
              </a:rPr>
              <a:t>п</a:t>
            </a:r>
            <a:r>
              <a:rPr sz="2800" spc="-10" dirty="0">
                <a:latin typeface="Arial"/>
                <a:cs typeface="Arial"/>
              </a:rPr>
              <a:t>о</a:t>
            </a:r>
            <a:r>
              <a:rPr sz="2800" spc="5" dirty="0">
                <a:latin typeface="Arial"/>
                <a:cs typeface="Arial"/>
              </a:rPr>
              <a:t>дх</a:t>
            </a:r>
            <a:r>
              <a:rPr sz="2800" spc="-15" dirty="0">
                <a:latin typeface="Arial"/>
                <a:cs typeface="Arial"/>
              </a:rPr>
              <a:t>о</a:t>
            </a:r>
            <a:r>
              <a:rPr sz="2800" spc="5" dirty="0">
                <a:latin typeface="Arial"/>
                <a:cs typeface="Arial"/>
              </a:rPr>
              <a:t>д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4800" y="4191000"/>
            <a:ext cx="8458200" cy="2438400"/>
            <a:chOff x="304800" y="4191000"/>
            <a:chExt cx="8458200" cy="2438400"/>
          </a:xfrm>
        </p:grpSpPr>
        <p:sp>
          <p:nvSpPr>
            <p:cNvPr id="7" name="object 7"/>
            <p:cNvSpPr/>
            <p:nvPr/>
          </p:nvSpPr>
          <p:spPr>
            <a:xfrm>
              <a:off x="304800" y="4191000"/>
              <a:ext cx="2743200" cy="2438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1200" y="4191000"/>
              <a:ext cx="2971800" cy="2438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000" y="4191000"/>
              <a:ext cx="2819400" cy="2438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71765" y="5333364"/>
              <a:ext cx="450850" cy="323850"/>
            </a:xfrm>
            <a:custGeom>
              <a:avLst/>
              <a:gdLst/>
              <a:ahLst/>
              <a:cxnLst/>
              <a:rect l="l" t="t" r="r" b="b"/>
              <a:pathLst>
                <a:path w="450850" h="323850">
                  <a:moveTo>
                    <a:pt x="425450" y="0"/>
                  </a:moveTo>
                  <a:lnTo>
                    <a:pt x="0" y="37338"/>
                  </a:lnTo>
                  <a:lnTo>
                    <a:pt x="25145" y="323519"/>
                  </a:lnTo>
                  <a:lnTo>
                    <a:pt x="450468" y="28624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71765" y="5333364"/>
              <a:ext cx="450850" cy="323850"/>
            </a:xfrm>
            <a:custGeom>
              <a:avLst/>
              <a:gdLst/>
              <a:ahLst/>
              <a:cxnLst/>
              <a:rect l="l" t="t" r="r" b="b"/>
              <a:pathLst>
                <a:path w="450850" h="323850">
                  <a:moveTo>
                    <a:pt x="0" y="37338"/>
                  </a:moveTo>
                  <a:lnTo>
                    <a:pt x="425450" y="0"/>
                  </a:lnTo>
                  <a:lnTo>
                    <a:pt x="450468" y="286245"/>
                  </a:lnTo>
                  <a:lnTo>
                    <a:pt x="25145" y="323519"/>
                  </a:lnTo>
                  <a:lnTo>
                    <a:pt x="0" y="3733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04765" y="4876165"/>
              <a:ext cx="450850" cy="323850"/>
            </a:xfrm>
            <a:custGeom>
              <a:avLst/>
              <a:gdLst/>
              <a:ahLst/>
              <a:cxnLst/>
              <a:rect l="l" t="t" r="r" b="b"/>
              <a:pathLst>
                <a:path w="450850" h="323850">
                  <a:moveTo>
                    <a:pt x="425450" y="0"/>
                  </a:moveTo>
                  <a:lnTo>
                    <a:pt x="0" y="37337"/>
                  </a:lnTo>
                  <a:lnTo>
                    <a:pt x="25146" y="323469"/>
                  </a:lnTo>
                  <a:lnTo>
                    <a:pt x="450469" y="286258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04765" y="4876165"/>
              <a:ext cx="450850" cy="323850"/>
            </a:xfrm>
            <a:custGeom>
              <a:avLst/>
              <a:gdLst/>
              <a:ahLst/>
              <a:cxnLst/>
              <a:rect l="l" t="t" r="r" b="b"/>
              <a:pathLst>
                <a:path w="450850" h="323850">
                  <a:moveTo>
                    <a:pt x="0" y="37337"/>
                  </a:moveTo>
                  <a:lnTo>
                    <a:pt x="425450" y="0"/>
                  </a:lnTo>
                  <a:lnTo>
                    <a:pt x="450469" y="286258"/>
                  </a:lnTo>
                  <a:lnTo>
                    <a:pt x="25146" y="323469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04800" y="1447800"/>
            <a:ext cx="8473440" cy="2667000"/>
            <a:chOff x="304800" y="1447800"/>
            <a:chExt cx="8473440" cy="2667000"/>
          </a:xfrm>
        </p:grpSpPr>
        <p:sp>
          <p:nvSpPr>
            <p:cNvPr id="15" name="object 15"/>
            <p:cNvSpPr/>
            <p:nvPr/>
          </p:nvSpPr>
          <p:spPr>
            <a:xfrm>
              <a:off x="304800" y="1447800"/>
              <a:ext cx="5562600" cy="2667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90365" y="1599564"/>
              <a:ext cx="450850" cy="323850"/>
            </a:xfrm>
            <a:custGeom>
              <a:avLst/>
              <a:gdLst/>
              <a:ahLst/>
              <a:cxnLst/>
              <a:rect l="l" t="t" r="r" b="b"/>
              <a:pathLst>
                <a:path w="450850" h="323850">
                  <a:moveTo>
                    <a:pt x="425450" y="0"/>
                  </a:moveTo>
                  <a:lnTo>
                    <a:pt x="0" y="37337"/>
                  </a:lnTo>
                  <a:lnTo>
                    <a:pt x="25146" y="323469"/>
                  </a:lnTo>
                  <a:lnTo>
                    <a:pt x="450469" y="286258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90365" y="1599564"/>
              <a:ext cx="450850" cy="323850"/>
            </a:xfrm>
            <a:custGeom>
              <a:avLst/>
              <a:gdLst/>
              <a:ahLst/>
              <a:cxnLst/>
              <a:rect l="l" t="t" r="r" b="b"/>
              <a:pathLst>
                <a:path w="450850" h="323850">
                  <a:moveTo>
                    <a:pt x="0" y="37337"/>
                  </a:moveTo>
                  <a:lnTo>
                    <a:pt x="425450" y="0"/>
                  </a:lnTo>
                  <a:lnTo>
                    <a:pt x="450469" y="286258"/>
                  </a:lnTo>
                  <a:lnTo>
                    <a:pt x="25146" y="323469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95565" y="1523364"/>
              <a:ext cx="450850" cy="323850"/>
            </a:xfrm>
            <a:custGeom>
              <a:avLst/>
              <a:gdLst/>
              <a:ahLst/>
              <a:cxnLst/>
              <a:rect l="l" t="t" r="r" b="b"/>
              <a:pathLst>
                <a:path w="450850" h="323850">
                  <a:moveTo>
                    <a:pt x="425450" y="0"/>
                  </a:moveTo>
                  <a:lnTo>
                    <a:pt x="0" y="37337"/>
                  </a:lnTo>
                  <a:lnTo>
                    <a:pt x="25145" y="323469"/>
                  </a:lnTo>
                  <a:lnTo>
                    <a:pt x="450468" y="286258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95565" y="1523364"/>
              <a:ext cx="450850" cy="323850"/>
            </a:xfrm>
            <a:custGeom>
              <a:avLst/>
              <a:gdLst/>
              <a:ahLst/>
              <a:cxnLst/>
              <a:rect l="l" t="t" r="r" b="b"/>
              <a:pathLst>
                <a:path w="450850" h="323850">
                  <a:moveTo>
                    <a:pt x="0" y="37337"/>
                  </a:moveTo>
                  <a:lnTo>
                    <a:pt x="425450" y="0"/>
                  </a:lnTo>
                  <a:lnTo>
                    <a:pt x="450468" y="286258"/>
                  </a:lnTo>
                  <a:lnTo>
                    <a:pt x="25145" y="323469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5000" y="1447800"/>
              <a:ext cx="3063240" cy="2667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95565" y="1523364"/>
              <a:ext cx="450850" cy="323850"/>
            </a:xfrm>
            <a:custGeom>
              <a:avLst/>
              <a:gdLst/>
              <a:ahLst/>
              <a:cxnLst/>
              <a:rect l="l" t="t" r="r" b="b"/>
              <a:pathLst>
                <a:path w="450850" h="323850">
                  <a:moveTo>
                    <a:pt x="425450" y="0"/>
                  </a:moveTo>
                  <a:lnTo>
                    <a:pt x="0" y="37337"/>
                  </a:lnTo>
                  <a:lnTo>
                    <a:pt x="25145" y="323469"/>
                  </a:lnTo>
                  <a:lnTo>
                    <a:pt x="450468" y="286258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95565" y="1523364"/>
              <a:ext cx="450850" cy="323850"/>
            </a:xfrm>
            <a:custGeom>
              <a:avLst/>
              <a:gdLst/>
              <a:ahLst/>
              <a:cxnLst/>
              <a:rect l="l" t="t" r="r" b="b"/>
              <a:pathLst>
                <a:path w="450850" h="323850">
                  <a:moveTo>
                    <a:pt x="0" y="37337"/>
                  </a:moveTo>
                  <a:lnTo>
                    <a:pt x="425450" y="0"/>
                  </a:lnTo>
                  <a:lnTo>
                    <a:pt x="450468" y="286258"/>
                  </a:lnTo>
                  <a:lnTo>
                    <a:pt x="25145" y="323469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6200" y="458850"/>
            <a:ext cx="39096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Реабилитационный</a:t>
            </a:r>
            <a:r>
              <a:rPr sz="2800" spc="-155" dirty="0"/>
              <a:t> </a:t>
            </a:r>
            <a:r>
              <a:rPr sz="2800" spc="5" dirty="0"/>
              <a:t>план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655319" y="4858511"/>
            <a:ext cx="2969260" cy="21590"/>
          </a:xfrm>
          <a:custGeom>
            <a:avLst/>
            <a:gdLst/>
            <a:ahLst/>
            <a:cxnLst/>
            <a:rect l="l" t="t" r="r" b="b"/>
            <a:pathLst>
              <a:path w="2969260" h="21589">
                <a:moveTo>
                  <a:pt x="2968752" y="0"/>
                </a:moveTo>
                <a:lnTo>
                  <a:pt x="0" y="0"/>
                </a:lnTo>
                <a:lnTo>
                  <a:pt x="0" y="21336"/>
                </a:lnTo>
                <a:lnTo>
                  <a:pt x="2968752" y="21336"/>
                </a:lnTo>
                <a:lnTo>
                  <a:pt x="29687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319" y="5215128"/>
            <a:ext cx="6501765" cy="21590"/>
          </a:xfrm>
          <a:custGeom>
            <a:avLst/>
            <a:gdLst/>
            <a:ahLst/>
            <a:cxnLst/>
            <a:rect l="l" t="t" r="r" b="b"/>
            <a:pathLst>
              <a:path w="6501765" h="21589">
                <a:moveTo>
                  <a:pt x="6501383" y="0"/>
                </a:moveTo>
                <a:lnTo>
                  <a:pt x="0" y="0"/>
                </a:lnTo>
                <a:lnTo>
                  <a:pt x="0" y="21336"/>
                </a:lnTo>
                <a:lnTo>
                  <a:pt x="6501383" y="21336"/>
                </a:lnTo>
                <a:lnTo>
                  <a:pt x="65013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6244" y="1548765"/>
            <a:ext cx="7992745" cy="44227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algn="just">
              <a:lnSpc>
                <a:spcPct val="80100"/>
              </a:lnSpc>
              <a:spcBef>
                <a:spcPts val="670"/>
              </a:spcBef>
            </a:pPr>
            <a:r>
              <a:rPr sz="2400" spc="-5" dirty="0">
                <a:latin typeface="Calibri"/>
                <a:cs typeface="Calibri"/>
              </a:rPr>
              <a:t>Специалисты по ФРМ </a:t>
            </a:r>
            <a:r>
              <a:rPr sz="2400" spc="-10" dirty="0">
                <a:latin typeface="Calibri"/>
                <a:cs typeface="Calibri"/>
              </a:rPr>
              <a:t>ответственны </a:t>
            </a:r>
            <a:r>
              <a:rPr sz="2400" spc="-5" dirty="0">
                <a:latin typeface="Calibri"/>
                <a:cs typeface="Calibri"/>
              </a:rPr>
              <a:t>за </a:t>
            </a:r>
            <a:r>
              <a:rPr sz="2400" spc="-10" dirty="0">
                <a:latin typeface="Calibri"/>
                <a:cs typeface="Calibri"/>
              </a:rPr>
              <a:t>разработку </a:t>
            </a:r>
            <a:r>
              <a:rPr sz="2400" spc="-5" dirty="0">
                <a:latin typeface="Calibri"/>
                <a:cs typeface="Calibri"/>
              </a:rPr>
              <a:t>плана  реабилитации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за </a:t>
            </a:r>
            <a:r>
              <a:rPr sz="2400" spc="-10" dirty="0">
                <a:latin typeface="Calibri"/>
                <a:cs typeface="Calibri"/>
              </a:rPr>
              <a:t>определение </a:t>
            </a:r>
            <a:r>
              <a:rPr sz="2400" spc="-5" dirty="0">
                <a:latin typeface="Calibri"/>
                <a:cs typeface="Calibri"/>
              </a:rPr>
              <a:t>временных рамок,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5" dirty="0">
                <a:latin typeface="Calibri"/>
                <a:cs typeface="Calibri"/>
              </a:rPr>
              <a:t>течение </a:t>
            </a:r>
            <a:r>
              <a:rPr sz="2400" spc="-10" dirty="0">
                <a:latin typeface="Calibri"/>
                <a:cs typeface="Calibri"/>
              </a:rPr>
              <a:t>которого </a:t>
            </a:r>
            <a:r>
              <a:rPr sz="2400" dirty="0">
                <a:latin typeface="Calibri"/>
                <a:cs typeface="Calibri"/>
              </a:rPr>
              <a:t>он </a:t>
            </a:r>
            <a:r>
              <a:rPr sz="2400" spc="-20" dirty="0">
                <a:latin typeface="Calibri"/>
                <a:cs typeface="Calibri"/>
              </a:rPr>
              <a:t>должен </a:t>
            </a:r>
            <a:r>
              <a:rPr sz="2400" spc="-5" dirty="0">
                <a:latin typeface="Calibri"/>
                <a:cs typeface="Calibri"/>
              </a:rPr>
              <a:t>быть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реализован.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ts val="2845"/>
              </a:lnSpc>
            </a:pPr>
            <a:r>
              <a:rPr sz="2400" i="1" spc="-5" dirty="0">
                <a:latin typeface="Calibri"/>
                <a:cs typeface="Calibri"/>
              </a:rPr>
              <a:t>План </a:t>
            </a:r>
            <a:r>
              <a:rPr sz="2400" i="1" spc="-10" dirty="0">
                <a:latin typeface="Calibri"/>
                <a:cs typeface="Calibri"/>
              </a:rPr>
              <a:t>должен </a:t>
            </a:r>
            <a:r>
              <a:rPr sz="2400" i="1" spc="-5" dirty="0">
                <a:latin typeface="Calibri"/>
                <a:cs typeface="Calibri"/>
              </a:rPr>
              <a:t>содержать следующую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информацию:</a:t>
            </a:r>
            <a:endParaRPr sz="2400">
              <a:latin typeface="Calibri"/>
              <a:cs typeface="Calibri"/>
            </a:endParaRPr>
          </a:p>
          <a:p>
            <a:pPr marL="120014" indent="-107950">
              <a:lnSpc>
                <a:spcPts val="281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5" dirty="0">
                <a:latin typeface="Calibri"/>
                <a:cs typeface="Calibri"/>
              </a:rPr>
              <a:t>Диагноз</a:t>
            </a:r>
            <a:endParaRPr sz="2400">
              <a:latin typeface="Calibri"/>
              <a:cs typeface="Calibri"/>
            </a:endParaRPr>
          </a:p>
          <a:p>
            <a:pPr marL="12700" marR="8890" algn="just">
              <a:lnSpc>
                <a:spcPct val="80100"/>
              </a:lnSpc>
              <a:spcBef>
                <a:spcPts val="53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10" dirty="0">
                <a:latin typeface="Calibri"/>
                <a:cs typeface="Calibri"/>
              </a:rPr>
              <a:t>Представленные проблемы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сохранившиеся функции </a:t>
            </a:r>
            <a:r>
              <a:rPr sz="2400" spc="-10" dirty="0">
                <a:latin typeface="Calibri"/>
                <a:cs typeface="Calibri"/>
              </a:rPr>
              <a:t>(в  соответствии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Международной классификацией  </a:t>
            </a:r>
            <a:r>
              <a:rPr sz="2400" spc="-5" dirty="0">
                <a:latin typeface="Calibri"/>
                <a:cs typeface="Calibri"/>
              </a:rPr>
              <a:t>Функциональных нарушений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здоровья)</a:t>
            </a:r>
            <a:endParaRPr sz="2400">
              <a:latin typeface="Calibri"/>
              <a:cs typeface="Calibri"/>
            </a:endParaRPr>
          </a:p>
          <a:p>
            <a:pPr marL="120014" indent="-107950">
              <a:lnSpc>
                <a:spcPts val="275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10" dirty="0">
                <a:latin typeface="Calibri"/>
                <a:cs typeface="Calibri"/>
              </a:rPr>
              <a:t>Индивидуальные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цели</a:t>
            </a:r>
            <a:endParaRPr sz="2400">
              <a:latin typeface="Calibri"/>
              <a:cs typeface="Calibri"/>
            </a:endParaRPr>
          </a:p>
          <a:p>
            <a:pPr marL="120014" indent="-107950">
              <a:lnSpc>
                <a:spcPts val="281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20" dirty="0">
                <a:latin typeface="Calibri"/>
                <a:cs typeface="Calibri"/>
              </a:rPr>
              <a:t>Цели </a:t>
            </a:r>
            <a:r>
              <a:rPr sz="2400" spc="-5" dirty="0">
                <a:latin typeface="Calibri"/>
                <a:cs typeface="Calibri"/>
              </a:rPr>
              <a:t>для лица, </a:t>
            </a:r>
            <a:r>
              <a:rPr sz="2400" spc="-10" dirty="0">
                <a:latin typeface="Calibri"/>
                <a:cs typeface="Calibri"/>
              </a:rPr>
              <a:t>осуществляющего </a:t>
            </a:r>
            <a:r>
              <a:rPr sz="2400" spc="-20" dirty="0">
                <a:latin typeface="Calibri"/>
                <a:cs typeface="Calibri"/>
              </a:rPr>
              <a:t>уход/для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семьи</a:t>
            </a:r>
            <a:endParaRPr sz="2400">
              <a:latin typeface="Calibri"/>
              <a:cs typeface="Calibri"/>
            </a:endParaRPr>
          </a:p>
          <a:p>
            <a:pPr marL="120014" indent="-107950">
              <a:lnSpc>
                <a:spcPts val="281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20" dirty="0">
                <a:latin typeface="Calibri"/>
                <a:cs typeface="Calibri"/>
              </a:rPr>
              <a:t>Цели </a:t>
            </a:r>
            <a:r>
              <a:rPr sz="2400" spc="-5" dirty="0">
                <a:latin typeface="Calibri"/>
                <a:cs typeface="Calibri"/>
              </a:rPr>
              <a:t>для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специалистов</a:t>
            </a:r>
            <a:endParaRPr sz="2400">
              <a:latin typeface="Calibri"/>
              <a:cs typeface="Calibri"/>
            </a:endParaRPr>
          </a:p>
          <a:p>
            <a:pPr marL="120014" indent="-107950">
              <a:lnSpc>
                <a:spcPts val="2845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5" dirty="0">
                <a:latin typeface="Calibri"/>
                <a:cs typeface="Calibri"/>
              </a:rPr>
              <a:t>Действия, </a:t>
            </a:r>
            <a:r>
              <a:rPr sz="2400" spc="-10" dirty="0">
                <a:latin typeface="Calibri"/>
                <a:cs typeface="Calibri"/>
              </a:rPr>
              <a:t>которые </a:t>
            </a:r>
            <a:r>
              <a:rPr sz="2400" spc="-20" dirty="0">
                <a:latin typeface="Calibri"/>
                <a:cs typeface="Calibri"/>
              </a:rPr>
              <a:t>необходимо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предпринять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3093720"/>
            <a:ext cx="2374900" cy="878205"/>
          </a:xfrm>
          <a:custGeom>
            <a:avLst/>
            <a:gdLst/>
            <a:ahLst/>
            <a:cxnLst/>
            <a:rect l="l" t="t" r="r" b="b"/>
            <a:pathLst>
              <a:path w="2374900" h="878204">
                <a:moveTo>
                  <a:pt x="2374392" y="0"/>
                </a:moveTo>
                <a:lnTo>
                  <a:pt x="0" y="0"/>
                </a:lnTo>
                <a:lnTo>
                  <a:pt x="0" y="877823"/>
                </a:lnTo>
                <a:lnTo>
                  <a:pt x="2374392" y="877823"/>
                </a:lnTo>
                <a:lnTo>
                  <a:pt x="23743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3127" y="3093720"/>
            <a:ext cx="2374900" cy="87820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71170" marR="459105" indent="5715" algn="just">
              <a:lnSpc>
                <a:spcPct val="86100"/>
              </a:lnSpc>
              <a:spcBef>
                <a:spcPts val="655"/>
              </a:spcBef>
            </a:pPr>
            <a:r>
              <a:rPr sz="1800" b="1" spc="-20" dirty="0">
                <a:latin typeface="Arial"/>
                <a:cs typeface="Arial"/>
              </a:rPr>
              <a:t>ФУНКЦИИ </a:t>
            </a:r>
            <a:r>
              <a:rPr sz="1800" b="1" dirty="0">
                <a:latin typeface="Arial"/>
                <a:cs typeface="Arial"/>
              </a:rPr>
              <a:t>И  </a:t>
            </a:r>
            <a:r>
              <a:rPr sz="1800" b="1" spc="-5" dirty="0">
                <a:latin typeface="Arial"/>
                <a:cs typeface="Arial"/>
              </a:rPr>
              <a:t>СТРУКТУРЫ  </a:t>
            </a:r>
            <a:r>
              <a:rPr sz="1800" b="1" spc="-1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114" dirty="0">
                <a:latin typeface="Arial"/>
                <a:cs typeface="Arial"/>
              </a:rPr>
              <a:t>Г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НИ</a:t>
            </a:r>
            <a:r>
              <a:rPr sz="1800" b="1" spc="-10" dirty="0">
                <a:latin typeface="Arial"/>
                <a:cs typeface="Arial"/>
              </a:rPr>
              <a:t>З</a:t>
            </a:r>
            <a:r>
              <a:rPr sz="1800" b="1" spc="5" dirty="0">
                <a:latin typeface="Arial"/>
                <a:cs typeface="Arial"/>
              </a:rPr>
              <a:t>М</a:t>
            </a:r>
            <a:r>
              <a:rPr sz="1800" b="1" dirty="0"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2383" y="1600200"/>
            <a:ext cx="2999740" cy="838200"/>
          </a:xfrm>
          <a:prstGeom prst="rect">
            <a:avLst/>
          </a:prstGeom>
          <a:solidFill>
            <a:srgbClr val="B3A1C6"/>
          </a:solidFill>
          <a:ln w="24383">
            <a:solidFill>
              <a:srgbClr val="001F5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750">
              <a:latin typeface="Times New Roman"/>
              <a:cs typeface="Times New Roman"/>
            </a:endParaRPr>
          </a:p>
          <a:p>
            <a:pPr marL="9652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ИЗМЕНЕНИЕ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ЗДОРОВЬЯ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8023" y="3093720"/>
            <a:ext cx="2374900" cy="878205"/>
          </a:xfrm>
          <a:custGeom>
            <a:avLst/>
            <a:gdLst/>
            <a:ahLst/>
            <a:cxnLst/>
            <a:rect l="l" t="t" r="r" b="b"/>
            <a:pathLst>
              <a:path w="2374900" h="878204">
                <a:moveTo>
                  <a:pt x="2374392" y="0"/>
                </a:moveTo>
                <a:lnTo>
                  <a:pt x="0" y="0"/>
                </a:lnTo>
                <a:lnTo>
                  <a:pt x="0" y="877823"/>
                </a:lnTo>
                <a:lnTo>
                  <a:pt x="2374392" y="877823"/>
                </a:lnTo>
                <a:lnTo>
                  <a:pt x="237439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88023" y="3093720"/>
            <a:ext cx="2374900" cy="8782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648335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УЧАСТИЕ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2872" y="4492752"/>
            <a:ext cx="2374900" cy="1426845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306705" marR="301625" indent="5080" algn="ctr">
              <a:lnSpc>
                <a:spcPct val="86200"/>
              </a:lnSpc>
            </a:pPr>
            <a:r>
              <a:rPr sz="1800" b="1" spc="-20" dirty="0">
                <a:latin typeface="Arial"/>
                <a:cs typeface="Arial"/>
              </a:rPr>
              <a:t>ФАКТОРЫ  </a:t>
            </a:r>
            <a:r>
              <a:rPr sz="1800" b="1" spc="-1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К</a:t>
            </a:r>
            <a:r>
              <a:rPr sz="1800" b="1" spc="-30" dirty="0">
                <a:latin typeface="Arial"/>
                <a:cs typeface="Arial"/>
              </a:rPr>
              <a:t>Р</a:t>
            </a:r>
            <a:r>
              <a:rPr sz="1800" b="1" spc="5" dirty="0">
                <a:latin typeface="Arial"/>
                <a:cs typeface="Arial"/>
              </a:rPr>
              <a:t>У</a:t>
            </a:r>
            <a:r>
              <a:rPr sz="1800" b="1" spc="-45" dirty="0">
                <a:latin typeface="Arial"/>
                <a:cs typeface="Arial"/>
              </a:rPr>
              <a:t>Ж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10" dirty="0">
                <a:latin typeface="Arial"/>
                <a:cs typeface="Arial"/>
              </a:rPr>
              <a:t>Ю</a:t>
            </a:r>
            <a:r>
              <a:rPr sz="1800" b="1" spc="10" dirty="0">
                <a:latin typeface="Arial"/>
                <a:cs typeface="Arial"/>
              </a:rPr>
              <a:t>Щ</a:t>
            </a:r>
            <a:r>
              <a:rPr sz="1800" b="1" dirty="0">
                <a:latin typeface="Arial"/>
                <a:cs typeface="Arial"/>
              </a:rPr>
              <a:t>ЕЙ  </a:t>
            </a:r>
            <a:r>
              <a:rPr sz="1800" b="1" spc="-5" dirty="0">
                <a:latin typeface="Arial"/>
                <a:cs typeface="Arial"/>
              </a:rPr>
              <a:t>СРЕДЫ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9000" y="3087623"/>
            <a:ext cx="2374900" cy="762000"/>
          </a:xfrm>
          <a:custGeom>
            <a:avLst/>
            <a:gdLst/>
            <a:ahLst/>
            <a:cxnLst/>
            <a:rect l="l" t="t" r="r" b="b"/>
            <a:pathLst>
              <a:path w="2374900" h="762000">
                <a:moveTo>
                  <a:pt x="2374392" y="0"/>
                </a:moveTo>
                <a:lnTo>
                  <a:pt x="0" y="0"/>
                </a:lnTo>
                <a:lnTo>
                  <a:pt x="0" y="762000"/>
                </a:lnTo>
                <a:lnTo>
                  <a:pt x="2374392" y="762000"/>
                </a:lnTo>
                <a:lnTo>
                  <a:pt x="237439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29000" y="3087623"/>
            <a:ext cx="2374900" cy="762000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1775"/>
              </a:spcBef>
            </a:pPr>
            <a:r>
              <a:rPr sz="1800" b="1" spc="-5" dirty="0">
                <a:latin typeface="Arial"/>
                <a:cs typeface="Arial"/>
              </a:rPr>
              <a:t>АКТИВНОСТЬ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5128" y="4498847"/>
            <a:ext cx="2374900" cy="142367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950">
              <a:latin typeface="Times New Roman"/>
              <a:cs typeface="Times New Roman"/>
            </a:endParaRPr>
          </a:p>
          <a:p>
            <a:pPr algn="ctr">
              <a:lnSpc>
                <a:spcPts val="2005"/>
              </a:lnSpc>
              <a:spcBef>
                <a:spcPts val="5"/>
              </a:spcBef>
            </a:pPr>
            <a:r>
              <a:rPr sz="1800" b="1" spc="-10" dirty="0">
                <a:latin typeface="Arial"/>
                <a:cs typeface="Arial"/>
              </a:rPr>
              <a:t>ЛИЧНОСТНЫЕ</a:t>
            </a:r>
            <a:endParaRPr sz="1800">
              <a:latin typeface="Arial"/>
              <a:cs typeface="Arial"/>
            </a:endParaRPr>
          </a:p>
          <a:p>
            <a:pPr marL="5080" algn="ctr">
              <a:lnSpc>
                <a:spcPts val="2005"/>
              </a:lnSpc>
            </a:pPr>
            <a:r>
              <a:rPr sz="1800" b="1" spc="-20" dirty="0">
                <a:latin typeface="Arial"/>
                <a:cs typeface="Arial"/>
              </a:rPr>
              <a:t>ФАКТОРЫ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829310"/>
          </a:xfrm>
          <a:custGeom>
            <a:avLst/>
            <a:gdLst/>
            <a:ahLst/>
            <a:cxnLst/>
            <a:rect l="l" t="t" r="r" b="b"/>
            <a:pathLst>
              <a:path w="9144000" h="829310">
                <a:moveTo>
                  <a:pt x="9144000" y="0"/>
                </a:moveTo>
                <a:lnTo>
                  <a:pt x="0" y="0"/>
                </a:lnTo>
                <a:lnTo>
                  <a:pt x="0" y="829055"/>
                </a:lnTo>
                <a:lnTo>
                  <a:pt x="9144000" y="82905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2810" marR="5080" indent="-6711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Международная классификация функционирования,  </a:t>
            </a:r>
            <a:r>
              <a:rPr sz="2400" spc="-5" dirty="0">
                <a:latin typeface="Tahoma"/>
                <a:cs typeface="Tahoma"/>
              </a:rPr>
              <a:t>ограничений жизнедеятельности </a:t>
            </a:r>
            <a:r>
              <a:rPr sz="2400" dirty="0">
                <a:latin typeface="Tahoma"/>
                <a:cs typeface="Tahoma"/>
              </a:rPr>
              <a:t>и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здоровья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938147" y="2430652"/>
            <a:ext cx="5556250" cy="2073910"/>
            <a:chOff x="1938147" y="2430652"/>
            <a:chExt cx="5556250" cy="2073910"/>
          </a:xfrm>
        </p:grpSpPr>
        <p:sp>
          <p:nvSpPr>
            <p:cNvPr id="14" name="object 14"/>
            <p:cNvSpPr/>
            <p:nvPr/>
          </p:nvSpPr>
          <p:spPr>
            <a:xfrm>
              <a:off x="2074164" y="4143755"/>
              <a:ext cx="5358130" cy="1905"/>
            </a:xfrm>
            <a:custGeom>
              <a:avLst/>
              <a:gdLst/>
              <a:ahLst/>
              <a:cxnLst/>
              <a:rect l="l" t="t" r="r" b="b"/>
              <a:pathLst>
                <a:path w="5358130" h="1904">
                  <a:moveTo>
                    <a:pt x="0" y="0"/>
                  </a:moveTo>
                  <a:lnTo>
                    <a:pt x="5357749" y="1524"/>
                  </a:lnTo>
                </a:path>
              </a:pathLst>
            </a:custGeom>
            <a:ln w="2743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08251" y="3933316"/>
              <a:ext cx="127254" cy="2145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66635" y="3933316"/>
              <a:ext cx="127254" cy="2145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01012" y="2860547"/>
              <a:ext cx="5358130" cy="1905"/>
            </a:xfrm>
            <a:custGeom>
              <a:avLst/>
              <a:gdLst/>
              <a:ahLst/>
              <a:cxnLst/>
              <a:rect l="l" t="t" r="r" b="b"/>
              <a:pathLst>
                <a:path w="5358130" h="1905">
                  <a:moveTo>
                    <a:pt x="0" y="0"/>
                  </a:moveTo>
                  <a:lnTo>
                    <a:pt x="5357876" y="1650"/>
                  </a:lnTo>
                </a:path>
              </a:pathLst>
            </a:custGeom>
            <a:ln w="2743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38147" y="2860420"/>
              <a:ext cx="127380" cy="2145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96531" y="2860420"/>
              <a:ext cx="127380" cy="2145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07102" y="2430652"/>
              <a:ext cx="128905" cy="643255"/>
            </a:xfrm>
            <a:custGeom>
              <a:avLst/>
              <a:gdLst/>
              <a:ahLst/>
              <a:cxnLst/>
              <a:rect l="l" t="t" r="r" b="b"/>
              <a:pathLst>
                <a:path w="128904" h="643255">
                  <a:moveTo>
                    <a:pt x="15367" y="517779"/>
                  </a:moveTo>
                  <a:lnTo>
                    <a:pt x="2159" y="525399"/>
                  </a:lnTo>
                  <a:lnTo>
                    <a:pt x="0" y="533781"/>
                  </a:lnTo>
                  <a:lnTo>
                    <a:pt x="63373" y="643127"/>
                  </a:lnTo>
                  <a:lnTo>
                    <a:pt x="79302" y="615950"/>
                  </a:lnTo>
                  <a:lnTo>
                    <a:pt x="49784" y="615823"/>
                  </a:lnTo>
                  <a:lnTo>
                    <a:pt x="49846" y="565080"/>
                  </a:lnTo>
                  <a:lnTo>
                    <a:pt x="27559" y="526669"/>
                  </a:lnTo>
                  <a:lnTo>
                    <a:pt x="23749" y="520064"/>
                  </a:lnTo>
                  <a:lnTo>
                    <a:pt x="15367" y="517779"/>
                  </a:lnTo>
                  <a:close/>
                </a:path>
                <a:path w="128904" h="643255">
                  <a:moveTo>
                    <a:pt x="49904" y="565178"/>
                  </a:moveTo>
                  <a:lnTo>
                    <a:pt x="49784" y="615823"/>
                  </a:lnTo>
                  <a:lnTo>
                    <a:pt x="77216" y="615950"/>
                  </a:lnTo>
                  <a:lnTo>
                    <a:pt x="77232" y="608964"/>
                  </a:lnTo>
                  <a:lnTo>
                    <a:pt x="51562" y="608964"/>
                  </a:lnTo>
                  <a:lnTo>
                    <a:pt x="63508" y="588624"/>
                  </a:lnTo>
                  <a:lnTo>
                    <a:pt x="49904" y="565178"/>
                  </a:lnTo>
                  <a:close/>
                </a:path>
                <a:path w="128904" h="643255">
                  <a:moveTo>
                    <a:pt x="112013" y="518033"/>
                  </a:moveTo>
                  <a:lnTo>
                    <a:pt x="103632" y="520192"/>
                  </a:lnTo>
                  <a:lnTo>
                    <a:pt x="99822" y="526796"/>
                  </a:lnTo>
                  <a:lnTo>
                    <a:pt x="77336" y="565080"/>
                  </a:lnTo>
                  <a:lnTo>
                    <a:pt x="77216" y="615950"/>
                  </a:lnTo>
                  <a:lnTo>
                    <a:pt x="79302" y="615950"/>
                  </a:lnTo>
                  <a:lnTo>
                    <a:pt x="127254" y="534162"/>
                  </a:lnTo>
                  <a:lnTo>
                    <a:pt x="125095" y="525780"/>
                  </a:lnTo>
                  <a:lnTo>
                    <a:pt x="118618" y="521843"/>
                  </a:lnTo>
                  <a:lnTo>
                    <a:pt x="112013" y="518033"/>
                  </a:lnTo>
                  <a:close/>
                </a:path>
                <a:path w="128904" h="643255">
                  <a:moveTo>
                    <a:pt x="63508" y="588624"/>
                  </a:moveTo>
                  <a:lnTo>
                    <a:pt x="51562" y="608964"/>
                  </a:lnTo>
                  <a:lnTo>
                    <a:pt x="75311" y="608964"/>
                  </a:lnTo>
                  <a:lnTo>
                    <a:pt x="63508" y="588624"/>
                  </a:lnTo>
                  <a:close/>
                </a:path>
                <a:path w="128904" h="643255">
                  <a:moveTo>
                    <a:pt x="77336" y="565080"/>
                  </a:moveTo>
                  <a:lnTo>
                    <a:pt x="63508" y="588624"/>
                  </a:lnTo>
                  <a:lnTo>
                    <a:pt x="75311" y="608964"/>
                  </a:lnTo>
                  <a:lnTo>
                    <a:pt x="77232" y="608964"/>
                  </a:lnTo>
                  <a:lnTo>
                    <a:pt x="77336" y="565080"/>
                  </a:lnTo>
                  <a:close/>
                </a:path>
                <a:path w="128904" h="643255">
                  <a:moveTo>
                    <a:pt x="64840" y="54452"/>
                  </a:moveTo>
                  <a:lnTo>
                    <a:pt x="51060" y="78013"/>
                  </a:lnTo>
                  <a:lnTo>
                    <a:pt x="49904" y="565178"/>
                  </a:lnTo>
                  <a:lnTo>
                    <a:pt x="63508" y="588624"/>
                  </a:lnTo>
                  <a:lnTo>
                    <a:pt x="77278" y="565178"/>
                  </a:lnTo>
                  <a:lnTo>
                    <a:pt x="77395" y="540385"/>
                  </a:lnTo>
                  <a:lnTo>
                    <a:pt x="78491" y="78013"/>
                  </a:lnTo>
                  <a:lnTo>
                    <a:pt x="64840" y="54452"/>
                  </a:lnTo>
                  <a:close/>
                </a:path>
                <a:path w="128904" h="643255">
                  <a:moveTo>
                    <a:pt x="80833" y="27305"/>
                  </a:moveTo>
                  <a:lnTo>
                    <a:pt x="78612" y="27305"/>
                  </a:lnTo>
                  <a:lnTo>
                    <a:pt x="78492" y="78016"/>
                  </a:lnTo>
                  <a:lnTo>
                    <a:pt x="104648" y="123189"/>
                  </a:lnTo>
                  <a:lnTo>
                    <a:pt x="113030" y="125349"/>
                  </a:lnTo>
                  <a:lnTo>
                    <a:pt x="119634" y="121538"/>
                  </a:lnTo>
                  <a:lnTo>
                    <a:pt x="126111" y="117729"/>
                  </a:lnTo>
                  <a:lnTo>
                    <a:pt x="128397" y="109347"/>
                  </a:lnTo>
                  <a:lnTo>
                    <a:pt x="124587" y="102870"/>
                  </a:lnTo>
                  <a:lnTo>
                    <a:pt x="80833" y="27305"/>
                  </a:lnTo>
                  <a:close/>
                </a:path>
                <a:path w="128904" h="643255">
                  <a:moveTo>
                    <a:pt x="65024" y="0"/>
                  </a:moveTo>
                  <a:lnTo>
                    <a:pt x="4825" y="102488"/>
                  </a:lnTo>
                  <a:lnTo>
                    <a:pt x="1016" y="109093"/>
                  </a:lnTo>
                  <a:lnTo>
                    <a:pt x="3175" y="117475"/>
                  </a:lnTo>
                  <a:lnTo>
                    <a:pt x="9779" y="121285"/>
                  </a:lnTo>
                  <a:lnTo>
                    <a:pt x="16256" y="125095"/>
                  </a:lnTo>
                  <a:lnTo>
                    <a:pt x="24637" y="122936"/>
                  </a:lnTo>
                  <a:lnTo>
                    <a:pt x="28575" y="116459"/>
                  </a:lnTo>
                  <a:lnTo>
                    <a:pt x="51059" y="78016"/>
                  </a:lnTo>
                  <a:lnTo>
                    <a:pt x="51181" y="27305"/>
                  </a:lnTo>
                  <a:lnTo>
                    <a:pt x="80833" y="27305"/>
                  </a:lnTo>
                  <a:lnTo>
                    <a:pt x="65024" y="0"/>
                  </a:lnTo>
                  <a:close/>
                </a:path>
                <a:path w="128904" h="643255">
                  <a:moveTo>
                    <a:pt x="78596" y="34162"/>
                  </a:moveTo>
                  <a:lnTo>
                    <a:pt x="76708" y="34162"/>
                  </a:lnTo>
                  <a:lnTo>
                    <a:pt x="64840" y="54452"/>
                  </a:lnTo>
                  <a:lnTo>
                    <a:pt x="78492" y="78016"/>
                  </a:lnTo>
                  <a:lnTo>
                    <a:pt x="78596" y="34162"/>
                  </a:lnTo>
                  <a:close/>
                </a:path>
                <a:path w="128904" h="643255">
                  <a:moveTo>
                    <a:pt x="78612" y="27305"/>
                  </a:moveTo>
                  <a:lnTo>
                    <a:pt x="51181" y="27305"/>
                  </a:lnTo>
                  <a:lnTo>
                    <a:pt x="51060" y="78013"/>
                  </a:lnTo>
                  <a:lnTo>
                    <a:pt x="64840" y="54452"/>
                  </a:lnTo>
                  <a:lnTo>
                    <a:pt x="53086" y="34162"/>
                  </a:lnTo>
                  <a:lnTo>
                    <a:pt x="78596" y="34162"/>
                  </a:lnTo>
                  <a:lnTo>
                    <a:pt x="78612" y="27305"/>
                  </a:lnTo>
                  <a:close/>
                </a:path>
                <a:path w="128904" h="643255">
                  <a:moveTo>
                    <a:pt x="76708" y="34162"/>
                  </a:moveTo>
                  <a:lnTo>
                    <a:pt x="53086" y="34162"/>
                  </a:lnTo>
                  <a:lnTo>
                    <a:pt x="64840" y="54452"/>
                  </a:lnTo>
                  <a:lnTo>
                    <a:pt x="76708" y="34162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60547" y="4287011"/>
              <a:ext cx="3571875" cy="1905"/>
            </a:xfrm>
            <a:custGeom>
              <a:avLst/>
              <a:gdLst/>
              <a:ahLst/>
              <a:cxnLst/>
              <a:rect l="l" t="t" r="r" b="b"/>
              <a:pathLst>
                <a:path w="3571875" h="1904">
                  <a:moveTo>
                    <a:pt x="0" y="0"/>
                  </a:moveTo>
                  <a:lnTo>
                    <a:pt x="3571875" y="1524"/>
                  </a:lnTo>
                </a:path>
              </a:pathLst>
            </a:custGeom>
            <a:ln w="2743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94635" y="4289932"/>
              <a:ext cx="127381" cy="214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66129" y="4287011"/>
              <a:ext cx="127254" cy="215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80001" y="3787139"/>
              <a:ext cx="127635" cy="501650"/>
            </a:xfrm>
            <a:custGeom>
              <a:avLst/>
              <a:gdLst/>
              <a:ahLst/>
              <a:cxnLst/>
              <a:rect l="l" t="t" r="r" b="b"/>
              <a:pathLst>
                <a:path w="127635" h="501650">
                  <a:moveTo>
                    <a:pt x="63626" y="54283"/>
                  </a:moveTo>
                  <a:lnTo>
                    <a:pt x="49911" y="77796"/>
                  </a:lnTo>
                  <a:lnTo>
                    <a:pt x="49911" y="501650"/>
                  </a:lnTo>
                  <a:lnTo>
                    <a:pt x="77343" y="501650"/>
                  </a:lnTo>
                  <a:lnTo>
                    <a:pt x="77343" y="77796"/>
                  </a:lnTo>
                  <a:lnTo>
                    <a:pt x="63626" y="54283"/>
                  </a:lnTo>
                  <a:close/>
                </a:path>
                <a:path w="127635" h="501650">
                  <a:moveTo>
                    <a:pt x="63626" y="0"/>
                  </a:moveTo>
                  <a:lnTo>
                    <a:pt x="3810" y="102489"/>
                  </a:lnTo>
                  <a:lnTo>
                    <a:pt x="0" y="109093"/>
                  </a:lnTo>
                  <a:lnTo>
                    <a:pt x="2159" y="117475"/>
                  </a:lnTo>
                  <a:lnTo>
                    <a:pt x="8762" y="121285"/>
                  </a:lnTo>
                  <a:lnTo>
                    <a:pt x="15239" y="125095"/>
                  </a:lnTo>
                  <a:lnTo>
                    <a:pt x="23622" y="122936"/>
                  </a:lnTo>
                  <a:lnTo>
                    <a:pt x="27432" y="116332"/>
                  </a:lnTo>
                  <a:lnTo>
                    <a:pt x="49910" y="77796"/>
                  </a:lnTo>
                  <a:lnTo>
                    <a:pt x="49911" y="27178"/>
                  </a:lnTo>
                  <a:lnTo>
                    <a:pt x="79489" y="27178"/>
                  </a:lnTo>
                  <a:lnTo>
                    <a:pt x="63626" y="0"/>
                  </a:lnTo>
                  <a:close/>
                </a:path>
                <a:path w="127635" h="501650">
                  <a:moveTo>
                    <a:pt x="79489" y="27178"/>
                  </a:moveTo>
                  <a:lnTo>
                    <a:pt x="77343" y="27178"/>
                  </a:lnTo>
                  <a:lnTo>
                    <a:pt x="77343" y="77796"/>
                  </a:lnTo>
                  <a:lnTo>
                    <a:pt x="99822" y="116332"/>
                  </a:lnTo>
                  <a:lnTo>
                    <a:pt x="103632" y="122936"/>
                  </a:lnTo>
                  <a:lnTo>
                    <a:pt x="112013" y="125095"/>
                  </a:lnTo>
                  <a:lnTo>
                    <a:pt x="118490" y="121285"/>
                  </a:lnTo>
                  <a:lnTo>
                    <a:pt x="125095" y="117475"/>
                  </a:lnTo>
                  <a:lnTo>
                    <a:pt x="127253" y="109093"/>
                  </a:lnTo>
                  <a:lnTo>
                    <a:pt x="123444" y="102489"/>
                  </a:lnTo>
                  <a:lnTo>
                    <a:pt x="79489" y="27178"/>
                  </a:lnTo>
                  <a:close/>
                </a:path>
                <a:path w="127635" h="501650">
                  <a:moveTo>
                    <a:pt x="77343" y="27178"/>
                  </a:moveTo>
                  <a:lnTo>
                    <a:pt x="49911" y="27178"/>
                  </a:lnTo>
                  <a:lnTo>
                    <a:pt x="49911" y="77796"/>
                  </a:lnTo>
                  <a:lnTo>
                    <a:pt x="63626" y="54283"/>
                  </a:lnTo>
                  <a:lnTo>
                    <a:pt x="51815" y="34036"/>
                  </a:lnTo>
                  <a:lnTo>
                    <a:pt x="77343" y="34036"/>
                  </a:lnTo>
                  <a:lnTo>
                    <a:pt x="77343" y="27178"/>
                  </a:lnTo>
                  <a:close/>
                </a:path>
                <a:path w="127635" h="501650">
                  <a:moveTo>
                    <a:pt x="77343" y="34036"/>
                  </a:moveTo>
                  <a:lnTo>
                    <a:pt x="75437" y="34036"/>
                  </a:lnTo>
                  <a:lnTo>
                    <a:pt x="63626" y="54283"/>
                  </a:lnTo>
                  <a:lnTo>
                    <a:pt x="77343" y="77796"/>
                  </a:lnTo>
                  <a:lnTo>
                    <a:pt x="77343" y="34036"/>
                  </a:lnTo>
                  <a:close/>
                </a:path>
                <a:path w="127635" h="501650">
                  <a:moveTo>
                    <a:pt x="75437" y="34036"/>
                  </a:moveTo>
                  <a:lnTo>
                    <a:pt x="51815" y="34036"/>
                  </a:lnTo>
                  <a:lnTo>
                    <a:pt x="63626" y="54283"/>
                  </a:lnTo>
                  <a:lnTo>
                    <a:pt x="75437" y="34036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79500"/>
          </a:xfrm>
          <a:custGeom>
            <a:avLst/>
            <a:gdLst/>
            <a:ahLst/>
            <a:cxnLst/>
            <a:rect l="l" t="t" r="r" b="b"/>
            <a:pathLst>
              <a:path w="9144000" h="1079500">
                <a:moveTo>
                  <a:pt x="9144000" y="0"/>
                </a:moveTo>
                <a:lnTo>
                  <a:pt x="0" y="0"/>
                </a:lnTo>
                <a:lnTo>
                  <a:pt x="0" y="1078991"/>
                </a:lnTo>
                <a:lnTo>
                  <a:pt x="9144000" y="1078991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0822" y="38861"/>
            <a:ext cx="8585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Одноуровневая структура Международная</a:t>
            </a:r>
            <a:r>
              <a:rPr sz="18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классификация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функционирования, ограничений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жизнедеятельности и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здоровья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800" b="1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МК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66026" y="1614805"/>
            <a:ext cx="2078355" cy="5194935"/>
            <a:chOff x="7066026" y="1614805"/>
            <a:chExt cx="2078355" cy="5194935"/>
          </a:xfrm>
        </p:grpSpPr>
        <p:sp>
          <p:nvSpPr>
            <p:cNvPr id="5" name="object 5"/>
            <p:cNvSpPr/>
            <p:nvPr/>
          </p:nvSpPr>
          <p:spPr>
            <a:xfrm>
              <a:off x="7072376" y="1614805"/>
              <a:ext cx="0" cy="5124450"/>
            </a:xfrm>
            <a:custGeom>
              <a:avLst/>
              <a:gdLst/>
              <a:ahLst/>
              <a:cxnLst/>
              <a:rect l="l" t="t" r="r" b="b"/>
              <a:pathLst>
                <a:path h="5124450">
                  <a:moveTo>
                    <a:pt x="0" y="4886579"/>
                  </a:moveTo>
                  <a:lnTo>
                    <a:pt x="0" y="5124132"/>
                  </a:lnTo>
                </a:path>
                <a:path h="5124450">
                  <a:moveTo>
                    <a:pt x="0" y="0"/>
                  </a:moveTo>
                  <a:lnTo>
                    <a:pt x="0" y="48865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1360" y="6501383"/>
              <a:ext cx="2072639" cy="307975"/>
            </a:xfrm>
            <a:custGeom>
              <a:avLst/>
              <a:gdLst/>
              <a:ahLst/>
              <a:cxnLst/>
              <a:rect l="l" t="t" r="r" b="b"/>
              <a:pathLst>
                <a:path w="2072640" h="307975">
                  <a:moveTo>
                    <a:pt x="2072640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2072640" y="307847"/>
                  </a:lnTo>
                  <a:lnTo>
                    <a:pt x="20726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6525" y="1279525"/>
          <a:ext cx="8999220" cy="5455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065"/>
                <a:gridCol w="2604135"/>
                <a:gridCol w="2152650"/>
                <a:gridCol w="1933575"/>
                <a:gridCol w="137795"/>
              </a:tblGrid>
              <a:tr h="335279">
                <a:tc gridSpan="4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Классы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«составляющих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здоровье»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752983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Функции</a:t>
                      </a:r>
                      <a:r>
                        <a:rPr sz="14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организма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Структуры</a:t>
                      </a:r>
                      <a:r>
                        <a:rPr sz="140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организма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0" marR="449580" indent="-2806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Активность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участие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 marR="391795" indent="-635" algn="ctr">
                        <a:lnSpc>
                          <a:spcPct val="105000"/>
                        </a:lnSpc>
                        <a:spcBef>
                          <a:spcPts val="250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Факторы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400" b="1" spc="4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ю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щ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среды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358449">
                <a:tc>
                  <a:txBody>
                    <a:bodyPr/>
                    <a:lstStyle/>
                    <a:p>
                      <a:pPr marL="288925" indent="-198120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/>
                        <a:tabLst>
                          <a:tab pos="289560" algn="l"/>
                        </a:tabLst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Умственные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88925" indent="-198120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/>
                        <a:tabLst>
                          <a:tab pos="289560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Сенсорные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боль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88925" indent="-198120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/>
                        <a:tabLst>
                          <a:tab pos="289560" algn="l"/>
                        </a:tabLst>
                      </a:pPr>
                      <a:r>
                        <a:rPr sz="1400" b="1" spc="-30" dirty="0">
                          <a:latin typeface="Arial"/>
                          <a:cs typeface="Arial"/>
                        </a:rPr>
                        <a:t>Голоса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речи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382905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/>
                        <a:tabLst>
                          <a:tab pos="290195" algn="l"/>
                        </a:tabLst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Сердечно- 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сосудистой,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крови,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иммунной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дыха-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тельной</a:t>
                      </a:r>
                      <a:r>
                        <a:rPr sz="140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систем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247015" algn="just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/>
                        <a:tabLst>
                          <a:tab pos="239395" algn="l"/>
                        </a:tabLst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Пищеварительной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эндокринной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систем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метаболизма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240665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/>
                        <a:tabLst>
                          <a:tab pos="290195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Урогенитальные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репродуктивные.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295275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/>
                        <a:tabLst>
                          <a:tab pos="289560" algn="l"/>
                        </a:tabLst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й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ш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чн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скелетные,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связанные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движением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112395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/>
                        <a:tabLst>
                          <a:tab pos="289560" algn="l"/>
                        </a:tabLst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Кожи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связанных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ней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структур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indent="-198755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/>
                        <a:tabLst>
                          <a:tab pos="290830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Нервной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системы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0195" indent="-198755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/>
                        <a:tabLst>
                          <a:tab pos="290830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Глаз,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ухо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относящиеся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к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ним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структуры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 marR="436245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 startAt="3"/>
                        <a:tabLst>
                          <a:tab pos="290830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Участвующие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голо-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сообразовании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речи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 marR="213995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 startAt="3"/>
                        <a:tabLst>
                          <a:tab pos="290830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Сердечно-сосудистой  иммунной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дыхательной 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систем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 marR="366395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 startAt="3"/>
                        <a:tabLst>
                          <a:tab pos="290830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Относящиеся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к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пищеварительной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системе,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метаболизму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эндокринной</a:t>
                      </a:r>
                      <a:r>
                        <a:rPr sz="14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системе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 marR="289560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 startAt="3"/>
                        <a:tabLst>
                          <a:tab pos="290830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Относящиеся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к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урогенетальной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репро-  дуктивной</a:t>
                      </a:r>
                      <a:r>
                        <a:rPr sz="1400" b="1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системам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0195" indent="-198755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 startAt="3"/>
                        <a:tabLst>
                          <a:tab pos="290830" algn="l"/>
                        </a:tabLst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Связанные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движением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075" marR="359410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 startAt="3"/>
                        <a:tabLst>
                          <a:tab pos="290830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Кожа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относящиеся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к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ней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структуры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830" indent="-198755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/>
                        <a:tabLst>
                          <a:tab pos="291465" algn="l"/>
                        </a:tabLst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Обучение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применение</a:t>
                      </a:r>
                      <a:r>
                        <a:rPr sz="14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знаний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710" marR="438150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 startAt="2"/>
                        <a:tabLst>
                          <a:tab pos="291465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Общие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задачи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требования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0830" indent="-198755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 startAt="2"/>
                        <a:tabLst>
                          <a:tab pos="291465" algn="l"/>
                        </a:tabLst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Общение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710" marR="171450">
                        <a:lnSpc>
                          <a:spcPts val="2020"/>
                        </a:lnSpc>
                        <a:spcBef>
                          <a:spcPts val="125"/>
                        </a:spcBef>
                        <a:buAutoNum type="arabicPeriod" startAt="2"/>
                        <a:tabLst>
                          <a:tab pos="291465" algn="l"/>
                        </a:tabLst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Мобильность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оо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ние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6.Бытовая</a:t>
                      </a:r>
                      <a:r>
                        <a:rPr sz="14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жизнь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710" marR="412750" algn="just">
                        <a:lnSpc>
                          <a:spcPct val="100000"/>
                        </a:lnSpc>
                        <a:spcBef>
                          <a:spcPts val="204"/>
                        </a:spcBef>
                        <a:buAutoNum type="arabicPeriod" startAt="7"/>
                        <a:tabLst>
                          <a:tab pos="291465" algn="l"/>
                        </a:tabLst>
                      </a:pPr>
                      <a:r>
                        <a:rPr sz="1400" b="1" spc="1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е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взаимодействия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отношения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0830" indent="-198755" algn="just">
                        <a:lnSpc>
                          <a:spcPct val="100000"/>
                        </a:lnSpc>
                        <a:spcBef>
                          <a:spcPts val="340"/>
                        </a:spcBef>
                        <a:buAutoNum type="arabicPeriod" startAt="7"/>
                        <a:tabLst>
                          <a:tab pos="291465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Главные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сферы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жизни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2710" marR="347345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 startAt="9"/>
                        <a:tabLst>
                          <a:tab pos="291465" algn="l"/>
                        </a:tabLst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Жизнь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сообществах,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общественная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гражданская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жизнь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 marR="412115" indent="-292735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eriod"/>
                        <a:tabLst>
                          <a:tab pos="292735" algn="l"/>
                        </a:tabLst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Продукция</a:t>
                      </a:r>
                      <a:r>
                        <a:rPr sz="1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4489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технологии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3980" marR="323850" indent="4826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341630" algn="l"/>
                        </a:tabLst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Природное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окружение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изменения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окружающей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среды,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осуществленные  человеком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2100" indent="-19875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292735" algn="l"/>
                        </a:tabLst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взаимосвязи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3980" marR="737235">
                        <a:lnSpc>
                          <a:spcPct val="120000"/>
                        </a:lnSpc>
                        <a:buAutoNum type="arabicPeriod" startAt="4"/>
                        <a:tabLst>
                          <a:tab pos="292735" algn="l"/>
                        </a:tabLst>
                      </a:pPr>
                      <a:r>
                        <a:rPr sz="1400" b="1" spc="-10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ки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5.Службы,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3980" marR="113664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дм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ни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spc="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ив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25" dirty="0">
                          <a:latin typeface="Arial"/>
                          <a:cs typeface="Arial"/>
                        </a:rPr>
                        <a:t>ы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е 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системы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политика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ts val="1350"/>
                        </a:lnSpc>
                        <a:spcBef>
                          <a:spcPts val="118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Бодрова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Р.А.,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4118" y="321690"/>
            <a:ext cx="76587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0300" algn="l"/>
              </a:tabLst>
            </a:pPr>
            <a:r>
              <a:rPr sz="2400" spc="-5" dirty="0">
                <a:latin typeface="Arial"/>
                <a:cs typeface="Arial"/>
              </a:rPr>
              <a:t>Определитель	</a:t>
            </a:r>
            <a:r>
              <a:rPr sz="2400" spc="-10" dirty="0">
                <a:latin typeface="Arial"/>
                <a:cs typeface="Arial"/>
              </a:rPr>
              <a:t>выраженности </a:t>
            </a:r>
            <a:r>
              <a:rPr sz="2400" spc="-20" dirty="0">
                <a:latin typeface="Arial"/>
                <a:cs typeface="Arial"/>
              </a:rPr>
              <a:t>нарушений </a:t>
            </a:r>
            <a:r>
              <a:rPr sz="2400" spc="-5" dirty="0">
                <a:latin typeface="Arial"/>
                <a:cs typeface="Arial"/>
              </a:rPr>
              <a:t>по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МКФ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916" y="1682318"/>
            <a:ext cx="8127365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Общий </a:t>
            </a:r>
            <a:r>
              <a:rPr sz="2000" b="1" spc="-15" dirty="0">
                <a:latin typeface="Calibri"/>
                <a:cs typeface="Calibri"/>
              </a:rPr>
              <a:t>определитель </a:t>
            </a:r>
            <a:r>
              <a:rPr sz="2000" b="1" spc="-5" dirty="0">
                <a:latin typeface="Calibri"/>
                <a:cs typeface="Calibri"/>
              </a:rPr>
              <a:t>с негативной </a:t>
            </a:r>
            <a:r>
              <a:rPr sz="2000" b="1" spc="-10" dirty="0">
                <a:latin typeface="Calibri"/>
                <a:cs typeface="Calibri"/>
              </a:rPr>
              <a:t>шкалой для </a:t>
            </a:r>
            <a:r>
              <a:rPr sz="2000" b="1" spc="-5" dirty="0">
                <a:latin typeface="Calibri"/>
                <a:cs typeface="Calibri"/>
              </a:rPr>
              <a:t>обозначения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величины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выраженности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нарушения: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619125" lvl="1" indent="-60706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19760" algn="l"/>
                <a:tab pos="6757034" algn="l"/>
              </a:tabLst>
            </a:pPr>
            <a:r>
              <a:rPr sz="2000" b="1" spc="-15" dirty="0">
                <a:latin typeface="Calibri"/>
                <a:cs typeface="Calibri"/>
              </a:rPr>
              <a:t>НЕТ нарушений </a:t>
            </a:r>
            <a:r>
              <a:rPr sz="2000" b="1" spc="-10" dirty="0">
                <a:latin typeface="Calibri"/>
                <a:cs typeface="Calibri"/>
              </a:rPr>
              <a:t>(никаких,</a:t>
            </a:r>
            <a:r>
              <a:rPr sz="2000" b="1" spc="18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отсутствуют,</a:t>
            </a:r>
            <a:r>
              <a:rPr sz="2000" b="1" spc="9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ничтожные,..)	</a:t>
            </a:r>
            <a:r>
              <a:rPr sz="2000" b="1" spc="-10" dirty="0">
                <a:latin typeface="Calibri"/>
                <a:cs typeface="Calibri"/>
              </a:rPr>
              <a:t>0-4%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950">
              <a:latin typeface="Calibri"/>
              <a:cs typeface="Calibri"/>
            </a:endParaRPr>
          </a:p>
          <a:p>
            <a:pPr marL="619125" lvl="1" indent="-607060">
              <a:lnSpc>
                <a:spcPct val="100000"/>
              </a:lnSpc>
              <a:buAutoNum type="arabicPeriod"/>
              <a:tabLst>
                <a:tab pos="619760" algn="l"/>
                <a:tab pos="6775450" algn="l"/>
              </a:tabLst>
            </a:pPr>
            <a:r>
              <a:rPr sz="2000" b="1" spc="-10" dirty="0">
                <a:latin typeface="Calibri"/>
                <a:cs typeface="Calibri"/>
              </a:rPr>
              <a:t>ЛЕГКИЕ </a:t>
            </a:r>
            <a:r>
              <a:rPr sz="2000" b="1" spc="-15" dirty="0">
                <a:latin typeface="Calibri"/>
                <a:cs typeface="Calibri"/>
              </a:rPr>
              <a:t>нарушения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(незначительные,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слабые,…)	5-24%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950">
              <a:latin typeface="Calibri"/>
              <a:cs typeface="Calibri"/>
            </a:endParaRPr>
          </a:p>
          <a:p>
            <a:pPr marL="619125" lvl="1" indent="-607060">
              <a:lnSpc>
                <a:spcPct val="100000"/>
              </a:lnSpc>
              <a:buAutoNum type="arabicPeriod"/>
              <a:tabLst>
                <a:tab pos="619760" algn="l"/>
                <a:tab pos="6750684" algn="l"/>
              </a:tabLst>
            </a:pPr>
            <a:r>
              <a:rPr sz="2000" b="1" spc="-15" dirty="0">
                <a:latin typeface="Calibri"/>
                <a:cs typeface="Calibri"/>
              </a:rPr>
              <a:t>УМЕРЕННЫЕ нарушения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(средние,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значимые,…)	25-49%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1950">
              <a:latin typeface="Calibri"/>
              <a:cs typeface="Calibri"/>
            </a:endParaRPr>
          </a:p>
          <a:p>
            <a:pPr marL="619125" lvl="1" indent="-607060">
              <a:lnSpc>
                <a:spcPct val="100000"/>
              </a:lnSpc>
              <a:buAutoNum type="arabicPeriod"/>
              <a:tabLst>
                <a:tab pos="619760" algn="l"/>
                <a:tab pos="6741795" algn="l"/>
              </a:tabLst>
            </a:pPr>
            <a:r>
              <a:rPr sz="2000" b="1" spc="-20" dirty="0">
                <a:latin typeface="Calibri"/>
                <a:cs typeface="Calibri"/>
              </a:rPr>
              <a:t>ТЯЖЕЛЫЕ </a:t>
            </a:r>
            <a:r>
              <a:rPr sz="2000" b="1" spc="-15" dirty="0">
                <a:latin typeface="Calibri"/>
                <a:cs typeface="Calibri"/>
              </a:rPr>
              <a:t>нарушения</a:t>
            </a:r>
            <a:r>
              <a:rPr sz="2000" b="1" spc="1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(высокие,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интенсивные…)	</a:t>
            </a:r>
            <a:r>
              <a:rPr sz="2000" b="1" spc="-10" dirty="0">
                <a:latin typeface="Calibri"/>
                <a:cs typeface="Calibri"/>
              </a:rPr>
              <a:t>50-95%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916" y="5036642"/>
            <a:ext cx="483997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xxx.4 </a:t>
            </a:r>
            <a:r>
              <a:rPr sz="2000" b="1" spc="-20" dirty="0">
                <a:latin typeface="Calibri"/>
                <a:cs typeface="Calibri"/>
              </a:rPr>
              <a:t>АБСОЛЮТНЫЕ </a:t>
            </a:r>
            <a:r>
              <a:rPr sz="2000" b="1" spc="-15" dirty="0">
                <a:latin typeface="Calibri"/>
                <a:cs typeface="Calibri"/>
              </a:rPr>
              <a:t>нарушения</a:t>
            </a:r>
            <a:r>
              <a:rPr sz="2000" b="1" spc="2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(полные,…)</a:t>
            </a:r>
            <a:endParaRPr sz="2000">
              <a:latin typeface="Calibri"/>
              <a:cs typeface="Calibri"/>
            </a:endParaRPr>
          </a:p>
          <a:p>
            <a:pPr marL="619125" lvl="1" indent="-607060">
              <a:lnSpc>
                <a:spcPct val="100000"/>
              </a:lnSpc>
              <a:buAutoNum type="arabicPeriod" startAt="8"/>
              <a:tabLst>
                <a:tab pos="619760" algn="l"/>
              </a:tabLst>
            </a:pPr>
            <a:r>
              <a:rPr sz="2000" b="1" spc="-10" dirty="0">
                <a:latin typeface="Calibri"/>
                <a:cs typeface="Calibri"/>
              </a:rPr>
              <a:t>не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определено</a:t>
            </a:r>
            <a:endParaRPr sz="2000">
              <a:latin typeface="Calibri"/>
              <a:cs typeface="Calibri"/>
            </a:endParaRPr>
          </a:p>
          <a:p>
            <a:pPr marL="619125" lvl="1" indent="-607060">
              <a:lnSpc>
                <a:spcPct val="100000"/>
              </a:lnSpc>
              <a:buAutoNum type="arabicPeriod" startAt="8"/>
              <a:tabLst>
                <a:tab pos="619760" algn="l"/>
              </a:tabLst>
            </a:pPr>
            <a:r>
              <a:rPr sz="2000" b="1" spc="-10" dirty="0">
                <a:latin typeface="Calibri"/>
                <a:cs typeface="Calibri"/>
              </a:rPr>
              <a:t>не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применимо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6630" y="5036642"/>
            <a:ext cx="9271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96</a:t>
            </a:r>
            <a:r>
              <a:rPr sz="2000" b="1" spc="-20" dirty="0">
                <a:latin typeface="Calibri"/>
                <a:cs typeface="Calibri"/>
              </a:rPr>
              <a:t>-</a:t>
            </a:r>
            <a:r>
              <a:rPr sz="2000" b="1" spc="-10" dirty="0">
                <a:latin typeface="Calibri"/>
                <a:cs typeface="Calibri"/>
              </a:rPr>
              <a:t>100</a:t>
            </a:r>
            <a:r>
              <a:rPr sz="2000" b="1" spc="-5" dirty="0"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862" y="0"/>
            <a:ext cx="22136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ICF </a:t>
            </a:r>
            <a:r>
              <a:rPr sz="4000" u="heavy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&amp;</a:t>
            </a:r>
            <a:r>
              <a:rPr sz="4000" u="heavy" spc="-1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СМТ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27126" y="566369"/>
            <a:ext cx="2562860" cy="568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ICIDH-2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ts val="2335"/>
              </a:lnSpc>
            </a:pPr>
            <a:r>
              <a:rPr sz="2000" spc="-15" dirty="0">
                <a:latin typeface="Calibri"/>
                <a:cs typeface="Calibri"/>
              </a:rPr>
              <a:t>Повреждение</a:t>
            </a:r>
            <a:endParaRPr sz="2000">
              <a:latin typeface="Calibri"/>
              <a:cs typeface="Calibri"/>
            </a:endParaRPr>
          </a:p>
          <a:p>
            <a:pPr marL="128270" marR="123189" indent="122555" algn="ctr">
              <a:lnSpc>
                <a:spcPts val="4800"/>
              </a:lnSpc>
              <a:spcBef>
                <a:spcPts val="100"/>
              </a:spcBef>
            </a:pPr>
            <a:r>
              <a:rPr sz="4000" spc="-5" dirty="0">
                <a:latin typeface="Calibri"/>
                <a:cs typeface="Calibri"/>
              </a:rPr>
              <a:t>функции  </a:t>
            </a:r>
            <a:r>
              <a:rPr sz="4000" dirty="0">
                <a:latin typeface="Calibri"/>
                <a:cs typeface="Calibri"/>
              </a:rPr>
              <a:t>ор</a:t>
            </a:r>
            <a:r>
              <a:rPr sz="4000" spc="-20" dirty="0">
                <a:latin typeface="Calibri"/>
                <a:cs typeface="Calibri"/>
              </a:rPr>
              <a:t>г</a:t>
            </a:r>
            <a:r>
              <a:rPr sz="4000" spc="5" dirty="0">
                <a:latin typeface="Calibri"/>
                <a:cs typeface="Calibri"/>
              </a:rPr>
              <a:t>ан</a:t>
            </a:r>
            <a:r>
              <a:rPr sz="4000" spc="-20" dirty="0">
                <a:latin typeface="Calibri"/>
                <a:cs typeface="Calibri"/>
              </a:rPr>
              <a:t>и</a:t>
            </a:r>
            <a:r>
              <a:rPr sz="4000" spc="5" dirty="0">
                <a:latin typeface="Calibri"/>
                <a:cs typeface="Calibri"/>
              </a:rPr>
              <a:t>зма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Ограничение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35"/>
              </a:lnSpc>
            </a:pPr>
            <a:r>
              <a:rPr sz="2000" spc="-15" dirty="0">
                <a:latin typeface="Calibri"/>
                <a:cs typeface="Calibri"/>
              </a:rPr>
              <a:t>жизнедеятельности</a:t>
            </a:r>
            <a:endParaRPr sz="2000">
              <a:latin typeface="Calibri"/>
              <a:cs typeface="Calibri"/>
            </a:endParaRPr>
          </a:p>
          <a:p>
            <a:pPr marL="70485" marR="60960" indent="-2540" algn="ctr">
              <a:lnSpc>
                <a:spcPts val="48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уровень  </a:t>
            </a:r>
            <a:r>
              <a:rPr sz="4000" spc="5" dirty="0">
                <a:latin typeface="Calibri"/>
                <a:cs typeface="Calibri"/>
              </a:rPr>
              <a:t>а</a:t>
            </a:r>
            <a:r>
              <a:rPr sz="4000" spc="-15" dirty="0">
                <a:latin typeface="Calibri"/>
                <a:cs typeface="Calibri"/>
              </a:rPr>
              <a:t>к</a:t>
            </a:r>
            <a:r>
              <a:rPr sz="4000" spc="-5" dirty="0">
                <a:latin typeface="Calibri"/>
                <a:cs typeface="Calibri"/>
              </a:rPr>
              <a:t>тив</a:t>
            </a:r>
            <a:r>
              <a:rPr sz="4000" spc="-10" dirty="0">
                <a:latin typeface="Calibri"/>
                <a:cs typeface="Calibri"/>
              </a:rPr>
              <a:t>н</a:t>
            </a:r>
            <a:r>
              <a:rPr sz="4000" spc="-5" dirty="0">
                <a:latin typeface="Calibri"/>
                <a:cs typeface="Calibri"/>
              </a:rPr>
              <a:t>ос</a:t>
            </a:r>
            <a:r>
              <a:rPr sz="4000" spc="10" dirty="0">
                <a:latin typeface="Calibri"/>
                <a:cs typeface="Calibri"/>
              </a:rPr>
              <a:t>т</a:t>
            </a:r>
            <a:r>
              <a:rPr sz="4000" spc="5" dirty="0">
                <a:latin typeface="Calibri"/>
                <a:cs typeface="Calibri"/>
              </a:rPr>
              <a:t>и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Calibri"/>
              <a:cs typeface="Calibri"/>
            </a:endParaRPr>
          </a:p>
          <a:p>
            <a:pPr algn="ctr">
              <a:lnSpc>
                <a:spcPts val="2335"/>
              </a:lnSpc>
            </a:pPr>
            <a:r>
              <a:rPr sz="2000" spc="-10" dirty="0">
                <a:latin typeface="Calibri"/>
                <a:cs typeface="Calibri"/>
              </a:rPr>
              <a:t>Социальная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активность</a:t>
            </a:r>
            <a:endParaRPr sz="2000">
              <a:latin typeface="Calibri"/>
              <a:cs typeface="Calibri"/>
            </a:endParaRPr>
          </a:p>
          <a:p>
            <a:pPr marL="3175" algn="ctr">
              <a:lnSpc>
                <a:spcPts val="4735"/>
              </a:lnSpc>
            </a:pPr>
            <a:r>
              <a:rPr sz="4000" spc="5" dirty="0">
                <a:latin typeface="Calibri"/>
                <a:cs typeface="Calibri"/>
              </a:rPr>
              <a:t>участие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7079" y="0"/>
            <a:ext cx="5836919" cy="6641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1080897"/>
            <a:ext cx="863473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7505" algn="l"/>
              </a:tabLst>
            </a:pPr>
            <a:r>
              <a:rPr sz="2800" b="1" spc="-5" dirty="0">
                <a:latin typeface="Calibri"/>
                <a:cs typeface="Calibri"/>
              </a:rPr>
              <a:t>Перелом позвоночника </a:t>
            </a:r>
            <a:r>
              <a:rPr sz="2800" spc="5" dirty="0">
                <a:latin typeface="Calibri"/>
                <a:cs typeface="Calibri"/>
              </a:rPr>
              <a:t>— </a:t>
            </a:r>
            <a:r>
              <a:rPr sz="2800" spc="-20" dirty="0">
                <a:latin typeface="Calibri"/>
                <a:cs typeface="Calibri"/>
              </a:rPr>
              <a:t>патологическое </a:t>
            </a:r>
            <a:r>
              <a:rPr sz="2800" spc="-5" dirty="0">
                <a:latin typeface="Calibri"/>
                <a:cs typeface="Calibri"/>
              </a:rPr>
              <a:t>состояние,  возникающее </a:t>
            </a:r>
            <a:r>
              <a:rPr sz="2800" spc="5" dirty="0">
                <a:latin typeface="Calibri"/>
                <a:cs typeface="Calibri"/>
              </a:rPr>
              <a:t>в </a:t>
            </a:r>
            <a:r>
              <a:rPr sz="2800" spc="-35" dirty="0">
                <a:latin typeface="Calibri"/>
                <a:cs typeface="Calibri"/>
              </a:rPr>
              <a:t>ходе </a:t>
            </a:r>
            <a:r>
              <a:rPr sz="2800" dirty="0">
                <a:latin typeface="Calibri"/>
                <a:cs typeface="Calibri"/>
              </a:rPr>
              <a:t>нарушения </a:t>
            </a:r>
            <a:r>
              <a:rPr sz="2800" spc="-15" dirty="0">
                <a:latin typeface="Calibri"/>
                <a:cs typeface="Calibri"/>
              </a:rPr>
              <a:t>анатомической  </a:t>
            </a:r>
            <a:r>
              <a:rPr sz="2800" spc="-10" dirty="0">
                <a:latin typeface="Calibri"/>
                <a:cs typeface="Calibri"/>
              </a:rPr>
              <a:t>целостности </a:t>
            </a:r>
            <a:r>
              <a:rPr sz="2800" spc="-15" dirty="0">
                <a:latin typeface="Calibri"/>
                <a:cs typeface="Calibri"/>
              </a:rPr>
              <a:t>костей  </a:t>
            </a:r>
            <a:r>
              <a:rPr sz="2800" spc="-5" dirty="0">
                <a:latin typeface="Calibri"/>
                <a:cs typeface="Calibri"/>
              </a:rPr>
              <a:t>позвоночника. </a:t>
            </a:r>
            <a:r>
              <a:rPr sz="2800" spc="-15" dirty="0">
                <a:latin typeface="Calibri"/>
                <a:cs typeface="Calibri"/>
              </a:rPr>
              <a:t>Происходит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под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368" y="2361692"/>
            <a:ext cx="215963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во</a:t>
            </a:r>
            <a:r>
              <a:rPr sz="2800" spc="-30" dirty="0">
                <a:latin typeface="Calibri"/>
                <a:cs typeface="Calibri"/>
              </a:rPr>
              <a:t>з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йс</a:t>
            </a:r>
            <a:r>
              <a:rPr sz="2800" spc="-5" dirty="0">
                <a:latin typeface="Calibri"/>
                <a:cs typeface="Calibri"/>
              </a:rPr>
              <a:t>тв</a:t>
            </a:r>
            <a:r>
              <a:rPr sz="2800" spc="-15" dirty="0">
                <a:latin typeface="Calibri"/>
                <a:cs typeface="Calibri"/>
              </a:rPr>
              <a:t>и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м  </a:t>
            </a:r>
            <a:r>
              <a:rPr sz="2800" spc="-5" dirty="0">
                <a:latin typeface="Calibri"/>
                <a:cs typeface="Calibri"/>
              </a:rPr>
              <a:t>чрезмерные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530" y="2361692"/>
            <a:ext cx="140716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16865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силы,  </a:t>
            </a:r>
            <a:r>
              <a:rPr sz="2800" spc="-15" dirty="0">
                <a:latin typeface="Calibri"/>
                <a:cs typeface="Calibri"/>
              </a:rPr>
              <a:t>сг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б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5517" y="2361692"/>
            <a:ext cx="229870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 marR="5080" indent="-13462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вызывающей  </a:t>
            </a:r>
            <a:r>
              <a:rPr sz="2800" spc="5" dirty="0">
                <a:latin typeface="Calibri"/>
                <a:cs typeface="Calibri"/>
              </a:rPr>
              <a:t>п</a:t>
            </a:r>
            <a:r>
              <a:rPr sz="2800" spc="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5" dirty="0">
                <a:latin typeface="Calibri"/>
                <a:cs typeface="Calibri"/>
              </a:rPr>
              <a:t>в</a:t>
            </a:r>
            <a:r>
              <a:rPr sz="2800" spc="1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ч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-25" dirty="0">
                <a:latin typeface="Calibri"/>
                <a:cs typeface="Calibri"/>
              </a:rPr>
              <a:t>и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5" dirty="0">
                <a:latin typeface="Calibri"/>
                <a:cs typeface="Calibri"/>
              </a:rPr>
              <a:t>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0151" y="2361692"/>
            <a:ext cx="176720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5"/>
              </a:spcBef>
              <a:tabLst>
                <a:tab pos="1186180" algn="l"/>
                <a:tab pos="1561465" algn="l"/>
              </a:tabLst>
            </a:pPr>
            <a:r>
              <a:rPr sz="2800" spc="-15" dirty="0">
                <a:latin typeface="Calibri"/>
                <a:cs typeface="Calibri"/>
              </a:rPr>
              <a:t>р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е		и  </a:t>
            </a:r>
            <a:r>
              <a:rPr sz="2800" spc="5" dirty="0">
                <a:latin typeface="Calibri"/>
                <a:cs typeface="Calibri"/>
              </a:rPr>
              <a:t>или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п</a:t>
            </a:r>
            <a:r>
              <a:rPr sz="2800" spc="-5" dirty="0">
                <a:latin typeface="Calibri"/>
                <a:cs typeface="Calibri"/>
              </a:rPr>
              <a:t>р</a:t>
            </a:r>
            <a:r>
              <a:rPr sz="2800" spc="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639" y="3215081"/>
            <a:ext cx="8634730" cy="36131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algn="just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непосредственном </a:t>
            </a:r>
            <a:r>
              <a:rPr sz="2800" spc="-10" dirty="0">
                <a:latin typeface="Calibri"/>
                <a:cs typeface="Calibri"/>
              </a:rPr>
              <a:t>воздействии </a:t>
            </a:r>
            <a:r>
              <a:rPr sz="2800" dirty="0">
                <a:latin typeface="Calibri"/>
                <a:cs typeface="Calibri"/>
              </a:rPr>
              <a:t>силы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(травма).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  <a:tab pos="3396615" algn="l"/>
                <a:tab pos="6421755" algn="l"/>
              </a:tabLst>
            </a:pPr>
            <a:r>
              <a:rPr sz="2800" b="1" spc="-5" dirty="0">
                <a:latin typeface="Calibri"/>
                <a:cs typeface="Calibri"/>
              </a:rPr>
              <a:t>Ос</a:t>
            </a:r>
            <a:r>
              <a:rPr sz="2800" b="1" spc="5" dirty="0">
                <a:latin typeface="Calibri"/>
                <a:cs typeface="Calibri"/>
              </a:rPr>
              <a:t>л</a:t>
            </a:r>
            <a:r>
              <a:rPr sz="2800" b="1" spc="-50" dirty="0">
                <a:latin typeface="Calibri"/>
                <a:cs typeface="Calibri"/>
              </a:rPr>
              <a:t>о</a:t>
            </a:r>
            <a:r>
              <a:rPr sz="2800" b="1" spc="5" dirty="0">
                <a:latin typeface="Calibri"/>
                <a:cs typeface="Calibri"/>
              </a:rPr>
              <a:t>ж</a:t>
            </a:r>
            <a:r>
              <a:rPr sz="2800" b="1" spc="-25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spc="-20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но</a:t>
            </a:r>
            <a:r>
              <a:rPr sz="2800" b="1" dirty="0">
                <a:latin typeface="Calibri"/>
                <a:cs typeface="Calibri"/>
              </a:rPr>
              <a:t>е	</a:t>
            </a:r>
            <a:r>
              <a:rPr sz="2800" b="1" spc="5" dirty="0">
                <a:latin typeface="Calibri"/>
                <a:cs typeface="Calibri"/>
              </a:rPr>
              <a:t>п</a:t>
            </a: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в</a:t>
            </a:r>
            <a:r>
              <a:rPr sz="2800" b="1" dirty="0">
                <a:latin typeface="Calibri"/>
                <a:cs typeface="Calibri"/>
              </a:rPr>
              <a:t>р</a:t>
            </a:r>
            <a:r>
              <a:rPr sz="2800" b="1" spc="-40" dirty="0">
                <a:latin typeface="Calibri"/>
                <a:cs typeface="Calibri"/>
              </a:rPr>
              <a:t>е</a:t>
            </a:r>
            <a:r>
              <a:rPr sz="2800" b="1" spc="5" dirty="0">
                <a:latin typeface="Calibri"/>
                <a:cs typeface="Calibri"/>
              </a:rPr>
              <a:t>ж</a:t>
            </a:r>
            <a:r>
              <a:rPr sz="2800" b="1" spc="-30" dirty="0">
                <a:latin typeface="Calibri"/>
                <a:cs typeface="Calibri"/>
              </a:rPr>
              <a:t>д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spc="5" dirty="0">
                <a:latin typeface="Calibri"/>
                <a:cs typeface="Calibri"/>
              </a:rPr>
              <a:t>н</a:t>
            </a:r>
            <a:r>
              <a:rPr sz="2800" b="1" dirty="0">
                <a:latin typeface="Calibri"/>
                <a:cs typeface="Calibri"/>
              </a:rPr>
              <a:t>ие	</a:t>
            </a:r>
            <a:r>
              <a:rPr sz="2800" b="1" spc="5" dirty="0">
                <a:latin typeface="Calibri"/>
                <a:cs typeface="Calibri"/>
              </a:rPr>
              <a:t>п</a:t>
            </a:r>
            <a:r>
              <a:rPr sz="2800" b="1" dirty="0">
                <a:latin typeface="Calibri"/>
                <a:cs typeface="Calibri"/>
              </a:rPr>
              <a:t>оз</a:t>
            </a:r>
            <a:r>
              <a:rPr sz="2800" b="1" spc="-20" dirty="0">
                <a:latin typeface="Calibri"/>
                <a:cs typeface="Calibri"/>
              </a:rPr>
              <a:t>в</a:t>
            </a:r>
            <a:r>
              <a:rPr sz="2800" b="1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н</a:t>
            </a:r>
            <a:r>
              <a:rPr sz="2800" b="1" dirty="0">
                <a:latin typeface="Calibri"/>
                <a:cs typeface="Calibri"/>
              </a:rPr>
              <a:t>очн</a:t>
            </a:r>
            <a:r>
              <a:rPr sz="2800" b="1" spc="-25" dirty="0">
                <a:latin typeface="Calibri"/>
                <a:cs typeface="Calibri"/>
              </a:rPr>
              <a:t>и</a:t>
            </a:r>
            <a:r>
              <a:rPr sz="2800" b="1" spc="-45" dirty="0">
                <a:latin typeface="Calibri"/>
                <a:cs typeface="Calibri"/>
              </a:rPr>
              <a:t>к</a:t>
            </a:r>
            <a:r>
              <a:rPr sz="2800" b="1" dirty="0">
                <a:latin typeface="Calibri"/>
                <a:cs typeface="Calibri"/>
              </a:rPr>
              <a:t>а</a:t>
            </a:r>
            <a:endParaRPr sz="2800">
              <a:latin typeface="Calibri"/>
              <a:cs typeface="Calibri"/>
            </a:endParaRPr>
          </a:p>
          <a:p>
            <a:pPr marL="356870" algn="just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(осложненная   позвоночно-спинномозговая  </a:t>
            </a:r>
            <a:r>
              <a:rPr sz="2800" spc="3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травма)</a:t>
            </a:r>
            <a:endParaRPr sz="2800">
              <a:latin typeface="Calibri"/>
              <a:cs typeface="Calibri"/>
            </a:endParaRPr>
          </a:p>
          <a:p>
            <a:pPr marL="356870" marR="6985" algn="just">
              <a:lnSpc>
                <a:spcPct val="100000"/>
              </a:lnSpc>
            </a:pPr>
            <a:r>
              <a:rPr sz="2800" spc="5" dirty="0">
                <a:latin typeface="Calibri"/>
                <a:cs typeface="Calibri"/>
              </a:rPr>
              <a:t>— </a:t>
            </a:r>
            <a:r>
              <a:rPr sz="2800" spc="-5" dirty="0">
                <a:latin typeface="Calibri"/>
                <a:cs typeface="Calibri"/>
              </a:rPr>
              <a:t>повреждение позвоночника, </a:t>
            </a:r>
            <a:r>
              <a:rPr sz="2800" spc="-10" dirty="0">
                <a:latin typeface="Calibri"/>
                <a:cs typeface="Calibri"/>
              </a:rPr>
              <a:t>сопровождающееся  </a:t>
            </a:r>
            <a:r>
              <a:rPr sz="2800" dirty="0">
                <a:latin typeface="Calibri"/>
                <a:cs typeface="Calibri"/>
              </a:rPr>
              <a:t>травмой </a:t>
            </a:r>
            <a:r>
              <a:rPr sz="2800" spc="-5" dirty="0">
                <a:latin typeface="Calibri"/>
                <a:cs typeface="Calibri"/>
              </a:rPr>
              <a:t>спинного мозга, </a:t>
            </a:r>
            <a:r>
              <a:rPr sz="2800" spc="-10" dirty="0">
                <a:latin typeface="Calibri"/>
                <a:cs typeface="Calibri"/>
              </a:rPr>
              <a:t>его </a:t>
            </a:r>
            <a:r>
              <a:rPr sz="2800" spc="-5" dirty="0">
                <a:latin typeface="Calibri"/>
                <a:cs typeface="Calibri"/>
              </a:rPr>
              <a:t>образований </a:t>
            </a:r>
            <a:r>
              <a:rPr sz="2800" dirty="0">
                <a:latin typeface="Calibri"/>
                <a:cs typeface="Calibri"/>
              </a:rPr>
              <a:t>и </a:t>
            </a:r>
            <a:r>
              <a:rPr sz="2800" spc="-5" dirty="0">
                <a:latin typeface="Calibri"/>
                <a:cs typeface="Calibri"/>
              </a:rPr>
              <a:t>структур  позвоночного </a:t>
            </a:r>
            <a:r>
              <a:rPr sz="2800" spc="-10" dirty="0">
                <a:latin typeface="Calibri"/>
                <a:cs typeface="Calibri"/>
              </a:rPr>
              <a:t>канала, влекущее неврологические  </a:t>
            </a:r>
            <a:r>
              <a:rPr sz="2800" spc="-5" dirty="0">
                <a:latin typeface="Calibri"/>
                <a:cs typeface="Calibri"/>
              </a:rPr>
              <a:t>проявления соответственно </a:t>
            </a:r>
            <a:r>
              <a:rPr sz="2800" dirty="0">
                <a:latin typeface="Calibri"/>
                <a:cs typeface="Calibri"/>
              </a:rPr>
              <a:t>уровню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поражения.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713740"/>
          </a:xfrm>
          <a:custGeom>
            <a:avLst/>
            <a:gdLst/>
            <a:ahLst/>
            <a:cxnLst/>
            <a:rect l="l" t="t" r="r" b="b"/>
            <a:pathLst>
              <a:path w="9144000" h="713740">
                <a:moveTo>
                  <a:pt x="9144000" y="0"/>
                </a:moveTo>
                <a:lnTo>
                  <a:pt x="0" y="0"/>
                </a:lnTo>
                <a:lnTo>
                  <a:pt x="0" y="713232"/>
                </a:lnTo>
                <a:lnTo>
                  <a:pt x="9144000" y="713232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1439" y="489330"/>
            <a:ext cx="388112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Пример </a:t>
            </a:r>
            <a:r>
              <a:rPr sz="2800" spc="-25" dirty="0"/>
              <a:t>кодов </a:t>
            </a:r>
            <a:r>
              <a:rPr sz="2800" spc="5" dirty="0"/>
              <a:t>при</a:t>
            </a:r>
            <a:r>
              <a:rPr sz="2800" spc="-105" dirty="0"/>
              <a:t> </a:t>
            </a:r>
            <a:r>
              <a:rPr sz="2800" spc="-5" dirty="0"/>
              <a:t>ТБСМ</a:t>
            </a:r>
            <a:endParaRPr sz="2800"/>
          </a:p>
          <a:p>
            <a:pPr marL="76200">
              <a:lnSpc>
                <a:spcPct val="100000"/>
              </a:lnSpc>
            </a:pPr>
            <a:r>
              <a:rPr sz="2800" dirty="0"/>
              <a:t>«Структуры</a:t>
            </a:r>
            <a:r>
              <a:rPr sz="2800" spc="-100" dirty="0"/>
              <a:t> </a:t>
            </a:r>
            <a:r>
              <a:rPr sz="2800" dirty="0"/>
              <a:t>организма»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36244" y="1542288"/>
            <a:ext cx="7189470" cy="26606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  <a:tab pos="356870" algn="l"/>
                <a:tab pos="168783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МКФ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код	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МКФ-категория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s 120 </a:t>
            </a:r>
            <a:r>
              <a:rPr sz="2400" spc="-10" dirty="0">
                <a:latin typeface="Calibri"/>
                <a:cs typeface="Calibri"/>
              </a:rPr>
              <a:t>Спинной </a:t>
            </a:r>
            <a:r>
              <a:rPr sz="2400" spc="-5" dirty="0">
                <a:latin typeface="Calibri"/>
                <a:cs typeface="Calibri"/>
              </a:rPr>
              <a:t>мозг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относящиеся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5" dirty="0">
                <a:latin typeface="Calibri"/>
                <a:cs typeface="Calibri"/>
              </a:rPr>
              <a:t>нему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структуры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s 430 </a:t>
            </a:r>
            <a:r>
              <a:rPr sz="2400" spc="-5" dirty="0">
                <a:latin typeface="Calibri"/>
                <a:cs typeface="Calibri"/>
              </a:rPr>
              <a:t>Структура </a:t>
            </a:r>
            <a:r>
              <a:rPr sz="2400" spc="-10" dirty="0">
                <a:latin typeface="Calibri"/>
                <a:cs typeface="Calibri"/>
              </a:rPr>
              <a:t>дыхательной системы,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ССС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s 610 </a:t>
            </a:r>
            <a:r>
              <a:rPr sz="2400" spc="-10" dirty="0">
                <a:latin typeface="Calibri"/>
                <a:cs typeface="Calibri"/>
              </a:rPr>
              <a:t>Структура мочевыделительной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системы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s 810 </a:t>
            </a:r>
            <a:r>
              <a:rPr sz="2400" spc="-10" dirty="0">
                <a:latin typeface="Calibri"/>
                <a:cs typeface="Calibri"/>
              </a:rPr>
              <a:t>Структура </a:t>
            </a:r>
            <a:r>
              <a:rPr sz="2400" spc="-15" dirty="0">
                <a:latin typeface="Calibri"/>
                <a:cs typeface="Calibri"/>
              </a:rPr>
              <a:t>кожного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покрова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…….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01256" y="6550151"/>
            <a:ext cx="2143125" cy="307975"/>
          </a:xfrm>
          <a:custGeom>
            <a:avLst/>
            <a:gdLst/>
            <a:ahLst/>
            <a:cxnLst/>
            <a:rect l="l" t="t" r="r" b="b"/>
            <a:pathLst>
              <a:path w="2143125" h="307975">
                <a:moveTo>
                  <a:pt x="2142744" y="0"/>
                </a:moveTo>
                <a:lnTo>
                  <a:pt x="0" y="0"/>
                </a:lnTo>
                <a:lnTo>
                  <a:pt x="0" y="307848"/>
                </a:lnTo>
                <a:lnTo>
                  <a:pt x="2142744" y="307848"/>
                </a:lnTo>
                <a:lnTo>
                  <a:pt x="214274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2155" y="6586219"/>
            <a:ext cx="17684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Бодрова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Р.А.,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71800" y="3962400"/>
            <a:ext cx="32004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99870"/>
          </a:xfrm>
          <a:custGeom>
            <a:avLst/>
            <a:gdLst/>
            <a:ahLst/>
            <a:cxnLst/>
            <a:rect l="l" t="t" r="r" b="b"/>
            <a:pathLst>
              <a:path w="9144000" h="1499870">
                <a:moveTo>
                  <a:pt x="9144000" y="0"/>
                </a:moveTo>
                <a:lnTo>
                  <a:pt x="0" y="0"/>
                </a:lnTo>
                <a:lnTo>
                  <a:pt x="0" y="1499615"/>
                </a:lnTo>
                <a:lnTo>
                  <a:pt x="9144000" y="149961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1439" y="438734"/>
            <a:ext cx="388302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/>
              <a:t>Пример </a:t>
            </a:r>
            <a:r>
              <a:rPr sz="2800" spc="-30" dirty="0"/>
              <a:t>кодов </a:t>
            </a:r>
            <a:r>
              <a:rPr sz="2800" spc="5" dirty="0"/>
              <a:t>при</a:t>
            </a:r>
            <a:r>
              <a:rPr sz="2800" spc="-105" dirty="0"/>
              <a:t> </a:t>
            </a:r>
            <a:r>
              <a:rPr sz="2800" dirty="0"/>
              <a:t>ТБСМ</a:t>
            </a:r>
            <a:endParaRPr sz="2800"/>
          </a:p>
          <a:p>
            <a:pPr marL="182880">
              <a:lnSpc>
                <a:spcPct val="100000"/>
              </a:lnSpc>
            </a:pPr>
            <a:r>
              <a:rPr sz="2800" dirty="0"/>
              <a:t>«Функции</a:t>
            </a:r>
            <a:r>
              <a:rPr sz="2800" spc="-50" dirty="0"/>
              <a:t> </a:t>
            </a:r>
            <a:r>
              <a:rPr sz="2800" dirty="0"/>
              <a:t>организма»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36244" y="1586099"/>
            <a:ext cx="5100955" cy="485521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  <a:tab pos="356870" algn="l"/>
                <a:tab pos="168783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МКФ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код	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МКФ-категория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b 152 </a:t>
            </a:r>
            <a:r>
              <a:rPr sz="2400" spc="-10" dirty="0">
                <a:latin typeface="Calibri"/>
                <a:cs typeface="Calibri"/>
              </a:rPr>
              <a:t>Функции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эмоций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b 280 </a:t>
            </a:r>
            <a:r>
              <a:rPr sz="2400" spc="-10" dirty="0">
                <a:latin typeface="Calibri"/>
                <a:cs typeface="Calibri"/>
              </a:rPr>
              <a:t>Ощущение</a:t>
            </a:r>
            <a:r>
              <a:rPr sz="2400" spc="-20" dirty="0">
                <a:latin typeface="Calibri"/>
                <a:cs typeface="Calibri"/>
              </a:rPr>
              <a:t> боли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b 525 </a:t>
            </a:r>
            <a:r>
              <a:rPr sz="2400" spc="-5" dirty="0">
                <a:latin typeface="Calibri"/>
                <a:cs typeface="Calibri"/>
              </a:rPr>
              <a:t>Функции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дефекации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b 620 </a:t>
            </a:r>
            <a:r>
              <a:rPr sz="2400" spc="-10" dirty="0">
                <a:latin typeface="Calibri"/>
                <a:cs typeface="Calibri"/>
              </a:rPr>
              <a:t>Функции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мочеиспускания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b 640 </a:t>
            </a:r>
            <a:r>
              <a:rPr sz="2400" spc="-10" dirty="0">
                <a:latin typeface="Calibri"/>
                <a:cs typeface="Calibri"/>
              </a:rPr>
              <a:t>Сексуальные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функции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b 710 </a:t>
            </a:r>
            <a:r>
              <a:rPr sz="2400" spc="-5" dirty="0">
                <a:latin typeface="Calibri"/>
                <a:cs typeface="Calibri"/>
              </a:rPr>
              <a:t>Функции </a:t>
            </a:r>
            <a:r>
              <a:rPr sz="2400" spc="-10" dirty="0">
                <a:latin typeface="Calibri"/>
                <a:cs typeface="Calibri"/>
              </a:rPr>
              <a:t>подвижности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сустава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b 730 </a:t>
            </a:r>
            <a:r>
              <a:rPr sz="2400" spc="-10" dirty="0">
                <a:latin typeface="Calibri"/>
                <a:cs typeface="Calibri"/>
              </a:rPr>
              <a:t>Функции </a:t>
            </a:r>
            <a:r>
              <a:rPr sz="2400" spc="-5" dirty="0">
                <a:latin typeface="Calibri"/>
                <a:cs typeface="Calibri"/>
              </a:rPr>
              <a:t>мышечной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силы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b 735 </a:t>
            </a:r>
            <a:r>
              <a:rPr sz="2400" spc="-5" dirty="0">
                <a:latin typeface="Calibri"/>
                <a:cs typeface="Calibri"/>
              </a:rPr>
              <a:t>Функции мышечного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тонуса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b 810 </a:t>
            </a:r>
            <a:r>
              <a:rPr sz="2400" spc="-5" dirty="0">
                <a:latin typeface="Calibri"/>
                <a:cs typeface="Calibri"/>
              </a:rPr>
              <a:t>Защитные </a:t>
            </a:r>
            <a:r>
              <a:rPr sz="2400" spc="-10" dirty="0">
                <a:latin typeface="Calibri"/>
                <a:cs typeface="Calibri"/>
              </a:rPr>
              <a:t>функции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кожи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……..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01256" y="6550151"/>
            <a:ext cx="2143125" cy="307975"/>
          </a:xfrm>
          <a:custGeom>
            <a:avLst/>
            <a:gdLst/>
            <a:ahLst/>
            <a:cxnLst/>
            <a:rect l="l" t="t" r="r" b="b"/>
            <a:pathLst>
              <a:path w="2143125" h="307975">
                <a:moveTo>
                  <a:pt x="2142744" y="0"/>
                </a:moveTo>
                <a:lnTo>
                  <a:pt x="0" y="0"/>
                </a:lnTo>
                <a:lnTo>
                  <a:pt x="0" y="307848"/>
                </a:lnTo>
                <a:lnTo>
                  <a:pt x="2142744" y="307848"/>
                </a:lnTo>
                <a:lnTo>
                  <a:pt x="214274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2155" y="6586219"/>
            <a:ext cx="17684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Бодрова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Р.А.,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9144000" y="0"/>
                </a:moveTo>
                <a:lnTo>
                  <a:pt x="0" y="0"/>
                </a:lnTo>
                <a:lnTo>
                  <a:pt x="0" y="691896"/>
                </a:lnTo>
                <a:lnTo>
                  <a:pt x="9144000" y="691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1439" y="132029"/>
            <a:ext cx="38811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0195" algn="l"/>
              </a:tabLst>
            </a:pPr>
            <a:r>
              <a:rPr sz="2400" spc="-10" dirty="0"/>
              <a:t>Функции</a:t>
            </a:r>
            <a:r>
              <a:rPr sz="2400" spc="30" dirty="0"/>
              <a:t> </a:t>
            </a:r>
            <a:r>
              <a:rPr sz="2400" spc="-5" dirty="0"/>
              <a:t>организма	</a:t>
            </a:r>
            <a:r>
              <a:rPr sz="2400" spc="-10" dirty="0"/>
              <a:t>по</a:t>
            </a:r>
            <a:r>
              <a:rPr sz="2400" spc="-80" dirty="0"/>
              <a:t> </a:t>
            </a:r>
            <a:r>
              <a:rPr sz="2400" spc="-40" dirty="0"/>
              <a:t>МКФ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0" y="685799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6172200">
                <a:moveTo>
                  <a:pt x="9144000" y="0"/>
                </a:moveTo>
                <a:lnTo>
                  <a:pt x="9144000" y="0"/>
                </a:lnTo>
                <a:lnTo>
                  <a:pt x="0" y="0"/>
                </a:lnTo>
                <a:lnTo>
                  <a:pt x="0" y="12700"/>
                </a:lnTo>
                <a:lnTo>
                  <a:pt x="0" y="6172200"/>
                </a:lnTo>
                <a:lnTo>
                  <a:pt x="6350" y="6172200"/>
                </a:lnTo>
                <a:lnTo>
                  <a:pt x="6350" y="12700"/>
                </a:lnTo>
                <a:lnTo>
                  <a:pt x="1877060" y="12700"/>
                </a:lnTo>
                <a:lnTo>
                  <a:pt x="1877060" y="6172200"/>
                </a:lnTo>
                <a:lnTo>
                  <a:pt x="1889760" y="6172200"/>
                </a:lnTo>
                <a:lnTo>
                  <a:pt x="1889760" y="12700"/>
                </a:lnTo>
                <a:lnTo>
                  <a:pt x="9137650" y="12700"/>
                </a:lnTo>
                <a:lnTo>
                  <a:pt x="9137650" y="5864352"/>
                </a:lnTo>
                <a:lnTo>
                  <a:pt x="9144000" y="5864352"/>
                </a:lnTo>
                <a:lnTo>
                  <a:pt x="9144000" y="127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1256" y="6550151"/>
            <a:ext cx="2143125" cy="307975"/>
          </a:xfrm>
          <a:custGeom>
            <a:avLst/>
            <a:gdLst/>
            <a:ahLst/>
            <a:cxnLst/>
            <a:rect l="l" t="t" r="r" b="b"/>
            <a:pathLst>
              <a:path w="2143125" h="307975">
                <a:moveTo>
                  <a:pt x="2142744" y="0"/>
                </a:moveTo>
                <a:lnTo>
                  <a:pt x="0" y="0"/>
                </a:lnTo>
                <a:lnTo>
                  <a:pt x="0" y="307848"/>
                </a:lnTo>
                <a:lnTo>
                  <a:pt x="2142744" y="307848"/>
                </a:lnTo>
                <a:lnTo>
                  <a:pt x="214274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75" y="685800"/>
          <a:ext cx="9137650" cy="6151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0235"/>
                <a:gridCol w="5220335"/>
                <a:gridCol w="2037079"/>
              </a:tblGrid>
              <a:tr h="3234944">
                <a:tc>
                  <a:txBody>
                    <a:bodyPr/>
                    <a:lstStyle/>
                    <a:p>
                      <a:pPr marL="45720">
                        <a:lnSpc>
                          <a:spcPts val="214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b455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Функции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7305" marR="231775">
                        <a:lnSpc>
                          <a:spcPct val="10670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толерантности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к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физической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нагрузке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214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Функции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резерва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выносливости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дыхательной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 marR="779145">
                        <a:lnSpc>
                          <a:spcPct val="106700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сердечно-сосудистой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систем при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физических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нагрузках.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 marR="487045" indent="17780">
                        <a:lnSpc>
                          <a:spcPct val="106700"/>
                        </a:lnSpc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Включено: функции физической выносливости,  аэробного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резерва;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переносимости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нагрузки</a:t>
                      </a:r>
                      <a:r>
                        <a:rPr sz="18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утомляемости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Исключено: функции сердечно-сосудистой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системы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(b410-b429);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функции системы</a:t>
                      </a:r>
                      <a:r>
                        <a:rPr sz="18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крови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 marR="671195">
                        <a:lnSpc>
                          <a:spcPct val="106700"/>
                        </a:lnSpc>
                        <a:spcBef>
                          <a:spcPts val="25"/>
                        </a:spcBef>
                      </a:pPr>
                      <a:r>
                        <a:rPr sz="1800" i="1" dirty="0">
                          <a:latin typeface="Calibri"/>
                          <a:cs typeface="Calibri"/>
                        </a:rPr>
                        <a:t>(b430); функции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дыхания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(b440); функции 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дыхательных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мышц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(b445); </a:t>
                      </a:r>
                      <a:r>
                        <a:rPr sz="1800" i="1" spc="-10" dirty="0">
                          <a:latin typeface="Calibri"/>
                          <a:cs typeface="Calibri"/>
                        </a:rPr>
                        <a:t>дополнительные  дыхательные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функции</a:t>
                      </a:r>
                      <a:r>
                        <a:rPr sz="18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(b450).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ts val="214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Пробы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3655" marR="840105">
                        <a:lnSpc>
                          <a:spcPct val="106700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зи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й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нагрузкой: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3655" marR="203835">
                        <a:lnSpc>
                          <a:spcPct val="1067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Сп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э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  МПК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Ручная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велоэргометрия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365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Стресс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ЭХО-КГ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3383">
                <a:tc>
                  <a:txBody>
                    <a:bodyPr/>
                    <a:lstStyle/>
                    <a:p>
                      <a:pPr marL="243840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b4550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Общая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физическая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выносливость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210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Функции,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связанные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общим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уровнем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толерантности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или переносимости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физической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нагрузки.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4000">
                <a:tc>
                  <a:txBody>
                    <a:bodyPr/>
                    <a:lstStyle/>
                    <a:p>
                      <a:pPr marL="243840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b4551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Аэробный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резерв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0165">
                        <a:lnSpc>
                          <a:spcPts val="210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Функции,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связанные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со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степенью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нагрузки,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которую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может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выполнять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индивид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без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одышки.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29398">
                <a:tc>
                  <a:txBody>
                    <a:bodyPr/>
                    <a:lstStyle/>
                    <a:p>
                      <a:pPr marL="243840">
                        <a:lnSpc>
                          <a:spcPts val="211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b4552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254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Утомляемость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211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Функции,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связанные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ощущением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усталости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любом уровне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напряжения.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2540">
                        <a:lnSpc>
                          <a:spcPts val="1365"/>
                        </a:lnSpc>
                      </a:pPr>
                      <a:r>
                        <a:rPr sz="1200" b="1" dirty="0">
                          <a:solidFill>
                            <a:srgbClr val="888888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Бодрова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Р.А.,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0" y="1828800"/>
            <a:ext cx="190500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86510"/>
          </a:xfrm>
          <a:custGeom>
            <a:avLst/>
            <a:gdLst/>
            <a:ahLst/>
            <a:cxnLst/>
            <a:rect l="l" t="t" r="r" b="b"/>
            <a:pathLst>
              <a:path w="9144000" h="1286510">
                <a:moveTo>
                  <a:pt x="9144000" y="0"/>
                </a:moveTo>
                <a:lnTo>
                  <a:pt x="0" y="0"/>
                </a:lnTo>
                <a:lnTo>
                  <a:pt x="0" y="1286255"/>
                </a:lnTo>
                <a:lnTo>
                  <a:pt x="9144000" y="128625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9061" y="307035"/>
            <a:ext cx="33286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Пример </a:t>
            </a:r>
            <a:r>
              <a:rPr sz="2400" spc="-35" dirty="0"/>
              <a:t>кодов </a:t>
            </a:r>
            <a:r>
              <a:rPr sz="2400" spc="-5" dirty="0"/>
              <a:t>при</a:t>
            </a:r>
            <a:r>
              <a:rPr sz="2400" spc="10" dirty="0"/>
              <a:t> </a:t>
            </a:r>
            <a:r>
              <a:rPr sz="2400" dirty="0"/>
              <a:t>ТБСМ</a:t>
            </a:r>
            <a:endParaRPr sz="2400"/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2400" spc="-5" dirty="0"/>
              <a:t>«Активность </a:t>
            </a:r>
            <a:r>
              <a:rPr sz="2400" dirty="0"/>
              <a:t>и</a:t>
            </a:r>
            <a:r>
              <a:rPr sz="2400" spc="-65" dirty="0"/>
              <a:t> </a:t>
            </a:r>
            <a:r>
              <a:rPr sz="2400" spc="-5" dirty="0"/>
              <a:t>участие»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36244" y="1384858"/>
            <a:ext cx="7085330" cy="51485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МКФ код</a:t>
            </a:r>
            <a:r>
              <a:rPr sz="20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МКФ-категория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d 230 </a:t>
            </a:r>
            <a:r>
              <a:rPr sz="2000" b="1" spc="-10" dirty="0">
                <a:latin typeface="Calibri"/>
                <a:cs typeface="Calibri"/>
              </a:rPr>
              <a:t>Выполнение </a:t>
            </a:r>
            <a:r>
              <a:rPr sz="2000" b="1" spc="-15" dirty="0">
                <a:latin typeface="Calibri"/>
                <a:cs typeface="Calibri"/>
              </a:rPr>
              <a:t>повседневного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распорядка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d 240 </a:t>
            </a:r>
            <a:r>
              <a:rPr sz="2000" b="1" spc="-15" dirty="0">
                <a:latin typeface="Calibri"/>
                <a:cs typeface="Calibri"/>
              </a:rPr>
              <a:t>Преодоление </a:t>
            </a:r>
            <a:r>
              <a:rPr sz="2000" b="1" spc="-5" dirty="0">
                <a:latin typeface="Calibri"/>
                <a:cs typeface="Calibri"/>
              </a:rPr>
              <a:t>стресса и </a:t>
            </a:r>
            <a:r>
              <a:rPr sz="2000" b="1" spc="-15" dirty="0">
                <a:latin typeface="Calibri"/>
                <a:cs typeface="Calibri"/>
              </a:rPr>
              <a:t>других</a:t>
            </a:r>
            <a:r>
              <a:rPr sz="2000" b="1" spc="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психологических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5" dirty="0">
                <a:latin typeface="Calibri"/>
                <a:cs typeface="Calibri"/>
              </a:rPr>
              <a:t>нагрузок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d 410 </a:t>
            </a:r>
            <a:r>
              <a:rPr sz="2000" b="1" spc="-10" dirty="0">
                <a:latin typeface="Calibri"/>
                <a:cs typeface="Calibri"/>
              </a:rPr>
              <a:t>Изменение позы</a:t>
            </a:r>
            <a:r>
              <a:rPr sz="2000" b="1" spc="8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тела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d 420 </a:t>
            </a:r>
            <a:r>
              <a:rPr sz="2000" b="1" spc="-10" dirty="0">
                <a:latin typeface="Calibri"/>
                <a:cs typeface="Calibri"/>
              </a:rPr>
              <a:t>Перемещение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тела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d 445 </a:t>
            </a:r>
            <a:r>
              <a:rPr sz="2000" b="1" spc="-10" dirty="0">
                <a:latin typeface="Calibri"/>
                <a:cs typeface="Calibri"/>
              </a:rPr>
              <a:t>Использование кисти </a:t>
            </a: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руки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d 455 </a:t>
            </a:r>
            <a:r>
              <a:rPr sz="2000" b="1" spc="-15" dirty="0">
                <a:latin typeface="Calibri"/>
                <a:cs typeface="Calibri"/>
              </a:rPr>
              <a:t>Передвижение </a:t>
            </a:r>
            <a:r>
              <a:rPr sz="2000" b="1" spc="-5" dirty="0">
                <a:latin typeface="Calibri"/>
                <a:cs typeface="Calibri"/>
              </a:rPr>
              <a:t>способами, </a:t>
            </a:r>
            <a:r>
              <a:rPr sz="2000" b="1" spc="-10" dirty="0">
                <a:latin typeface="Calibri"/>
                <a:cs typeface="Calibri"/>
              </a:rPr>
              <a:t>отличающимися </a:t>
            </a:r>
            <a:r>
              <a:rPr sz="2000" b="1" dirty="0">
                <a:latin typeface="Calibri"/>
                <a:cs typeface="Calibri"/>
              </a:rPr>
              <a:t>от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ходьбы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d 465 </a:t>
            </a:r>
            <a:r>
              <a:rPr sz="2000" b="1" spc="-15" dirty="0">
                <a:latin typeface="Calibri"/>
                <a:cs typeface="Calibri"/>
              </a:rPr>
              <a:t>Передвижение </a:t>
            </a:r>
            <a:r>
              <a:rPr sz="2000" b="1" spc="-5" dirty="0">
                <a:latin typeface="Calibri"/>
                <a:cs typeface="Calibri"/>
              </a:rPr>
              <a:t>с </a:t>
            </a:r>
            <a:r>
              <a:rPr sz="2000" b="1" spc="-10" dirty="0">
                <a:latin typeface="Calibri"/>
                <a:cs typeface="Calibri"/>
              </a:rPr>
              <a:t>использованием </a:t>
            </a:r>
            <a:r>
              <a:rPr sz="2000" b="1" spc="-15" dirty="0">
                <a:latin typeface="Calibri"/>
                <a:cs typeface="Calibri"/>
              </a:rPr>
              <a:t>технических</a:t>
            </a:r>
            <a:r>
              <a:rPr sz="2000" b="1" spc="2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средств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d 470 </a:t>
            </a:r>
            <a:r>
              <a:rPr sz="2000" b="1" spc="-10" dirty="0">
                <a:latin typeface="Calibri"/>
                <a:cs typeface="Calibri"/>
              </a:rPr>
              <a:t>Использование пассажирского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транспорта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d 520 </a:t>
            </a:r>
            <a:r>
              <a:rPr sz="2000" b="1" spc="-40" dirty="0">
                <a:latin typeface="Calibri"/>
                <a:cs typeface="Calibri"/>
              </a:rPr>
              <a:t>Уход </a:t>
            </a:r>
            <a:r>
              <a:rPr sz="2000" b="1" spc="-10" dirty="0">
                <a:latin typeface="Calibri"/>
                <a:cs typeface="Calibri"/>
              </a:rPr>
              <a:t>за </a:t>
            </a:r>
            <a:r>
              <a:rPr sz="2000" b="1" spc="-5" dirty="0">
                <a:latin typeface="Calibri"/>
                <a:cs typeface="Calibri"/>
              </a:rPr>
              <a:t>частями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тела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d 530 </a:t>
            </a:r>
            <a:r>
              <a:rPr sz="2000" b="1" spc="-10" dirty="0">
                <a:latin typeface="Calibri"/>
                <a:cs typeface="Calibri"/>
              </a:rPr>
              <a:t>Физиологические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отправления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d 550 </a:t>
            </a:r>
            <a:r>
              <a:rPr sz="2000" b="1" spc="-10" dirty="0">
                <a:latin typeface="Calibri"/>
                <a:cs typeface="Calibri"/>
              </a:rPr>
              <a:t>Прием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пищи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……….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97102"/>
            <a:ext cx="5989320" cy="2106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ts val="2375"/>
              </a:lnSpc>
              <a:spcBef>
                <a:spcPts val="110"/>
              </a:spcBef>
              <a:buFont typeface="Arial"/>
              <a:buChar char="•"/>
              <a:tabLst>
                <a:tab pos="356870" algn="l"/>
                <a:tab pos="357505" algn="l"/>
                <a:tab pos="2045970" algn="l"/>
                <a:tab pos="3018790" algn="l"/>
                <a:tab pos="4208145" algn="l"/>
                <a:tab pos="4530725" algn="l"/>
              </a:tabLst>
            </a:pPr>
            <a:r>
              <a:rPr sz="2200" b="1" spc="-10" dirty="0">
                <a:latin typeface="Calibri"/>
                <a:cs typeface="Calibri"/>
              </a:rPr>
              <a:t>выполнение	</a:t>
            </a:r>
            <a:r>
              <a:rPr sz="2200" b="1" dirty="0">
                <a:latin typeface="Calibri"/>
                <a:cs typeface="Calibri"/>
              </a:rPr>
              <a:t>общих	</a:t>
            </a:r>
            <a:r>
              <a:rPr sz="2200" b="1" spc="-5" dirty="0">
                <a:latin typeface="Calibri"/>
                <a:cs typeface="Calibri"/>
              </a:rPr>
              <a:t>заданий	</a:t>
            </a:r>
            <a:r>
              <a:rPr sz="2200" b="1" spc="5" dirty="0">
                <a:latin typeface="Calibri"/>
                <a:cs typeface="Calibri"/>
              </a:rPr>
              <a:t>и	</a:t>
            </a:r>
            <a:r>
              <a:rPr sz="2200" b="1" dirty="0">
                <a:latin typeface="Calibri"/>
                <a:cs typeface="Calibri"/>
              </a:rPr>
              <a:t>требований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(выполнение </a:t>
            </a:r>
            <a:r>
              <a:rPr sz="2200" dirty="0">
                <a:latin typeface="Calibri"/>
                <a:cs typeface="Calibri"/>
              </a:rPr>
              <a:t>повседневного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распорядка);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0000"/>
              </a:lnSpc>
              <a:buFont typeface="Arial"/>
              <a:buChar char="•"/>
              <a:tabLst>
                <a:tab pos="357505" algn="l"/>
              </a:tabLst>
            </a:pPr>
            <a:r>
              <a:rPr sz="2200" b="1" dirty="0">
                <a:latin typeface="Calibri"/>
                <a:cs typeface="Calibri"/>
              </a:rPr>
              <a:t>мобильности </a:t>
            </a:r>
            <a:r>
              <a:rPr sz="2200" spc="-5" dirty="0">
                <a:latin typeface="Calibri"/>
                <a:cs typeface="Calibri"/>
              </a:rPr>
              <a:t>(перемена </a:t>
            </a:r>
            <a:r>
              <a:rPr sz="2200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сохранение  положения </a:t>
            </a:r>
            <a:r>
              <a:rPr sz="2200" spc="-15" dirty="0">
                <a:latin typeface="Calibri"/>
                <a:cs typeface="Calibri"/>
              </a:rPr>
              <a:t>тела, </a:t>
            </a:r>
            <a:r>
              <a:rPr sz="2200" spc="-10" dirty="0">
                <a:latin typeface="Calibri"/>
                <a:cs typeface="Calibri"/>
              </a:rPr>
              <a:t>пользование предметами,  </a:t>
            </a:r>
            <a:r>
              <a:rPr sz="2200" spc="-5" dirty="0">
                <a:latin typeface="Calibri"/>
                <a:cs typeface="Calibri"/>
              </a:rPr>
              <a:t>перемещение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spc="-5" dirty="0">
                <a:latin typeface="Calibri"/>
                <a:cs typeface="Calibri"/>
              </a:rPr>
              <a:t>их </a:t>
            </a:r>
            <a:r>
              <a:rPr sz="2200" spc="-10" dirty="0">
                <a:latin typeface="Calibri"/>
                <a:cs typeface="Calibri"/>
              </a:rPr>
              <a:t>передвижение,  </a:t>
            </a:r>
            <a:r>
              <a:rPr sz="2200" spc="-5" dirty="0">
                <a:latin typeface="Calibri"/>
                <a:cs typeface="Calibri"/>
              </a:rPr>
              <a:t>выполнения точных </a:t>
            </a:r>
            <a:r>
              <a:rPr sz="2200" spc="-10" dirty="0">
                <a:latin typeface="Calibri"/>
                <a:cs typeface="Calibri"/>
              </a:rPr>
              <a:t>движений </a:t>
            </a:r>
            <a:r>
              <a:rPr sz="2200" spc="-5" dirty="0">
                <a:latin typeface="Calibri"/>
                <a:cs typeface="Calibri"/>
              </a:rPr>
              <a:t>кистью,</a:t>
            </a:r>
            <a:r>
              <a:rPr sz="2200" spc="2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ходьба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468" y="3109671"/>
            <a:ext cx="495109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43585" algn="l"/>
                <a:tab pos="3168015" algn="l"/>
              </a:tabLst>
            </a:pPr>
            <a:r>
              <a:rPr sz="2200" spc="5" dirty="0">
                <a:latin typeface="Calibri"/>
                <a:cs typeface="Calibri"/>
              </a:rPr>
              <a:t>и	</a:t>
            </a:r>
            <a:r>
              <a:rPr sz="2200" spc="-5" dirty="0">
                <a:latin typeface="Calibri"/>
                <a:cs typeface="Calibri"/>
              </a:rPr>
              <a:t>передвижение,	</a:t>
            </a:r>
            <a:r>
              <a:rPr sz="2200" spc="-10" dirty="0">
                <a:latin typeface="Calibri"/>
                <a:cs typeface="Calibri"/>
              </a:rPr>
              <a:t>передвижения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915" y="3109671"/>
            <a:ext cx="14414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dirty="0">
                <a:latin typeface="Calibri"/>
                <a:cs typeface="Calibri"/>
              </a:rPr>
              <a:t>с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378454"/>
            <a:ext cx="5991860" cy="331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использованием </a:t>
            </a:r>
            <a:r>
              <a:rPr sz="2200" dirty="0">
                <a:latin typeface="Calibri"/>
                <a:cs typeface="Calibri"/>
              </a:rPr>
              <a:t>транспортных</a:t>
            </a:r>
            <a:r>
              <a:rPr sz="2200" spc="-1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средств);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Calibri"/>
              <a:cs typeface="Calibri"/>
            </a:endParaRPr>
          </a:p>
          <a:p>
            <a:pPr marL="356870" marR="7620" indent="-344805" algn="just">
              <a:lnSpc>
                <a:spcPct val="80000"/>
              </a:lnSpc>
              <a:buFont typeface="Arial"/>
              <a:buChar char="•"/>
              <a:tabLst>
                <a:tab pos="357505" algn="l"/>
                <a:tab pos="1622425" algn="l"/>
                <a:tab pos="4384675" algn="l"/>
              </a:tabLst>
            </a:pPr>
            <a:r>
              <a:rPr sz="2200" b="1" dirty="0">
                <a:latin typeface="Calibri"/>
                <a:cs typeface="Calibri"/>
              </a:rPr>
              <a:t>самообслуживания </a:t>
            </a:r>
            <a:r>
              <a:rPr sz="2200" spc="-5" dirty="0">
                <a:latin typeface="Calibri"/>
                <a:cs typeface="Calibri"/>
              </a:rPr>
              <a:t>(мытье, </a:t>
            </a:r>
            <a:r>
              <a:rPr sz="2200" spc="-25" dirty="0">
                <a:latin typeface="Calibri"/>
                <a:cs typeface="Calibri"/>
              </a:rPr>
              <a:t>уход </a:t>
            </a:r>
            <a:r>
              <a:rPr sz="2200" dirty="0">
                <a:latin typeface="Calibri"/>
                <a:cs typeface="Calibri"/>
              </a:rPr>
              <a:t>за </a:t>
            </a:r>
            <a:r>
              <a:rPr sz="2200" spc="-10" dirty="0">
                <a:latin typeface="Calibri"/>
                <a:cs typeface="Calibri"/>
              </a:rPr>
              <a:t>частями  </a:t>
            </a:r>
            <a:r>
              <a:rPr sz="2200" spc="-20" dirty="0">
                <a:latin typeface="Calibri"/>
                <a:cs typeface="Calibri"/>
              </a:rPr>
              <a:t>т</a:t>
            </a:r>
            <a:r>
              <a:rPr sz="2200" spc="-45" dirty="0">
                <a:latin typeface="Calibri"/>
                <a:cs typeface="Calibri"/>
              </a:rPr>
              <a:t>е</a:t>
            </a:r>
            <a:r>
              <a:rPr sz="2200" spc="-5" dirty="0">
                <a:latin typeface="Calibri"/>
                <a:cs typeface="Calibri"/>
              </a:rPr>
              <a:t>ла</a:t>
            </a:r>
            <a:r>
              <a:rPr sz="2200" dirty="0">
                <a:latin typeface="Calibri"/>
                <a:cs typeface="Calibri"/>
              </a:rPr>
              <a:t>,	</a:t>
            </a:r>
            <a:r>
              <a:rPr sz="2200" spc="-5" dirty="0">
                <a:latin typeface="Calibri"/>
                <a:cs typeface="Calibri"/>
              </a:rPr>
              <a:t>ф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15" dirty="0">
                <a:latin typeface="Calibri"/>
                <a:cs typeface="Calibri"/>
              </a:rPr>
              <a:t>з</a:t>
            </a:r>
            <a:r>
              <a:rPr sz="2200" dirty="0">
                <a:latin typeface="Calibri"/>
                <a:cs typeface="Calibri"/>
              </a:rPr>
              <a:t>и</a:t>
            </a:r>
            <a:r>
              <a:rPr sz="2200" spc="-30" dirty="0">
                <a:latin typeface="Calibri"/>
                <a:cs typeface="Calibri"/>
              </a:rPr>
              <a:t>о</a:t>
            </a:r>
            <a:r>
              <a:rPr sz="2200" spc="-25" dirty="0">
                <a:latin typeface="Calibri"/>
                <a:cs typeface="Calibri"/>
              </a:rPr>
              <a:t>л</a:t>
            </a:r>
            <a:r>
              <a:rPr sz="2200" spc="10" dirty="0">
                <a:latin typeface="Calibri"/>
                <a:cs typeface="Calibri"/>
              </a:rPr>
              <a:t>о</a:t>
            </a:r>
            <a:r>
              <a:rPr sz="2200" spc="-20" dirty="0">
                <a:latin typeface="Calibri"/>
                <a:cs typeface="Calibri"/>
              </a:rPr>
              <a:t>г</a:t>
            </a:r>
            <a:r>
              <a:rPr sz="2200" dirty="0">
                <a:latin typeface="Calibri"/>
                <a:cs typeface="Calibri"/>
              </a:rPr>
              <a:t>иче</a:t>
            </a:r>
            <a:r>
              <a:rPr sz="2200" spc="5" dirty="0">
                <a:latin typeface="Calibri"/>
                <a:cs typeface="Calibri"/>
              </a:rPr>
              <a:t>с</a:t>
            </a:r>
            <a:r>
              <a:rPr sz="2200" spc="-20" dirty="0">
                <a:latin typeface="Calibri"/>
                <a:cs typeface="Calibri"/>
              </a:rPr>
              <a:t>к</a:t>
            </a:r>
            <a:r>
              <a:rPr sz="2200" dirty="0">
                <a:latin typeface="Calibri"/>
                <a:cs typeface="Calibri"/>
              </a:rPr>
              <a:t>ие	</a:t>
            </a:r>
            <a:r>
              <a:rPr sz="2200" spc="-40" dirty="0">
                <a:latin typeface="Calibri"/>
                <a:cs typeface="Calibri"/>
              </a:rPr>
              <a:t>о</a:t>
            </a:r>
            <a:r>
              <a:rPr sz="2200" spc="5" dirty="0">
                <a:latin typeface="Calibri"/>
                <a:cs typeface="Calibri"/>
              </a:rPr>
              <a:t>т</a:t>
            </a:r>
            <a:r>
              <a:rPr sz="2200" dirty="0">
                <a:latin typeface="Calibri"/>
                <a:cs typeface="Calibri"/>
              </a:rPr>
              <a:t>пр</a:t>
            </a:r>
            <a:r>
              <a:rPr sz="2200" spc="-10" dirty="0">
                <a:latin typeface="Calibri"/>
                <a:cs typeface="Calibri"/>
              </a:rPr>
              <a:t>а</a:t>
            </a:r>
            <a:r>
              <a:rPr sz="2200" spc="-30" dirty="0">
                <a:latin typeface="Calibri"/>
                <a:cs typeface="Calibri"/>
              </a:rPr>
              <a:t>в</a:t>
            </a:r>
            <a:r>
              <a:rPr sz="2200" spc="-5" dirty="0">
                <a:latin typeface="Calibri"/>
                <a:cs typeface="Calibri"/>
              </a:rPr>
              <a:t>л</a:t>
            </a:r>
            <a:r>
              <a:rPr sz="2200" spc="-20" dirty="0">
                <a:latin typeface="Calibri"/>
                <a:cs typeface="Calibri"/>
              </a:rPr>
              <a:t>е</a:t>
            </a:r>
            <a:r>
              <a:rPr sz="2200" dirty="0">
                <a:latin typeface="Calibri"/>
                <a:cs typeface="Calibri"/>
              </a:rPr>
              <a:t>н</a:t>
            </a:r>
            <a:r>
              <a:rPr sz="2200" spc="-25" dirty="0">
                <a:latin typeface="Calibri"/>
                <a:cs typeface="Calibri"/>
              </a:rPr>
              <a:t>и</a:t>
            </a:r>
            <a:r>
              <a:rPr sz="2200" spc="-20" dirty="0">
                <a:latin typeface="Calibri"/>
                <a:cs typeface="Calibri"/>
              </a:rPr>
              <a:t>я</a:t>
            </a:r>
            <a:r>
              <a:rPr sz="2200" dirty="0">
                <a:latin typeface="Calibri"/>
                <a:cs typeface="Calibri"/>
              </a:rPr>
              <a:t>,  </a:t>
            </a:r>
            <a:r>
              <a:rPr sz="2200" spc="-10" dirty="0">
                <a:latin typeface="Calibri"/>
                <a:cs typeface="Calibri"/>
              </a:rPr>
              <a:t>одевание, </a:t>
            </a:r>
            <a:r>
              <a:rPr sz="2200" spc="-5" dirty="0">
                <a:latin typeface="Calibri"/>
                <a:cs typeface="Calibri"/>
              </a:rPr>
              <a:t>прием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приготовление </a:t>
            </a:r>
            <a:r>
              <a:rPr sz="2200" spc="-5" dirty="0">
                <a:latin typeface="Calibri"/>
                <a:cs typeface="Calibri"/>
              </a:rPr>
              <a:t>пищи,  </a:t>
            </a:r>
            <a:r>
              <a:rPr sz="2200" spc="5" dirty="0">
                <a:latin typeface="Calibri"/>
                <a:cs typeface="Calibri"/>
              </a:rPr>
              <a:t>питье, </a:t>
            </a:r>
            <a:r>
              <a:rPr sz="2200" dirty="0">
                <a:latin typeface="Calibri"/>
                <a:cs typeface="Calibri"/>
              </a:rPr>
              <a:t>забота о своем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здоровье);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55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0000"/>
              </a:lnSpc>
              <a:buFont typeface="Arial"/>
              <a:buChar char="•"/>
              <a:tabLst>
                <a:tab pos="357505" algn="l"/>
              </a:tabLst>
            </a:pPr>
            <a:r>
              <a:rPr sz="2200" b="1" spc="-5" dirty="0">
                <a:latin typeface="Calibri"/>
                <a:cs typeface="Calibri"/>
              </a:rPr>
              <a:t>бытовой </a:t>
            </a:r>
            <a:r>
              <a:rPr sz="2200" b="1" dirty="0">
                <a:latin typeface="Calibri"/>
                <a:cs typeface="Calibri"/>
              </a:rPr>
              <a:t>жизни </a:t>
            </a:r>
            <a:r>
              <a:rPr sz="2200" spc="-5" dirty="0">
                <a:latin typeface="Calibri"/>
                <a:cs typeface="Calibri"/>
              </a:rPr>
              <a:t>(приобретение </a:t>
            </a:r>
            <a:r>
              <a:rPr sz="2200" spc="-10" dirty="0">
                <a:latin typeface="Calibri"/>
                <a:cs typeface="Calibri"/>
              </a:rPr>
              <a:t>предметов  </a:t>
            </a:r>
            <a:r>
              <a:rPr sz="2200" dirty="0">
                <a:latin typeface="Calibri"/>
                <a:cs typeface="Calibri"/>
              </a:rPr>
              <a:t>первой </a:t>
            </a:r>
            <a:r>
              <a:rPr sz="2200" spc="-10" dirty="0">
                <a:latin typeface="Calibri"/>
                <a:cs typeface="Calibri"/>
              </a:rPr>
              <a:t>необходимости, </a:t>
            </a:r>
            <a:r>
              <a:rPr sz="2200" spc="-5" dirty="0">
                <a:latin typeface="Calibri"/>
                <a:cs typeface="Calibri"/>
              </a:rPr>
              <a:t>ведение </a:t>
            </a:r>
            <a:r>
              <a:rPr sz="2200" spc="-10" dirty="0">
                <a:latin typeface="Calibri"/>
                <a:cs typeface="Calibri"/>
              </a:rPr>
              <a:t>домашнего  хозяйства, </a:t>
            </a:r>
            <a:r>
              <a:rPr sz="2200" spc="-25" dirty="0">
                <a:latin typeface="Calibri"/>
                <a:cs typeface="Calibri"/>
              </a:rPr>
              <a:t>уход </a:t>
            </a:r>
            <a:r>
              <a:rPr sz="2200" dirty="0">
                <a:latin typeface="Calibri"/>
                <a:cs typeface="Calibri"/>
              </a:rPr>
              <a:t>за </a:t>
            </a:r>
            <a:r>
              <a:rPr sz="2200" spc="-5" dirty="0">
                <a:latin typeface="Calibri"/>
                <a:cs typeface="Calibri"/>
              </a:rPr>
              <a:t>предметами </a:t>
            </a:r>
            <a:r>
              <a:rPr sz="2200" dirty="0">
                <a:latin typeface="Calibri"/>
                <a:cs typeface="Calibri"/>
              </a:rPr>
              <a:t>и </a:t>
            </a:r>
            <a:r>
              <a:rPr sz="2200" spc="-5" dirty="0">
                <a:latin typeface="Calibri"/>
                <a:cs typeface="Calibri"/>
              </a:rPr>
              <a:t>помощь  окружающим);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855344"/>
            <a:chOff x="0" y="0"/>
            <a:chExt cx="9144000" cy="855344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792480"/>
            </a:xfrm>
            <a:custGeom>
              <a:avLst/>
              <a:gdLst/>
              <a:ahLst/>
              <a:cxnLst/>
              <a:rect l="l" t="t" r="r" b="b"/>
              <a:pathLst>
                <a:path w="9144000" h="792480">
                  <a:moveTo>
                    <a:pt x="9144000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9144000" y="79247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4024" y="64046"/>
              <a:ext cx="7261733" cy="790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65047" y="145491"/>
            <a:ext cx="681418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Ограничения на уровне </a:t>
            </a:r>
            <a:r>
              <a:rPr sz="2800" spc="5" dirty="0"/>
              <a:t>активности по</a:t>
            </a:r>
            <a:r>
              <a:rPr sz="2800" spc="-220" dirty="0"/>
              <a:t> </a:t>
            </a:r>
            <a:r>
              <a:rPr sz="2800" spc="-40" dirty="0"/>
              <a:t>МКФ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6482677" y="1716023"/>
            <a:ext cx="2418622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825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6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0" y="758825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6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905000"/>
            <a:ext cx="1600200" cy="1496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0"/>
          <a:ext cx="9144000" cy="6413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9885"/>
                <a:gridCol w="4346575"/>
                <a:gridCol w="3178810"/>
              </a:tblGrid>
              <a:tr h="7682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18795"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Активность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участие.</a:t>
                      </a:r>
                      <a:r>
                        <a:rPr sz="24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Моби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161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льность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8161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3029521">
                <a:tc>
                  <a:txBody>
                    <a:bodyPr/>
                    <a:lstStyle/>
                    <a:p>
                      <a:pPr marL="48895">
                        <a:lnSpc>
                          <a:spcPts val="183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d450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Ходьба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83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Передвижение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поверхности пешком,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шаг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за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шагом,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так,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что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одна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нога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всегда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касается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 marR="304165">
                        <a:lnSpc>
                          <a:spcPts val="2060"/>
                        </a:lnSpc>
                        <a:spcBef>
                          <a:spcPts val="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поверхности,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например, при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прогулке, ходьбе 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вперед,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назад,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боком.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i="1" spc="-5" dirty="0">
                          <a:latin typeface="Calibri"/>
                          <a:cs typeface="Calibri"/>
                        </a:rPr>
                        <a:t>Включено: ходьба на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короткие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6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длинные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i="1" spc="-5" dirty="0">
                          <a:latin typeface="Calibri"/>
                          <a:cs typeface="Calibri"/>
                        </a:rPr>
                        <a:t>расстояния;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ходьба 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 различным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i="1" spc="-5" dirty="0">
                          <a:latin typeface="Calibri"/>
                          <a:cs typeface="Calibri"/>
                        </a:rPr>
                        <a:t>поверхностям; ходьба вокруг</a:t>
                      </a:r>
                      <a:r>
                        <a:rPr sz="16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препятствий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i="1" spc="-5" dirty="0">
                          <a:latin typeface="Calibri"/>
                          <a:cs typeface="Calibri"/>
                        </a:rPr>
                        <a:t>Исключено: перемещение тела</a:t>
                      </a:r>
                      <a:r>
                        <a:rPr sz="16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(d420),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i="1" spc="-5" dirty="0">
                          <a:latin typeface="Calibri"/>
                          <a:cs typeface="Calibri"/>
                        </a:rPr>
                        <a:t>передвижение способами, отличающимися</a:t>
                      </a:r>
                      <a:r>
                        <a:rPr sz="16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от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i="1" spc="-5" dirty="0">
                          <a:latin typeface="Calibri"/>
                          <a:cs typeface="Calibri"/>
                        </a:rPr>
                        <a:t>ходьбы</a:t>
                      </a:r>
                      <a:r>
                        <a:rPr sz="1600" i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(d455)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just">
                        <a:lnSpc>
                          <a:spcPts val="183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Шкала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Ривермид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2384" marR="1045844" algn="just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Индекс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ходьбы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Хаузера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Шкала</a:t>
                      </a:r>
                      <a:r>
                        <a:rPr sz="1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функциональной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независимости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FIM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(FunctionalIndependenceMeasure)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Модифицированная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2384" marR="106680">
                        <a:lnSpc>
                          <a:spcPct val="106900"/>
                        </a:lnSpc>
                        <a:spcBef>
                          <a:spcPts val="1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функциональная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оценочная шкала 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активности 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качества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жизни VFM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(ValutazioneFunzionaleMielolesi)FIM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(FunctionalIndependenceMeasure) 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Опросник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качества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жизни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(EQ-5D)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9342">
                <a:tc>
                  <a:txBody>
                    <a:bodyPr/>
                    <a:lstStyle/>
                    <a:p>
                      <a:pPr marL="48895">
                        <a:lnSpc>
                          <a:spcPts val="187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d455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Передвижение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способами,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0480" marR="104775">
                        <a:lnSpc>
                          <a:spcPts val="2070"/>
                        </a:lnSpc>
                        <a:spcBef>
                          <a:spcPts val="9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ли</a:t>
                      </a:r>
                      <a:r>
                        <a:rPr sz="1600" b="1" spc="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ю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щим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ся 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ходьбы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87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Передвижение из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одного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места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другое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способами,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отличающимися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ходьбы,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 marR="159385">
                        <a:lnSpc>
                          <a:spcPts val="206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например,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лазанье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скалам,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бег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вдоль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улицы,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подскакивание,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убегание,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прыганье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6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бег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вокруг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препятствий.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i="1" spc="-5" dirty="0">
                          <a:latin typeface="Calibri"/>
                          <a:cs typeface="Calibri"/>
                        </a:rPr>
                        <a:t>Включено: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ползанье,</a:t>
                      </a:r>
                      <a:r>
                        <a:rPr sz="1600" i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преодоление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i="1" dirty="0">
                          <a:latin typeface="Calibri"/>
                          <a:cs typeface="Calibri"/>
                        </a:rPr>
                        <a:t>препятствий, </a:t>
                      </a:r>
                      <a:r>
                        <a:rPr sz="1600" i="1" spc="5" dirty="0">
                          <a:latin typeface="Calibri"/>
                          <a:cs typeface="Calibri"/>
                        </a:rPr>
                        <a:t>бег, бег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трусцой,</a:t>
                      </a:r>
                      <a:r>
                        <a:rPr sz="1600" i="1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прыжки,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i="1" spc="-5" dirty="0">
                          <a:latin typeface="Calibri"/>
                          <a:cs typeface="Calibri"/>
                        </a:rPr>
                        <a:t>плавание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i="1" spc="-5" dirty="0">
                          <a:latin typeface="Calibri"/>
                          <a:cs typeface="Calibri"/>
                        </a:rPr>
                        <a:t>Исключено: перемещение тела (d420);</a:t>
                      </a:r>
                      <a:r>
                        <a:rPr sz="1600" i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ходьба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i="1" dirty="0">
                          <a:latin typeface="Calibri"/>
                          <a:cs typeface="Calibri"/>
                        </a:rPr>
                        <a:t>(d450)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87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Шкала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функциональной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независимости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FIM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Модифицированная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2384" marR="100330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функциональная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оценочная шкал  аактивности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качеств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ажизни VFM  Сбор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анамнеза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Канадская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оценка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выполнения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(COPM)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Шкала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активности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Ривермид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001256" y="6550151"/>
            <a:ext cx="2143125" cy="307975"/>
          </a:xfrm>
          <a:custGeom>
            <a:avLst/>
            <a:gdLst/>
            <a:ahLst/>
            <a:cxnLst/>
            <a:rect l="l" t="t" r="r" b="b"/>
            <a:pathLst>
              <a:path w="2143125" h="307975">
                <a:moveTo>
                  <a:pt x="2142744" y="0"/>
                </a:moveTo>
                <a:lnTo>
                  <a:pt x="0" y="0"/>
                </a:lnTo>
                <a:lnTo>
                  <a:pt x="0" y="307848"/>
                </a:lnTo>
                <a:lnTo>
                  <a:pt x="2142744" y="307848"/>
                </a:lnTo>
                <a:lnTo>
                  <a:pt x="214274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82155" y="6586219"/>
            <a:ext cx="17684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Бодрова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Р.А.,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06780"/>
            <a:chOff x="0" y="0"/>
            <a:chExt cx="9144000" cy="906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893444"/>
            </a:xfrm>
            <a:custGeom>
              <a:avLst/>
              <a:gdLst/>
              <a:ahLst/>
              <a:cxnLst/>
              <a:rect l="l" t="t" r="r" b="b"/>
              <a:pathLst>
                <a:path w="9144000" h="893444">
                  <a:moveTo>
                    <a:pt x="9144000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9144000" y="8930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1391" y="115862"/>
              <a:ext cx="6706997" cy="790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2466" y="195529"/>
            <a:ext cx="62585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Ограничения на уровне участия </a:t>
            </a:r>
            <a:r>
              <a:rPr sz="2800" spc="5" dirty="0"/>
              <a:t>по</a:t>
            </a:r>
            <a:r>
              <a:rPr sz="2800" spc="-180" dirty="0"/>
              <a:t> </a:t>
            </a:r>
            <a:r>
              <a:rPr sz="2800" spc="-40" dirty="0"/>
              <a:t>МКФ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02742" y="1357121"/>
            <a:ext cx="520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1777" y="1357121"/>
            <a:ext cx="5448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8415" algn="l"/>
                <a:tab pos="5266055" algn="l"/>
              </a:tabLst>
            </a:pPr>
            <a:r>
              <a:rPr sz="2400" b="1" spc="-10" dirty="0">
                <a:latin typeface="Calibri"/>
                <a:cs typeface="Calibri"/>
              </a:rPr>
              <a:t>м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жли</a:t>
            </a:r>
            <a:r>
              <a:rPr sz="2400" b="1" spc="-5" dirty="0">
                <a:latin typeface="Calibri"/>
                <a:cs typeface="Calibri"/>
              </a:rPr>
              <a:t>ч</a:t>
            </a:r>
            <a:r>
              <a:rPr sz="2400" b="1" spc="10" dirty="0">
                <a:latin typeface="Calibri"/>
                <a:cs typeface="Calibri"/>
              </a:rPr>
              <a:t>н</a:t>
            </a:r>
            <a:r>
              <a:rPr sz="2400" b="1" spc="-20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ст</a:t>
            </a:r>
            <a:r>
              <a:rPr sz="2400" b="1" spc="10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ых	</a:t>
            </a:r>
            <a:r>
              <a:rPr sz="2400" b="1" spc="-15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заим</a:t>
            </a:r>
            <a:r>
              <a:rPr sz="2400" b="1" spc="-70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-15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й</a:t>
            </a:r>
            <a:r>
              <a:rPr sz="2400" b="1" spc="-5" dirty="0">
                <a:latin typeface="Calibri"/>
                <a:cs typeface="Calibri"/>
              </a:rPr>
              <a:t>ст</a:t>
            </a:r>
            <a:r>
              <a:rPr sz="2400" b="1" spc="-10" dirty="0">
                <a:latin typeface="Calibri"/>
                <a:cs typeface="Calibri"/>
              </a:rPr>
              <a:t>в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я</a:t>
            </a:r>
            <a:r>
              <a:rPr sz="2400" b="1" dirty="0">
                <a:latin typeface="Calibri"/>
                <a:cs typeface="Calibri"/>
              </a:rPr>
              <a:t>х	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166" y="1722577"/>
            <a:ext cx="1565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25" dirty="0">
                <a:latin typeface="Calibri"/>
                <a:cs typeface="Calibri"/>
              </a:rPr>
              <a:t>о</a:t>
            </a:r>
            <a:r>
              <a:rPr sz="2400" spc="5" dirty="0">
                <a:latin typeface="Calibri"/>
                <a:cs typeface="Calibri"/>
              </a:rPr>
              <a:t>т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ош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5222" y="1357121"/>
            <a:ext cx="56553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об</a:t>
            </a:r>
            <a:r>
              <a:rPr sz="2400" b="1" spc="-25" dirty="0">
                <a:latin typeface="Calibri"/>
                <a:cs typeface="Calibri"/>
              </a:rPr>
              <a:t>щ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ни</a:t>
            </a:r>
            <a:r>
              <a:rPr sz="2400" b="1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tabLst>
                <a:tab pos="508634" algn="l"/>
                <a:tab pos="2798445" algn="l"/>
                <a:tab pos="4307840" algn="l"/>
              </a:tabLst>
            </a:pPr>
            <a:r>
              <a:rPr sz="2400" dirty="0">
                <a:latin typeface="Calibri"/>
                <a:cs typeface="Calibri"/>
              </a:rPr>
              <a:t>с	пос</a:t>
            </a:r>
            <a:r>
              <a:rPr sz="2400" spc="-25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10" dirty="0">
                <a:latin typeface="Calibri"/>
                <a:cs typeface="Calibri"/>
              </a:rPr>
              <a:t>р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ими	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80" dirty="0">
                <a:latin typeface="Calibri"/>
                <a:cs typeface="Calibri"/>
              </a:rPr>
              <a:t>ю</a:t>
            </a:r>
            <a:r>
              <a:rPr sz="2400" spc="-5" dirty="0">
                <a:latin typeface="Calibri"/>
                <a:cs typeface="Calibri"/>
              </a:rPr>
              <a:t>дь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и,	с</a:t>
            </a:r>
            <a:r>
              <a:rPr sz="2400" spc="-25" dirty="0">
                <a:latin typeface="Calibri"/>
                <a:cs typeface="Calibri"/>
              </a:rPr>
              <a:t>е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ейные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742" y="2016121"/>
            <a:ext cx="7920355" cy="20745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latin typeface="Calibri"/>
                <a:cs typeface="Calibri"/>
              </a:rPr>
              <a:t>отношения, интимные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отношения);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  <a:tab pos="805180" algn="l"/>
                <a:tab pos="2183130" algn="l"/>
                <a:tab pos="3424554" algn="l"/>
                <a:tab pos="4585970" algn="l"/>
                <a:tab pos="6741795" algn="l"/>
              </a:tabLst>
            </a:pPr>
            <a:r>
              <a:rPr sz="2400" b="1" dirty="0">
                <a:latin typeface="Calibri"/>
                <a:cs typeface="Calibri"/>
              </a:rPr>
              <a:t>в	</a:t>
            </a:r>
            <a:r>
              <a:rPr sz="2400" b="1" spc="-20" dirty="0">
                <a:latin typeface="Calibri"/>
                <a:cs typeface="Calibri"/>
              </a:rPr>
              <a:t>главных	</a:t>
            </a:r>
            <a:r>
              <a:rPr sz="2400" b="1" dirty="0">
                <a:latin typeface="Calibri"/>
                <a:cs typeface="Calibri"/>
              </a:rPr>
              <a:t>сферах	жизни	</a:t>
            </a:r>
            <a:r>
              <a:rPr sz="2400" spc="-5" dirty="0">
                <a:latin typeface="Calibri"/>
                <a:cs typeface="Calibri"/>
              </a:rPr>
              <a:t>(образование,	</a:t>
            </a:r>
            <a:r>
              <a:rPr sz="2400" spc="-25" dirty="0">
                <a:latin typeface="Calibri"/>
                <a:cs typeface="Calibri"/>
              </a:rPr>
              <a:t>трудовая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деятельность, экономическая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жизнь);</a:t>
            </a:r>
            <a:endParaRPr sz="2400">
              <a:latin typeface="Calibri"/>
              <a:cs typeface="Calibri"/>
            </a:endParaRPr>
          </a:p>
          <a:p>
            <a:pPr marL="356870" marR="1143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  <a:tab pos="643255" algn="l"/>
                <a:tab pos="1643380" algn="l"/>
                <a:tab pos="1930400" algn="l"/>
                <a:tab pos="3838575" algn="l"/>
                <a:tab pos="5878830" algn="l"/>
                <a:tab pos="6186805" algn="l"/>
              </a:tabLst>
            </a:pPr>
            <a:r>
              <a:rPr sz="2400" b="1" dirty="0">
                <a:latin typeface="Calibri"/>
                <a:cs typeface="Calibri"/>
              </a:rPr>
              <a:t>в	</a:t>
            </a:r>
            <a:r>
              <a:rPr sz="2400" b="1" spc="5" dirty="0">
                <a:latin typeface="Calibri"/>
                <a:cs typeface="Calibri"/>
              </a:rPr>
              <a:t>жи</a:t>
            </a:r>
            <a:r>
              <a:rPr sz="2400" b="1" dirty="0">
                <a:latin typeface="Calibri"/>
                <a:cs typeface="Calibri"/>
              </a:rPr>
              <a:t>зни	в	</a:t>
            </a:r>
            <a:r>
              <a:rPr sz="2400" b="1" spc="-2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б</a:t>
            </a:r>
            <a:r>
              <a:rPr sz="2400" b="1" spc="-30" dirty="0">
                <a:latin typeface="Calibri"/>
                <a:cs typeface="Calibri"/>
              </a:rPr>
              <a:t>щ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ст</a:t>
            </a:r>
            <a:r>
              <a:rPr sz="2400" b="1" spc="-10" dirty="0">
                <a:latin typeface="Calibri"/>
                <a:cs typeface="Calibri"/>
              </a:rPr>
              <a:t>ва</a:t>
            </a:r>
            <a:r>
              <a:rPr sz="2400" b="1" spc="10" dirty="0">
                <a:latin typeface="Calibri"/>
                <a:cs typeface="Calibri"/>
              </a:rPr>
              <a:t>х</a:t>
            </a:r>
            <a:r>
              <a:rPr sz="2400" b="1" dirty="0">
                <a:latin typeface="Calibri"/>
                <a:cs typeface="Calibri"/>
              </a:rPr>
              <a:t>,	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б</a:t>
            </a:r>
            <a:r>
              <a:rPr sz="2400" b="1" spc="-25" dirty="0">
                <a:latin typeface="Calibri"/>
                <a:cs typeface="Calibri"/>
              </a:rPr>
              <a:t>щ</a:t>
            </a:r>
            <a:r>
              <a:rPr sz="2400" b="1" spc="-5" dirty="0">
                <a:latin typeface="Calibri"/>
                <a:cs typeface="Calibri"/>
              </a:rPr>
              <a:t>ест</a:t>
            </a:r>
            <a:r>
              <a:rPr sz="2400" b="1" spc="-15" dirty="0">
                <a:latin typeface="Calibri"/>
                <a:cs typeface="Calibri"/>
              </a:rPr>
              <a:t>в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н</a:t>
            </a:r>
            <a:r>
              <a:rPr sz="2400" b="1" spc="10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ая	и	</a:t>
            </a:r>
            <a:r>
              <a:rPr sz="2400" b="1" spc="-15" dirty="0">
                <a:latin typeface="Calibri"/>
                <a:cs typeface="Calibri"/>
              </a:rPr>
              <a:t>г</a:t>
            </a:r>
            <a:r>
              <a:rPr sz="2400" b="1" spc="5" dirty="0">
                <a:latin typeface="Calibri"/>
                <a:cs typeface="Calibri"/>
              </a:rPr>
              <a:t>р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spc="5" dirty="0">
                <a:latin typeface="Calibri"/>
                <a:cs typeface="Calibri"/>
              </a:rPr>
              <a:t>ж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-15" dirty="0">
                <a:latin typeface="Calibri"/>
                <a:cs typeface="Calibri"/>
              </a:rPr>
              <a:t>а</a:t>
            </a:r>
            <a:r>
              <a:rPr sz="2400" b="1" spc="5" dirty="0">
                <a:latin typeface="Calibri"/>
                <a:cs typeface="Calibri"/>
              </a:rPr>
              <a:t>н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-35" dirty="0">
                <a:latin typeface="Calibri"/>
                <a:cs typeface="Calibri"/>
              </a:rPr>
              <a:t>к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я  </a:t>
            </a:r>
            <a:r>
              <a:rPr sz="2400" b="1" spc="5" dirty="0">
                <a:latin typeface="Calibri"/>
                <a:cs typeface="Calibri"/>
              </a:rPr>
              <a:t>жизнь </a:t>
            </a:r>
            <a:r>
              <a:rPr sz="2400" spc="-5" dirty="0">
                <a:latin typeface="Calibri"/>
                <a:cs typeface="Calibri"/>
              </a:rPr>
              <a:t>(общественная жизнь, </a:t>
            </a:r>
            <a:r>
              <a:rPr sz="2400" dirty="0">
                <a:latin typeface="Calibri"/>
                <a:cs typeface="Calibri"/>
              </a:rPr>
              <a:t>права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человека)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59023" y="4358640"/>
            <a:ext cx="4285487" cy="2142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Пример </a:t>
            </a:r>
            <a:r>
              <a:rPr sz="2800" spc="-30" dirty="0"/>
              <a:t>кодов </a:t>
            </a:r>
            <a:r>
              <a:rPr sz="2800" spc="5" dirty="0"/>
              <a:t>при</a:t>
            </a:r>
            <a:r>
              <a:rPr sz="2800" spc="-60" dirty="0"/>
              <a:t> </a:t>
            </a:r>
            <a:r>
              <a:rPr sz="2800" spc="5" dirty="0"/>
              <a:t>ПСМТ</a:t>
            </a:r>
            <a:endParaRPr sz="2800"/>
          </a:p>
          <a:p>
            <a:pPr marL="8255" algn="ctr">
              <a:lnSpc>
                <a:spcPct val="100000"/>
              </a:lnSpc>
            </a:pPr>
            <a:r>
              <a:rPr sz="2800" dirty="0"/>
              <a:t>«Факторы </a:t>
            </a:r>
            <a:r>
              <a:rPr sz="2800" spc="-5" dirty="0"/>
              <a:t>окружающей</a:t>
            </a:r>
            <a:r>
              <a:rPr sz="2800" spc="-110" dirty="0"/>
              <a:t> </a:t>
            </a:r>
            <a:r>
              <a:rPr sz="2800" spc="-10" dirty="0"/>
              <a:t>среды»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93319" y="1384858"/>
            <a:ext cx="7606665" cy="54540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МКФ код</a:t>
            </a:r>
            <a:r>
              <a:rPr sz="20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МКФ-категория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e 110 </a:t>
            </a:r>
            <a:r>
              <a:rPr sz="2000" b="1" spc="-20" dirty="0">
                <a:latin typeface="Calibri"/>
                <a:cs typeface="Calibri"/>
              </a:rPr>
              <a:t>Продукты </a:t>
            </a:r>
            <a:r>
              <a:rPr sz="2000" b="1" spc="-5" dirty="0">
                <a:latin typeface="Calibri"/>
                <a:cs typeface="Calibri"/>
              </a:rPr>
              <a:t>или </a:t>
            </a:r>
            <a:r>
              <a:rPr sz="2000" b="1" spc="-10" dirty="0">
                <a:latin typeface="Calibri"/>
                <a:cs typeface="Calibri"/>
              </a:rPr>
              <a:t>вещества для персонального</a:t>
            </a:r>
            <a:r>
              <a:rPr sz="2000" b="1" spc="1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потребления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e </a:t>
            </a:r>
            <a:r>
              <a:rPr sz="2000" b="1" spc="-10" dirty="0">
                <a:latin typeface="Calibri"/>
                <a:cs typeface="Calibri"/>
              </a:rPr>
              <a:t>115 </a:t>
            </a:r>
            <a:r>
              <a:rPr sz="2000" b="1" spc="-20" dirty="0">
                <a:latin typeface="Calibri"/>
                <a:cs typeface="Calibri"/>
              </a:rPr>
              <a:t>Изделия </a:t>
            </a:r>
            <a:r>
              <a:rPr sz="2000" b="1" spc="-5" dirty="0">
                <a:latin typeface="Calibri"/>
                <a:cs typeface="Calibri"/>
              </a:rPr>
              <a:t>и </a:t>
            </a:r>
            <a:r>
              <a:rPr sz="2000" b="1" spc="-15" dirty="0">
                <a:latin typeface="Calibri"/>
                <a:cs typeface="Calibri"/>
              </a:rPr>
              <a:t>технологии </a:t>
            </a:r>
            <a:r>
              <a:rPr sz="2000" b="1" spc="-10" dirty="0">
                <a:latin typeface="Calibri"/>
                <a:cs typeface="Calibri"/>
              </a:rPr>
              <a:t>для личного</a:t>
            </a:r>
            <a:r>
              <a:rPr sz="2000" b="1" spc="16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повседневного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использования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e </a:t>
            </a:r>
            <a:r>
              <a:rPr sz="2000" b="1" spc="-10" dirty="0">
                <a:latin typeface="Calibri"/>
                <a:cs typeface="Calibri"/>
              </a:rPr>
              <a:t>120 </a:t>
            </a:r>
            <a:r>
              <a:rPr sz="2000" b="1" spc="-20" dirty="0">
                <a:latin typeface="Calibri"/>
                <a:cs typeface="Calibri"/>
              </a:rPr>
              <a:t>Изделия </a:t>
            </a:r>
            <a:r>
              <a:rPr sz="2000" b="1" spc="-5" dirty="0">
                <a:latin typeface="Calibri"/>
                <a:cs typeface="Calibri"/>
              </a:rPr>
              <a:t>и </a:t>
            </a:r>
            <a:r>
              <a:rPr sz="2000" b="1" spc="-15" dirty="0">
                <a:latin typeface="Calibri"/>
                <a:cs typeface="Calibri"/>
              </a:rPr>
              <a:t>технологии </a:t>
            </a:r>
            <a:r>
              <a:rPr sz="2000" b="1" spc="-10" dirty="0">
                <a:latin typeface="Calibri"/>
                <a:cs typeface="Calibri"/>
              </a:rPr>
              <a:t>для персонального </a:t>
            </a:r>
            <a:r>
              <a:rPr sz="2000" b="1" spc="-15" dirty="0">
                <a:latin typeface="Calibri"/>
                <a:cs typeface="Calibri"/>
              </a:rPr>
              <a:t>передвижения</a:t>
            </a:r>
            <a:r>
              <a:rPr sz="2000" b="1" spc="2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перевозки внутри </a:t>
            </a:r>
            <a:r>
              <a:rPr sz="2000" b="1" spc="-5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вне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помещений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e </a:t>
            </a:r>
            <a:r>
              <a:rPr sz="2000" b="1" spc="-10" dirty="0">
                <a:latin typeface="Calibri"/>
                <a:cs typeface="Calibri"/>
              </a:rPr>
              <a:t>150 Дизайн, </a:t>
            </a:r>
            <a:r>
              <a:rPr sz="2000" b="1" spc="-15" dirty="0">
                <a:latin typeface="Calibri"/>
                <a:cs typeface="Calibri"/>
              </a:rPr>
              <a:t>характер </a:t>
            </a:r>
            <a:r>
              <a:rPr sz="2000" b="1" spc="-10" dirty="0">
                <a:latin typeface="Calibri"/>
                <a:cs typeface="Calibri"/>
              </a:rPr>
              <a:t>проектирования, строительства</a:t>
            </a:r>
            <a:r>
              <a:rPr sz="2000" b="1" spc="1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обустройства зданий для общественного</a:t>
            </a:r>
            <a:r>
              <a:rPr sz="2000" b="1" spc="1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пользования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e </a:t>
            </a:r>
            <a:r>
              <a:rPr sz="2000" b="1" spc="-10" dirty="0">
                <a:latin typeface="Calibri"/>
                <a:cs typeface="Calibri"/>
              </a:rPr>
              <a:t>155 Дизайн, </a:t>
            </a:r>
            <a:r>
              <a:rPr sz="2000" b="1" spc="-15" dirty="0">
                <a:latin typeface="Calibri"/>
                <a:cs typeface="Calibri"/>
              </a:rPr>
              <a:t>характер </a:t>
            </a:r>
            <a:r>
              <a:rPr sz="2000" b="1" spc="-10" dirty="0">
                <a:latin typeface="Calibri"/>
                <a:cs typeface="Calibri"/>
              </a:rPr>
              <a:t>проектирования, строительства</a:t>
            </a:r>
            <a:r>
              <a:rPr sz="2000" b="1" spc="1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обустройства зданий частного</a:t>
            </a:r>
            <a:r>
              <a:rPr sz="2000" b="1" spc="1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использования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e 310 </a:t>
            </a:r>
            <a:r>
              <a:rPr sz="2000" b="1" spc="-15" dirty="0">
                <a:latin typeface="Calibri"/>
                <a:cs typeface="Calibri"/>
              </a:rPr>
              <a:t>Семья </a:t>
            </a:r>
            <a:r>
              <a:rPr sz="2000" b="1" spc="-5" dirty="0">
                <a:latin typeface="Calibri"/>
                <a:cs typeface="Calibri"/>
              </a:rPr>
              <a:t>и </a:t>
            </a:r>
            <a:r>
              <a:rPr sz="2000" b="1" spc="-15" dirty="0">
                <a:latin typeface="Calibri"/>
                <a:cs typeface="Calibri"/>
              </a:rPr>
              <a:t>ближайшие</a:t>
            </a:r>
            <a:r>
              <a:rPr sz="2000" b="1" spc="10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родственники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e 340 Персонал, </a:t>
            </a:r>
            <a:r>
              <a:rPr sz="2000" b="1" spc="-10" dirty="0">
                <a:latin typeface="Calibri"/>
                <a:cs typeface="Calibri"/>
              </a:rPr>
              <a:t>осуществляющий </a:t>
            </a:r>
            <a:r>
              <a:rPr sz="2000" b="1" spc="-25" dirty="0">
                <a:latin typeface="Calibri"/>
                <a:cs typeface="Calibri"/>
              </a:rPr>
              <a:t>уход </a:t>
            </a: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spc="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помощь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e 355 Профессиональные </a:t>
            </a:r>
            <a:r>
              <a:rPr sz="2000" b="1" spc="-10" dirty="0">
                <a:latin typeface="Calibri"/>
                <a:cs typeface="Calibri"/>
              </a:rPr>
              <a:t>медицинские</a:t>
            </a:r>
            <a:r>
              <a:rPr sz="2000" b="1" spc="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работники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e </a:t>
            </a:r>
            <a:r>
              <a:rPr sz="2000" b="1" spc="-10" dirty="0">
                <a:latin typeface="Calibri"/>
                <a:cs typeface="Calibri"/>
              </a:rPr>
              <a:t>580 Службы, административные </a:t>
            </a:r>
            <a:r>
              <a:rPr sz="2000" b="1" spc="-15" dirty="0">
                <a:latin typeface="Calibri"/>
                <a:cs typeface="Calibri"/>
              </a:rPr>
              <a:t>системы </a:t>
            </a: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spc="17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политика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Здравоохранения…….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01256" y="6550151"/>
            <a:ext cx="2143125" cy="307975"/>
          </a:xfrm>
          <a:custGeom>
            <a:avLst/>
            <a:gdLst/>
            <a:ahLst/>
            <a:cxnLst/>
            <a:rect l="l" t="t" r="r" b="b"/>
            <a:pathLst>
              <a:path w="2143125" h="307975">
                <a:moveTo>
                  <a:pt x="2142744" y="0"/>
                </a:moveTo>
                <a:lnTo>
                  <a:pt x="0" y="0"/>
                </a:lnTo>
                <a:lnTo>
                  <a:pt x="0" y="307848"/>
                </a:lnTo>
                <a:lnTo>
                  <a:pt x="2142744" y="307848"/>
                </a:lnTo>
                <a:lnTo>
                  <a:pt x="214274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2155" y="6586219"/>
            <a:ext cx="17684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Бодрова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Р.А.,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2019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97890"/>
            <a:chOff x="0" y="0"/>
            <a:chExt cx="9144000" cy="89789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4000" y="0"/>
                  </a:moveTo>
                  <a:lnTo>
                    <a:pt x="0" y="0"/>
                  </a:lnTo>
                  <a:lnTo>
                    <a:pt x="0" y="691896"/>
                  </a:lnTo>
                  <a:lnTo>
                    <a:pt x="9144000" y="6918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80" y="0"/>
              <a:ext cx="7880350" cy="5316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68751" y="219494"/>
              <a:ext cx="498170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0318" y="0"/>
            <a:ext cx="74980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1880" marR="5080" indent="-2329815">
              <a:lnSpc>
                <a:spcPct val="100000"/>
              </a:lnSpc>
              <a:spcBef>
                <a:spcPts val="100"/>
              </a:spcBef>
              <a:tabLst>
                <a:tab pos="4276725" algn="l"/>
              </a:tabLst>
            </a:pPr>
            <a:r>
              <a:rPr sz="2400" spc="-5" dirty="0"/>
              <a:t>Реабилитационный диагноз при травме спинного мозга  (Смычек</a:t>
            </a:r>
            <a:r>
              <a:rPr sz="2400" spc="45" dirty="0"/>
              <a:t> </a:t>
            </a:r>
            <a:r>
              <a:rPr sz="2400" dirty="0"/>
              <a:t>В.Б.,	2015</a:t>
            </a:r>
            <a:r>
              <a:rPr sz="2400" spc="-60" dirty="0"/>
              <a:t> </a:t>
            </a:r>
            <a:r>
              <a:rPr sz="2400" spc="-40" dirty="0"/>
              <a:t>г.)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179831" y="765046"/>
            <a:ext cx="8964295" cy="6093460"/>
            <a:chOff x="179831" y="765046"/>
            <a:chExt cx="8964295" cy="6093460"/>
          </a:xfrm>
        </p:grpSpPr>
        <p:sp>
          <p:nvSpPr>
            <p:cNvPr id="8" name="object 8"/>
            <p:cNvSpPr/>
            <p:nvPr/>
          </p:nvSpPr>
          <p:spPr>
            <a:xfrm>
              <a:off x="179831" y="765046"/>
              <a:ext cx="5964936" cy="6092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4960" y="1572768"/>
              <a:ext cx="3749039" cy="1295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87896" y="6644639"/>
              <a:ext cx="2356485" cy="213360"/>
            </a:xfrm>
            <a:custGeom>
              <a:avLst/>
              <a:gdLst/>
              <a:ahLst/>
              <a:cxnLst/>
              <a:rect l="l" t="t" r="r" b="b"/>
              <a:pathLst>
                <a:path w="2356484" h="213359">
                  <a:moveTo>
                    <a:pt x="2356104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2356104" y="213359"/>
                  </a:lnTo>
                  <a:lnTo>
                    <a:pt x="23561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76845" y="6640779"/>
            <a:ext cx="137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Смычек В.Б.,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054225"/>
            <a:chOff x="0" y="0"/>
            <a:chExt cx="9144000" cy="2054225"/>
          </a:xfrm>
        </p:grpSpPr>
        <p:sp>
          <p:nvSpPr>
            <p:cNvPr id="3" name="object 3"/>
            <p:cNvSpPr/>
            <p:nvPr/>
          </p:nvSpPr>
          <p:spPr>
            <a:xfrm>
              <a:off x="326233" y="757705"/>
              <a:ext cx="3594586" cy="12960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3608" y="0"/>
              <a:ext cx="7813294" cy="5621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6976" y="295630"/>
              <a:ext cx="421982" cy="5712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2756" y="65277"/>
            <a:ext cx="7491730" cy="619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4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Реабилитационный диагноз при травме спинного</a:t>
            </a:r>
            <a:r>
              <a:rPr sz="2000" b="1" spc="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мозга</a:t>
            </a:r>
            <a:endParaRPr sz="2000">
              <a:latin typeface="Tahoma"/>
              <a:cs typeface="Tahoma"/>
            </a:endParaRPr>
          </a:p>
          <a:p>
            <a:pPr marL="65405" algn="ctr">
              <a:lnSpc>
                <a:spcPts val="234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(Смычек В.Б.,  2015</a:t>
            </a:r>
            <a:r>
              <a:rPr sz="2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г.)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852" y="2142742"/>
            <a:ext cx="4059606" cy="4648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0272" y="975594"/>
            <a:ext cx="4251318" cy="5744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609420"/>
            <a:ext cx="807593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7505" algn="l"/>
              </a:tabLst>
            </a:pPr>
            <a:r>
              <a:rPr sz="3200" b="1" spc="-20" dirty="0">
                <a:latin typeface="Calibri"/>
                <a:cs typeface="Calibri"/>
              </a:rPr>
              <a:t>Травматическая </a:t>
            </a:r>
            <a:r>
              <a:rPr sz="3200" b="1" spc="-10" dirty="0">
                <a:latin typeface="Calibri"/>
                <a:cs typeface="Calibri"/>
              </a:rPr>
              <a:t>болезнь спинного мозга </a:t>
            </a:r>
            <a:r>
              <a:rPr sz="3200" spc="-10" dirty="0">
                <a:latin typeface="Calibri"/>
                <a:cs typeface="Calibri"/>
              </a:rPr>
              <a:t>—  </a:t>
            </a:r>
            <a:r>
              <a:rPr sz="3200" spc="-20" dirty="0">
                <a:latin typeface="Calibri"/>
                <a:cs typeface="Calibri"/>
              </a:rPr>
              <a:t>комплекс </a:t>
            </a:r>
            <a:r>
              <a:rPr sz="3200" dirty="0">
                <a:latin typeface="Calibri"/>
                <a:cs typeface="Calibri"/>
              </a:rPr>
              <a:t>обратимых </a:t>
            </a:r>
            <a:r>
              <a:rPr sz="3200" spc="-5" dirty="0">
                <a:latin typeface="Calibri"/>
                <a:cs typeface="Calibri"/>
              </a:rPr>
              <a:t>или необратимых  </a:t>
            </a:r>
            <a:r>
              <a:rPr sz="3200" spc="-10" dirty="0">
                <a:latin typeface="Calibri"/>
                <a:cs typeface="Calibri"/>
              </a:rPr>
              <a:t>изменений, </a:t>
            </a:r>
            <a:r>
              <a:rPr sz="3200" spc="-5" dirty="0">
                <a:latin typeface="Calibri"/>
                <a:cs typeface="Calibri"/>
              </a:rPr>
              <a:t>наступающих после </a:t>
            </a:r>
            <a:r>
              <a:rPr sz="3200" spc="-15" dirty="0">
                <a:latin typeface="Calibri"/>
                <a:cs typeface="Calibri"/>
              </a:rPr>
              <a:t>острого   </a:t>
            </a:r>
            <a:r>
              <a:rPr sz="3200" spc="-10" dirty="0">
                <a:latin typeface="Calibri"/>
                <a:cs typeface="Calibri"/>
              </a:rPr>
              <a:t>повреждения </a:t>
            </a:r>
            <a:r>
              <a:rPr sz="3200" spc="-5" dirty="0">
                <a:latin typeface="Calibri"/>
                <a:cs typeface="Calibri"/>
              </a:rPr>
              <a:t>вещества </a:t>
            </a:r>
            <a:r>
              <a:rPr sz="3200" spc="-10" dirty="0">
                <a:latin typeface="Calibri"/>
                <a:cs typeface="Calibri"/>
              </a:rPr>
              <a:t>спинного мозга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или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0668" y="3561029"/>
            <a:ext cx="36302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976120" algn="l"/>
              </a:tabLst>
            </a:pPr>
            <a:r>
              <a:rPr sz="3200" spc="-5" dirty="0">
                <a:latin typeface="Calibri"/>
                <a:cs typeface="Calibri"/>
              </a:rPr>
              <a:t>с</a:t>
            </a:r>
            <a:r>
              <a:rPr sz="3200" spc="-15" dirty="0">
                <a:latin typeface="Calibri"/>
                <a:cs typeface="Calibri"/>
              </a:rPr>
              <a:t>о</a:t>
            </a:r>
            <a:r>
              <a:rPr sz="3200" spc="-5" dirty="0">
                <a:latin typeface="Calibri"/>
                <a:cs typeface="Calibri"/>
              </a:rPr>
              <a:t>с</a:t>
            </a:r>
            <a:r>
              <a:rPr sz="3200" spc="-140" dirty="0">
                <a:latin typeface="Calibri"/>
                <a:cs typeface="Calibri"/>
              </a:rPr>
              <a:t>у</a:t>
            </a:r>
            <a:r>
              <a:rPr sz="3200" spc="-10" dirty="0">
                <a:latin typeface="Calibri"/>
                <a:cs typeface="Calibri"/>
              </a:rPr>
              <a:t>д</a:t>
            </a:r>
            <a:r>
              <a:rPr sz="3200" spc="-15" dirty="0">
                <a:latin typeface="Calibri"/>
                <a:cs typeface="Calibri"/>
              </a:rPr>
              <a:t>о</a:t>
            </a:r>
            <a:r>
              <a:rPr sz="3200" spc="-5" dirty="0">
                <a:latin typeface="Calibri"/>
                <a:cs typeface="Calibri"/>
              </a:rPr>
              <a:t>в,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об</a:t>
            </a:r>
            <a:r>
              <a:rPr sz="3200" spc="-55" dirty="0">
                <a:latin typeface="Calibri"/>
                <a:cs typeface="Calibri"/>
              </a:rPr>
              <a:t>о</a:t>
            </a:r>
            <a:r>
              <a:rPr sz="3200" spc="-10" dirty="0">
                <a:latin typeface="Calibri"/>
                <a:cs typeface="Calibri"/>
              </a:rPr>
              <a:t>л</a:t>
            </a:r>
            <a:r>
              <a:rPr sz="3200" spc="15" dirty="0">
                <a:latin typeface="Calibri"/>
                <a:cs typeface="Calibri"/>
              </a:rPr>
              <a:t>о</a:t>
            </a:r>
            <a:r>
              <a:rPr sz="3200" spc="-15" dirty="0">
                <a:latin typeface="Calibri"/>
                <a:cs typeface="Calibri"/>
              </a:rPr>
              <a:t>ч</a:t>
            </a:r>
            <a:r>
              <a:rPr sz="3200" spc="-5" dirty="0">
                <a:latin typeface="Calibri"/>
                <a:cs typeface="Calibri"/>
              </a:rPr>
              <a:t>ек  </a:t>
            </a:r>
            <a:r>
              <a:rPr sz="3200" spc="-10" dirty="0">
                <a:latin typeface="Calibri"/>
                <a:cs typeface="Calibri"/>
              </a:rPr>
              <a:t>сопровождается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2640" y="3561029"/>
            <a:ext cx="39985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77825">
              <a:lnSpc>
                <a:spcPct val="100000"/>
              </a:lnSpc>
              <a:spcBef>
                <a:spcPts val="95"/>
              </a:spcBef>
              <a:tabLst>
                <a:tab pos="1116330" algn="l"/>
                <a:tab pos="3424554" algn="l"/>
                <a:tab pos="3766185" algn="l"/>
              </a:tabLst>
            </a:pPr>
            <a:r>
              <a:rPr sz="3200" spc="-5" dirty="0">
                <a:latin typeface="Calibri"/>
                <a:cs typeface="Calibri"/>
              </a:rPr>
              <a:t>и	</a:t>
            </a:r>
            <a:r>
              <a:rPr sz="3200" spc="-50" dirty="0">
                <a:latin typeface="Calibri"/>
                <a:cs typeface="Calibri"/>
              </a:rPr>
              <a:t>к</a:t>
            </a:r>
            <a:r>
              <a:rPr sz="3200" spc="-10" dirty="0">
                <a:latin typeface="Calibri"/>
                <a:cs typeface="Calibri"/>
              </a:rPr>
              <a:t>ореш</a:t>
            </a:r>
            <a:r>
              <a:rPr sz="3200" spc="-35" dirty="0">
                <a:latin typeface="Calibri"/>
                <a:cs typeface="Calibri"/>
              </a:rPr>
              <a:t>к</a:t>
            </a:r>
            <a:r>
              <a:rPr sz="3200" spc="-10" dirty="0">
                <a:latin typeface="Calibri"/>
                <a:cs typeface="Calibri"/>
              </a:rPr>
              <a:t>ов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5" dirty="0">
                <a:latin typeface="Calibri"/>
                <a:cs typeface="Calibri"/>
              </a:rPr>
              <a:t>ч</a:t>
            </a:r>
            <a:r>
              <a:rPr sz="3200" spc="-45" dirty="0">
                <a:latin typeface="Calibri"/>
                <a:cs typeface="Calibri"/>
              </a:rPr>
              <a:t>т</a:t>
            </a:r>
            <a:r>
              <a:rPr sz="3200" spc="-5" dirty="0">
                <a:latin typeface="Calibri"/>
                <a:cs typeface="Calibri"/>
              </a:rPr>
              <a:t>о  </a:t>
            </a:r>
            <a:r>
              <a:rPr sz="3200" spc="-10" dirty="0">
                <a:latin typeface="Calibri"/>
                <a:cs typeface="Calibri"/>
              </a:rPr>
              <a:t>ре</a:t>
            </a:r>
            <a:r>
              <a:rPr sz="3200" spc="-55" dirty="0">
                <a:latin typeface="Calibri"/>
                <a:cs typeface="Calibri"/>
              </a:rPr>
              <a:t>о</a:t>
            </a:r>
            <a:r>
              <a:rPr sz="3200" spc="-10" dirty="0">
                <a:latin typeface="Calibri"/>
                <a:cs typeface="Calibri"/>
              </a:rPr>
              <a:t>лог</a:t>
            </a:r>
            <a:r>
              <a:rPr sz="3200" spc="25" dirty="0">
                <a:latin typeface="Calibri"/>
                <a:cs typeface="Calibri"/>
              </a:rPr>
              <a:t>и</a:t>
            </a:r>
            <a:r>
              <a:rPr sz="3200" spc="-5" dirty="0">
                <a:latin typeface="Calibri"/>
                <a:cs typeface="Calibri"/>
              </a:rPr>
              <a:t>ч</a:t>
            </a:r>
            <a:r>
              <a:rPr sz="3200" spc="-20" dirty="0">
                <a:latin typeface="Calibri"/>
                <a:cs typeface="Calibri"/>
              </a:rPr>
              <a:t>е</a:t>
            </a:r>
            <a:r>
              <a:rPr sz="3200" spc="-5" dirty="0">
                <a:latin typeface="Calibri"/>
                <a:cs typeface="Calibri"/>
              </a:rPr>
              <a:t>с</a:t>
            </a:r>
            <a:r>
              <a:rPr sz="3200" spc="15" dirty="0">
                <a:latin typeface="Calibri"/>
                <a:cs typeface="Calibri"/>
              </a:rPr>
              <a:t>к</a:t>
            </a:r>
            <a:r>
              <a:rPr sz="3200" spc="-5" dirty="0">
                <a:latin typeface="Calibri"/>
                <a:cs typeface="Calibri"/>
              </a:rPr>
              <a:t>ими</a:t>
            </a:r>
            <a:r>
              <a:rPr sz="3200" dirty="0">
                <a:latin typeface="Calibri"/>
                <a:cs typeface="Calibri"/>
              </a:rPr>
              <a:t>		</a:t>
            </a:r>
            <a:r>
              <a:rPr sz="3200" spc="-5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668" y="4536770"/>
            <a:ext cx="77304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00245" algn="l"/>
                <a:tab pos="7498080" algn="l"/>
              </a:tabLst>
            </a:pPr>
            <a:r>
              <a:rPr sz="3200" spc="-10" dirty="0">
                <a:latin typeface="Calibri"/>
                <a:cs typeface="Calibri"/>
              </a:rPr>
              <a:t>лик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10" dirty="0">
                <a:latin typeface="Calibri"/>
                <a:cs typeface="Calibri"/>
              </a:rPr>
              <a:t>ор</a:t>
            </a:r>
            <a:r>
              <a:rPr sz="3200" spc="-85" dirty="0">
                <a:latin typeface="Calibri"/>
                <a:cs typeface="Calibri"/>
              </a:rPr>
              <a:t>о</a:t>
            </a:r>
            <a:r>
              <a:rPr sz="3200" spc="-10" dirty="0">
                <a:latin typeface="Calibri"/>
                <a:cs typeface="Calibri"/>
              </a:rPr>
              <a:t>ди</a:t>
            </a:r>
            <a:r>
              <a:rPr sz="3200" spc="-20" dirty="0">
                <a:latin typeface="Calibri"/>
                <a:cs typeface="Calibri"/>
              </a:rPr>
              <a:t>н</a:t>
            </a:r>
            <a:r>
              <a:rPr sz="3200" spc="-5" dirty="0">
                <a:latin typeface="Calibri"/>
                <a:cs typeface="Calibri"/>
              </a:rPr>
              <a:t>ам</a:t>
            </a:r>
            <a:r>
              <a:rPr sz="3200" spc="20" dirty="0">
                <a:latin typeface="Calibri"/>
                <a:cs typeface="Calibri"/>
              </a:rPr>
              <a:t>и</a:t>
            </a:r>
            <a:r>
              <a:rPr sz="3200" spc="5" dirty="0">
                <a:latin typeface="Calibri"/>
                <a:cs typeface="Calibri"/>
              </a:rPr>
              <a:t>ч</a:t>
            </a:r>
            <a:r>
              <a:rPr sz="3200" spc="-5" dirty="0">
                <a:latin typeface="Calibri"/>
                <a:cs typeface="Calibri"/>
              </a:rPr>
              <a:t>е</a:t>
            </a:r>
            <a:r>
              <a:rPr sz="3200" spc="-20" dirty="0">
                <a:latin typeface="Calibri"/>
                <a:cs typeface="Calibri"/>
              </a:rPr>
              <a:t>с</a:t>
            </a:r>
            <a:r>
              <a:rPr sz="3200" spc="-5" dirty="0">
                <a:latin typeface="Calibri"/>
                <a:cs typeface="Calibri"/>
              </a:rPr>
              <a:t>кими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р</a:t>
            </a:r>
            <a:r>
              <a:rPr sz="3200" spc="20" dirty="0">
                <a:latin typeface="Calibri"/>
                <a:cs typeface="Calibri"/>
              </a:rPr>
              <a:t>а</a:t>
            </a:r>
            <a:r>
              <a:rPr sz="3200" spc="-40" dirty="0">
                <a:latin typeface="Calibri"/>
                <a:cs typeface="Calibri"/>
              </a:rPr>
              <a:t>с</a:t>
            </a:r>
            <a:r>
              <a:rPr sz="3200" spc="-5" dirty="0">
                <a:latin typeface="Calibri"/>
                <a:cs typeface="Calibri"/>
              </a:rPr>
              <a:t>стро</a:t>
            </a:r>
            <a:r>
              <a:rPr sz="3200" spc="20" dirty="0">
                <a:latin typeface="Calibri"/>
                <a:cs typeface="Calibri"/>
              </a:rPr>
              <a:t>й</a:t>
            </a:r>
            <a:r>
              <a:rPr sz="3200" spc="-5" dirty="0">
                <a:latin typeface="Calibri"/>
                <a:cs typeface="Calibri"/>
              </a:rPr>
              <a:t>ст</a:t>
            </a:r>
            <a:r>
              <a:rPr sz="3200" dirty="0">
                <a:latin typeface="Calibri"/>
                <a:cs typeface="Calibri"/>
              </a:rPr>
              <a:t>в</a:t>
            </a:r>
            <a:r>
              <a:rPr sz="3200" spc="-5" dirty="0">
                <a:latin typeface="Calibri"/>
                <a:cs typeface="Calibri"/>
              </a:rPr>
              <a:t>ами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668" y="5024704"/>
            <a:ext cx="22840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082800" algn="l"/>
              </a:tabLst>
            </a:pPr>
            <a:r>
              <a:rPr sz="3200" spc="-5" dirty="0">
                <a:latin typeface="Calibri"/>
                <a:cs typeface="Calibri"/>
              </a:rPr>
              <a:t>прив</a:t>
            </a:r>
            <a:r>
              <a:rPr sz="3200" spc="-85" dirty="0">
                <a:latin typeface="Calibri"/>
                <a:cs typeface="Calibri"/>
              </a:rPr>
              <a:t>о</a:t>
            </a:r>
            <a:r>
              <a:rPr sz="3200" spc="-10" dirty="0">
                <a:latin typeface="Calibri"/>
                <a:cs typeface="Calibri"/>
              </a:rPr>
              <a:t>ди</a:t>
            </a:r>
            <a:r>
              <a:rPr sz="3200" spc="-5" dirty="0">
                <a:latin typeface="Calibri"/>
                <a:cs typeface="Calibri"/>
              </a:rPr>
              <a:t>т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к  </a:t>
            </a:r>
            <a:r>
              <a:rPr sz="3200" spc="-10" dirty="0">
                <a:latin typeface="Calibri"/>
                <a:cs typeface="Calibri"/>
              </a:rPr>
              <a:t>нарушению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2978" y="5024704"/>
            <a:ext cx="25482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0515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Calibri"/>
                <a:cs typeface="Calibri"/>
              </a:rPr>
              <a:t>частичному  </a:t>
            </a:r>
            <a:r>
              <a:rPr sz="3200" spc="5" dirty="0">
                <a:latin typeface="Calibri"/>
                <a:cs typeface="Calibri"/>
              </a:rPr>
              <a:t>п</a:t>
            </a:r>
            <a:r>
              <a:rPr sz="3200" spc="-10" dirty="0">
                <a:latin typeface="Calibri"/>
                <a:cs typeface="Calibri"/>
              </a:rPr>
              <a:t>р</a:t>
            </a:r>
            <a:r>
              <a:rPr sz="3200" spc="10" dirty="0">
                <a:latin typeface="Calibri"/>
                <a:cs typeface="Calibri"/>
              </a:rPr>
              <a:t>о</a:t>
            </a:r>
            <a:r>
              <a:rPr sz="3200" spc="-5" dirty="0">
                <a:latin typeface="Calibri"/>
                <a:cs typeface="Calibri"/>
              </a:rPr>
              <a:t>в</a:t>
            </a:r>
            <a:r>
              <a:rPr sz="3200" spc="-100" dirty="0">
                <a:latin typeface="Calibri"/>
                <a:cs typeface="Calibri"/>
              </a:rPr>
              <a:t>о</a:t>
            </a:r>
            <a:r>
              <a:rPr sz="3200" spc="-10" dirty="0">
                <a:latin typeface="Calibri"/>
                <a:cs typeface="Calibri"/>
              </a:rPr>
              <a:t>дим</a:t>
            </a:r>
            <a:r>
              <a:rPr sz="3200" spc="5" dirty="0">
                <a:latin typeface="Calibri"/>
                <a:cs typeface="Calibri"/>
              </a:rPr>
              <a:t>о</a:t>
            </a:r>
            <a:r>
              <a:rPr sz="3200" spc="-5" dirty="0">
                <a:latin typeface="Calibri"/>
                <a:cs typeface="Calibri"/>
              </a:rPr>
              <a:t>сти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0115" y="5024704"/>
            <a:ext cx="26117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95"/>
              </a:spcBef>
              <a:tabLst>
                <a:tab pos="890269" algn="l"/>
                <a:tab pos="1085215" algn="l"/>
              </a:tabLst>
            </a:pPr>
            <a:r>
              <a:rPr sz="3200" spc="-5" dirty="0">
                <a:latin typeface="Calibri"/>
                <a:cs typeface="Calibri"/>
              </a:rPr>
              <a:t>или		п</a:t>
            </a:r>
            <a:r>
              <a:rPr sz="3200" spc="-65" dirty="0">
                <a:latin typeface="Calibri"/>
                <a:cs typeface="Calibri"/>
              </a:rPr>
              <a:t>о</a:t>
            </a:r>
            <a:r>
              <a:rPr sz="3200" spc="-10" dirty="0">
                <a:latin typeface="Calibri"/>
                <a:cs typeface="Calibri"/>
              </a:rPr>
              <a:t>лному  </a:t>
            </a:r>
            <a:r>
              <a:rPr sz="3200" spc="-15" dirty="0">
                <a:latin typeface="Calibri"/>
                <a:cs typeface="Calibri"/>
              </a:rPr>
              <a:t>п</a:t>
            </a:r>
            <a:r>
              <a:rPr sz="3200" spc="-5" dirty="0">
                <a:latin typeface="Calibri"/>
                <a:cs typeface="Calibri"/>
              </a:rPr>
              <a:t>о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с</a:t>
            </a:r>
            <a:r>
              <a:rPr sz="3200" spc="-25" dirty="0">
                <a:latin typeface="Calibri"/>
                <a:cs typeface="Calibri"/>
              </a:rPr>
              <a:t>п</a:t>
            </a:r>
            <a:r>
              <a:rPr sz="3200" spc="-5" dirty="0">
                <a:latin typeface="Calibri"/>
                <a:cs typeface="Calibri"/>
              </a:rPr>
              <a:t>ин</a:t>
            </a:r>
            <a:r>
              <a:rPr sz="3200" spc="-15" dirty="0">
                <a:latin typeface="Calibri"/>
                <a:cs typeface="Calibri"/>
              </a:rPr>
              <a:t>н</a:t>
            </a:r>
            <a:r>
              <a:rPr sz="3200" spc="5" dirty="0">
                <a:latin typeface="Calibri"/>
                <a:cs typeface="Calibri"/>
              </a:rPr>
              <a:t>о</a:t>
            </a:r>
            <a:r>
              <a:rPr sz="3200" spc="-30" dirty="0">
                <a:latin typeface="Calibri"/>
                <a:cs typeface="Calibri"/>
              </a:rPr>
              <a:t>м</a:t>
            </a:r>
            <a:r>
              <a:rPr sz="3200" spc="-5" dirty="0">
                <a:latin typeface="Calibri"/>
                <a:cs typeface="Calibri"/>
              </a:rPr>
              <a:t>у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0668" y="6001003"/>
            <a:ext cx="39211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latin typeface="Calibri"/>
                <a:cs typeface="Calibri"/>
              </a:rPr>
              <a:t>мозгу </a:t>
            </a:r>
            <a:r>
              <a:rPr sz="3200" spc="-5" dirty="0">
                <a:latin typeface="Calibri"/>
                <a:cs typeface="Calibri"/>
              </a:rPr>
              <a:t>и </a:t>
            </a:r>
            <a:r>
              <a:rPr sz="3200" spc="-25" dirty="0">
                <a:latin typeface="Calibri"/>
                <a:cs typeface="Calibri"/>
              </a:rPr>
              <a:t>его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корешкам.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9144000" y="0"/>
                </a:moveTo>
                <a:lnTo>
                  <a:pt x="0" y="0"/>
                </a:lnTo>
                <a:lnTo>
                  <a:pt x="0" y="786384"/>
                </a:lnTo>
                <a:lnTo>
                  <a:pt x="9144000" y="78638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19832" y="111963"/>
            <a:ext cx="24314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Определение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08667" y="111963"/>
            <a:ext cx="101981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ТБ</a:t>
            </a:r>
            <a:r>
              <a:rPr sz="3200" spc="-15" dirty="0"/>
              <a:t>С</a:t>
            </a:r>
            <a:r>
              <a:rPr sz="3200" spc="-5" dirty="0"/>
              <a:t>М</a:t>
            </a:r>
            <a:endParaRPr sz="3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96925"/>
            <a:chOff x="0" y="0"/>
            <a:chExt cx="9144000" cy="7969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22300"/>
            </a:xfrm>
            <a:custGeom>
              <a:avLst/>
              <a:gdLst/>
              <a:ahLst/>
              <a:cxnLst/>
              <a:rect l="l" t="t" r="r" b="b"/>
              <a:pathLst>
                <a:path w="9144000" h="622300">
                  <a:moveTo>
                    <a:pt x="9144000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9144000" y="6217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3608" y="0"/>
              <a:ext cx="7813294" cy="491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41320" y="225526"/>
              <a:ext cx="458571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3366" y="0"/>
            <a:ext cx="749173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80920" marR="5080" indent="-2268855">
              <a:lnSpc>
                <a:spcPct val="100000"/>
              </a:lnSpc>
              <a:spcBef>
                <a:spcPts val="90"/>
              </a:spcBef>
              <a:tabLst>
                <a:tab pos="4245610" algn="l"/>
              </a:tabLst>
            </a:pPr>
            <a:r>
              <a:rPr spc="-10" dirty="0">
                <a:latin typeface="Tahoma"/>
                <a:cs typeface="Tahoma"/>
              </a:rPr>
              <a:t>Реабилитационный диагноз при травме спинного </a:t>
            </a:r>
            <a:r>
              <a:rPr spc="-5" dirty="0">
                <a:latin typeface="Tahoma"/>
                <a:cs typeface="Tahoma"/>
              </a:rPr>
              <a:t>мозга  </a:t>
            </a:r>
            <a:r>
              <a:rPr spc="-10" dirty="0">
                <a:latin typeface="Tahoma"/>
                <a:cs typeface="Tahoma"/>
              </a:rPr>
              <a:t>(Смычек</a:t>
            </a:r>
            <a:r>
              <a:rPr spc="6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В.Б.,	2015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г.)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683852"/>
            <a:ext cx="8954135" cy="6174740"/>
            <a:chOff x="0" y="683852"/>
            <a:chExt cx="8954135" cy="6174740"/>
          </a:xfrm>
        </p:grpSpPr>
        <p:sp>
          <p:nvSpPr>
            <p:cNvPr id="8" name="object 8"/>
            <p:cNvSpPr/>
            <p:nvPr/>
          </p:nvSpPr>
          <p:spPr>
            <a:xfrm>
              <a:off x="0" y="713230"/>
              <a:ext cx="4428744" cy="61447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80849" y="683852"/>
              <a:ext cx="4373019" cy="6043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30580"/>
            <a:chOff x="0" y="0"/>
            <a:chExt cx="9144000" cy="8305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4000" y="0"/>
                  </a:moveTo>
                  <a:lnTo>
                    <a:pt x="0" y="0"/>
                  </a:lnTo>
                  <a:lnTo>
                    <a:pt x="0" y="691896"/>
                  </a:lnTo>
                  <a:lnTo>
                    <a:pt x="9144000" y="6918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3608" y="0"/>
              <a:ext cx="7813294" cy="5256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41320" y="259054"/>
              <a:ext cx="458571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23366" y="28701"/>
            <a:ext cx="749173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Реабилитационный диагноз при травме спинного</a:t>
            </a:r>
            <a:r>
              <a:rPr sz="2000" b="1" spc="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мозга</a:t>
            </a:r>
            <a:endParaRPr sz="2000">
              <a:latin typeface="Tahoma"/>
              <a:cs typeface="Tahoma"/>
            </a:endParaRPr>
          </a:p>
          <a:p>
            <a:pPr marL="76835" algn="ctr">
              <a:lnSpc>
                <a:spcPct val="100000"/>
              </a:lnSpc>
              <a:tabLst>
                <a:tab pos="2041525" algn="l"/>
              </a:tabLst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(Смычек</a:t>
            </a:r>
            <a:r>
              <a:rPr sz="200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В.Б.,	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2015</a:t>
            </a:r>
            <a:r>
              <a:rPr sz="20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г.)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762389"/>
            <a:ext cx="9007475" cy="6096000"/>
            <a:chOff x="0" y="762389"/>
            <a:chExt cx="9007475" cy="6096000"/>
          </a:xfrm>
        </p:grpSpPr>
        <p:sp>
          <p:nvSpPr>
            <p:cNvPr id="8" name="object 8"/>
            <p:cNvSpPr/>
            <p:nvPr/>
          </p:nvSpPr>
          <p:spPr>
            <a:xfrm>
              <a:off x="0" y="786382"/>
              <a:ext cx="4285488" cy="60716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2891" y="762389"/>
              <a:ext cx="4524017" cy="60382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1008964"/>
            <a:ext cx="8244840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10"/>
              </a:spcBef>
              <a:tabLst>
                <a:tab pos="527685" algn="l"/>
                <a:tab pos="1832610" algn="l"/>
                <a:tab pos="2384425" algn="l"/>
                <a:tab pos="3836035" algn="l"/>
                <a:tab pos="5808980" algn="l"/>
              </a:tabLst>
            </a:pPr>
            <a:r>
              <a:rPr sz="2800" spc="-5" dirty="0">
                <a:latin typeface="Calibri"/>
                <a:cs typeface="Calibri"/>
              </a:rPr>
              <a:t>1</a:t>
            </a:r>
            <a:r>
              <a:rPr sz="2800" dirty="0">
                <a:latin typeface="Calibri"/>
                <a:cs typeface="Calibri"/>
              </a:rPr>
              <a:t>.	ТБ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М.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Э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4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л</a:t>
            </a:r>
            <a:r>
              <a:rPr sz="2800" spc="1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г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20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5" dirty="0">
                <a:latin typeface="Calibri"/>
                <a:cs typeface="Calibri"/>
              </a:rPr>
              <a:t>Па</a:t>
            </a:r>
            <a:r>
              <a:rPr sz="2800" spc="-30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30" dirty="0">
                <a:latin typeface="Calibri"/>
                <a:cs typeface="Calibri"/>
              </a:rPr>
              <a:t>г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spc="-25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10" dirty="0">
                <a:latin typeface="Calibri"/>
                <a:cs typeface="Calibri"/>
              </a:rPr>
              <a:t>К</a:t>
            </a:r>
            <a:r>
              <a:rPr sz="2800" dirty="0">
                <a:latin typeface="Calibri"/>
                <a:cs typeface="Calibri"/>
              </a:rPr>
              <a:t>ла</a:t>
            </a:r>
            <a:r>
              <a:rPr sz="2800" spc="-35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ф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65" dirty="0">
                <a:latin typeface="Calibri"/>
                <a:cs typeface="Calibri"/>
              </a:rPr>
              <a:t>к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ц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15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.  </a:t>
            </a:r>
            <a:r>
              <a:rPr sz="2800" spc="-5" dirty="0">
                <a:latin typeface="Calibri"/>
                <a:cs typeface="Calibri"/>
              </a:rPr>
              <a:t>Симптомы.	</a:t>
            </a:r>
            <a:r>
              <a:rPr sz="2800" spc="-10" dirty="0">
                <a:latin typeface="Calibri"/>
                <a:cs typeface="Calibri"/>
              </a:rPr>
              <a:t>Периоды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течения.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948687"/>
            <a:ext cx="34861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3363595" algn="l"/>
              </a:tabLst>
            </a:pPr>
            <a:r>
              <a:rPr sz="2800" spc="-10" dirty="0"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-15" dirty="0">
                <a:latin typeface="Calibri"/>
                <a:cs typeface="Calibri"/>
              </a:rPr>
              <a:t>Орг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20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ц</a:t>
            </a:r>
            <a:r>
              <a:rPr sz="2800" dirty="0">
                <a:latin typeface="Calibri"/>
                <a:cs typeface="Calibri"/>
              </a:rPr>
              <a:t>ио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о	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6639" y="1948687"/>
            <a:ext cx="45154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75660" algn="l"/>
              </a:tabLst>
            </a:pPr>
            <a:r>
              <a:rPr sz="280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70" dirty="0">
                <a:latin typeface="Calibri"/>
                <a:cs typeface="Calibri"/>
              </a:rPr>
              <a:t>о</a:t>
            </a:r>
            <a:r>
              <a:rPr sz="2800" spc="-60" dirty="0">
                <a:latin typeface="Calibri"/>
                <a:cs typeface="Calibri"/>
              </a:rPr>
              <a:t>д</a:t>
            </a:r>
            <a:r>
              <a:rPr sz="2800" spc="-7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л</a:t>
            </a:r>
            <a:r>
              <a:rPr sz="2800" spc="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г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30" dirty="0">
                <a:latin typeface="Calibri"/>
                <a:cs typeface="Calibri"/>
              </a:rPr>
              <a:t>ч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е	</a:t>
            </a:r>
            <a:r>
              <a:rPr sz="2800" spc="-5" dirty="0">
                <a:latin typeface="Calibri"/>
                <a:cs typeface="Calibri"/>
              </a:rPr>
              <a:t>осн</a:t>
            </a:r>
            <a:r>
              <a:rPr sz="2800" spc="10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вы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6350">
              <a:lnSpc>
                <a:spcPct val="100000"/>
              </a:lnSpc>
              <a:spcBef>
                <a:spcPts val="110"/>
              </a:spcBef>
              <a:tabLst>
                <a:tab pos="1902460" algn="l"/>
                <a:tab pos="2795905" algn="l"/>
                <a:tab pos="5266055" algn="l"/>
              </a:tabLst>
            </a:pPr>
            <a:r>
              <a:rPr dirty="0"/>
              <a:t>м</a:t>
            </a:r>
            <a:r>
              <a:rPr spc="-55" dirty="0"/>
              <a:t>е</a:t>
            </a:r>
            <a:r>
              <a:rPr dirty="0"/>
              <a:t>д</a:t>
            </a:r>
            <a:r>
              <a:rPr spc="-15" dirty="0"/>
              <a:t>и</a:t>
            </a:r>
            <a:r>
              <a:rPr spc="-5" dirty="0"/>
              <a:t>ц</a:t>
            </a:r>
            <a:r>
              <a:rPr spc="5" dirty="0"/>
              <a:t>ин</a:t>
            </a:r>
            <a:r>
              <a:rPr spc="-15" dirty="0"/>
              <a:t>с</a:t>
            </a:r>
            <a:r>
              <a:rPr spc="-60" dirty="0"/>
              <a:t>к</a:t>
            </a:r>
            <a:r>
              <a:rPr dirty="0"/>
              <a:t>о</a:t>
            </a:r>
            <a:r>
              <a:rPr spc="5" dirty="0"/>
              <a:t>й</a:t>
            </a:r>
            <a:r>
              <a:rPr dirty="0"/>
              <a:t>	</a:t>
            </a:r>
            <a:r>
              <a:rPr spc="-10" dirty="0"/>
              <a:t>р</a:t>
            </a:r>
            <a:r>
              <a:rPr spc="5" dirty="0"/>
              <a:t>е</a:t>
            </a:r>
            <a:r>
              <a:rPr spc="-5" dirty="0"/>
              <a:t>а</a:t>
            </a:r>
            <a:r>
              <a:rPr spc="15" dirty="0"/>
              <a:t>б</a:t>
            </a:r>
            <a:r>
              <a:rPr spc="5" dirty="0"/>
              <a:t>ил</a:t>
            </a:r>
            <a:r>
              <a:rPr spc="-5" dirty="0"/>
              <a:t>итац</a:t>
            </a:r>
            <a:r>
              <a:rPr spc="5" dirty="0"/>
              <a:t>и</a:t>
            </a:r>
            <a:r>
              <a:rPr spc="-5" dirty="0"/>
              <a:t>и</a:t>
            </a:r>
            <a:r>
              <a:rPr dirty="0"/>
              <a:t>.	</a:t>
            </a:r>
            <a:r>
              <a:rPr spc="-60" dirty="0"/>
              <a:t>Р</a:t>
            </a:r>
            <a:r>
              <a:rPr spc="5" dirty="0"/>
              <a:t>е</a:t>
            </a:r>
            <a:r>
              <a:rPr spc="-5" dirty="0"/>
              <a:t>а</a:t>
            </a:r>
            <a:r>
              <a:rPr spc="-10" dirty="0"/>
              <a:t>б</a:t>
            </a:r>
            <a:r>
              <a:rPr spc="5" dirty="0"/>
              <a:t>ил</a:t>
            </a:r>
            <a:r>
              <a:rPr spc="-30" dirty="0"/>
              <a:t>и</a:t>
            </a:r>
            <a:r>
              <a:rPr spc="-5" dirty="0"/>
              <a:t>тац</a:t>
            </a:r>
            <a:r>
              <a:rPr spc="5" dirty="0"/>
              <a:t>ион</a:t>
            </a:r>
            <a:r>
              <a:rPr spc="-5" dirty="0"/>
              <a:t>н</a:t>
            </a:r>
            <a:r>
              <a:rPr dirty="0"/>
              <a:t>ый  </a:t>
            </a:r>
            <a:r>
              <a:rPr spc="-5" dirty="0"/>
              <a:t>диагноз	</a:t>
            </a:r>
            <a:r>
              <a:rPr spc="5" dirty="0"/>
              <a:t>на </a:t>
            </a:r>
            <a:r>
              <a:rPr dirty="0"/>
              <a:t>основе</a:t>
            </a:r>
            <a:r>
              <a:rPr spc="-80" dirty="0"/>
              <a:t> </a:t>
            </a:r>
            <a:r>
              <a:rPr spc="-70" dirty="0"/>
              <a:t>МКФ.</a:t>
            </a:r>
          </a:p>
          <a:p>
            <a:pPr marL="527685" marR="5080" indent="-515620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527685" algn="l"/>
                <a:tab pos="528320" algn="l"/>
                <a:tab pos="5213985" algn="l"/>
                <a:tab pos="6671309" algn="l"/>
              </a:tabLst>
            </a:pPr>
            <a:r>
              <a:rPr b="1" dirty="0">
                <a:latin typeface="Calibri"/>
                <a:cs typeface="Calibri"/>
              </a:rPr>
              <a:t>К</a:t>
            </a:r>
            <a:r>
              <a:rPr b="1" spc="10" dirty="0">
                <a:latin typeface="Calibri"/>
                <a:cs typeface="Calibri"/>
              </a:rPr>
              <a:t>л</a:t>
            </a:r>
            <a:r>
              <a:rPr b="1" dirty="0">
                <a:latin typeface="Calibri"/>
                <a:cs typeface="Calibri"/>
              </a:rPr>
              <a:t>ини</a:t>
            </a:r>
            <a:r>
              <a:rPr b="1" spc="-75" dirty="0">
                <a:latin typeface="Calibri"/>
                <a:cs typeface="Calibri"/>
              </a:rPr>
              <a:t>к</a:t>
            </a:r>
            <a:r>
              <a:rPr b="1" spc="5" dirty="0">
                <a:latin typeface="Calibri"/>
                <a:cs typeface="Calibri"/>
              </a:rPr>
              <a:t>о</a:t>
            </a:r>
            <a:r>
              <a:rPr b="1" dirty="0">
                <a:latin typeface="Calibri"/>
                <a:cs typeface="Calibri"/>
              </a:rPr>
              <a:t>-ин</a:t>
            </a:r>
            <a:r>
              <a:rPr b="1" spc="-20" dirty="0">
                <a:latin typeface="Calibri"/>
                <a:cs typeface="Calibri"/>
              </a:rPr>
              <a:t>с</a:t>
            </a:r>
            <a:r>
              <a:rPr b="1" spc="-15" dirty="0">
                <a:latin typeface="Calibri"/>
                <a:cs typeface="Calibri"/>
              </a:rPr>
              <a:t>т</a:t>
            </a:r>
            <a:r>
              <a:rPr b="1" spc="-20" dirty="0">
                <a:latin typeface="Calibri"/>
                <a:cs typeface="Calibri"/>
              </a:rPr>
              <a:t>р</a:t>
            </a:r>
            <a:r>
              <a:rPr b="1" spc="-35" dirty="0">
                <a:latin typeface="Calibri"/>
                <a:cs typeface="Calibri"/>
              </a:rPr>
              <a:t>у</a:t>
            </a:r>
            <a:r>
              <a:rPr b="1" spc="-10" dirty="0">
                <a:latin typeface="Calibri"/>
                <a:cs typeface="Calibri"/>
              </a:rPr>
              <a:t>м</a:t>
            </a:r>
            <a:r>
              <a:rPr b="1" spc="-5" dirty="0">
                <a:latin typeface="Calibri"/>
                <a:cs typeface="Calibri"/>
              </a:rPr>
              <a:t>е</a:t>
            </a:r>
            <a:r>
              <a:rPr b="1" dirty="0">
                <a:latin typeface="Calibri"/>
                <a:cs typeface="Calibri"/>
              </a:rPr>
              <a:t>н</a:t>
            </a:r>
            <a:r>
              <a:rPr b="1" spc="5" dirty="0">
                <a:latin typeface="Calibri"/>
                <a:cs typeface="Calibri"/>
              </a:rPr>
              <a:t>т</a:t>
            </a:r>
            <a:r>
              <a:rPr b="1" dirty="0">
                <a:latin typeface="Calibri"/>
                <a:cs typeface="Calibri"/>
              </a:rPr>
              <a:t>альная	о</a:t>
            </a:r>
            <a:r>
              <a:rPr b="1" spc="-20" dirty="0">
                <a:latin typeface="Calibri"/>
                <a:cs typeface="Calibri"/>
              </a:rPr>
              <a:t>ц</a:t>
            </a:r>
            <a:r>
              <a:rPr b="1" spc="-25" dirty="0">
                <a:latin typeface="Calibri"/>
                <a:cs typeface="Calibri"/>
              </a:rPr>
              <a:t>е</a:t>
            </a:r>
            <a:r>
              <a:rPr b="1" spc="-5" dirty="0">
                <a:latin typeface="Calibri"/>
                <a:cs typeface="Calibri"/>
              </a:rPr>
              <a:t>н</a:t>
            </a:r>
            <a:r>
              <a:rPr b="1" spc="-45" dirty="0">
                <a:latin typeface="Calibri"/>
                <a:cs typeface="Calibri"/>
              </a:rPr>
              <a:t>к</a:t>
            </a:r>
            <a:r>
              <a:rPr b="1" dirty="0">
                <a:latin typeface="Calibri"/>
                <a:cs typeface="Calibri"/>
              </a:rPr>
              <a:t>а	</a:t>
            </a:r>
            <a:r>
              <a:rPr b="1" spc="-5" dirty="0">
                <a:latin typeface="Calibri"/>
                <a:cs typeface="Calibri"/>
              </a:rPr>
              <a:t>со</a:t>
            </a:r>
            <a:r>
              <a:rPr b="1" spc="5" dirty="0">
                <a:latin typeface="Calibri"/>
                <a:cs typeface="Calibri"/>
              </a:rPr>
              <a:t>с</a:t>
            </a:r>
            <a:r>
              <a:rPr b="1" spc="-40" dirty="0">
                <a:latin typeface="Calibri"/>
                <a:cs typeface="Calibri"/>
              </a:rPr>
              <a:t>т</a:t>
            </a:r>
            <a:r>
              <a:rPr b="1" dirty="0">
                <a:latin typeface="Calibri"/>
                <a:cs typeface="Calibri"/>
              </a:rPr>
              <a:t>ояния  </a:t>
            </a:r>
            <a:r>
              <a:rPr b="1" spc="5" dirty="0">
                <a:latin typeface="Calibri"/>
                <a:cs typeface="Calibri"/>
              </a:rPr>
              <a:t>пациента.</a:t>
            </a: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pc="-15" dirty="0"/>
              <a:t>Методы </a:t>
            </a:r>
            <a:r>
              <a:rPr spc="5" dirty="0"/>
              <a:t>и </a:t>
            </a:r>
            <a:r>
              <a:rPr spc="-15" dirty="0"/>
              <a:t>методики медицинской</a:t>
            </a:r>
            <a:r>
              <a:rPr spc="-60" dirty="0"/>
              <a:t> </a:t>
            </a:r>
            <a:r>
              <a:rPr spc="-5" dirty="0"/>
              <a:t>реабилитации.</a:t>
            </a:r>
          </a:p>
          <a:p>
            <a:pPr marL="527685" marR="5080" indent="-515620">
              <a:lnSpc>
                <a:spcPct val="100000"/>
              </a:lnSpc>
              <a:spcBef>
                <a:spcPts val="675"/>
              </a:spcBef>
              <a:buFont typeface="Calibri"/>
              <a:buAutoNum type="arabicPeriod" startAt="3"/>
              <a:tabLst>
                <a:tab pos="607060" algn="l"/>
                <a:tab pos="607695" algn="l"/>
                <a:tab pos="3302635" algn="l"/>
                <a:tab pos="5643880" algn="l"/>
              </a:tabLst>
            </a:pPr>
            <a:r>
              <a:rPr dirty="0"/>
              <a:t>	</a:t>
            </a:r>
            <a:r>
              <a:rPr spc="-10" dirty="0"/>
              <a:t>С</a:t>
            </a:r>
            <a:r>
              <a:rPr spc="-5" dirty="0"/>
              <a:t>ос</a:t>
            </a:r>
            <a:r>
              <a:rPr spc="-15" dirty="0"/>
              <a:t>т</a:t>
            </a:r>
            <a:r>
              <a:rPr spc="5" dirty="0"/>
              <a:t>а</a:t>
            </a:r>
            <a:r>
              <a:rPr spc="-25" dirty="0"/>
              <a:t>в</a:t>
            </a:r>
            <a:r>
              <a:rPr dirty="0"/>
              <a:t>лени</a:t>
            </a:r>
            <a:r>
              <a:rPr spc="5" dirty="0"/>
              <a:t>е</a:t>
            </a:r>
            <a:r>
              <a:rPr dirty="0"/>
              <a:t>	</a:t>
            </a:r>
            <a:r>
              <a:rPr spc="-20" dirty="0"/>
              <a:t>п</a:t>
            </a:r>
            <a:r>
              <a:rPr spc="-10" dirty="0"/>
              <a:t>р</a:t>
            </a:r>
            <a:r>
              <a:rPr spc="-15" dirty="0"/>
              <a:t>о</a:t>
            </a:r>
            <a:r>
              <a:rPr spc="-35" dirty="0"/>
              <a:t>т</a:t>
            </a:r>
            <a:r>
              <a:rPr dirty="0"/>
              <a:t>о</a:t>
            </a:r>
            <a:r>
              <a:rPr spc="-50" dirty="0"/>
              <a:t>к</a:t>
            </a:r>
            <a:r>
              <a:rPr spc="-40" dirty="0"/>
              <a:t>о</a:t>
            </a:r>
            <a:r>
              <a:rPr spc="-15" dirty="0"/>
              <a:t>л</a:t>
            </a:r>
            <a:r>
              <a:rPr spc="5" dirty="0"/>
              <a:t>а</a:t>
            </a:r>
            <a:r>
              <a:rPr dirty="0"/>
              <a:t>	</a:t>
            </a:r>
            <a:r>
              <a:rPr spc="5" dirty="0"/>
              <a:t>инди</a:t>
            </a:r>
            <a:r>
              <a:rPr spc="-25" dirty="0"/>
              <a:t>в</a:t>
            </a:r>
            <a:r>
              <a:rPr spc="5" dirty="0"/>
              <a:t>и</a:t>
            </a:r>
            <a:r>
              <a:rPr spc="-35" dirty="0"/>
              <a:t>д</a:t>
            </a:r>
            <a:r>
              <a:rPr dirty="0"/>
              <a:t>уа</a:t>
            </a:r>
            <a:r>
              <a:rPr spc="10" dirty="0"/>
              <a:t>л</a:t>
            </a:r>
            <a:r>
              <a:rPr spc="-25" dirty="0"/>
              <a:t>ь</a:t>
            </a:r>
            <a:r>
              <a:rPr spc="10" dirty="0"/>
              <a:t>н</a:t>
            </a:r>
            <a:r>
              <a:rPr spc="-20" dirty="0"/>
              <a:t>ы</a:t>
            </a:r>
            <a:r>
              <a:rPr dirty="0"/>
              <a:t>х  </a:t>
            </a:r>
            <a:r>
              <a:rPr spc="-5" dirty="0"/>
              <a:t>программ</a:t>
            </a:r>
            <a:r>
              <a:rPr spc="-20" dirty="0"/>
              <a:t> </a:t>
            </a:r>
            <a:r>
              <a:rPr spc="-5" dirty="0"/>
              <a:t>реабилитации.</a:t>
            </a:r>
          </a:p>
          <a:p>
            <a:pPr marL="527685" marR="11430" indent="-515620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527685" algn="l"/>
                <a:tab pos="528320" algn="l"/>
                <a:tab pos="2756535" algn="l"/>
                <a:tab pos="6165215" algn="l"/>
              </a:tabLst>
            </a:pPr>
            <a:r>
              <a:rPr spc="-10" dirty="0"/>
              <a:t>О</a:t>
            </a:r>
            <a:r>
              <a:rPr spc="-35" dirty="0"/>
              <a:t>ц</a:t>
            </a:r>
            <a:r>
              <a:rPr spc="5" dirty="0"/>
              <a:t>ен</a:t>
            </a:r>
            <a:r>
              <a:rPr spc="-55" dirty="0"/>
              <a:t>к</a:t>
            </a:r>
            <a:r>
              <a:rPr spc="5" dirty="0"/>
              <a:t>а</a:t>
            </a:r>
            <a:r>
              <a:rPr dirty="0"/>
              <a:t>	</a:t>
            </a:r>
            <a:r>
              <a:rPr spc="5" dirty="0"/>
              <a:t>эфф</a:t>
            </a:r>
            <a:r>
              <a:rPr spc="-30" dirty="0"/>
              <a:t>е</a:t>
            </a:r>
            <a:r>
              <a:rPr dirty="0"/>
              <a:t>к</a:t>
            </a:r>
            <a:r>
              <a:rPr spc="-20" dirty="0"/>
              <a:t>т</a:t>
            </a:r>
            <a:r>
              <a:rPr spc="5" dirty="0"/>
              <a:t>и</a:t>
            </a:r>
            <a:r>
              <a:rPr spc="-5" dirty="0"/>
              <a:t>в</a:t>
            </a:r>
            <a:r>
              <a:rPr spc="10" dirty="0"/>
              <a:t>н</a:t>
            </a:r>
            <a:r>
              <a:rPr spc="-5" dirty="0"/>
              <a:t>ос</a:t>
            </a:r>
            <a:r>
              <a:rPr spc="-15" dirty="0"/>
              <a:t>т</a:t>
            </a:r>
            <a:r>
              <a:rPr spc="5" dirty="0"/>
              <a:t>и</a:t>
            </a:r>
            <a:r>
              <a:rPr dirty="0"/>
              <a:t>	м</a:t>
            </a:r>
            <a:r>
              <a:rPr spc="-55" dirty="0"/>
              <a:t>е</a:t>
            </a:r>
            <a:r>
              <a:rPr dirty="0"/>
              <a:t>д</a:t>
            </a:r>
            <a:r>
              <a:rPr spc="-15" dirty="0"/>
              <a:t>и</a:t>
            </a:r>
            <a:r>
              <a:rPr spc="-5" dirty="0"/>
              <a:t>ц</a:t>
            </a:r>
            <a:r>
              <a:rPr spc="5" dirty="0"/>
              <a:t>ин</a:t>
            </a:r>
            <a:r>
              <a:rPr spc="-15" dirty="0"/>
              <a:t>с</a:t>
            </a:r>
            <a:r>
              <a:rPr spc="-60" dirty="0"/>
              <a:t>к</a:t>
            </a:r>
            <a:r>
              <a:rPr spc="-5" dirty="0"/>
              <a:t>ой  реабилитации.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1108075"/>
            <a:chOff x="0" y="0"/>
            <a:chExt cx="9144000" cy="110807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908685"/>
            </a:xfrm>
            <a:custGeom>
              <a:avLst/>
              <a:gdLst/>
              <a:ahLst/>
              <a:cxnLst/>
              <a:rect l="l" t="t" r="r" b="b"/>
              <a:pathLst>
                <a:path w="9144000" h="908685">
                  <a:moveTo>
                    <a:pt x="9144000" y="0"/>
                  </a:moveTo>
                  <a:lnTo>
                    <a:pt x="0" y="0"/>
                  </a:lnTo>
                  <a:lnTo>
                    <a:pt x="0" y="908303"/>
                  </a:lnTo>
                  <a:lnTo>
                    <a:pt x="9144000" y="9083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60448" y="0"/>
              <a:ext cx="5054854" cy="11076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66264" y="103378"/>
            <a:ext cx="44170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spc="-25" dirty="0">
                <a:latin typeface="Calibri"/>
                <a:cs typeface="Calibri"/>
              </a:rPr>
              <a:t>Содержание</a:t>
            </a:r>
            <a:r>
              <a:rPr sz="4000" b="0" spc="-80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лекции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61340"/>
          </a:xfrm>
          <a:custGeom>
            <a:avLst/>
            <a:gdLst/>
            <a:ahLst/>
            <a:cxnLst/>
            <a:rect l="l" t="t" r="r" b="b"/>
            <a:pathLst>
              <a:path w="9144000" h="561340">
                <a:moveTo>
                  <a:pt x="9144000" y="0"/>
                </a:moveTo>
                <a:lnTo>
                  <a:pt x="0" y="0"/>
                </a:lnTo>
                <a:lnTo>
                  <a:pt x="0" y="560832"/>
                </a:lnTo>
                <a:lnTo>
                  <a:pt x="9144000" y="560832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4326" y="100406"/>
            <a:ext cx="51314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Клинико-инструментальная </a:t>
            </a:r>
            <a:r>
              <a:rPr spc="-15" dirty="0"/>
              <a:t>оценка</a:t>
            </a:r>
            <a:r>
              <a:rPr spc="45" dirty="0"/>
              <a:t> </a:t>
            </a:r>
            <a:r>
              <a:rPr spc="-10" dirty="0"/>
              <a:t>состояния</a:t>
            </a:r>
          </a:p>
        </p:txBody>
      </p:sp>
      <p:sp>
        <p:nvSpPr>
          <p:cNvPr id="4" name="object 4"/>
          <p:cNvSpPr/>
          <p:nvPr/>
        </p:nvSpPr>
        <p:spPr>
          <a:xfrm>
            <a:off x="6016752" y="42646"/>
            <a:ext cx="2412365" cy="571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68390" y="100406"/>
            <a:ext cx="209359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ТБСМ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71113"/>
            <a:ext cx="8597265" cy="54895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b="1" dirty="0">
                <a:latin typeface="Calibri"/>
                <a:cs typeface="Calibri"/>
              </a:rPr>
              <a:t>Сбор </a:t>
            </a:r>
            <a:r>
              <a:rPr sz="1600" b="1" spc="-5" dirty="0">
                <a:latin typeface="Calibri"/>
                <a:cs typeface="Calibri"/>
              </a:rPr>
              <a:t>жалоб </a:t>
            </a:r>
            <a:r>
              <a:rPr sz="1600" b="1" dirty="0">
                <a:latin typeface="Calibri"/>
                <a:cs typeface="Calibri"/>
              </a:rPr>
              <a:t>и </a:t>
            </a:r>
            <a:r>
              <a:rPr sz="1600" b="1" spc="5" dirty="0">
                <a:latin typeface="Calibri"/>
                <a:cs typeface="Calibri"/>
              </a:rPr>
              <a:t>анамнеза </a:t>
            </a:r>
            <a:r>
              <a:rPr sz="1600" b="1" dirty="0">
                <a:latin typeface="Calibri"/>
                <a:cs typeface="Calibri"/>
              </a:rPr>
              <a:t>у пациента и </a:t>
            </a:r>
            <a:r>
              <a:rPr sz="1600" b="1" spc="-5" dirty="0">
                <a:latin typeface="Calibri"/>
                <a:cs typeface="Calibri"/>
              </a:rPr>
              <a:t>сопровождающего</a:t>
            </a:r>
            <a:r>
              <a:rPr sz="1600" b="1" spc="1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лица;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356870" algn="l"/>
                <a:tab pos="357505" algn="l"/>
                <a:tab pos="1377950" algn="l"/>
                <a:tab pos="2774950" algn="l"/>
                <a:tab pos="4253865" algn="l"/>
                <a:tab pos="4628515" algn="l"/>
                <a:tab pos="6012815" algn="l"/>
                <a:tab pos="7385050" algn="l"/>
              </a:tabLst>
            </a:pPr>
            <a:r>
              <a:rPr sz="1600" b="1" spc="-5" dirty="0">
                <a:latin typeface="Calibri"/>
                <a:cs typeface="Calibri"/>
              </a:rPr>
              <a:t>Изучение	медицинской	документации	</a:t>
            </a:r>
            <a:r>
              <a:rPr sz="1600" b="1" dirty="0">
                <a:latin typeface="Calibri"/>
                <a:cs typeface="Calibri"/>
              </a:rPr>
              <a:t>из	</a:t>
            </a:r>
            <a:r>
              <a:rPr sz="1600" b="1" spc="-10" dirty="0">
                <a:latin typeface="Calibri"/>
                <a:cs typeface="Calibri"/>
              </a:rPr>
              <a:t>медицинских	</a:t>
            </a:r>
            <a:r>
              <a:rPr sz="1600" b="1" spc="-5" dirty="0">
                <a:latin typeface="Calibri"/>
                <a:cs typeface="Calibri"/>
              </a:rPr>
              <a:t>организаций,	</a:t>
            </a:r>
            <a:r>
              <a:rPr sz="1600" b="1" spc="-10" dirty="0">
                <a:latin typeface="Calibri"/>
                <a:cs typeface="Calibri"/>
              </a:rPr>
              <a:t>оказывавших</a:t>
            </a:r>
            <a:endParaRPr sz="16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Calibri"/>
                <a:cs typeface="Calibri"/>
              </a:rPr>
              <a:t>специализированную </a:t>
            </a:r>
            <a:r>
              <a:rPr sz="1600" b="1" spc="-5" dirty="0">
                <a:latin typeface="Calibri"/>
                <a:cs typeface="Calibri"/>
              </a:rPr>
              <a:t>или высокотехнологичную медицинскую </a:t>
            </a:r>
            <a:r>
              <a:rPr sz="1600" b="1" spc="5" dirty="0">
                <a:latin typeface="Calibri"/>
                <a:cs typeface="Calibri"/>
              </a:rPr>
              <a:t>помощь </a:t>
            </a:r>
            <a:r>
              <a:rPr sz="1600" b="1" dirty="0">
                <a:latin typeface="Calibri"/>
                <a:cs typeface="Calibri"/>
              </a:rPr>
              <a:t>пациенту с</a:t>
            </a:r>
            <a:r>
              <a:rPr sz="1600" b="1" spc="-254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ТБСМ;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84"/>
              </a:spcBef>
              <a:buAutoNum type="arabicPeriod" startAt="3"/>
              <a:tabLst>
                <a:tab pos="356870" algn="l"/>
                <a:tab pos="357505" algn="l"/>
              </a:tabLst>
            </a:pPr>
            <a:r>
              <a:rPr sz="1600" b="1" spc="-5" dirty="0">
                <a:latin typeface="Calibri"/>
                <a:cs typeface="Calibri"/>
              </a:rPr>
              <a:t>Физикальное обследование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пациента;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80"/>
              </a:spcBef>
              <a:buAutoNum type="arabicPeriod" startAt="3"/>
              <a:tabLst>
                <a:tab pos="356870" algn="l"/>
                <a:tab pos="357505" algn="l"/>
              </a:tabLst>
            </a:pPr>
            <a:r>
              <a:rPr sz="1600" b="1" spc="-5" dirty="0">
                <a:latin typeface="Calibri"/>
                <a:cs typeface="Calibri"/>
              </a:rPr>
              <a:t>Неврологическое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обследование;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90"/>
              </a:spcBef>
              <a:buAutoNum type="arabicPeriod" startAt="3"/>
              <a:tabLst>
                <a:tab pos="356870" algn="l"/>
                <a:tab pos="357505" algn="l"/>
              </a:tabLst>
            </a:pPr>
            <a:r>
              <a:rPr sz="1600" b="1" spc="-5" dirty="0">
                <a:latin typeface="Calibri"/>
                <a:cs typeface="Calibri"/>
              </a:rPr>
              <a:t>Лабораторные </a:t>
            </a:r>
            <a:r>
              <a:rPr sz="1600" b="1" dirty="0">
                <a:latin typeface="Calibri"/>
                <a:cs typeface="Calibri"/>
              </a:rPr>
              <a:t>анализы: </a:t>
            </a:r>
            <a:r>
              <a:rPr sz="1600" b="1" spc="-5" dirty="0">
                <a:latin typeface="Calibri"/>
                <a:cs typeface="Calibri"/>
              </a:rPr>
              <a:t>клинический </a:t>
            </a:r>
            <a:r>
              <a:rPr sz="1600" b="1" dirty="0">
                <a:latin typeface="Calibri"/>
                <a:cs typeface="Calibri"/>
              </a:rPr>
              <a:t>анализ </a:t>
            </a:r>
            <a:r>
              <a:rPr sz="1600" b="1" spc="-5" dirty="0">
                <a:latin typeface="Calibri"/>
                <a:cs typeface="Calibri"/>
              </a:rPr>
              <a:t>крови </a:t>
            </a:r>
            <a:r>
              <a:rPr sz="1600" b="1" dirty="0">
                <a:latin typeface="Calibri"/>
                <a:cs typeface="Calibri"/>
              </a:rPr>
              <a:t>и мочи, </a:t>
            </a:r>
            <a:r>
              <a:rPr sz="1600" b="1" spc="-5" dirty="0">
                <a:latin typeface="Calibri"/>
                <a:cs typeface="Calibri"/>
              </a:rPr>
              <a:t>биохимический анализ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крови,</a:t>
            </a:r>
            <a:endParaRPr sz="16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коагулограмма </a:t>
            </a:r>
            <a:r>
              <a:rPr sz="1600" b="1" spc="5" dirty="0">
                <a:latin typeface="Calibri"/>
                <a:cs typeface="Calibri"/>
              </a:rPr>
              <a:t>и</a:t>
            </a:r>
            <a:r>
              <a:rPr sz="1600" b="1" spc="-9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т.д.;</a:t>
            </a:r>
            <a:endParaRPr sz="16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385"/>
              </a:spcBef>
              <a:buFont typeface="Calibri"/>
              <a:buAutoNum type="arabicPeriod" startAt="6"/>
              <a:tabLst>
                <a:tab pos="357505" algn="l"/>
              </a:tabLst>
            </a:pPr>
            <a:r>
              <a:rPr sz="1600" u="sng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Исследование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нутритивного</a:t>
            </a:r>
            <a:r>
              <a:rPr sz="1600" b="1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статуса</a:t>
            </a:r>
            <a:r>
              <a:rPr sz="1600" b="1" dirty="0"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385"/>
              </a:spcBef>
              <a:buAutoNum type="arabicPeriod" startAt="6"/>
              <a:tabLst>
                <a:tab pos="357505" algn="l"/>
              </a:tabLst>
            </a:pPr>
            <a:r>
              <a:rPr sz="1600" b="1" spc="-10" dirty="0">
                <a:latin typeface="Calibri"/>
                <a:cs typeface="Calibri"/>
              </a:rPr>
              <a:t>Исследование морфологического </a:t>
            </a:r>
            <a:r>
              <a:rPr sz="1600" b="1" dirty="0">
                <a:latin typeface="Calibri"/>
                <a:cs typeface="Calibri"/>
              </a:rPr>
              <a:t>статуса </a:t>
            </a:r>
            <a:r>
              <a:rPr sz="1600" b="1" spc="-5" dirty="0">
                <a:latin typeface="Calibri"/>
                <a:cs typeface="Calibri"/>
              </a:rPr>
              <a:t>пациента (длина </a:t>
            </a:r>
            <a:r>
              <a:rPr sz="1600" b="1" spc="-10" dirty="0">
                <a:latin typeface="Calibri"/>
                <a:cs typeface="Calibri"/>
              </a:rPr>
              <a:t>тела, </a:t>
            </a:r>
            <a:r>
              <a:rPr sz="1600" b="1" dirty="0">
                <a:latin typeface="Calibri"/>
                <a:cs typeface="Calibri"/>
              </a:rPr>
              <a:t>длина </a:t>
            </a:r>
            <a:r>
              <a:rPr sz="1600" b="1" spc="-10" dirty="0">
                <a:latin typeface="Calibri"/>
                <a:cs typeface="Calibri"/>
              </a:rPr>
              <a:t>конечностей </a:t>
            </a:r>
            <a:r>
              <a:rPr sz="1600" b="1" dirty="0">
                <a:latin typeface="Calibri"/>
                <a:cs typeface="Calibri"/>
              </a:rPr>
              <a:t>и </a:t>
            </a:r>
            <a:r>
              <a:rPr sz="1600" b="1" spc="-35" dirty="0">
                <a:latin typeface="Calibri"/>
                <a:cs typeface="Calibri"/>
              </a:rPr>
              <a:t>их  </a:t>
            </a:r>
            <a:r>
              <a:rPr sz="1600" b="1" spc="-5" dirty="0">
                <a:latin typeface="Calibri"/>
                <a:cs typeface="Calibri"/>
              </a:rPr>
              <a:t>сегментов, </a:t>
            </a:r>
            <a:r>
              <a:rPr sz="1600" b="1" spc="5" dirty="0">
                <a:latin typeface="Calibri"/>
                <a:cs typeface="Calibri"/>
              </a:rPr>
              <a:t>масса </a:t>
            </a:r>
            <a:r>
              <a:rPr sz="1600" b="1" spc="-10" dirty="0">
                <a:latin typeface="Calibri"/>
                <a:cs typeface="Calibri"/>
              </a:rPr>
              <a:t>тела, </a:t>
            </a:r>
            <a:r>
              <a:rPr sz="1600" b="1" spc="-15" dirty="0">
                <a:latin typeface="Calibri"/>
                <a:cs typeface="Calibri"/>
              </a:rPr>
              <a:t>объем </a:t>
            </a:r>
            <a:r>
              <a:rPr sz="1600" b="1" spc="-10" dirty="0">
                <a:latin typeface="Calibri"/>
                <a:cs typeface="Calibri"/>
              </a:rPr>
              <a:t>сегментов тела) </a:t>
            </a:r>
            <a:r>
              <a:rPr sz="1600" b="1" dirty="0">
                <a:latin typeface="Calibri"/>
                <a:cs typeface="Calibri"/>
              </a:rPr>
              <a:t>и </a:t>
            </a:r>
            <a:r>
              <a:rPr sz="1600" b="1" spc="-10" dirty="0">
                <a:latin typeface="Calibri"/>
                <a:cs typeface="Calibri"/>
              </a:rPr>
              <a:t>двигательной </a:t>
            </a:r>
            <a:r>
              <a:rPr sz="1600" b="1" spc="-5" dirty="0">
                <a:latin typeface="Calibri"/>
                <a:cs typeface="Calibri"/>
              </a:rPr>
              <a:t>функции </a:t>
            </a:r>
            <a:r>
              <a:rPr sz="1600" b="1" spc="-10" dirty="0">
                <a:latin typeface="Calibri"/>
                <a:cs typeface="Calibri"/>
              </a:rPr>
              <a:t>(гониометрия,  </a:t>
            </a:r>
            <a:r>
              <a:rPr sz="1600" b="1" spc="-5" dirty="0">
                <a:latin typeface="Calibri"/>
                <a:cs typeface="Calibri"/>
              </a:rPr>
              <a:t>динамометрия, </a:t>
            </a:r>
            <a:r>
              <a:rPr sz="1600" b="1" spc="-10" dirty="0">
                <a:latin typeface="Calibri"/>
                <a:cs typeface="Calibri"/>
              </a:rPr>
              <a:t>исследование </a:t>
            </a:r>
            <a:r>
              <a:rPr sz="1600" b="1" dirty="0">
                <a:latin typeface="Calibri"/>
                <a:cs typeface="Calibri"/>
              </a:rPr>
              <a:t>тонуса, </a:t>
            </a:r>
            <a:r>
              <a:rPr sz="1600" b="1" spc="-5" dirty="0">
                <a:latin typeface="Calibri"/>
                <a:cs typeface="Calibri"/>
              </a:rPr>
              <a:t>функции верхних </a:t>
            </a:r>
            <a:r>
              <a:rPr sz="1600" b="1" dirty="0">
                <a:latin typeface="Calibri"/>
                <a:cs typeface="Calibri"/>
              </a:rPr>
              <a:t>и нижних </a:t>
            </a:r>
            <a:r>
              <a:rPr sz="1600" b="1" spc="-5" dirty="0">
                <a:latin typeface="Calibri"/>
                <a:cs typeface="Calibri"/>
              </a:rPr>
              <a:t>конечностей,  координации, </a:t>
            </a:r>
            <a:r>
              <a:rPr sz="1600" b="1" dirty="0">
                <a:latin typeface="Calibri"/>
                <a:cs typeface="Calibri"/>
              </a:rPr>
              <a:t>постуральной </a:t>
            </a:r>
            <a:r>
              <a:rPr sz="1600" b="1" spc="-5" dirty="0">
                <a:latin typeface="Calibri"/>
                <a:cs typeface="Calibri"/>
              </a:rPr>
              <a:t>функции, </a:t>
            </a:r>
            <a:r>
              <a:rPr sz="1600" b="1" dirty="0">
                <a:latin typeface="Calibri"/>
                <a:cs typeface="Calibri"/>
              </a:rPr>
              <a:t>включая биомеханику</a:t>
            </a:r>
            <a:r>
              <a:rPr sz="1600" b="1" spc="-204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ходьбы);</a:t>
            </a:r>
            <a:endParaRPr sz="16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00000"/>
              </a:lnSpc>
              <a:spcBef>
                <a:spcPts val="390"/>
              </a:spcBef>
              <a:buAutoNum type="arabicPeriod" startAt="6"/>
              <a:tabLst>
                <a:tab pos="357505" algn="l"/>
              </a:tabLst>
            </a:pPr>
            <a:r>
              <a:rPr sz="1600" b="1" spc="-10" dirty="0">
                <a:latin typeface="Calibri"/>
                <a:cs typeface="Calibri"/>
              </a:rPr>
              <a:t>Электрофизиологические </a:t>
            </a:r>
            <a:r>
              <a:rPr sz="1600" b="1" spc="-15" dirty="0">
                <a:latin typeface="Calibri"/>
                <a:cs typeface="Calibri"/>
              </a:rPr>
              <a:t>методы </a:t>
            </a:r>
            <a:r>
              <a:rPr sz="1600" b="1" spc="-10" dirty="0">
                <a:latin typeface="Calibri"/>
                <a:cs typeface="Calibri"/>
              </a:rPr>
              <a:t>исследования двигательных </a:t>
            </a:r>
            <a:r>
              <a:rPr sz="1600" b="1" dirty="0">
                <a:latin typeface="Calibri"/>
                <a:cs typeface="Calibri"/>
              </a:rPr>
              <a:t>и </a:t>
            </a:r>
            <a:r>
              <a:rPr sz="1600" b="1" spc="-5" dirty="0">
                <a:latin typeface="Calibri"/>
                <a:cs typeface="Calibri"/>
              </a:rPr>
              <a:t>чувствительных  нарушений; </a:t>
            </a:r>
            <a:r>
              <a:rPr sz="1600" b="1" spc="-10" dirty="0">
                <a:latin typeface="Calibri"/>
                <a:cs typeface="Calibri"/>
              </a:rPr>
              <a:t>электронейромиография </a:t>
            </a:r>
            <a:r>
              <a:rPr sz="1600" b="1" spc="5" dirty="0">
                <a:latin typeface="Calibri"/>
                <a:cs typeface="Calibri"/>
              </a:rPr>
              <a:t>— </a:t>
            </a:r>
            <a:r>
              <a:rPr sz="1600" b="1" dirty="0">
                <a:latin typeface="Calibri"/>
                <a:cs typeface="Calibri"/>
              </a:rPr>
              <a:t>ЭНМГ/ЭМГ </a:t>
            </a:r>
            <a:r>
              <a:rPr sz="1600" b="1" spc="-5" dirty="0">
                <a:latin typeface="Calibri"/>
                <a:cs typeface="Calibri"/>
              </a:rPr>
              <a:t>мониторинг </a:t>
            </a:r>
            <a:r>
              <a:rPr sz="1600" b="1" spc="-10" dirty="0">
                <a:latin typeface="Calibri"/>
                <a:cs typeface="Calibri"/>
              </a:rPr>
              <a:t>электроэнцефалограммы  </a:t>
            </a:r>
            <a:r>
              <a:rPr sz="1600" b="1" dirty="0">
                <a:latin typeface="Calibri"/>
                <a:cs typeface="Calibri"/>
              </a:rPr>
              <a:t>(ЭЭГ);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AutoNum type="arabicPeriod" startAt="6"/>
              <a:tabLst>
                <a:tab pos="356870" algn="l"/>
                <a:tab pos="357505" algn="l"/>
                <a:tab pos="1856739" algn="l"/>
                <a:tab pos="3637279" algn="l"/>
                <a:tab pos="5174615" algn="l"/>
                <a:tab pos="7412355" algn="l"/>
                <a:tab pos="8397240" algn="l"/>
              </a:tabLst>
            </a:pPr>
            <a:r>
              <a:rPr sz="1600" b="1" spc="10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сс</a:t>
            </a:r>
            <a:r>
              <a:rPr sz="1600" b="1" spc="-35" dirty="0">
                <a:latin typeface="Calibri"/>
                <a:cs typeface="Calibri"/>
              </a:rPr>
              <a:t>л</a:t>
            </a:r>
            <a:r>
              <a:rPr sz="1600" b="1" spc="-20" dirty="0">
                <a:latin typeface="Calibri"/>
                <a:cs typeface="Calibri"/>
              </a:rPr>
              <a:t>е</a:t>
            </a:r>
            <a:r>
              <a:rPr sz="1600" b="1" spc="-25" dirty="0">
                <a:latin typeface="Calibri"/>
                <a:cs typeface="Calibri"/>
              </a:rPr>
              <a:t>д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-5" dirty="0">
                <a:latin typeface="Calibri"/>
                <a:cs typeface="Calibri"/>
              </a:rPr>
              <a:t>в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spc="-3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е	</a:t>
            </a:r>
            <a:r>
              <a:rPr sz="1600" b="1" spc="-25" dirty="0">
                <a:latin typeface="Calibri"/>
                <a:cs typeface="Calibri"/>
              </a:rPr>
              <a:t>ф</a:t>
            </a:r>
            <a:r>
              <a:rPr sz="1600" b="1" spc="-20" dirty="0">
                <a:latin typeface="Calibri"/>
                <a:cs typeface="Calibri"/>
              </a:rPr>
              <a:t>у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к</a:t>
            </a:r>
            <a:r>
              <a:rPr sz="1600" b="1" spc="-20" dirty="0">
                <a:latin typeface="Calibri"/>
                <a:cs typeface="Calibri"/>
              </a:rPr>
              <a:t>ц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35" dirty="0">
                <a:latin typeface="Calibri"/>
                <a:cs typeface="Calibri"/>
              </a:rPr>
              <a:t>л</a:t>
            </a:r>
            <a:r>
              <a:rPr sz="1600" b="1" dirty="0">
                <a:latin typeface="Calibri"/>
                <a:cs typeface="Calibri"/>
              </a:rPr>
              <a:t>ь</a:t>
            </a:r>
            <a:r>
              <a:rPr sz="1600" b="1" spc="-20" dirty="0">
                <a:latin typeface="Calibri"/>
                <a:cs typeface="Calibri"/>
              </a:rPr>
              <a:t>н</a:t>
            </a:r>
            <a:r>
              <a:rPr sz="1600" b="1" spc="10" dirty="0">
                <a:latin typeface="Calibri"/>
                <a:cs typeface="Calibri"/>
              </a:rPr>
              <a:t>ы</a:t>
            </a:r>
            <a:r>
              <a:rPr sz="1600" b="1" dirty="0">
                <a:latin typeface="Calibri"/>
                <a:cs typeface="Calibri"/>
              </a:rPr>
              <a:t>х	в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5" dirty="0">
                <a:latin typeface="Calibri"/>
                <a:cs typeface="Calibri"/>
              </a:rPr>
              <a:t>зм</a:t>
            </a:r>
            <a:r>
              <a:rPr sz="1600" b="1" spc="-30" dirty="0">
                <a:latin typeface="Calibri"/>
                <a:cs typeface="Calibri"/>
              </a:rPr>
              <a:t>ож</a:t>
            </a:r>
            <a:r>
              <a:rPr sz="1600" b="1" spc="5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ос</a:t>
            </a:r>
            <a:r>
              <a:rPr sz="1600" b="1" spc="-30" dirty="0">
                <a:latin typeface="Calibri"/>
                <a:cs typeface="Calibri"/>
              </a:rPr>
              <a:t>т</a:t>
            </a:r>
            <a:r>
              <a:rPr sz="1600" b="1" dirty="0">
                <a:latin typeface="Calibri"/>
                <a:cs typeface="Calibri"/>
              </a:rPr>
              <a:t>ей	</a:t>
            </a:r>
            <a:r>
              <a:rPr sz="1600" b="1" spc="-30" dirty="0">
                <a:latin typeface="Calibri"/>
                <a:cs typeface="Calibri"/>
              </a:rPr>
              <a:t>ка</a:t>
            </a:r>
            <a:r>
              <a:rPr sz="1600" b="1" spc="-25" dirty="0">
                <a:latin typeface="Calibri"/>
                <a:cs typeface="Calibri"/>
              </a:rPr>
              <a:t>р</a:t>
            </a:r>
            <a:r>
              <a:rPr sz="1600" b="1" spc="-5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ор</a:t>
            </a:r>
            <a:r>
              <a:rPr sz="1600" b="1" spc="5" dirty="0">
                <a:latin typeface="Calibri"/>
                <a:cs typeface="Calibri"/>
              </a:rPr>
              <a:t>е</a:t>
            </a:r>
            <a:r>
              <a:rPr sz="1600" b="1" spc="-25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п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25" dirty="0">
                <a:latin typeface="Calibri"/>
                <a:cs typeface="Calibri"/>
              </a:rPr>
              <a:t>р</a:t>
            </a:r>
            <a:r>
              <a:rPr sz="1600" b="1" dirty="0">
                <a:latin typeface="Calibri"/>
                <a:cs typeface="Calibri"/>
              </a:rPr>
              <a:t>а</a:t>
            </a:r>
            <a:r>
              <a:rPr sz="1600" b="1" spc="-30" dirty="0">
                <a:latin typeface="Calibri"/>
                <a:cs typeface="Calibri"/>
              </a:rPr>
              <a:t>т</a:t>
            </a:r>
            <a:r>
              <a:rPr sz="1600" b="1" dirty="0">
                <a:latin typeface="Calibri"/>
                <a:cs typeface="Calibri"/>
              </a:rPr>
              <a:t>ор</a:t>
            </a:r>
            <a:r>
              <a:rPr sz="1600" b="1" spc="10" dirty="0">
                <a:latin typeface="Calibri"/>
                <a:cs typeface="Calibri"/>
              </a:rPr>
              <a:t>н</a:t>
            </a:r>
            <a:r>
              <a:rPr sz="1600" b="1" dirty="0">
                <a:latin typeface="Calibri"/>
                <a:cs typeface="Calibri"/>
              </a:rPr>
              <a:t>ой	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30" dirty="0">
                <a:latin typeface="Calibri"/>
                <a:cs typeface="Calibri"/>
              </a:rPr>
              <a:t>т</a:t>
            </a:r>
            <a:r>
              <a:rPr sz="1600" b="1" spc="-20" dirty="0">
                <a:latin typeface="Calibri"/>
                <a:cs typeface="Calibri"/>
              </a:rPr>
              <a:t>е</a:t>
            </a:r>
            <a:r>
              <a:rPr sz="1600" b="1" spc="5" dirty="0">
                <a:latin typeface="Calibri"/>
                <a:cs typeface="Calibri"/>
              </a:rPr>
              <a:t>мы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5" dirty="0">
                <a:latin typeface="Calibri"/>
                <a:cs typeface="Calibri"/>
              </a:rPr>
              <a:t>—</a:t>
            </a:r>
            <a:endParaRPr sz="16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проведение тестов </a:t>
            </a:r>
            <a:r>
              <a:rPr sz="1600" b="1" dirty="0">
                <a:latin typeface="Calibri"/>
                <a:cs typeface="Calibri"/>
              </a:rPr>
              <a:t>с дозированной </a:t>
            </a:r>
            <a:r>
              <a:rPr sz="1600" b="1" spc="-5" dirty="0">
                <a:latin typeface="Calibri"/>
                <a:cs typeface="Calibri"/>
              </a:rPr>
              <a:t>нагрузкой, </a:t>
            </a:r>
            <a:r>
              <a:rPr sz="1600" b="1" dirty="0">
                <a:latin typeface="Calibri"/>
                <a:cs typeface="Calibri"/>
              </a:rPr>
              <a:t>мониторирование </a:t>
            </a:r>
            <a:r>
              <a:rPr sz="1600" b="1" spc="20" dirty="0">
                <a:latin typeface="Calibri"/>
                <a:cs typeface="Calibri"/>
              </a:rPr>
              <a:t>АД,</a:t>
            </a:r>
            <a:r>
              <a:rPr sz="1600" b="1" spc="-254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ЭКГ и </a:t>
            </a:r>
            <a:r>
              <a:rPr sz="1600" b="1" dirty="0">
                <a:latin typeface="Calibri"/>
                <a:cs typeface="Calibri"/>
              </a:rPr>
              <a:t>др.;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AutoNum type="arabicPeriod" startAt="10"/>
              <a:tabLst>
                <a:tab pos="357505" algn="l"/>
              </a:tabLst>
            </a:pPr>
            <a:r>
              <a:rPr sz="1600" b="1" spc="-5" dirty="0">
                <a:latin typeface="Calibri"/>
                <a:cs typeface="Calibri"/>
              </a:rPr>
              <a:t>Исследование выделительных </a:t>
            </a:r>
            <a:r>
              <a:rPr sz="1600" b="1" dirty="0">
                <a:latin typeface="Calibri"/>
                <a:cs typeface="Calibri"/>
              </a:rPr>
              <a:t>функций (мочеиспускание,</a:t>
            </a:r>
            <a:r>
              <a:rPr sz="1600" b="1" spc="-26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дефекация);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AutoNum type="arabicPeriod" startAt="10"/>
              <a:tabLst>
                <a:tab pos="357505" algn="l"/>
              </a:tabLst>
            </a:pPr>
            <a:r>
              <a:rPr sz="1600" b="1" spc="-5" dirty="0">
                <a:latin typeface="Calibri"/>
                <a:cs typeface="Calibri"/>
              </a:rPr>
              <a:t>Исследование когнитивного </a:t>
            </a:r>
            <a:r>
              <a:rPr sz="1600" b="1" dirty="0">
                <a:latin typeface="Calibri"/>
                <a:cs typeface="Calibri"/>
              </a:rPr>
              <a:t>статуса</a:t>
            </a:r>
            <a:r>
              <a:rPr sz="1600" b="1" spc="-1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пациента;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85"/>
              </a:spcBef>
              <a:buAutoNum type="arabicPeriod" startAt="10"/>
              <a:tabLst>
                <a:tab pos="357505" algn="l"/>
              </a:tabLst>
            </a:pPr>
            <a:r>
              <a:rPr sz="1600" b="1" spc="-5" dirty="0">
                <a:latin typeface="Calibri"/>
                <a:cs typeface="Calibri"/>
              </a:rPr>
              <a:t>Нейропсихологическое</a:t>
            </a:r>
            <a:r>
              <a:rPr sz="1600" b="1" spc="-6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обследование;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5982715"/>
            <a:ext cx="6490335" cy="807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AutoNum type="arabicPeriod" startAt="13"/>
              <a:tabLst>
                <a:tab pos="357505" algn="l"/>
                <a:tab pos="1365885" algn="l"/>
                <a:tab pos="2292985" algn="l"/>
                <a:tab pos="3640454" algn="l"/>
                <a:tab pos="4439285" algn="l"/>
              </a:tabLst>
            </a:pPr>
            <a:r>
              <a:rPr sz="1600" b="1" dirty="0">
                <a:latin typeface="Calibri"/>
                <a:cs typeface="Calibri"/>
              </a:rPr>
              <a:t>Лучевые	</a:t>
            </a:r>
            <a:r>
              <a:rPr sz="1600" b="1" spc="-15" dirty="0">
                <a:latin typeface="Calibri"/>
                <a:cs typeface="Calibri"/>
              </a:rPr>
              <a:t>методы	</a:t>
            </a:r>
            <a:r>
              <a:rPr sz="1600" b="1" dirty="0">
                <a:latin typeface="Calibri"/>
                <a:cs typeface="Calibri"/>
              </a:rPr>
              <a:t>диагностики	</a:t>
            </a:r>
            <a:r>
              <a:rPr sz="1600" b="1" spc="-10" dirty="0">
                <a:latin typeface="Calibri"/>
                <a:cs typeface="Calibri"/>
              </a:rPr>
              <a:t>ПСМТ:	</a:t>
            </a:r>
            <a:r>
              <a:rPr sz="1600" b="1" dirty="0">
                <a:latin typeface="Calibri"/>
                <a:cs typeface="Calibri"/>
              </a:rPr>
              <a:t>магнитно-резонансная</a:t>
            </a:r>
            <a:endParaRPr sz="16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компьютерная томография </a:t>
            </a:r>
            <a:r>
              <a:rPr sz="1600" b="1" spc="-5" dirty="0">
                <a:latin typeface="Calibri"/>
                <a:cs typeface="Calibri"/>
              </a:rPr>
              <a:t>(КТ), денситометрия,</a:t>
            </a:r>
            <a:r>
              <a:rPr sz="1600" b="1" spc="-16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УЗИ;</a:t>
            </a:r>
            <a:endParaRPr sz="16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390"/>
              </a:spcBef>
              <a:buAutoNum type="arabicPeriod" startAt="14"/>
              <a:tabLst>
                <a:tab pos="357505" algn="l"/>
              </a:tabLst>
            </a:pPr>
            <a:r>
              <a:rPr sz="1600" b="1" dirty="0">
                <a:latin typeface="Calibri"/>
                <a:cs typeface="Calibri"/>
              </a:rPr>
              <a:t>Оценку </a:t>
            </a:r>
            <a:r>
              <a:rPr sz="1600" b="1" spc="5" dirty="0">
                <a:latin typeface="Calibri"/>
                <a:cs typeface="Calibri"/>
              </a:rPr>
              <a:t>РП по</a:t>
            </a:r>
            <a:r>
              <a:rPr sz="1600" b="1" spc="-7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МКФ;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3757" y="5982715"/>
            <a:ext cx="190118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23340" algn="l"/>
              </a:tabLst>
            </a:pPr>
            <a:r>
              <a:rPr sz="1600" b="1" spc="-25" dirty="0">
                <a:latin typeface="Calibri"/>
                <a:cs typeface="Calibri"/>
              </a:rPr>
              <a:t>т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10" dirty="0">
                <a:latin typeface="Calibri"/>
                <a:cs typeface="Calibri"/>
              </a:rPr>
              <a:t>м</a:t>
            </a:r>
            <a:r>
              <a:rPr sz="1600" b="1" dirty="0">
                <a:latin typeface="Calibri"/>
                <a:cs typeface="Calibri"/>
              </a:rPr>
              <a:t>о</a:t>
            </a:r>
            <a:r>
              <a:rPr sz="1600" b="1" spc="5" dirty="0">
                <a:latin typeface="Calibri"/>
                <a:cs typeface="Calibri"/>
              </a:rPr>
              <a:t>г</a:t>
            </a:r>
            <a:r>
              <a:rPr sz="1600" b="1" dirty="0">
                <a:latin typeface="Calibri"/>
                <a:cs typeface="Calibri"/>
              </a:rPr>
              <a:t>раф</a:t>
            </a:r>
            <a:r>
              <a:rPr sz="1600" b="1" spc="-5" dirty="0">
                <a:latin typeface="Calibri"/>
                <a:cs typeface="Calibri"/>
              </a:rPr>
              <a:t>и</a:t>
            </a:r>
            <a:r>
              <a:rPr sz="1600" b="1" dirty="0">
                <a:latin typeface="Calibri"/>
                <a:cs typeface="Calibri"/>
              </a:rPr>
              <a:t>я	(</a:t>
            </a:r>
            <a:r>
              <a:rPr sz="1600" b="1" spc="-10" dirty="0">
                <a:latin typeface="Calibri"/>
                <a:cs typeface="Calibri"/>
              </a:rPr>
              <a:t>М</a:t>
            </a:r>
            <a:r>
              <a:rPr sz="1600" b="1" spc="5" dirty="0">
                <a:latin typeface="Calibri"/>
                <a:cs typeface="Calibri"/>
              </a:rPr>
              <a:t>Р</a:t>
            </a:r>
            <a:r>
              <a:rPr sz="1600" b="1" spc="-30" dirty="0">
                <a:latin typeface="Calibri"/>
                <a:cs typeface="Calibri"/>
              </a:rPr>
              <a:t>Т</a:t>
            </a:r>
            <a:r>
              <a:rPr sz="1600" b="1" dirty="0">
                <a:latin typeface="Calibri"/>
                <a:cs typeface="Calibri"/>
              </a:rPr>
              <a:t>),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810000"/>
            <a:chOff x="0" y="0"/>
            <a:chExt cx="9144000" cy="3810000"/>
          </a:xfrm>
        </p:grpSpPr>
        <p:sp>
          <p:nvSpPr>
            <p:cNvPr id="3" name="object 3"/>
            <p:cNvSpPr/>
            <p:nvPr/>
          </p:nvSpPr>
          <p:spPr>
            <a:xfrm>
              <a:off x="6096000" y="1143000"/>
              <a:ext cx="2743200" cy="266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1103630"/>
            </a:xfrm>
            <a:custGeom>
              <a:avLst/>
              <a:gdLst/>
              <a:ahLst/>
              <a:cxnLst/>
              <a:rect l="l" t="t" r="r" b="b"/>
              <a:pathLst>
                <a:path w="9144000" h="1103630">
                  <a:moveTo>
                    <a:pt x="9144000" y="0"/>
                  </a:moveTo>
                  <a:lnTo>
                    <a:pt x="0" y="0"/>
                  </a:lnTo>
                  <a:lnTo>
                    <a:pt x="0" y="1103376"/>
                  </a:lnTo>
                  <a:lnTo>
                    <a:pt x="9144000" y="11033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3886" y="293573"/>
            <a:ext cx="680529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Комплексная </a:t>
            </a:r>
            <a:r>
              <a:rPr sz="2900" spc="-5" dirty="0"/>
              <a:t>диагностика </a:t>
            </a:r>
            <a:r>
              <a:rPr sz="2900" dirty="0"/>
              <a:t>и</a:t>
            </a:r>
            <a:r>
              <a:rPr sz="2900" spc="35" dirty="0"/>
              <a:t> </a:t>
            </a:r>
            <a:r>
              <a:rPr sz="2900" spc="-5" dirty="0"/>
              <a:t>тестирование</a:t>
            </a:r>
            <a:endParaRPr sz="2900"/>
          </a:p>
        </p:txBody>
      </p:sp>
      <p:grpSp>
        <p:nvGrpSpPr>
          <p:cNvPr id="6" name="object 6"/>
          <p:cNvGrpSpPr/>
          <p:nvPr/>
        </p:nvGrpSpPr>
        <p:grpSpPr>
          <a:xfrm>
            <a:off x="213359" y="1143000"/>
            <a:ext cx="8625840" cy="5181600"/>
            <a:chOff x="213359" y="1143000"/>
            <a:chExt cx="8625840" cy="5181600"/>
          </a:xfrm>
        </p:grpSpPr>
        <p:sp>
          <p:nvSpPr>
            <p:cNvPr id="7" name="object 7"/>
            <p:cNvSpPr/>
            <p:nvPr/>
          </p:nvSpPr>
          <p:spPr>
            <a:xfrm>
              <a:off x="213359" y="1213103"/>
              <a:ext cx="1996439" cy="24444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05400" y="3581400"/>
              <a:ext cx="1999488" cy="27371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81800" y="3581400"/>
              <a:ext cx="2057400" cy="2743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599" y="3581400"/>
              <a:ext cx="4892040" cy="2743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3400" y="1143000"/>
              <a:ext cx="1828800" cy="2438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4999" y="1143000"/>
              <a:ext cx="2971800" cy="2438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2418" y="1447291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4" h="391794">
                  <a:moveTo>
                    <a:pt x="425322" y="0"/>
                  </a:moveTo>
                  <a:lnTo>
                    <a:pt x="0" y="37337"/>
                  </a:lnTo>
                  <a:lnTo>
                    <a:pt x="30987" y="391541"/>
                  </a:lnTo>
                  <a:lnTo>
                    <a:pt x="456438" y="354203"/>
                  </a:lnTo>
                  <a:lnTo>
                    <a:pt x="425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2418" y="1447291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4" h="391794">
                  <a:moveTo>
                    <a:pt x="0" y="37337"/>
                  </a:moveTo>
                  <a:lnTo>
                    <a:pt x="425322" y="0"/>
                  </a:lnTo>
                  <a:lnTo>
                    <a:pt x="456438" y="354203"/>
                  </a:lnTo>
                  <a:lnTo>
                    <a:pt x="30987" y="391541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57419" y="1599691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4" h="391794">
                  <a:moveTo>
                    <a:pt x="425322" y="0"/>
                  </a:moveTo>
                  <a:lnTo>
                    <a:pt x="0" y="37337"/>
                  </a:lnTo>
                  <a:lnTo>
                    <a:pt x="30987" y="391541"/>
                  </a:lnTo>
                  <a:lnTo>
                    <a:pt x="456438" y="354203"/>
                  </a:lnTo>
                  <a:lnTo>
                    <a:pt x="425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57419" y="1599691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4" h="391794">
                  <a:moveTo>
                    <a:pt x="0" y="37337"/>
                  </a:moveTo>
                  <a:lnTo>
                    <a:pt x="425322" y="0"/>
                  </a:lnTo>
                  <a:lnTo>
                    <a:pt x="456438" y="354203"/>
                  </a:lnTo>
                  <a:lnTo>
                    <a:pt x="30987" y="391541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72018" y="2133091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5" h="391794">
                  <a:moveTo>
                    <a:pt x="425323" y="0"/>
                  </a:moveTo>
                  <a:lnTo>
                    <a:pt x="0" y="37337"/>
                  </a:lnTo>
                  <a:lnTo>
                    <a:pt x="30987" y="391541"/>
                  </a:lnTo>
                  <a:lnTo>
                    <a:pt x="456437" y="354203"/>
                  </a:lnTo>
                  <a:lnTo>
                    <a:pt x="4253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72018" y="2133091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5" h="391794">
                  <a:moveTo>
                    <a:pt x="0" y="37337"/>
                  </a:moveTo>
                  <a:lnTo>
                    <a:pt x="425323" y="0"/>
                  </a:lnTo>
                  <a:lnTo>
                    <a:pt x="456437" y="354203"/>
                  </a:lnTo>
                  <a:lnTo>
                    <a:pt x="30987" y="391541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934200" y="6553199"/>
            <a:ext cx="2209800" cy="304800"/>
          </a:xfrm>
          <a:custGeom>
            <a:avLst/>
            <a:gdLst/>
            <a:ahLst/>
            <a:cxnLst/>
            <a:rect l="l" t="t" r="r" b="b"/>
            <a:pathLst>
              <a:path w="2209800" h="304800">
                <a:moveTo>
                  <a:pt x="2209800" y="0"/>
                </a:moveTo>
                <a:lnTo>
                  <a:pt x="0" y="0"/>
                </a:lnTo>
                <a:lnTo>
                  <a:pt x="0" y="304800"/>
                </a:lnTo>
                <a:lnTo>
                  <a:pt x="2209800" y="304800"/>
                </a:lnTo>
                <a:lnTo>
                  <a:pt x="2209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47635" y="6580123"/>
            <a:ext cx="15875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Р.А.,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2019г.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01256" y="1116075"/>
            <a:ext cx="2143125" cy="5742305"/>
            <a:chOff x="7001256" y="1116075"/>
            <a:chExt cx="2143125" cy="5742305"/>
          </a:xfrm>
        </p:grpSpPr>
        <p:sp>
          <p:nvSpPr>
            <p:cNvPr id="3" name="object 3"/>
            <p:cNvSpPr/>
            <p:nvPr/>
          </p:nvSpPr>
          <p:spPr>
            <a:xfrm>
              <a:off x="7009892" y="1116075"/>
              <a:ext cx="12700" cy="5434330"/>
            </a:xfrm>
            <a:custGeom>
              <a:avLst/>
              <a:gdLst/>
              <a:ahLst/>
              <a:cxnLst/>
              <a:rect l="l" t="t" r="r" b="b"/>
              <a:pathLst>
                <a:path w="12700" h="5434330">
                  <a:moveTo>
                    <a:pt x="0" y="5434075"/>
                  </a:moveTo>
                  <a:lnTo>
                    <a:pt x="12700" y="5434075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5434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01256" y="6550151"/>
              <a:ext cx="2143125" cy="307975"/>
            </a:xfrm>
            <a:custGeom>
              <a:avLst/>
              <a:gdLst/>
              <a:ahLst/>
              <a:cxnLst/>
              <a:rect l="l" t="t" r="r" b="b"/>
              <a:pathLst>
                <a:path w="2143125" h="307975">
                  <a:moveTo>
                    <a:pt x="2142744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142744" y="307848"/>
                  </a:lnTo>
                  <a:lnTo>
                    <a:pt x="214274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7962" y="1116075"/>
          <a:ext cx="8936355" cy="5742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260"/>
                <a:gridCol w="2693035"/>
                <a:gridCol w="2409189"/>
                <a:gridCol w="1916429"/>
                <a:gridCol w="210820"/>
              </a:tblGrid>
              <a:tr h="577384">
                <a:tc>
                  <a:txBody>
                    <a:bodyPr/>
                    <a:lstStyle/>
                    <a:p>
                      <a:pPr marL="29845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Структуры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Нарушение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функции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Нарушение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активности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участия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Факторы</a:t>
                      </a:r>
                      <a:r>
                        <a:rPr sz="18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среды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5158189">
                <a:tc>
                  <a:txBody>
                    <a:bodyPr/>
                    <a:lstStyle/>
                    <a:p>
                      <a:pPr marL="374650" indent="-345440">
                        <a:lnSpc>
                          <a:spcPts val="2095"/>
                        </a:lnSpc>
                        <a:buFont typeface="Arial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МРТ,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650" indent="-34544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Arial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МСКТ,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650" indent="-345440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Arial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ЭНМГ,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650" indent="-345440">
                        <a:lnSpc>
                          <a:spcPct val="100000"/>
                        </a:lnSpc>
                        <a:spcBef>
                          <a:spcPts val="140"/>
                        </a:spcBef>
                        <a:buFont typeface="Arial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УЗДГ,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650" indent="-345440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Arial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УЗИ,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650" indent="-345440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Arial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ЭКГ,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650" indent="-345440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Arial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ЭхоКГ,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650" indent="-345440">
                        <a:lnSpc>
                          <a:spcPct val="100000"/>
                        </a:lnSpc>
                        <a:spcBef>
                          <a:spcPts val="140"/>
                        </a:spcBef>
                        <a:buFont typeface="Arial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ЭЭГ,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4650" marR="28575" indent="-344805">
                        <a:lnSpc>
                          <a:spcPct val="106700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Суточный  монитор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ЭКГ,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ВРС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Рентгенография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10489" indent="-8128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Урофлоуметрия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845" marR="20574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1111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УЗИ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мочевого  пузыря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(объем  остаточной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мочи)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5285" indent="-344805">
                        <a:lnSpc>
                          <a:spcPts val="2095"/>
                        </a:lnSpc>
                        <a:buFont typeface="Symbol"/>
                        <a:buChar char="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ASIA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285" indent="-344805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Symbol"/>
                        <a:buChar char="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FIM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285" indent="-344805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Symbol"/>
                        <a:buChar char="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VFM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285" indent="-344805">
                        <a:lnSpc>
                          <a:spcPct val="100000"/>
                        </a:lnSpc>
                        <a:spcBef>
                          <a:spcPts val="140"/>
                        </a:spcBef>
                        <a:buFont typeface="Symbol"/>
                        <a:buChar char="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Шкала баланса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Берга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285" indent="-344805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Symbol"/>
                        <a:buChar char="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Модифицированная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2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шкала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Ашфорта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285" indent="-344805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Symbol"/>
                        <a:buChar char="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Тест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Френчай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4180" indent="-394335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Arial"/>
                        <a:buChar char="•"/>
                        <a:tabLst>
                          <a:tab pos="424180" algn="l"/>
                          <a:tab pos="424815" algn="l"/>
                        </a:tabLst>
                      </a:pPr>
                      <a:r>
                        <a:rPr sz="1800" spc="-45" dirty="0">
                          <a:latin typeface="Calibri"/>
                          <a:cs typeface="Calibri"/>
                        </a:rPr>
                        <a:t>Тест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уровень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тревожности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51484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Спилбергера-Ханина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51484" marR="218440" indent="-421005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76250" algn="l"/>
                        </a:tabLst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Госпитальная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Шкала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тревоги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депрессии  (HADS)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51484" marR="356235" indent="-42100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475615" algn="l"/>
                          <a:tab pos="47625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Опросник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качества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жизни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(EQ-5D)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7355" indent="-396875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426720" algn="l"/>
                          <a:tab pos="42735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ВАШ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5920" indent="-344805">
                        <a:lnSpc>
                          <a:spcPts val="2095"/>
                        </a:lnSpc>
                        <a:buFont typeface="Symbol"/>
                        <a:buChar char="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FIM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Symbol"/>
                        <a:buChar char="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VFM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Symbol"/>
                        <a:buChar char="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Шкала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9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независимости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при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9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травме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спинного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920" marR="210820" algn="just">
                        <a:lnSpc>
                          <a:spcPct val="1067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мозга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SCIM (Spinal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Cord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Independence  Measure)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920" marR="245745" indent="-344805">
                        <a:lnSpc>
                          <a:spcPct val="1067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Канадская</a:t>
                      </a:r>
                      <a:r>
                        <a:rPr sz="18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Оценка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Выполнения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Деятельности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(COPM)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920" indent="-344805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Symbol"/>
                        <a:buChar char="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Опросник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качества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59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жизни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(EQ-5D)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6555" indent="-344805">
                        <a:lnSpc>
                          <a:spcPts val="2095"/>
                        </a:lnSpc>
                        <a:buFont typeface="Symbol"/>
                        <a:buChar char="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FIM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indent="-344805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Symbol"/>
                        <a:buChar char="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VFM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 marR="148590" indent="-344805">
                        <a:lnSpc>
                          <a:spcPct val="106700"/>
                        </a:lnSpc>
                        <a:spcBef>
                          <a:spcPts val="5"/>
                        </a:spcBef>
                        <a:buFont typeface="Symbol"/>
                        <a:buChar char="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Шкала  э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ап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вта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оценки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765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окружения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Бодрова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Р.А.,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2019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0" y="0"/>
            <a:ext cx="9144000" cy="908685"/>
            <a:chOff x="0" y="0"/>
            <a:chExt cx="9144000" cy="90868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908685"/>
            </a:xfrm>
            <a:custGeom>
              <a:avLst/>
              <a:gdLst/>
              <a:ahLst/>
              <a:cxnLst/>
              <a:rect l="l" t="t" r="r" b="b"/>
              <a:pathLst>
                <a:path w="9144000" h="908685">
                  <a:moveTo>
                    <a:pt x="9144000" y="0"/>
                  </a:moveTo>
                  <a:lnTo>
                    <a:pt x="0" y="0"/>
                  </a:lnTo>
                  <a:lnTo>
                    <a:pt x="0" y="908303"/>
                  </a:lnTo>
                  <a:lnTo>
                    <a:pt x="9144000" y="9083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7319" y="173774"/>
              <a:ext cx="6399022" cy="678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97913" y="239979"/>
            <a:ext cx="59461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0929" algn="l"/>
                <a:tab pos="5288280" algn="l"/>
              </a:tabLst>
            </a:pPr>
            <a:r>
              <a:rPr sz="2400" dirty="0"/>
              <a:t>О</a:t>
            </a:r>
            <a:r>
              <a:rPr sz="2400" spc="-35" dirty="0"/>
              <a:t>ц</a:t>
            </a:r>
            <a:r>
              <a:rPr sz="2400" spc="-10" dirty="0"/>
              <a:t>е</a:t>
            </a:r>
            <a:r>
              <a:rPr sz="2400" spc="5" dirty="0"/>
              <a:t>н</a:t>
            </a:r>
            <a:r>
              <a:rPr sz="2400" spc="-40" dirty="0"/>
              <a:t>к</a:t>
            </a:r>
            <a:r>
              <a:rPr sz="2400" dirty="0"/>
              <a:t>а</a:t>
            </a:r>
            <a:r>
              <a:rPr sz="2400" spc="-5" dirty="0"/>
              <a:t> </a:t>
            </a:r>
            <a:r>
              <a:rPr sz="2400" spc="-15" dirty="0"/>
              <a:t>п</a:t>
            </a:r>
            <a:r>
              <a:rPr sz="2400" spc="-10" dirty="0"/>
              <a:t>а</a:t>
            </a:r>
            <a:r>
              <a:rPr sz="2400" dirty="0"/>
              <a:t>ци</a:t>
            </a:r>
            <a:r>
              <a:rPr sz="2400" spc="-10" dirty="0"/>
              <a:t>е</a:t>
            </a:r>
            <a:r>
              <a:rPr sz="2400" spc="5" dirty="0"/>
              <a:t>н</a:t>
            </a:r>
            <a:r>
              <a:rPr sz="2400" spc="-25" dirty="0"/>
              <a:t>т</a:t>
            </a:r>
            <a:r>
              <a:rPr sz="2400" dirty="0"/>
              <a:t>ов</a:t>
            </a:r>
            <a:r>
              <a:rPr sz="2400" spc="20" dirty="0"/>
              <a:t> </a:t>
            </a:r>
            <a:r>
              <a:rPr sz="2400" dirty="0"/>
              <a:t>с</a:t>
            </a:r>
            <a:r>
              <a:rPr sz="2400" spc="5" dirty="0"/>
              <a:t> ТБ</a:t>
            </a:r>
            <a:r>
              <a:rPr sz="2400" spc="-5" dirty="0"/>
              <a:t>С</a:t>
            </a:r>
            <a:r>
              <a:rPr sz="2400" dirty="0"/>
              <a:t>М	с</a:t>
            </a:r>
            <a:r>
              <a:rPr sz="2400" spc="-40" dirty="0"/>
              <a:t> </a:t>
            </a:r>
            <a:r>
              <a:rPr sz="2400" spc="-15" dirty="0"/>
              <a:t>п</a:t>
            </a:r>
            <a:r>
              <a:rPr sz="2400" dirty="0"/>
              <a:t>омощ</a:t>
            </a:r>
            <a:r>
              <a:rPr sz="2400" spc="-15" dirty="0"/>
              <a:t>ь</a:t>
            </a:r>
            <a:r>
              <a:rPr sz="2400" dirty="0"/>
              <a:t>ю	</a:t>
            </a:r>
            <a:r>
              <a:rPr sz="2400" spc="-15" dirty="0"/>
              <a:t>М</a:t>
            </a:r>
            <a:r>
              <a:rPr sz="2400" spc="-110" dirty="0"/>
              <a:t>К</a:t>
            </a:r>
            <a:r>
              <a:rPr sz="2400" dirty="0"/>
              <a:t>Ф</a:t>
            </a:r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17320"/>
            <a:chOff x="0" y="0"/>
            <a:chExt cx="9144000" cy="14173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417320"/>
            </a:xfrm>
            <a:custGeom>
              <a:avLst/>
              <a:gdLst/>
              <a:ahLst/>
              <a:cxnLst/>
              <a:rect l="l" t="t" r="r" b="b"/>
              <a:pathLst>
                <a:path w="9144000" h="1417320">
                  <a:moveTo>
                    <a:pt x="9144000" y="0"/>
                  </a:moveTo>
                  <a:lnTo>
                    <a:pt x="0" y="0"/>
                  </a:lnTo>
                  <a:lnTo>
                    <a:pt x="0" y="1417320"/>
                  </a:lnTo>
                  <a:lnTo>
                    <a:pt x="9144000" y="14173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6567" y="246926"/>
              <a:ext cx="5990589" cy="678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3552" y="246926"/>
              <a:ext cx="580415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5384" y="612686"/>
              <a:ext cx="2229485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31135" y="612686"/>
              <a:ext cx="598716" cy="678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26207" y="612686"/>
              <a:ext cx="6395974" cy="6780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85622" y="312546"/>
            <a:ext cx="80352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 algn="ctr">
              <a:lnSpc>
                <a:spcPct val="100000"/>
              </a:lnSpc>
              <a:spcBef>
                <a:spcPts val="100"/>
              </a:spcBef>
              <a:tabLst>
                <a:tab pos="1665605" algn="l"/>
              </a:tabLst>
            </a:pPr>
            <a:r>
              <a:rPr sz="2400" spc="-15" dirty="0"/>
              <a:t>Показатели	</a:t>
            </a:r>
            <a:r>
              <a:rPr sz="2400" spc="-5" dirty="0"/>
              <a:t>по </a:t>
            </a:r>
            <a:r>
              <a:rPr sz="2400" spc="-15" dirty="0"/>
              <a:t>шкалам </a:t>
            </a:r>
            <a:r>
              <a:rPr sz="2400" dirty="0"/>
              <a:t>FIM и </a:t>
            </a:r>
            <a:r>
              <a:rPr sz="2400" spc="-5" dirty="0"/>
              <a:t>VFM </a:t>
            </a:r>
            <a:r>
              <a:rPr sz="2400" dirty="0"/>
              <a:t>(в</a:t>
            </a:r>
            <a:r>
              <a:rPr sz="2400" spc="-10" dirty="0"/>
              <a:t> </a:t>
            </a:r>
            <a:r>
              <a:rPr sz="2400" spc="5" dirty="0"/>
              <a:t>балл.)</a:t>
            </a:r>
            <a:endParaRPr sz="2400"/>
          </a:p>
          <a:p>
            <a:pPr algn="ctr">
              <a:lnSpc>
                <a:spcPct val="100000"/>
              </a:lnSpc>
              <a:tabLst>
                <a:tab pos="282575" algn="l"/>
                <a:tab pos="1826260" algn="l"/>
              </a:tabLst>
            </a:pPr>
            <a:r>
              <a:rPr sz="2400" dirty="0"/>
              <a:t>у	</a:t>
            </a:r>
            <a:r>
              <a:rPr sz="2400" spc="-5" dirty="0"/>
              <a:t>пациентов	</a:t>
            </a:r>
            <a:r>
              <a:rPr sz="2400" dirty="0"/>
              <a:t>с ТБСМ в </a:t>
            </a:r>
            <a:r>
              <a:rPr sz="2400" spc="-5" dirty="0"/>
              <a:t>зависимости </a:t>
            </a:r>
            <a:r>
              <a:rPr sz="2400" dirty="0"/>
              <a:t>от </a:t>
            </a:r>
            <a:r>
              <a:rPr sz="2400" spc="-5" dirty="0"/>
              <a:t>уровня</a:t>
            </a:r>
            <a:r>
              <a:rPr sz="2400" spc="-70" dirty="0"/>
              <a:t> </a:t>
            </a:r>
            <a:r>
              <a:rPr sz="2400" spc="-10" dirty="0"/>
              <a:t>повреждения</a:t>
            </a:r>
            <a:endParaRPr sz="2400"/>
          </a:p>
        </p:txBody>
      </p:sp>
      <p:grpSp>
        <p:nvGrpSpPr>
          <p:cNvPr id="10" name="object 10"/>
          <p:cNvGrpSpPr/>
          <p:nvPr/>
        </p:nvGrpSpPr>
        <p:grpSpPr>
          <a:xfrm>
            <a:off x="710183" y="1539238"/>
            <a:ext cx="8434070" cy="5318760"/>
            <a:chOff x="710183" y="1539238"/>
            <a:chExt cx="8434070" cy="5318760"/>
          </a:xfrm>
        </p:grpSpPr>
        <p:sp>
          <p:nvSpPr>
            <p:cNvPr id="11" name="object 11"/>
            <p:cNvSpPr/>
            <p:nvPr/>
          </p:nvSpPr>
          <p:spPr>
            <a:xfrm>
              <a:off x="710183" y="1539238"/>
              <a:ext cx="7723632" cy="531875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34199" y="6553199"/>
              <a:ext cx="2209800" cy="304800"/>
            </a:xfrm>
            <a:custGeom>
              <a:avLst/>
              <a:gdLst/>
              <a:ahLst/>
              <a:cxnLst/>
              <a:rect l="l" t="t" r="r" b="b"/>
              <a:pathLst>
                <a:path w="2209800" h="304800">
                  <a:moveTo>
                    <a:pt x="2209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209800" y="3048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47635" y="6434734"/>
            <a:ext cx="158750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8600" algn="r">
              <a:lnSpc>
                <a:spcPts val="129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88888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Р.А.,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2019г.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81710"/>
            <a:chOff x="0" y="0"/>
            <a:chExt cx="9144000" cy="98171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981710"/>
            </a:xfrm>
            <a:custGeom>
              <a:avLst/>
              <a:gdLst/>
              <a:ahLst/>
              <a:cxnLst/>
              <a:rect l="l" t="t" r="r" b="b"/>
              <a:pathLst>
                <a:path w="9144000" h="981710">
                  <a:moveTo>
                    <a:pt x="9144000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9144000" y="9814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3999" cy="5195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0927" y="252958"/>
              <a:ext cx="5039741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Частота </a:t>
            </a:r>
            <a:r>
              <a:rPr spc="-10" dirty="0"/>
              <a:t>встречаемости </a:t>
            </a:r>
            <a:r>
              <a:rPr spc="-15" dirty="0"/>
              <a:t>тяжелых </a:t>
            </a:r>
            <a:r>
              <a:rPr spc="-5" dirty="0"/>
              <a:t>и </a:t>
            </a:r>
            <a:r>
              <a:rPr spc="-10" dirty="0"/>
              <a:t>абсолютных </a:t>
            </a:r>
            <a:r>
              <a:rPr spc="-15" dirty="0"/>
              <a:t>нарушений </a:t>
            </a:r>
            <a:r>
              <a:rPr spc="-10" dirty="0"/>
              <a:t>активности </a:t>
            </a:r>
            <a:r>
              <a:rPr spc="-5" dirty="0"/>
              <a:t>и</a:t>
            </a:r>
            <a:r>
              <a:rPr spc="310" dirty="0"/>
              <a:t> </a:t>
            </a:r>
            <a:r>
              <a:rPr spc="-10" dirty="0"/>
              <a:t>участия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(уровней </a:t>
            </a:r>
            <a:r>
              <a:rPr spc="-10" dirty="0"/>
              <a:t>3,4) по </a:t>
            </a:r>
            <a:r>
              <a:rPr spc="-30" dirty="0"/>
              <a:t>МКФ </a:t>
            </a:r>
            <a:r>
              <a:rPr spc="-5" dirty="0"/>
              <a:t>у </a:t>
            </a:r>
            <a:r>
              <a:rPr spc="-15" dirty="0"/>
              <a:t>пациентов </a:t>
            </a:r>
            <a:r>
              <a:rPr spc="-5" dirty="0"/>
              <a:t>с</a:t>
            </a:r>
            <a:r>
              <a:rPr spc="100" dirty="0"/>
              <a:t> </a:t>
            </a:r>
            <a:r>
              <a:rPr spc="-10" dirty="0"/>
              <a:t>ТБСМ</a:t>
            </a:r>
          </a:p>
        </p:txBody>
      </p:sp>
      <p:sp>
        <p:nvSpPr>
          <p:cNvPr id="7" name="object 7"/>
          <p:cNvSpPr/>
          <p:nvPr/>
        </p:nvSpPr>
        <p:spPr>
          <a:xfrm>
            <a:off x="1188719" y="557758"/>
            <a:ext cx="6783197" cy="571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38833" y="615442"/>
            <a:ext cx="6463030" cy="954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зависимости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уровня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повреждения, выраженного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%.</a:t>
            </a:r>
            <a:endParaRPr sz="2000">
              <a:latin typeface="Calibri"/>
              <a:cs typeface="Calibri"/>
            </a:endParaRPr>
          </a:p>
          <a:p>
            <a:pPr marR="483234" algn="ctr">
              <a:lnSpc>
                <a:spcPts val="1830"/>
              </a:lnSpc>
              <a:spcBef>
                <a:spcPts val="1260"/>
              </a:spcBef>
            </a:pPr>
            <a:r>
              <a:rPr sz="1550" spc="-10" dirty="0">
                <a:latin typeface="Times New Roman"/>
                <a:cs typeface="Times New Roman"/>
              </a:rPr>
              <a:t>Изучение </a:t>
            </a:r>
            <a:r>
              <a:rPr sz="1550" spc="5" dirty="0">
                <a:latin typeface="Times New Roman"/>
                <a:cs typeface="Times New Roman"/>
              </a:rPr>
              <a:t>и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применение</a:t>
            </a:r>
            <a:endParaRPr sz="1550">
              <a:latin typeface="Times New Roman"/>
              <a:cs typeface="Times New Roman"/>
            </a:endParaRPr>
          </a:p>
          <a:p>
            <a:pPr marR="485140" algn="ctr">
              <a:lnSpc>
                <a:spcPts val="1830"/>
              </a:lnSpc>
            </a:pPr>
            <a:r>
              <a:rPr sz="1550" spc="5" dirty="0">
                <a:latin typeface="Times New Roman"/>
                <a:cs typeface="Times New Roman"/>
              </a:rPr>
              <a:t>знаний</a:t>
            </a:r>
            <a:endParaRPr sz="155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55520" y="1648967"/>
            <a:ext cx="4136390" cy="4075429"/>
            <a:chOff x="2255520" y="1648967"/>
            <a:chExt cx="4136390" cy="4075429"/>
          </a:xfrm>
        </p:grpSpPr>
        <p:sp>
          <p:nvSpPr>
            <p:cNvPr id="10" name="object 10"/>
            <p:cNvSpPr/>
            <p:nvPr/>
          </p:nvSpPr>
          <p:spPr>
            <a:xfrm>
              <a:off x="4090416" y="3511295"/>
              <a:ext cx="469392" cy="4632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60092" y="1653539"/>
              <a:ext cx="4127500" cy="4066540"/>
            </a:xfrm>
            <a:custGeom>
              <a:avLst/>
              <a:gdLst/>
              <a:ahLst/>
              <a:cxnLst/>
              <a:rect l="l" t="t" r="r" b="b"/>
              <a:pathLst>
                <a:path w="4127500" h="4066540">
                  <a:moveTo>
                    <a:pt x="2063495" y="1630680"/>
                  </a:moveTo>
                  <a:lnTo>
                    <a:pt x="2365247" y="1740408"/>
                  </a:lnTo>
                </a:path>
                <a:path w="4127500" h="4066540">
                  <a:moveTo>
                    <a:pt x="2365247" y="1740408"/>
                  </a:moveTo>
                  <a:lnTo>
                    <a:pt x="2523744" y="2014728"/>
                  </a:lnTo>
                </a:path>
                <a:path w="4127500" h="4066540">
                  <a:moveTo>
                    <a:pt x="2523744" y="2014728"/>
                  </a:moveTo>
                  <a:lnTo>
                    <a:pt x="2468880" y="2328672"/>
                  </a:lnTo>
                </a:path>
                <a:path w="4127500" h="4066540">
                  <a:moveTo>
                    <a:pt x="2468880" y="2328672"/>
                  </a:moveTo>
                  <a:lnTo>
                    <a:pt x="2225040" y="2532888"/>
                  </a:lnTo>
                </a:path>
                <a:path w="4127500" h="4066540">
                  <a:moveTo>
                    <a:pt x="2225040" y="2532888"/>
                  </a:moveTo>
                  <a:lnTo>
                    <a:pt x="1904999" y="2532888"/>
                  </a:lnTo>
                </a:path>
                <a:path w="4127500" h="4066540">
                  <a:moveTo>
                    <a:pt x="1904999" y="2532888"/>
                  </a:moveTo>
                  <a:lnTo>
                    <a:pt x="1661159" y="2328672"/>
                  </a:lnTo>
                </a:path>
                <a:path w="4127500" h="4066540">
                  <a:moveTo>
                    <a:pt x="1661159" y="2328672"/>
                  </a:moveTo>
                  <a:lnTo>
                    <a:pt x="1606295" y="2014728"/>
                  </a:lnTo>
                </a:path>
                <a:path w="4127500" h="4066540">
                  <a:moveTo>
                    <a:pt x="1606295" y="2014728"/>
                  </a:moveTo>
                  <a:lnTo>
                    <a:pt x="1764792" y="1740408"/>
                  </a:lnTo>
                </a:path>
                <a:path w="4127500" h="4066540">
                  <a:moveTo>
                    <a:pt x="1764792" y="1740408"/>
                  </a:moveTo>
                  <a:lnTo>
                    <a:pt x="2063495" y="1630680"/>
                  </a:lnTo>
                </a:path>
                <a:path w="4127500" h="4066540">
                  <a:moveTo>
                    <a:pt x="2063495" y="1399032"/>
                  </a:moveTo>
                  <a:lnTo>
                    <a:pt x="2514599" y="1560576"/>
                  </a:lnTo>
                </a:path>
                <a:path w="4127500" h="4066540">
                  <a:moveTo>
                    <a:pt x="2514599" y="1560576"/>
                  </a:moveTo>
                  <a:lnTo>
                    <a:pt x="2752344" y="1975104"/>
                  </a:lnTo>
                </a:path>
                <a:path w="4127500" h="4066540">
                  <a:moveTo>
                    <a:pt x="2752344" y="1975104"/>
                  </a:moveTo>
                  <a:lnTo>
                    <a:pt x="2670047" y="2444496"/>
                  </a:lnTo>
                </a:path>
                <a:path w="4127500" h="4066540">
                  <a:moveTo>
                    <a:pt x="2670047" y="2444496"/>
                  </a:moveTo>
                  <a:lnTo>
                    <a:pt x="2304287" y="2752344"/>
                  </a:lnTo>
                </a:path>
                <a:path w="4127500" h="4066540">
                  <a:moveTo>
                    <a:pt x="2304287" y="2752344"/>
                  </a:moveTo>
                  <a:lnTo>
                    <a:pt x="1825752" y="2752344"/>
                  </a:lnTo>
                </a:path>
                <a:path w="4127500" h="4066540">
                  <a:moveTo>
                    <a:pt x="1825752" y="2752344"/>
                  </a:moveTo>
                  <a:lnTo>
                    <a:pt x="1459992" y="2444496"/>
                  </a:lnTo>
                </a:path>
                <a:path w="4127500" h="4066540">
                  <a:moveTo>
                    <a:pt x="1459992" y="2444496"/>
                  </a:moveTo>
                  <a:lnTo>
                    <a:pt x="1377695" y="1975104"/>
                  </a:lnTo>
                </a:path>
                <a:path w="4127500" h="4066540">
                  <a:moveTo>
                    <a:pt x="1377695" y="1975104"/>
                  </a:moveTo>
                  <a:lnTo>
                    <a:pt x="1615440" y="1560576"/>
                  </a:lnTo>
                </a:path>
                <a:path w="4127500" h="4066540">
                  <a:moveTo>
                    <a:pt x="1615440" y="1560576"/>
                  </a:moveTo>
                  <a:lnTo>
                    <a:pt x="2063495" y="1399032"/>
                  </a:lnTo>
                </a:path>
                <a:path w="4127500" h="4066540">
                  <a:moveTo>
                    <a:pt x="2063495" y="1164336"/>
                  </a:moveTo>
                  <a:lnTo>
                    <a:pt x="2663952" y="1383792"/>
                  </a:lnTo>
                </a:path>
                <a:path w="4127500" h="4066540">
                  <a:moveTo>
                    <a:pt x="2663952" y="1383792"/>
                  </a:moveTo>
                  <a:lnTo>
                    <a:pt x="2980944" y="1935480"/>
                  </a:lnTo>
                </a:path>
                <a:path w="4127500" h="4066540">
                  <a:moveTo>
                    <a:pt x="2980944" y="1935480"/>
                  </a:moveTo>
                  <a:lnTo>
                    <a:pt x="2871216" y="2563368"/>
                  </a:lnTo>
                </a:path>
                <a:path w="4127500" h="4066540">
                  <a:moveTo>
                    <a:pt x="2871216" y="2563368"/>
                  </a:moveTo>
                  <a:lnTo>
                    <a:pt x="2383535" y="2971800"/>
                  </a:lnTo>
                </a:path>
                <a:path w="4127500" h="4066540">
                  <a:moveTo>
                    <a:pt x="2383535" y="2971800"/>
                  </a:moveTo>
                  <a:lnTo>
                    <a:pt x="1746504" y="2971800"/>
                  </a:lnTo>
                </a:path>
                <a:path w="4127500" h="4066540">
                  <a:moveTo>
                    <a:pt x="1746504" y="2971800"/>
                  </a:moveTo>
                  <a:lnTo>
                    <a:pt x="1258823" y="2563368"/>
                  </a:lnTo>
                </a:path>
                <a:path w="4127500" h="4066540">
                  <a:moveTo>
                    <a:pt x="1258823" y="2563368"/>
                  </a:moveTo>
                  <a:lnTo>
                    <a:pt x="1149095" y="1935480"/>
                  </a:lnTo>
                </a:path>
                <a:path w="4127500" h="4066540">
                  <a:moveTo>
                    <a:pt x="1149095" y="1935480"/>
                  </a:moveTo>
                  <a:lnTo>
                    <a:pt x="1466087" y="1383792"/>
                  </a:lnTo>
                </a:path>
                <a:path w="4127500" h="4066540">
                  <a:moveTo>
                    <a:pt x="1466087" y="1383792"/>
                  </a:moveTo>
                  <a:lnTo>
                    <a:pt x="2063495" y="1164336"/>
                  </a:lnTo>
                </a:path>
                <a:path w="4127500" h="4066540">
                  <a:moveTo>
                    <a:pt x="2063495" y="932688"/>
                  </a:moveTo>
                  <a:lnTo>
                    <a:pt x="2813304" y="1203960"/>
                  </a:lnTo>
                </a:path>
                <a:path w="4127500" h="4066540">
                  <a:moveTo>
                    <a:pt x="2813304" y="1203960"/>
                  </a:moveTo>
                  <a:lnTo>
                    <a:pt x="3209544" y="1895856"/>
                  </a:lnTo>
                </a:path>
                <a:path w="4127500" h="4066540">
                  <a:moveTo>
                    <a:pt x="3209544" y="1895856"/>
                  </a:moveTo>
                  <a:lnTo>
                    <a:pt x="3072384" y="2679192"/>
                  </a:lnTo>
                </a:path>
                <a:path w="4127500" h="4066540">
                  <a:moveTo>
                    <a:pt x="3072384" y="2679192"/>
                  </a:moveTo>
                  <a:lnTo>
                    <a:pt x="2462784" y="3191256"/>
                  </a:lnTo>
                </a:path>
                <a:path w="4127500" h="4066540">
                  <a:moveTo>
                    <a:pt x="2462784" y="3191256"/>
                  </a:moveTo>
                  <a:lnTo>
                    <a:pt x="1667256" y="3191256"/>
                  </a:lnTo>
                </a:path>
                <a:path w="4127500" h="4066540">
                  <a:moveTo>
                    <a:pt x="1667256" y="3191256"/>
                  </a:moveTo>
                  <a:lnTo>
                    <a:pt x="1057656" y="2679192"/>
                  </a:lnTo>
                </a:path>
                <a:path w="4127500" h="4066540">
                  <a:moveTo>
                    <a:pt x="1057656" y="2679192"/>
                  </a:moveTo>
                  <a:lnTo>
                    <a:pt x="917447" y="1895856"/>
                  </a:lnTo>
                </a:path>
                <a:path w="4127500" h="4066540">
                  <a:moveTo>
                    <a:pt x="917447" y="1895856"/>
                  </a:moveTo>
                  <a:lnTo>
                    <a:pt x="1316735" y="1203960"/>
                  </a:lnTo>
                </a:path>
                <a:path w="4127500" h="4066540">
                  <a:moveTo>
                    <a:pt x="1316735" y="1203960"/>
                  </a:moveTo>
                  <a:lnTo>
                    <a:pt x="2063495" y="932688"/>
                  </a:lnTo>
                </a:path>
                <a:path w="4127500" h="4066540">
                  <a:moveTo>
                    <a:pt x="2063495" y="701039"/>
                  </a:moveTo>
                  <a:lnTo>
                    <a:pt x="2962656" y="1027176"/>
                  </a:lnTo>
                </a:path>
                <a:path w="4127500" h="4066540">
                  <a:moveTo>
                    <a:pt x="2962656" y="1027176"/>
                  </a:moveTo>
                  <a:lnTo>
                    <a:pt x="3441192" y="1853184"/>
                  </a:lnTo>
                </a:path>
                <a:path w="4127500" h="4066540">
                  <a:moveTo>
                    <a:pt x="3441192" y="1853184"/>
                  </a:moveTo>
                  <a:lnTo>
                    <a:pt x="3273552" y="2795016"/>
                  </a:lnTo>
                </a:path>
                <a:path w="4127500" h="4066540">
                  <a:moveTo>
                    <a:pt x="3273552" y="2795016"/>
                  </a:moveTo>
                  <a:lnTo>
                    <a:pt x="2542032" y="3407664"/>
                  </a:lnTo>
                </a:path>
                <a:path w="4127500" h="4066540">
                  <a:moveTo>
                    <a:pt x="2542032" y="3407664"/>
                  </a:moveTo>
                  <a:lnTo>
                    <a:pt x="1588008" y="3407664"/>
                  </a:lnTo>
                </a:path>
                <a:path w="4127500" h="4066540">
                  <a:moveTo>
                    <a:pt x="1588008" y="3407664"/>
                  </a:moveTo>
                  <a:lnTo>
                    <a:pt x="856488" y="2795016"/>
                  </a:lnTo>
                </a:path>
                <a:path w="4127500" h="4066540">
                  <a:moveTo>
                    <a:pt x="856488" y="2795016"/>
                  </a:moveTo>
                  <a:lnTo>
                    <a:pt x="688847" y="1853184"/>
                  </a:lnTo>
                </a:path>
                <a:path w="4127500" h="4066540">
                  <a:moveTo>
                    <a:pt x="688847" y="1853184"/>
                  </a:moveTo>
                  <a:lnTo>
                    <a:pt x="1167383" y="1027176"/>
                  </a:lnTo>
                </a:path>
                <a:path w="4127500" h="4066540">
                  <a:moveTo>
                    <a:pt x="1167383" y="1027176"/>
                  </a:moveTo>
                  <a:lnTo>
                    <a:pt x="2063495" y="701039"/>
                  </a:lnTo>
                </a:path>
                <a:path w="4127500" h="4066540">
                  <a:moveTo>
                    <a:pt x="2063495" y="466344"/>
                  </a:moveTo>
                  <a:lnTo>
                    <a:pt x="3112008" y="847344"/>
                  </a:lnTo>
                </a:path>
                <a:path w="4127500" h="4066540">
                  <a:moveTo>
                    <a:pt x="3112008" y="847344"/>
                  </a:moveTo>
                  <a:lnTo>
                    <a:pt x="3669792" y="1813560"/>
                  </a:lnTo>
                </a:path>
                <a:path w="4127500" h="4066540">
                  <a:moveTo>
                    <a:pt x="3669792" y="1813560"/>
                  </a:moveTo>
                  <a:lnTo>
                    <a:pt x="3474720" y="2910840"/>
                  </a:lnTo>
                </a:path>
                <a:path w="4127500" h="4066540">
                  <a:moveTo>
                    <a:pt x="3474720" y="2910840"/>
                  </a:moveTo>
                  <a:lnTo>
                    <a:pt x="2621280" y="3627120"/>
                  </a:lnTo>
                </a:path>
                <a:path w="4127500" h="4066540">
                  <a:moveTo>
                    <a:pt x="2621280" y="3627120"/>
                  </a:moveTo>
                  <a:lnTo>
                    <a:pt x="1508759" y="3627120"/>
                  </a:lnTo>
                </a:path>
                <a:path w="4127500" h="4066540">
                  <a:moveTo>
                    <a:pt x="1508759" y="3627120"/>
                  </a:moveTo>
                  <a:lnTo>
                    <a:pt x="652271" y="2910840"/>
                  </a:lnTo>
                </a:path>
                <a:path w="4127500" h="4066540">
                  <a:moveTo>
                    <a:pt x="652271" y="2910840"/>
                  </a:moveTo>
                  <a:lnTo>
                    <a:pt x="460247" y="1813560"/>
                  </a:lnTo>
                </a:path>
                <a:path w="4127500" h="4066540">
                  <a:moveTo>
                    <a:pt x="460247" y="1813560"/>
                  </a:moveTo>
                  <a:lnTo>
                    <a:pt x="1018032" y="847344"/>
                  </a:lnTo>
                </a:path>
                <a:path w="4127500" h="4066540">
                  <a:moveTo>
                    <a:pt x="1018032" y="847344"/>
                  </a:moveTo>
                  <a:lnTo>
                    <a:pt x="2063495" y="466344"/>
                  </a:lnTo>
                </a:path>
                <a:path w="4127500" h="4066540">
                  <a:moveTo>
                    <a:pt x="2063495" y="234696"/>
                  </a:moveTo>
                  <a:lnTo>
                    <a:pt x="3261359" y="670560"/>
                  </a:lnTo>
                </a:path>
                <a:path w="4127500" h="4066540">
                  <a:moveTo>
                    <a:pt x="3261359" y="670560"/>
                  </a:moveTo>
                  <a:lnTo>
                    <a:pt x="3898392" y="1773936"/>
                  </a:lnTo>
                </a:path>
                <a:path w="4127500" h="4066540">
                  <a:moveTo>
                    <a:pt x="3898392" y="1773936"/>
                  </a:moveTo>
                  <a:lnTo>
                    <a:pt x="3675887" y="3026664"/>
                  </a:lnTo>
                </a:path>
                <a:path w="4127500" h="4066540">
                  <a:moveTo>
                    <a:pt x="3675887" y="3026664"/>
                  </a:moveTo>
                  <a:lnTo>
                    <a:pt x="2700528" y="3846576"/>
                  </a:lnTo>
                </a:path>
                <a:path w="4127500" h="4066540">
                  <a:moveTo>
                    <a:pt x="2700528" y="3846576"/>
                  </a:moveTo>
                  <a:lnTo>
                    <a:pt x="1426463" y="3846576"/>
                  </a:lnTo>
                </a:path>
                <a:path w="4127500" h="4066540">
                  <a:moveTo>
                    <a:pt x="1426463" y="3846576"/>
                  </a:moveTo>
                  <a:lnTo>
                    <a:pt x="451103" y="3026664"/>
                  </a:lnTo>
                </a:path>
                <a:path w="4127500" h="4066540">
                  <a:moveTo>
                    <a:pt x="451103" y="3026664"/>
                  </a:moveTo>
                  <a:lnTo>
                    <a:pt x="231647" y="1773936"/>
                  </a:lnTo>
                </a:path>
                <a:path w="4127500" h="4066540">
                  <a:moveTo>
                    <a:pt x="231647" y="1773936"/>
                  </a:moveTo>
                  <a:lnTo>
                    <a:pt x="868680" y="670560"/>
                  </a:lnTo>
                </a:path>
                <a:path w="4127500" h="4066540">
                  <a:moveTo>
                    <a:pt x="868680" y="670560"/>
                  </a:moveTo>
                  <a:lnTo>
                    <a:pt x="2063495" y="234696"/>
                  </a:lnTo>
                </a:path>
                <a:path w="4127500" h="4066540">
                  <a:moveTo>
                    <a:pt x="2063495" y="0"/>
                  </a:moveTo>
                  <a:lnTo>
                    <a:pt x="3410711" y="490727"/>
                  </a:lnTo>
                </a:path>
                <a:path w="4127500" h="4066540">
                  <a:moveTo>
                    <a:pt x="3410711" y="490727"/>
                  </a:moveTo>
                  <a:lnTo>
                    <a:pt x="4126992" y="1731264"/>
                  </a:lnTo>
                </a:path>
                <a:path w="4127500" h="4066540">
                  <a:moveTo>
                    <a:pt x="4126992" y="1731264"/>
                  </a:moveTo>
                  <a:lnTo>
                    <a:pt x="3880104" y="3142488"/>
                  </a:lnTo>
                </a:path>
                <a:path w="4127500" h="4066540">
                  <a:moveTo>
                    <a:pt x="3880104" y="3142488"/>
                  </a:moveTo>
                  <a:lnTo>
                    <a:pt x="2779775" y="4066032"/>
                  </a:lnTo>
                </a:path>
                <a:path w="4127500" h="4066540">
                  <a:moveTo>
                    <a:pt x="2779775" y="4066032"/>
                  </a:moveTo>
                  <a:lnTo>
                    <a:pt x="1347216" y="4066032"/>
                  </a:lnTo>
                </a:path>
                <a:path w="4127500" h="4066540">
                  <a:moveTo>
                    <a:pt x="1347216" y="4066032"/>
                  </a:moveTo>
                  <a:lnTo>
                    <a:pt x="249935" y="3142488"/>
                  </a:lnTo>
                </a:path>
                <a:path w="4127500" h="4066540">
                  <a:moveTo>
                    <a:pt x="249935" y="3142488"/>
                  </a:moveTo>
                  <a:lnTo>
                    <a:pt x="0" y="1731264"/>
                  </a:lnTo>
                </a:path>
                <a:path w="4127500" h="4066540">
                  <a:moveTo>
                    <a:pt x="0" y="1731264"/>
                  </a:moveTo>
                  <a:lnTo>
                    <a:pt x="719327" y="490727"/>
                  </a:lnTo>
                </a:path>
                <a:path w="4127500" h="4066540">
                  <a:moveTo>
                    <a:pt x="719327" y="490727"/>
                  </a:moveTo>
                  <a:lnTo>
                    <a:pt x="2063495" y="0"/>
                  </a:lnTo>
                </a:path>
                <a:path w="4127500" h="4066540">
                  <a:moveTo>
                    <a:pt x="2063495" y="2097024"/>
                  </a:moveTo>
                  <a:lnTo>
                    <a:pt x="2063495" y="0"/>
                  </a:lnTo>
                </a:path>
                <a:path w="4127500" h="4066540">
                  <a:moveTo>
                    <a:pt x="2063495" y="2097024"/>
                  </a:moveTo>
                  <a:lnTo>
                    <a:pt x="3410711" y="490727"/>
                  </a:lnTo>
                </a:path>
                <a:path w="4127500" h="4066540">
                  <a:moveTo>
                    <a:pt x="2063495" y="2097024"/>
                  </a:moveTo>
                  <a:lnTo>
                    <a:pt x="4126992" y="1731264"/>
                  </a:lnTo>
                </a:path>
                <a:path w="4127500" h="4066540">
                  <a:moveTo>
                    <a:pt x="2063495" y="2097024"/>
                  </a:moveTo>
                  <a:lnTo>
                    <a:pt x="3880104" y="3142488"/>
                  </a:lnTo>
                </a:path>
                <a:path w="4127500" h="4066540">
                  <a:moveTo>
                    <a:pt x="2063495" y="2097024"/>
                  </a:moveTo>
                  <a:lnTo>
                    <a:pt x="2779775" y="4066032"/>
                  </a:lnTo>
                </a:path>
                <a:path w="4127500" h="4066540">
                  <a:moveTo>
                    <a:pt x="2063495" y="2097024"/>
                  </a:moveTo>
                  <a:lnTo>
                    <a:pt x="1347216" y="4066032"/>
                  </a:lnTo>
                </a:path>
                <a:path w="4127500" h="4066540">
                  <a:moveTo>
                    <a:pt x="2063495" y="2097024"/>
                  </a:moveTo>
                  <a:lnTo>
                    <a:pt x="249935" y="3142488"/>
                  </a:lnTo>
                </a:path>
                <a:path w="4127500" h="4066540">
                  <a:moveTo>
                    <a:pt x="2063495" y="2097024"/>
                  </a:moveTo>
                  <a:lnTo>
                    <a:pt x="0" y="1731264"/>
                  </a:lnTo>
                </a:path>
                <a:path w="4127500" h="4066540">
                  <a:moveTo>
                    <a:pt x="2063495" y="2097024"/>
                  </a:moveTo>
                  <a:lnTo>
                    <a:pt x="719327" y="490727"/>
                  </a:lnTo>
                </a:path>
                <a:path w="4127500" h="4066540">
                  <a:moveTo>
                    <a:pt x="2063495" y="2097024"/>
                  </a:moveTo>
                  <a:lnTo>
                    <a:pt x="2063495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8396" y="2223515"/>
              <a:ext cx="2261870" cy="3337560"/>
            </a:xfrm>
            <a:custGeom>
              <a:avLst/>
              <a:gdLst/>
              <a:ahLst/>
              <a:cxnLst/>
              <a:rect l="l" t="t" r="r" b="b"/>
              <a:pathLst>
                <a:path w="2261870" h="3337560">
                  <a:moveTo>
                    <a:pt x="432816" y="664463"/>
                  </a:moveTo>
                  <a:lnTo>
                    <a:pt x="1155192" y="0"/>
                  </a:lnTo>
                  <a:lnTo>
                    <a:pt x="1944624" y="585216"/>
                  </a:lnTo>
                  <a:lnTo>
                    <a:pt x="2118360" y="1356360"/>
                  </a:lnTo>
                  <a:lnTo>
                    <a:pt x="2261616" y="2164080"/>
                  </a:lnTo>
                  <a:lnTo>
                    <a:pt x="1722120" y="3078480"/>
                  </a:lnTo>
                  <a:lnTo>
                    <a:pt x="496824" y="3337560"/>
                  </a:lnTo>
                  <a:lnTo>
                    <a:pt x="243840" y="2051304"/>
                  </a:lnTo>
                  <a:lnTo>
                    <a:pt x="0" y="1322832"/>
                  </a:lnTo>
                  <a:lnTo>
                    <a:pt x="432816" y="664463"/>
                  </a:lnTo>
                </a:path>
              </a:pathLst>
            </a:custGeom>
            <a:ln w="27432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50692" y="2473451"/>
              <a:ext cx="2115820" cy="2688590"/>
            </a:xfrm>
            <a:custGeom>
              <a:avLst/>
              <a:gdLst/>
              <a:ahLst/>
              <a:cxnLst/>
              <a:rect l="l" t="t" r="r" b="b"/>
              <a:pathLst>
                <a:path w="2115820" h="2688590">
                  <a:moveTo>
                    <a:pt x="423671" y="499872"/>
                  </a:moveTo>
                  <a:lnTo>
                    <a:pt x="1072895" y="0"/>
                  </a:lnTo>
                  <a:lnTo>
                    <a:pt x="1773935" y="441960"/>
                  </a:lnTo>
                  <a:lnTo>
                    <a:pt x="1886711" y="1133856"/>
                  </a:lnTo>
                  <a:lnTo>
                    <a:pt x="2115311" y="1877568"/>
                  </a:lnTo>
                  <a:lnTo>
                    <a:pt x="1560575" y="2618232"/>
                  </a:lnTo>
                  <a:lnTo>
                    <a:pt x="560832" y="2688336"/>
                  </a:lnTo>
                  <a:lnTo>
                    <a:pt x="198119" y="1783080"/>
                  </a:lnTo>
                  <a:lnTo>
                    <a:pt x="0" y="1088136"/>
                  </a:lnTo>
                  <a:lnTo>
                    <a:pt x="423671" y="499872"/>
                  </a:lnTo>
                </a:path>
              </a:pathLst>
            </a:custGeom>
            <a:ln w="2743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59708" y="3220211"/>
              <a:ext cx="1094740" cy="1143000"/>
            </a:xfrm>
            <a:custGeom>
              <a:avLst/>
              <a:gdLst/>
              <a:ahLst/>
              <a:cxnLst/>
              <a:rect l="l" t="t" r="r" b="b"/>
              <a:pathLst>
                <a:path w="1094739" h="1143000">
                  <a:moveTo>
                    <a:pt x="222503" y="121920"/>
                  </a:moveTo>
                  <a:lnTo>
                    <a:pt x="563879" y="0"/>
                  </a:lnTo>
                  <a:lnTo>
                    <a:pt x="905255" y="121920"/>
                  </a:lnTo>
                  <a:lnTo>
                    <a:pt x="886967" y="472439"/>
                  </a:lnTo>
                  <a:lnTo>
                    <a:pt x="1094231" y="835151"/>
                  </a:lnTo>
                  <a:lnTo>
                    <a:pt x="774191" y="1106424"/>
                  </a:lnTo>
                  <a:lnTo>
                    <a:pt x="341375" y="1143000"/>
                  </a:lnTo>
                  <a:lnTo>
                    <a:pt x="316991" y="673607"/>
                  </a:lnTo>
                  <a:lnTo>
                    <a:pt x="0" y="429768"/>
                  </a:lnTo>
                  <a:lnTo>
                    <a:pt x="222503" y="121920"/>
                  </a:lnTo>
                </a:path>
              </a:pathLst>
            </a:custGeom>
            <a:ln w="27432">
              <a:solidFill>
                <a:srgbClr val="019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97528" y="3437382"/>
            <a:ext cx="135255" cy="386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5" dirty="0">
                <a:latin typeface="Times New Roman"/>
                <a:cs typeface="Times New Roman"/>
              </a:rPr>
              <a:t>10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Times New Roman"/>
              <a:cs typeface="Times New Roman"/>
            </a:endParaRPr>
          </a:p>
          <a:p>
            <a:pPr marL="66675">
              <a:lnSpc>
                <a:spcPct val="100000"/>
              </a:lnSpc>
            </a:pPr>
            <a:r>
              <a:rPr sz="850" spc="-5" dirty="0">
                <a:latin typeface="Times New Roman"/>
                <a:cs typeface="Times New Roman"/>
              </a:rPr>
              <a:t>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97528" y="3204464"/>
            <a:ext cx="13525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5" dirty="0">
                <a:latin typeface="Times New Roman"/>
                <a:cs typeface="Times New Roman"/>
              </a:rPr>
              <a:t>20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97528" y="2505278"/>
            <a:ext cx="135255" cy="619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5" dirty="0">
                <a:latin typeface="Times New Roman"/>
                <a:cs typeface="Times New Roman"/>
              </a:rPr>
              <a:t>50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50" spc="5" dirty="0">
                <a:latin typeface="Times New Roman"/>
                <a:cs typeface="Times New Roman"/>
              </a:rPr>
              <a:t>40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spc="5" dirty="0">
                <a:latin typeface="Times New Roman"/>
                <a:cs typeface="Times New Roman"/>
              </a:rPr>
              <a:t>30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97528" y="2272665"/>
            <a:ext cx="13525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5" dirty="0">
                <a:latin typeface="Times New Roman"/>
                <a:cs typeface="Times New Roman"/>
              </a:rPr>
              <a:t>60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97528" y="2039873"/>
            <a:ext cx="13525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5" dirty="0">
                <a:latin typeface="Times New Roman"/>
                <a:cs typeface="Times New Roman"/>
              </a:rPr>
              <a:t>70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97528" y="1806955"/>
            <a:ext cx="13525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5" dirty="0">
                <a:latin typeface="Times New Roman"/>
                <a:cs typeface="Times New Roman"/>
              </a:rPr>
              <a:t>80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7528" y="1574037"/>
            <a:ext cx="135255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5" dirty="0">
                <a:latin typeface="Times New Roman"/>
                <a:cs typeface="Times New Roman"/>
              </a:rPr>
              <a:t>90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12967" y="1822450"/>
            <a:ext cx="1380490" cy="4921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13360" marR="5080" indent="-201295">
              <a:lnSpc>
                <a:spcPts val="1800"/>
              </a:lnSpc>
              <a:spcBef>
                <a:spcPts val="220"/>
              </a:spcBef>
            </a:pPr>
            <a:r>
              <a:rPr sz="1550" dirty="0">
                <a:latin typeface="Times New Roman"/>
                <a:cs typeface="Times New Roman"/>
              </a:rPr>
              <a:t>Общие </a:t>
            </a:r>
            <a:r>
              <a:rPr sz="1550" spc="-10" dirty="0">
                <a:latin typeface="Times New Roman"/>
                <a:cs typeface="Times New Roman"/>
              </a:rPr>
              <a:t>задачи </a:t>
            </a:r>
            <a:r>
              <a:rPr sz="1550" spc="5" dirty="0">
                <a:latin typeface="Times New Roman"/>
                <a:cs typeface="Times New Roman"/>
              </a:rPr>
              <a:t>и  </a:t>
            </a:r>
            <a:r>
              <a:rPr sz="1550" dirty="0">
                <a:latin typeface="Times New Roman"/>
                <a:cs typeface="Times New Roman"/>
              </a:rPr>
              <a:t>требования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61252" y="3227908"/>
            <a:ext cx="81089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latin typeface="Times New Roman"/>
                <a:cs typeface="Times New Roman"/>
              </a:rPr>
              <a:t>Общение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04965" y="4696714"/>
            <a:ext cx="11639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40" dirty="0">
                <a:latin typeface="Times New Roman"/>
                <a:cs typeface="Times New Roman"/>
              </a:rPr>
              <a:t>М</a:t>
            </a:r>
            <a:r>
              <a:rPr sz="1550" spc="-10" dirty="0">
                <a:latin typeface="Times New Roman"/>
                <a:cs typeface="Times New Roman"/>
              </a:rPr>
              <a:t>о</a:t>
            </a:r>
            <a:r>
              <a:rPr sz="1550" spc="5" dirty="0">
                <a:latin typeface="Times New Roman"/>
                <a:cs typeface="Times New Roman"/>
              </a:rPr>
              <a:t>би</a:t>
            </a:r>
            <a:r>
              <a:rPr sz="1550" spc="-5" dirty="0">
                <a:latin typeface="Times New Roman"/>
                <a:cs typeface="Times New Roman"/>
              </a:rPr>
              <a:t>л</a:t>
            </a:r>
            <a:r>
              <a:rPr sz="1550" spc="5" dirty="0">
                <a:latin typeface="Times New Roman"/>
                <a:cs typeface="Times New Roman"/>
              </a:rPr>
              <a:t>ьн</a:t>
            </a:r>
            <a:r>
              <a:rPr sz="1550" spc="35" dirty="0">
                <a:latin typeface="Times New Roman"/>
                <a:cs typeface="Times New Roman"/>
              </a:rPr>
              <a:t>о</a:t>
            </a:r>
            <a:r>
              <a:rPr sz="1550" dirty="0">
                <a:latin typeface="Times New Roman"/>
                <a:cs typeface="Times New Roman"/>
              </a:rPr>
              <a:t>с</a:t>
            </a:r>
            <a:r>
              <a:rPr sz="1550" spc="-10" dirty="0">
                <a:latin typeface="Times New Roman"/>
                <a:cs typeface="Times New Roman"/>
              </a:rPr>
              <a:t>т</a:t>
            </a:r>
            <a:r>
              <a:rPr sz="1550" dirty="0">
                <a:latin typeface="Times New Roman"/>
                <a:cs typeface="Times New Roman"/>
              </a:rPr>
              <a:t>ь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65521" y="5655360"/>
            <a:ext cx="167068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5" dirty="0">
                <a:latin typeface="Times New Roman"/>
                <a:cs typeface="Times New Roman"/>
              </a:rPr>
              <a:t>Самообслуживание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92857" y="5655360"/>
            <a:ext cx="129730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0" dirty="0">
                <a:latin typeface="Times New Roman"/>
                <a:cs typeface="Times New Roman"/>
              </a:rPr>
              <a:t>Бытовая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жизнь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4196" y="4467605"/>
            <a:ext cx="1535430" cy="72072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065" marR="5080" indent="635" algn="ctr">
              <a:lnSpc>
                <a:spcPts val="1800"/>
              </a:lnSpc>
              <a:spcBef>
                <a:spcPts val="219"/>
              </a:spcBef>
            </a:pPr>
            <a:r>
              <a:rPr sz="1550" spc="5" dirty="0">
                <a:latin typeface="Times New Roman"/>
                <a:cs typeface="Times New Roman"/>
              </a:rPr>
              <a:t>Межличностные  </a:t>
            </a:r>
            <a:r>
              <a:rPr sz="1550" dirty="0">
                <a:latin typeface="Times New Roman"/>
                <a:cs typeface="Times New Roman"/>
              </a:rPr>
              <a:t>взаимодействия</a:t>
            </a:r>
            <a:r>
              <a:rPr sz="1550" spc="-20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и  </a:t>
            </a:r>
            <a:r>
              <a:rPr sz="1550" spc="-5" dirty="0">
                <a:latin typeface="Times New Roman"/>
                <a:cs typeface="Times New Roman"/>
              </a:rPr>
              <a:t>отношения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5945" y="3227908"/>
            <a:ext cx="19132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15" dirty="0">
                <a:latin typeface="Times New Roman"/>
                <a:cs typeface="Times New Roman"/>
              </a:rPr>
              <a:t>Главные </a:t>
            </a:r>
            <a:r>
              <a:rPr sz="1550" spc="5" dirty="0">
                <a:latin typeface="Times New Roman"/>
                <a:cs typeface="Times New Roman"/>
              </a:rPr>
              <a:t>сферы жизни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17828" y="1707337"/>
            <a:ext cx="1917064" cy="721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830"/>
              </a:lnSpc>
              <a:spcBef>
                <a:spcPts val="110"/>
              </a:spcBef>
            </a:pPr>
            <a:r>
              <a:rPr sz="1550" spc="5" dirty="0">
                <a:latin typeface="Times New Roman"/>
                <a:cs typeface="Times New Roman"/>
              </a:rPr>
              <a:t>Жизнь в</a:t>
            </a:r>
            <a:r>
              <a:rPr sz="1550" spc="-1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сообществах,</a:t>
            </a:r>
            <a:endParaRPr sz="1550">
              <a:latin typeface="Times New Roman"/>
              <a:cs typeface="Times New Roman"/>
            </a:endParaRPr>
          </a:p>
          <a:p>
            <a:pPr marL="137795" marR="137160" indent="635" algn="ctr">
              <a:lnSpc>
                <a:spcPts val="1800"/>
              </a:lnSpc>
              <a:spcBef>
                <a:spcPts val="80"/>
              </a:spcBef>
            </a:pPr>
            <a:r>
              <a:rPr sz="1550" spc="5" dirty="0">
                <a:latin typeface="Times New Roman"/>
                <a:cs typeface="Times New Roman"/>
              </a:rPr>
              <a:t>общественная и  </a:t>
            </a:r>
            <a:r>
              <a:rPr sz="1550" dirty="0">
                <a:latin typeface="Times New Roman"/>
                <a:cs typeface="Times New Roman"/>
              </a:rPr>
              <a:t>гражданская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spc="5" dirty="0">
                <a:latin typeface="Times New Roman"/>
                <a:cs typeface="Times New Roman"/>
              </a:rPr>
              <a:t>жизнь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5363" y="653643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2412" y="6397853"/>
            <a:ext cx="232473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latin typeface="Times New Roman"/>
                <a:cs typeface="Times New Roman"/>
              </a:rPr>
              <a:t>поражение </a:t>
            </a:r>
            <a:r>
              <a:rPr sz="1550" spc="-5" dirty="0">
                <a:latin typeface="Times New Roman"/>
                <a:cs typeface="Times New Roman"/>
              </a:rPr>
              <a:t>шейного</a:t>
            </a:r>
            <a:r>
              <a:rPr sz="1550" spc="1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отдела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37916" y="653643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743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395853" y="6397853"/>
            <a:ext cx="234315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latin typeface="Times New Roman"/>
                <a:cs typeface="Times New Roman"/>
              </a:rPr>
              <a:t>поражение </a:t>
            </a:r>
            <a:r>
              <a:rPr sz="1550" spc="-30" dirty="0">
                <a:latin typeface="Times New Roman"/>
                <a:cs typeface="Times New Roman"/>
              </a:rPr>
              <a:t>грудного</a:t>
            </a:r>
            <a:r>
              <a:rPr sz="1550" spc="9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отдела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48755" y="653643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019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307963" y="6397853"/>
            <a:ext cx="267906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latin typeface="Times New Roman"/>
                <a:cs typeface="Times New Roman"/>
              </a:rPr>
              <a:t>поражение </a:t>
            </a:r>
            <a:r>
              <a:rPr sz="1550" spc="-5" dirty="0">
                <a:latin typeface="Times New Roman"/>
                <a:cs typeface="Times New Roman"/>
              </a:rPr>
              <a:t>поясничного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-175" dirty="0">
                <a:latin typeface="Times New Roman"/>
                <a:cs typeface="Times New Roman"/>
              </a:rPr>
              <a:t>о</a:t>
            </a:r>
            <a:r>
              <a:rPr sz="1800" b="1" spc="-262" baseline="2314" dirty="0">
                <a:solidFill>
                  <a:srgbClr val="888888"/>
                </a:solidFill>
                <a:latin typeface="Arial"/>
                <a:cs typeface="Arial"/>
              </a:rPr>
              <a:t>47</a:t>
            </a:r>
            <a:r>
              <a:rPr sz="1550" spc="-175" dirty="0">
                <a:latin typeface="Times New Roman"/>
                <a:cs typeface="Times New Roman"/>
              </a:rPr>
              <a:t>тдела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10285"/>
            <a:chOff x="0" y="0"/>
            <a:chExt cx="9144000" cy="10102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9144000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9144000" y="85648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4695" y="0"/>
              <a:ext cx="4613021" cy="6443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4944" y="0"/>
              <a:ext cx="4497197" cy="6443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02864" y="332270"/>
              <a:ext cx="3302254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Электронейрофизиологическая </a:t>
            </a:r>
            <a:r>
              <a:rPr sz="2400" spc="-10" dirty="0"/>
              <a:t>характеристика</a:t>
            </a:r>
            <a:r>
              <a:rPr sz="2400" spc="-5" dirty="0"/>
              <a:t> </a:t>
            </a:r>
            <a:r>
              <a:rPr sz="2400" spc="-10" dirty="0"/>
              <a:t>сегментарных</a:t>
            </a:r>
            <a:endParaRPr sz="2400"/>
          </a:p>
          <a:p>
            <a:pPr marL="346710" algn="ctr">
              <a:lnSpc>
                <a:spcPct val="100000"/>
              </a:lnSpc>
            </a:pPr>
            <a:r>
              <a:rPr sz="2400" spc="-5" dirty="0"/>
              <a:t>нарушений при</a:t>
            </a:r>
            <a:r>
              <a:rPr sz="2400" spc="10" dirty="0"/>
              <a:t> </a:t>
            </a:r>
            <a:r>
              <a:rPr sz="2400" dirty="0"/>
              <a:t>ТБСМ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-12382" y="1124711"/>
            <a:ext cx="8937625" cy="5493385"/>
            <a:chOff x="-12382" y="1124711"/>
            <a:chExt cx="8937625" cy="5493385"/>
          </a:xfrm>
        </p:grpSpPr>
        <p:sp>
          <p:nvSpPr>
            <p:cNvPr id="9" name="object 9"/>
            <p:cNvSpPr/>
            <p:nvPr/>
          </p:nvSpPr>
          <p:spPr>
            <a:xfrm>
              <a:off x="3493008" y="1124711"/>
              <a:ext cx="2663952" cy="18135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2368" y="1795271"/>
              <a:ext cx="70104" cy="640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4903" y="3090672"/>
              <a:ext cx="1438655" cy="8564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95315" y="1827275"/>
              <a:ext cx="798830" cy="1582420"/>
            </a:xfrm>
            <a:custGeom>
              <a:avLst/>
              <a:gdLst/>
              <a:ahLst/>
              <a:cxnLst/>
              <a:rect l="l" t="t" r="r" b="b"/>
              <a:pathLst>
                <a:path w="798829" h="1582420">
                  <a:moveTo>
                    <a:pt x="798576" y="0"/>
                  </a:moveTo>
                  <a:lnTo>
                    <a:pt x="499110" y="66801"/>
                  </a:lnTo>
                  <a:lnTo>
                    <a:pt x="37973" y="488061"/>
                  </a:lnTo>
                  <a:lnTo>
                    <a:pt x="0" y="1581912"/>
                  </a:lnTo>
                </a:path>
              </a:pathLst>
            </a:custGeom>
            <a:ln w="27432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2168" y="6059423"/>
              <a:ext cx="972312" cy="5394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6571" y="3979163"/>
              <a:ext cx="399415" cy="2371725"/>
            </a:xfrm>
            <a:custGeom>
              <a:avLst/>
              <a:gdLst/>
              <a:ahLst/>
              <a:cxnLst/>
              <a:rect l="l" t="t" r="r" b="b"/>
              <a:pathLst>
                <a:path w="399414" h="2371725">
                  <a:moveTo>
                    <a:pt x="77597" y="2371344"/>
                  </a:moveTo>
                  <a:lnTo>
                    <a:pt x="0" y="2163711"/>
                  </a:lnTo>
                  <a:lnTo>
                    <a:pt x="0" y="466217"/>
                  </a:lnTo>
                  <a:lnTo>
                    <a:pt x="399288" y="0"/>
                  </a:lnTo>
                </a:path>
              </a:pathLst>
            </a:custGeom>
            <a:ln w="27432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23815" y="6327647"/>
              <a:ext cx="94488" cy="853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8470" y="4773569"/>
              <a:ext cx="736866" cy="17278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6755" y="5722831"/>
              <a:ext cx="3145790" cy="880744"/>
            </a:xfrm>
            <a:custGeom>
              <a:avLst/>
              <a:gdLst/>
              <a:ahLst/>
              <a:cxnLst/>
              <a:rect l="l" t="t" r="r" b="b"/>
              <a:pathLst>
                <a:path w="3145790" h="880745">
                  <a:moveTo>
                    <a:pt x="0" y="14799"/>
                  </a:moveTo>
                  <a:lnTo>
                    <a:pt x="63002" y="13979"/>
                  </a:lnTo>
                  <a:lnTo>
                    <a:pt x="102479" y="13052"/>
                  </a:lnTo>
                  <a:lnTo>
                    <a:pt x="146563" y="11865"/>
                  </a:lnTo>
                  <a:lnTo>
                    <a:pt x="194725" y="10484"/>
                  </a:lnTo>
                  <a:lnTo>
                    <a:pt x="246434" y="8974"/>
                  </a:lnTo>
                  <a:lnTo>
                    <a:pt x="301159" y="7399"/>
                  </a:lnTo>
                  <a:lnTo>
                    <a:pt x="358368" y="5824"/>
                  </a:lnTo>
                  <a:lnTo>
                    <a:pt x="417531" y="4314"/>
                  </a:lnTo>
                  <a:lnTo>
                    <a:pt x="478117" y="2934"/>
                  </a:lnTo>
                  <a:lnTo>
                    <a:pt x="539594" y="1747"/>
                  </a:lnTo>
                  <a:lnTo>
                    <a:pt x="601433" y="819"/>
                  </a:lnTo>
                  <a:lnTo>
                    <a:pt x="663101" y="215"/>
                  </a:lnTo>
                  <a:lnTo>
                    <a:pt x="724069" y="0"/>
                  </a:lnTo>
                  <a:lnTo>
                    <a:pt x="783804" y="237"/>
                  </a:lnTo>
                  <a:lnTo>
                    <a:pt x="841777" y="992"/>
                  </a:lnTo>
                  <a:lnTo>
                    <a:pt x="897455" y="2329"/>
                  </a:lnTo>
                  <a:lnTo>
                    <a:pt x="950309" y="4314"/>
                  </a:lnTo>
                  <a:lnTo>
                    <a:pt x="999807" y="7011"/>
                  </a:lnTo>
                  <a:lnTo>
                    <a:pt x="1045418" y="10484"/>
                  </a:lnTo>
                  <a:lnTo>
                    <a:pt x="1086612" y="14799"/>
                  </a:lnTo>
                  <a:lnTo>
                    <a:pt x="1150455" y="24457"/>
                  </a:lnTo>
                  <a:lnTo>
                    <a:pt x="1206955" y="36543"/>
                  </a:lnTo>
                  <a:lnTo>
                    <a:pt x="1257300" y="50710"/>
                  </a:lnTo>
                  <a:lnTo>
                    <a:pt x="1302681" y="66611"/>
                  </a:lnTo>
                  <a:lnTo>
                    <a:pt x="1344289" y="83900"/>
                  </a:lnTo>
                  <a:lnTo>
                    <a:pt x="1383315" y="102229"/>
                  </a:lnTo>
                  <a:lnTo>
                    <a:pt x="1420950" y="121252"/>
                  </a:lnTo>
                  <a:lnTo>
                    <a:pt x="1458383" y="140622"/>
                  </a:lnTo>
                  <a:lnTo>
                    <a:pt x="1496806" y="159992"/>
                  </a:lnTo>
                  <a:lnTo>
                    <a:pt x="1537409" y="179016"/>
                  </a:lnTo>
                  <a:lnTo>
                    <a:pt x="1581382" y="197345"/>
                  </a:lnTo>
                  <a:lnTo>
                    <a:pt x="1629918" y="214634"/>
                  </a:lnTo>
                  <a:lnTo>
                    <a:pt x="1674950" y="228299"/>
                  </a:lnTo>
                  <a:lnTo>
                    <a:pt x="1721972" y="240934"/>
                  </a:lnTo>
                  <a:lnTo>
                    <a:pt x="1770639" y="252820"/>
                  </a:lnTo>
                  <a:lnTo>
                    <a:pt x="1820607" y="264238"/>
                  </a:lnTo>
                  <a:lnTo>
                    <a:pt x="1871533" y="275469"/>
                  </a:lnTo>
                  <a:lnTo>
                    <a:pt x="1923072" y="286793"/>
                  </a:lnTo>
                  <a:lnTo>
                    <a:pt x="1974881" y="298492"/>
                  </a:lnTo>
                  <a:lnTo>
                    <a:pt x="2026617" y="310846"/>
                  </a:lnTo>
                  <a:lnTo>
                    <a:pt x="2077934" y="324137"/>
                  </a:lnTo>
                  <a:lnTo>
                    <a:pt x="2128491" y="338645"/>
                  </a:lnTo>
                  <a:lnTo>
                    <a:pt x="2177942" y="354651"/>
                  </a:lnTo>
                  <a:lnTo>
                    <a:pt x="2225944" y="372436"/>
                  </a:lnTo>
                  <a:lnTo>
                    <a:pt x="2272153" y="392282"/>
                  </a:lnTo>
                  <a:lnTo>
                    <a:pt x="2316226" y="414468"/>
                  </a:lnTo>
                  <a:lnTo>
                    <a:pt x="2358987" y="453387"/>
                  </a:lnTo>
                  <a:lnTo>
                    <a:pt x="2384225" y="482626"/>
                  </a:lnTo>
                  <a:lnTo>
                    <a:pt x="2411639" y="516803"/>
                  </a:lnTo>
                  <a:lnTo>
                    <a:pt x="2440932" y="554734"/>
                  </a:lnTo>
                  <a:lnTo>
                    <a:pt x="2471808" y="595234"/>
                  </a:lnTo>
                  <a:lnTo>
                    <a:pt x="2503968" y="637116"/>
                  </a:lnTo>
                  <a:lnTo>
                    <a:pt x="2537117" y="679195"/>
                  </a:lnTo>
                  <a:lnTo>
                    <a:pt x="2570958" y="720287"/>
                  </a:lnTo>
                  <a:lnTo>
                    <a:pt x="2605193" y="759206"/>
                  </a:lnTo>
                  <a:lnTo>
                    <a:pt x="2639526" y="794766"/>
                  </a:lnTo>
                  <a:lnTo>
                    <a:pt x="2673660" y="825783"/>
                  </a:lnTo>
                  <a:lnTo>
                    <a:pt x="2707299" y="851071"/>
                  </a:lnTo>
                  <a:lnTo>
                    <a:pt x="2771900" y="879717"/>
                  </a:lnTo>
                  <a:lnTo>
                    <a:pt x="2802270" y="880706"/>
                  </a:lnTo>
                  <a:lnTo>
                    <a:pt x="2830957" y="871224"/>
                  </a:lnTo>
                  <a:lnTo>
                    <a:pt x="2946493" y="808327"/>
                  </a:lnTo>
                  <a:lnTo>
                    <a:pt x="3047253" y="753463"/>
                  </a:lnTo>
                  <a:lnTo>
                    <a:pt x="3118510" y="714658"/>
                  </a:lnTo>
                  <a:lnTo>
                    <a:pt x="3145535" y="699939"/>
                  </a:lnTo>
                </a:path>
              </a:pathLst>
            </a:custGeom>
            <a:ln w="27431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4271" y="5681471"/>
              <a:ext cx="115824" cy="1005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19783"/>
              <a:ext cx="2295525" cy="929640"/>
            </a:xfrm>
            <a:custGeom>
              <a:avLst/>
              <a:gdLst/>
              <a:ahLst/>
              <a:cxnLst/>
              <a:rect l="l" t="t" r="r" b="b"/>
              <a:pathLst>
                <a:path w="2295525" h="929639">
                  <a:moveTo>
                    <a:pt x="0" y="154939"/>
                  </a:moveTo>
                  <a:lnTo>
                    <a:pt x="7899" y="105956"/>
                  </a:lnTo>
                  <a:lnTo>
                    <a:pt x="29894" y="63422"/>
                  </a:lnTo>
                  <a:lnTo>
                    <a:pt x="63434" y="29886"/>
                  </a:lnTo>
                  <a:lnTo>
                    <a:pt x="105967" y="7896"/>
                  </a:lnTo>
                  <a:lnTo>
                    <a:pt x="154940" y="0"/>
                  </a:lnTo>
                  <a:lnTo>
                    <a:pt x="2140204" y="0"/>
                  </a:lnTo>
                  <a:lnTo>
                    <a:pt x="2189187" y="7896"/>
                  </a:lnTo>
                  <a:lnTo>
                    <a:pt x="2231721" y="29886"/>
                  </a:lnTo>
                  <a:lnTo>
                    <a:pt x="2265257" y="63422"/>
                  </a:lnTo>
                  <a:lnTo>
                    <a:pt x="2287247" y="105956"/>
                  </a:lnTo>
                  <a:lnTo>
                    <a:pt x="2295144" y="154939"/>
                  </a:lnTo>
                  <a:lnTo>
                    <a:pt x="2295144" y="774700"/>
                  </a:lnTo>
                  <a:lnTo>
                    <a:pt x="2287247" y="823683"/>
                  </a:lnTo>
                  <a:lnTo>
                    <a:pt x="2265257" y="866217"/>
                  </a:lnTo>
                  <a:lnTo>
                    <a:pt x="2231721" y="899753"/>
                  </a:lnTo>
                  <a:lnTo>
                    <a:pt x="2189187" y="921743"/>
                  </a:lnTo>
                  <a:lnTo>
                    <a:pt x="2140204" y="929639"/>
                  </a:lnTo>
                  <a:lnTo>
                    <a:pt x="154940" y="929639"/>
                  </a:lnTo>
                  <a:lnTo>
                    <a:pt x="105967" y="921743"/>
                  </a:lnTo>
                  <a:lnTo>
                    <a:pt x="63434" y="899753"/>
                  </a:lnTo>
                  <a:lnTo>
                    <a:pt x="29894" y="866217"/>
                  </a:lnTo>
                  <a:lnTo>
                    <a:pt x="7899" y="823683"/>
                  </a:lnTo>
                  <a:lnTo>
                    <a:pt x="0" y="774700"/>
                  </a:lnTo>
                  <a:lnTo>
                    <a:pt x="0" y="154939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2031" y="1293304"/>
              <a:ext cx="6383020" cy="9591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648711"/>
              <a:ext cx="2350135" cy="927100"/>
            </a:xfrm>
            <a:custGeom>
              <a:avLst/>
              <a:gdLst/>
              <a:ahLst/>
              <a:cxnLst/>
              <a:rect l="l" t="t" r="r" b="b"/>
              <a:pathLst>
                <a:path w="2350135" h="927100">
                  <a:moveTo>
                    <a:pt x="0" y="154432"/>
                  </a:moveTo>
                  <a:lnTo>
                    <a:pt x="7873" y="105598"/>
                  </a:lnTo>
                  <a:lnTo>
                    <a:pt x="29796" y="63203"/>
                  </a:lnTo>
                  <a:lnTo>
                    <a:pt x="63226" y="29780"/>
                  </a:lnTo>
                  <a:lnTo>
                    <a:pt x="105619" y="7867"/>
                  </a:lnTo>
                  <a:lnTo>
                    <a:pt x="154432" y="0"/>
                  </a:lnTo>
                  <a:lnTo>
                    <a:pt x="2195576" y="0"/>
                  </a:lnTo>
                  <a:lnTo>
                    <a:pt x="2244409" y="7867"/>
                  </a:lnTo>
                  <a:lnTo>
                    <a:pt x="2286804" y="29780"/>
                  </a:lnTo>
                  <a:lnTo>
                    <a:pt x="2320227" y="63203"/>
                  </a:lnTo>
                  <a:lnTo>
                    <a:pt x="2342140" y="105598"/>
                  </a:lnTo>
                  <a:lnTo>
                    <a:pt x="2350008" y="154432"/>
                  </a:lnTo>
                  <a:lnTo>
                    <a:pt x="2350008" y="772160"/>
                  </a:lnTo>
                  <a:lnTo>
                    <a:pt x="2342140" y="820993"/>
                  </a:lnTo>
                  <a:lnTo>
                    <a:pt x="2320227" y="863388"/>
                  </a:lnTo>
                  <a:lnTo>
                    <a:pt x="2286804" y="896811"/>
                  </a:lnTo>
                  <a:lnTo>
                    <a:pt x="2244409" y="918724"/>
                  </a:lnTo>
                  <a:lnTo>
                    <a:pt x="2195576" y="926591"/>
                  </a:lnTo>
                  <a:lnTo>
                    <a:pt x="154432" y="926591"/>
                  </a:lnTo>
                  <a:lnTo>
                    <a:pt x="105619" y="918724"/>
                  </a:lnTo>
                  <a:lnTo>
                    <a:pt x="63226" y="896811"/>
                  </a:lnTo>
                  <a:lnTo>
                    <a:pt x="29796" y="863388"/>
                  </a:lnTo>
                  <a:lnTo>
                    <a:pt x="7873" y="820993"/>
                  </a:lnTo>
                  <a:lnTo>
                    <a:pt x="0" y="772160"/>
                  </a:lnTo>
                  <a:lnTo>
                    <a:pt x="0" y="154432"/>
                  </a:lnTo>
                  <a:close/>
                </a:path>
              </a:pathLst>
            </a:custGeom>
            <a:ln w="2438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4155" y="1452499"/>
            <a:ext cx="1958339" cy="19615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ЭМГ</a:t>
            </a:r>
            <a:r>
              <a:rPr sz="2000" b="1" spc="3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спонтанная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активность</a:t>
            </a:r>
            <a:r>
              <a:rPr sz="20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покоя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ЭМГ II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тип,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переднероговый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9641" y="2599944"/>
            <a:ext cx="8763635" cy="4090670"/>
            <a:chOff x="179641" y="2599944"/>
            <a:chExt cx="8763635" cy="4090670"/>
          </a:xfrm>
        </p:grpSpPr>
        <p:sp>
          <p:nvSpPr>
            <p:cNvPr id="24" name="object 24"/>
            <p:cNvSpPr/>
            <p:nvPr/>
          </p:nvSpPr>
          <p:spPr>
            <a:xfrm>
              <a:off x="2557271" y="2599944"/>
              <a:ext cx="6385560" cy="9906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57471" y="5876544"/>
              <a:ext cx="1438910" cy="802005"/>
            </a:xfrm>
            <a:custGeom>
              <a:avLst/>
              <a:gdLst/>
              <a:ahLst/>
              <a:cxnLst/>
              <a:rect l="l" t="t" r="r" b="b"/>
              <a:pathLst>
                <a:path w="1438910" h="802004">
                  <a:moveTo>
                    <a:pt x="1305052" y="0"/>
                  </a:moveTo>
                  <a:lnTo>
                    <a:pt x="133603" y="0"/>
                  </a:lnTo>
                  <a:lnTo>
                    <a:pt x="91374" y="6811"/>
                  </a:lnTo>
                  <a:lnTo>
                    <a:pt x="54699" y="25777"/>
                  </a:lnTo>
                  <a:lnTo>
                    <a:pt x="25777" y="54699"/>
                  </a:lnTo>
                  <a:lnTo>
                    <a:pt x="6811" y="91374"/>
                  </a:lnTo>
                  <a:lnTo>
                    <a:pt x="0" y="133603"/>
                  </a:lnTo>
                  <a:lnTo>
                    <a:pt x="0" y="668019"/>
                  </a:lnTo>
                  <a:lnTo>
                    <a:pt x="6811" y="710249"/>
                  </a:lnTo>
                  <a:lnTo>
                    <a:pt x="25777" y="746924"/>
                  </a:lnTo>
                  <a:lnTo>
                    <a:pt x="54699" y="775846"/>
                  </a:lnTo>
                  <a:lnTo>
                    <a:pt x="91374" y="794812"/>
                  </a:lnTo>
                  <a:lnTo>
                    <a:pt x="133603" y="801623"/>
                  </a:lnTo>
                  <a:lnTo>
                    <a:pt x="1305052" y="801623"/>
                  </a:lnTo>
                  <a:lnTo>
                    <a:pt x="1347281" y="794812"/>
                  </a:lnTo>
                  <a:lnTo>
                    <a:pt x="1383956" y="775846"/>
                  </a:lnTo>
                  <a:lnTo>
                    <a:pt x="1412878" y="746924"/>
                  </a:lnTo>
                  <a:lnTo>
                    <a:pt x="1431844" y="710249"/>
                  </a:lnTo>
                  <a:lnTo>
                    <a:pt x="1438655" y="668019"/>
                  </a:lnTo>
                  <a:lnTo>
                    <a:pt x="1438655" y="133603"/>
                  </a:lnTo>
                  <a:lnTo>
                    <a:pt x="1431844" y="91374"/>
                  </a:lnTo>
                  <a:lnTo>
                    <a:pt x="1412878" y="54699"/>
                  </a:lnTo>
                  <a:lnTo>
                    <a:pt x="1383956" y="25777"/>
                  </a:lnTo>
                  <a:lnTo>
                    <a:pt x="1347281" y="6811"/>
                  </a:lnTo>
                  <a:lnTo>
                    <a:pt x="1305052" y="0"/>
                  </a:lnTo>
                  <a:close/>
                </a:path>
              </a:pathLst>
            </a:custGeom>
            <a:solidFill>
              <a:srgbClr val="C0000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57471" y="5876544"/>
              <a:ext cx="1438910" cy="802005"/>
            </a:xfrm>
            <a:custGeom>
              <a:avLst/>
              <a:gdLst/>
              <a:ahLst/>
              <a:cxnLst/>
              <a:rect l="l" t="t" r="r" b="b"/>
              <a:pathLst>
                <a:path w="1438910" h="802004">
                  <a:moveTo>
                    <a:pt x="0" y="133603"/>
                  </a:moveTo>
                  <a:lnTo>
                    <a:pt x="6811" y="91374"/>
                  </a:lnTo>
                  <a:lnTo>
                    <a:pt x="25777" y="54699"/>
                  </a:lnTo>
                  <a:lnTo>
                    <a:pt x="54699" y="25777"/>
                  </a:lnTo>
                  <a:lnTo>
                    <a:pt x="91374" y="6811"/>
                  </a:lnTo>
                  <a:lnTo>
                    <a:pt x="133603" y="0"/>
                  </a:lnTo>
                  <a:lnTo>
                    <a:pt x="1305052" y="0"/>
                  </a:lnTo>
                  <a:lnTo>
                    <a:pt x="1347281" y="6811"/>
                  </a:lnTo>
                  <a:lnTo>
                    <a:pt x="1383956" y="25777"/>
                  </a:lnTo>
                  <a:lnTo>
                    <a:pt x="1412878" y="54699"/>
                  </a:lnTo>
                  <a:lnTo>
                    <a:pt x="1431844" y="91374"/>
                  </a:lnTo>
                  <a:lnTo>
                    <a:pt x="1438655" y="133603"/>
                  </a:lnTo>
                  <a:lnTo>
                    <a:pt x="1438655" y="668019"/>
                  </a:lnTo>
                  <a:lnTo>
                    <a:pt x="1431844" y="710249"/>
                  </a:lnTo>
                  <a:lnTo>
                    <a:pt x="1412878" y="746924"/>
                  </a:lnTo>
                  <a:lnTo>
                    <a:pt x="1383956" y="775846"/>
                  </a:lnTo>
                  <a:lnTo>
                    <a:pt x="1347281" y="794812"/>
                  </a:lnTo>
                  <a:lnTo>
                    <a:pt x="1305052" y="801623"/>
                  </a:lnTo>
                  <a:lnTo>
                    <a:pt x="133603" y="801623"/>
                  </a:lnTo>
                  <a:lnTo>
                    <a:pt x="91374" y="794812"/>
                  </a:lnTo>
                  <a:lnTo>
                    <a:pt x="54699" y="775846"/>
                  </a:lnTo>
                  <a:lnTo>
                    <a:pt x="25777" y="746924"/>
                  </a:lnTo>
                  <a:lnTo>
                    <a:pt x="6811" y="710249"/>
                  </a:lnTo>
                  <a:lnTo>
                    <a:pt x="0" y="668019"/>
                  </a:lnTo>
                  <a:lnTo>
                    <a:pt x="0" y="133603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2024" y="4050791"/>
              <a:ext cx="2173605" cy="927100"/>
            </a:xfrm>
            <a:custGeom>
              <a:avLst/>
              <a:gdLst/>
              <a:ahLst/>
              <a:cxnLst/>
              <a:rect l="l" t="t" r="r" b="b"/>
              <a:pathLst>
                <a:path w="2173605" h="927100">
                  <a:moveTo>
                    <a:pt x="2018792" y="0"/>
                  </a:moveTo>
                  <a:lnTo>
                    <a:pt x="154432" y="0"/>
                  </a:lnTo>
                  <a:lnTo>
                    <a:pt x="105618" y="7867"/>
                  </a:lnTo>
                  <a:lnTo>
                    <a:pt x="63225" y="29780"/>
                  </a:lnTo>
                  <a:lnTo>
                    <a:pt x="29795" y="63203"/>
                  </a:lnTo>
                  <a:lnTo>
                    <a:pt x="7872" y="105598"/>
                  </a:lnTo>
                  <a:lnTo>
                    <a:pt x="0" y="154431"/>
                  </a:lnTo>
                  <a:lnTo>
                    <a:pt x="0" y="772159"/>
                  </a:lnTo>
                  <a:lnTo>
                    <a:pt x="7872" y="820993"/>
                  </a:lnTo>
                  <a:lnTo>
                    <a:pt x="29795" y="863388"/>
                  </a:lnTo>
                  <a:lnTo>
                    <a:pt x="63225" y="896811"/>
                  </a:lnTo>
                  <a:lnTo>
                    <a:pt x="105618" y="918724"/>
                  </a:lnTo>
                  <a:lnTo>
                    <a:pt x="154432" y="926591"/>
                  </a:lnTo>
                  <a:lnTo>
                    <a:pt x="2018792" y="926591"/>
                  </a:lnTo>
                  <a:lnTo>
                    <a:pt x="2067625" y="918724"/>
                  </a:lnTo>
                  <a:lnTo>
                    <a:pt x="2110020" y="896811"/>
                  </a:lnTo>
                  <a:lnTo>
                    <a:pt x="2143443" y="863388"/>
                  </a:lnTo>
                  <a:lnTo>
                    <a:pt x="2165356" y="820993"/>
                  </a:lnTo>
                  <a:lnTo>
                    <a:pt x="2173224" y="772159"/>
                  </a:lnTo>
                  <a:lnTo>
                    <a:pt x="2173224" y="154431"/>
                  </a:lnTo>
                  <a:lnTo>
                    <a:pt x="2165356" y="105598"/>
                  </a:lnTo>
                  <a:lnTo>
                    <a:pt x="2143443" y="63203"/>
                  </a:lnTo>
                  <a:lnTo>
                    <a:pt x="2110020" y="29780"/>
                  </a:lnTo>
                  <a:lnTo>
                    <a:pt x="2067625" y="7867"/>
                  </a:lnTo>
                  <a:lnTo>
                    <a:pt x="20187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2024" y="4050791"/>
              <a:ext cx="2173605" cy="927100"/>
            </a:xfrm>
            <a:custGeom>
              <a:avLst/>
              <a:gdLst/>
              <a:ahLst/>
              <a:cxnLst/>
              <a:rect l="l" t="t" r="r" b="b"/>
              <a:pathLst>
                <a:path w="2173605" h="927100">
                  <a:moveTo>
                    <a:pt x="0" y="154431"/>
                  </a:moveTo>
                  <a:lnTo>
                    <a:pt x="7872" y="105598"/>
                  </a:lnTo>
                  <a:lnTo>
                    <a:pt x="29795" y="63203"/>
                  </a:lnTo>
                  <a:lnTo>
                    <a:pt x="63225" y="29780"/>
                  </a:lnTo>
                  <a:lnTo>
                    <a:pt x="105618" y="7867"/>
                  </a:lnTo>
                  <a:lnTo>
                    <a:pt x="154432" y="0"/>
                  </a:lnTo>
                  <a:lnTo>
                    <a:pt x="2018792" y="0"/>
                  </a:lnTo>
                  <a:lnTo>
                    <a:pt x="2067625" y="7867"/>
                  </a:lnTo>
                  <a:lnTo>
                    <a:pt x="2110020" y="29780"/>
                  </a:lnTo>
                  <a:lnTo>
                    <a:pt x="2143443" y="63203"/>
                  </a:lnTo>
                  <a:lnTo>
                    <a:pt x="2165356" y="105598"/>
                  </a:lnTo>
                  <a:lnTo>
                    <a:pt x="2173224" y="154431"/>
                  </a:lnTo>
                  <a:lnTo>
                    <a:pt x="2173224" y="772159"/>
                  </a:lnTo>
                  <a:lnTo>
                    <a:pt x="2165356" y="820993"/>
                  </a:lnTo>
                  <a:lnTo>
                    <a:pt x="2143443" y="863388"/>
                  </a:lnTo>
                  <a:lnTo>
                    <a:pt x="2110020" y="896811"/>
                  </a:lnTo>
                  <a:lnTo>
                    <a:pt x="2067625" y="918724"/>
                  </a:lnTo>
                  <a:lnTo>
                    <a:pt x="2018792" y="926591"/>
                  </a:lnTo>
                  <a:lnTo>
                    <a:pt x="154432" y="926591"/>
                  </a:lnTo>
                  <a:lnTo>
                    <a:pt x="105618" y="918724"/>
                  </a:lnTo>
                  <a:lnTo>
                    <a:pt x="63225" y="896811"/>
                  </a:lnTo>
                  <a:lnTo>
                    <a:pt x="29795" y="863388"/>
                  </a:lnTo>
                  <a:lnTo>
                    <a:pt x="7872" y="820993"/>
                  </a:lnTo>
                  <a:lnTo>
                    <a:pt x="0" y="772159"/>
                  </a:lnTo>
                  <a:lnTo>
                    <a:pt x="0" y="154431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16179" y="4182617"/>
            <a:ext cx="120713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F-волны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886265" y="4038409"/>
            <a:ext cx="5727700" cy="951865"/>
            <a:chOff x="2886265" y="4038409"/>
            <a:chExt cx="5727700" cy="951865"/>
          </a:xfrm>
        </p:grpSpPr>
        <p:sp>
          <p:nvSpPr>
            <p:cNvPr id="31" name="object 31"/>
            <p:cNvSpPr/>
            <p:nvPr/>
          </p:nvSpPr>
          <p:spPr>
            <a:xfrm>
              <a:off x="2898647" y="4050791"/>
              <a:ext cx="5702935" cy="927100"/>
            </a:xfrm>
            <a:custGeom>
              <a:avLst/>
              <a:gdLst/>
              <a:ahLst/>
              <a:cxnLst/>
              <a:rect l="l" t="t" r="r" b="b"/>
              <a:pathLst>
                <a:path w="5702934" h="927100">
                  <a:moveTo>
                    <a:pt x="5548376" y="0"/>
                  </a:moveTo>
                  <a:lnTo>
                    <a:pt x="154431" y="0"/>
                  </a:lnTo>
                  <a:lnTo>
                    <a:pt x="105598" y="7867"/>
                  </a:lnTo>
                  <a:lnTo>
                    <a:pt x="63203" y="29780"/>
                  </a:lnTo>
                  <a:lnTo>
                    <a:pt x="29780" y="63203"/>
                  </a:lnTo>
                  <a:lnTo>
                    <a:pt x="7867" y="105598"/>
                  </a:lnTo>
                  <a:lnTo>
                    <a:pt x="0" y="154431"/>
                  </a:lnTo>
                  <a:lnTo>
                    <a:pt x="0" y="772159"/>
                  </a:lnTo>
                  <a:lnTo>
                    <a:pt x="7867" y="820993"/>
                  </a:lnTo>
                  <a:lnTo>
                    <a:pt x="29780" y="863388"/>
                  </a:lnTo>
                  <a:lnTo>
                    <a:pt x="63203" y="896811"/>
                  </a:lnTo>
                  <a:lnTo>
                    <a:pt x="105598" y="918724"/>
                  </a:lnTo>
                  <a:lnTo>
                    <a:pt x="154431" y="926591"/>
                  </a:lnTo>
                  <a:lnTo>
                    <a:pt x="5548376" y="926591"/>
                  </a:lnTo>
                  <a:lnTo>
                    <a:pt x="5597209" y="918724"/>
                  </a:lnTo>
                  <a:lnTo>
                    <a:pt x="5639604" y="896811"/>
                  </a:lnTo>
                  <a:lnTo>
                    <a:pt x="5673027" y="863388"/>
                  </a:lnTo>
                  <a:lnTo>
                    <a:pt x="5694940" y="820993"/>
                  </a:lnTo>
                  <a:lnTo>
                    <a:pt x="5702808" y="772159"/>
                  </a:lnTo>
                  <a:lnTo>
                    <a:pt x="5702808" y="154431"/>
                  </a:lnTo>
                  <a:lnTo>
                    <a:pt x="5694940" y="105598"/>
                  </a:lnTo>
                  <a:lnTo>
                    <a:pt x="5673027" y="63203"/>
                  </a:lnTo>
                  <a:lnTo>
                    <a:pt x="5639604" y="29780"/>
                  </a:lnTo>
                  <a:lnTo>
                    <a:pt x="5597209" y="7867"/>
                  </a:lnTo>
                  <a:lnTo>
                    <a:pt x="5548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98647" y="4050791"/>
              <a:ext cx="5702935" cy="927100"/>
            </a:xfrm>
            <a:custGeom>
              <a:avLst/>
              <a:gdLst/>
              <a:ahLst/>
              <a:cxnLst/>
              <a:rect l="l" t="t" r="r" b="b"/>
              <a:pathLst>
                <a:path w="5702934" h="927100">
                  <a:moveTo>
                    <a:pt x="0" y="154431"/>
                  </a:moveTo>
                  <a:lnTo>
                    <a:pt x="7867" y="105598"/>
                  </a:lnTo>
                  <a:lnTo>
                    <a:pt x="29780" y="63203"/>
                  </a:lnTo>
                  <a:lnTo>
                    <a:pt x="63203" y="29780"/>
                  </a:lnTo>
                  <a:lnTo>
                    <a:pt x="105598" y="7867"/>
                  </a:lnTo>
                  <a:lnTo>
                    <a:pt x="154431" y="0"/>
                  </a:lnTo>
                  <a:lnTo>
                    <a:pt x="5548376" y="0"/>
                  </a:lnTo>
                  <a:lnTo>
                    <a:pt x="5597209" y="7867"/>
                  </a:lnTo>
                  <a:lnTo>
                    <a:pt x="5639604" y="29780"/>
                  </a:lnTo>
                  <a:lnTo>
                    <a:pt x="5673027" y="63203"/>
                  </a:lnTo>
                  <a:lnTo>
                    <a:pt x="5694940" y="105598"/>
                  </a:lnTo>
                  <a:lnTo>
                    <a:pt x="5702808" y="154431"/>
                  </a:lnTo>
                  <a:lnTo>
                    <a:pt x="5702808" y="772159"/>
                  </a:lnTo>
                  <a:lnTo>
                    <a:pt x="5694940" y="820993"/>
                  </a:lnTo>
                  <a:lnTo>
                    <a:pt x="5673027" y="863388"/>
                  </a:lnTo>
                  <a:lnTo>
                    <a:pt x="5639604" y="896811"/>
                  </a:lnTo>
                  <a:lnTo>
                    <a:pt x="5597209" y="918724"/>
                  </a:lnTo>
                  <a:lnTo>
                    <a:pt x="5548376" y="926591"/>
                  </a:lnTo>
                  <a:lnTo>
                    <a:pt x="154431" y="926591"/>
                  </a:lnTo>
                  <a:lnTo>
                    <a:pt x="105598" y="918724"/>
                  </a:lnTo>
                  <a:lnTo>
                    <a:pt x="63203" y="896811"/>
                  </a:lnTo>
                  <a:lnTo>
                    <a:pt x="29780" y="863388"/>
                  </a:lnTo>
                  <a:lnTo>
                    <a:pt x="7867" y="820993"/>
                  </a:lnTo>
                  <a:lnTo>
                    <a:pt x="0" y="772159"/>
                  </a:lnTo>
                  <a:lnTo>
                    <a:pt x="0" y="154431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022219" y="4030217"/>
            <a:ext cx="482600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Наличие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асимметрии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показателей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ЭМГ и</a:t>
            </a:r>
            <a:r>
              <a:rPr sz="20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F-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волны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характеризует</a:t>
            </a:r>
            <a:r>
              <a:rPr sz="20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неравномерность,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«мозаичность»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сегментарного</a:t>
            </a:r>
            <a:r>
              <a:rPr sz="2000" b="1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поражения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934200" y="6553199"/>
            <a:ext cx="2209800" cy="304800"/>
          </a:xfrm>
          <a:custGeom>
            <a:avLst/>
            <a:gdLst/>
            <a:ahLst/>
            <a:cxnLst/>
            <a:rect l="l" t="t" r="r" b="b"/>
            <a:pathLst>
              <a:path w="2209800" h="304800">
                <a:moveTo>
                  <a:pt x="2209800" y="0"/>
                </a:moveTo>
                <a:lnTo>
                  <a:pt x="0" y="0"/>
                </a:lnTo>
                <a:lnTo>
                  <a:pt x="0" y="304800"/>
                </a:lnTo>
                <a:lnTo>
                  <a:pt x="2209800" y="304800"/>
                </a:lnTo>
                <a:lnTo>
                  <a:pt x="2209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247635" y="6580123"/>
            <a:ext cx="15875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Р.А.,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2019г.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10285"/>
            <a:chOff x="0" y="0"/>
            <a:chExt cx="9144000" cy="10102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9144000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9144000" y="85648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55" y="0"/>
              <a:ext cx="4613021" cy="6443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0303" y="0"/>
              <a:ext cx="2546477" cy="6443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2535" y="332270"/>
              <a:ext cx="5499989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8360" marR="5080" indent="-79311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Электронейрофизиологическая </a:t>
            </a:r>
            <a:r>
              <a:rPr sz="2400" spc="-10" dirty="0"/>
              <a:t>характеристика  </a:t>
            </a:r>
            <a:r>
              <a:rPr sz="2400" spc="-15" dirty="0"/>
              <a:t>проводниковых </a:t>
            </a:r>
            <a:r>
              <a:rPr sz="2400" spc="-5" dirty="0"/>
              <a:t>нарушений при</a:t>
            </a:r>
            <a:r>
              <a:rPr sz="2400" spc="40" dirty="0"/>
              <a:t> </a:t>
            </a:r>
            <a:r>
              <a:rPr sz="2400" dirty="0"/>
              <a:t>ТБСМ</a:t>
            </a:r>
            <a:endParaRPr sz="2400"/>
          </a:p>
        </p:txBody>
      </p:sp>
      <p:grpSp>
        <p:nvGrpSpPr>
          <p:cNvPr id="8" name="object 8"/>
          <p:cNvGrpSpPr/>
          <p:nvPr/>
        </p:nvGrpSpPr>
        <p:grpSpPr>
          <a:xfrm>
            <a:off x="1028470" y="1124711"/>
            <a:ext cx="7698740" cy="5493385"/>
            <a:chOff x="1028470" y="1124711"/>
            <a:chExt cx="7698740" cy="5493385"/>
          </a:xfrm>
        </p:grpSpPr>
        <p:sp>
          <p:nvSpPr>
            <p:cNvPr id="9" name="object 9"/>
            <p:cNvSpPr/>
            <p:nvPr/>
          </p:nvSpPr>
          <p:spPr>
            <a:xfrm>
              <a:off x="3493008" y="1124711"/>
              <a:ext cx="2663952" cy="18135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2367" y="1795271"/>
              <a:ext cx="70104" cy="640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4904" y="3090672"/>
              <a:ext cx="1438655" cy="8564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95316" y="1827275"/>
              <a:ext cx="798830" cy="1582420"/>
            </a:xfrm>
            <a:custGeom>
              <a:avLst/>
              <a:gdLst/>
              <a:ahLst/>
              <a:cxnLst/>
              <a:rect l="l" t="t" r="r" b="b"/>
              <a:pathLst>
                <a:path w="798829" h="1582420">
                  <a:moveTo>
                    <a:pt x="798576" y="0"/>
                  </a:moveTo>
                  <a:lnTo>
                    <a:pt x="499110" y="66801"/>
                  </a:lnTo>
                  <a:lnTo>
                    <a:pt x="37973" y="488061"/>
                  </a:lnTo>
                  <a:lnTo>
                    <a:pt x="0" y="1581912"/>
                  </a:lnTo>
                </a:path>
              </a:pathLst>
            </a:custGeom>
            <a:ln w="27432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2167" y="6059423"/>
              <a:ext cx="972312" cy="5394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6572" y="3979163"/>
              <a:ext cx="399415" cy="2371725"/>
            </a:xfrm>
            <a:custGeom>
              <a:avLst/>
              <a:gdLst/>
              <a:ahLst/>
              <a:cxnLst/>
              <a:rect l="l" t="t" r="r" b="b"/>
              <a:pathLst>
                <a:path w="399414" h="2371725">
                  <a:moveTo>
                    <a:pt x="77597" y="2371344"/>
                  </a:moveTo>
                  <a:lnTo>
                    <a:pt x="0" y="2163711"/>
                  </a:lnTo>
                  <a:lnTo>
                    <a:pt x="0" y="466217"/>
                  </a:lnTo>
                  <a:lnTo>
                    <a:pt x="399288" y="0"/>
                  </a:lnTo>
                </a:path>
              </a:pathLst>
            </a:custGeom>
            <a:ln w="27432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23816" y="6327647"/>
              <a:ext cx="94488" cy="853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8470" y="4773569"/>
              <a:ext cx="736866" cy="17278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76756" y="5722831"/>
              <a:ext cx="3145790" cy="880744"/>
            </a:xfrm>
            <a:custGeom>
              <a:avLst/>
              <a:gdLst/>
              <a:ahLst/>
              <a:cxnLst/>
              <a:rect l="l" t="t" r="r" b="b"/>
              <a:pathLst>
                <a:path w="3145790" h="880745">
                  <a:moveTo>
                    <a:pt x="0" y="14799"/>
                  </a:moveTo>
                  <a:lnTo>
                    <a:pt x="63002" y="13979"/>
                  </a:lnTo>
                  <a:lnTo>
                    <a:pt x="102479" y="13052"/>
                  </a:lnTo>
                  <a:lnTo>
                    <a:pt x="146563" y="11865"/>
                  </a:lnTo>
                  <a:lnTo>
                    <a:pt x="194725" y="10484"/>
                  </a:lnTo>
                  <a:lnTo>
                    <a:pt x="246434" y="8974"/>
                  </a:lnTo>
                  <a:lnTo>
                    <a:pt x="301159" y="7399"/>
                  </a:lnTo>
                  <a:lnTo>
                    <a:pt x="358368" y="5824"/>
                  </a:lnTo>
                  <a:lnTo>
                    <a:pt x="417531" y="4314"/>
                  </a:lnTo>
                  <a:lnTo>
                    <a:pt x="478117" y="2934"/>
                  </a:lnTo>
                  <a:lnTo>
                    <a:pt x="539594" y="1747"/>
                  </a:lnTo>
                  <a:lnTo>
                    <a:pt x="601433" y="819"/>
                  </a:lnTo>
                  <a:lnTo>
                    <a:pt x="663101" y="215"/>
                  </a:lnTo>
                  <a:lnTo>
                    <a:pt x="724069" y="0"/>
                  </a:lnTo>
                  <a:lnTo>
                    <a:pt x="783804" y="237"/>
                  </a:lnTo>
                  <a:lnTo>
                    <a:pt x="841777" y="992"/>
                  </a:lnTo>
                  <a:lnTo>
                    <a:pt x="897455" y="2329"/>
                  </a:lnTo>
                  <a:lnTo>
                    <a:pt x="950309" y="4314"/>
                  </a:lnTo>
                  <a:lnTo>
                    <a:pt x="999807" y="7011"/>
                  </a:lnTo>
                  <a:lnTo>
                    <a:pt x="1045418" y="10484"/>
                  </a:lnTo>
                  <a:lnTo>
                    <a:pt x="1086612" y="14799"/>
                  </a:lnTo>
                  <a:lnTo>
                    <a:pt x="1150455" y="24457"/>
                  </a:lnTo>
                  <a:lnTo>
                    <a:pt x="1206955" y="36543"/>
                  </a:lnTo>
                  <a:lnTo>
                    <a:pt x="1257300" y="50710"/>
                  </a:lnTo>
                  <a:lnTo>
                    <a:pt x="1302681" y="66611"/>
                  </a:lnTo>
                  <a:lnTo>
                    <a:pt x="1344289" y="83900"/>
                  </a:lnTo>
                  <a:lnTo>
                    <a:pt x="1383315" y="102229"/>
                  </a:lnTo>
                  <a:lnTo>
                    <a:pt x="1420950" y="121252"/>
                  </a:lnTo>
                  <a:lnTo>
                    <a:pt x="1458383" y="140622"/>
                  </a:lnTo>
                  <a:lnTo>
                    <a:pt x="1496806" y="159992"/>
                  </a:lnTo>
                  <a:lnTo>
                    <a:pt x="1537409" y="179016"/>
                  </a:lnTo>
                  <a:lnTo>
                    <a:pt x="1581382" y="197345"/>
                  </a:lnTo>
                  <a:lnTo>
                    <a:pt x="1629918" y="214634"/>
                  </a:lnTo>
                  <a:lnTo>
                    <a:pt x="1674950" y="228299"/>
                  </a:lnTo>
                  <a:lnTo>
                    <a:pt x="1721972" y="240934"/>
                  </a:lnTo>
                  <a:lnTo>
                    <a:pt x="1770639" y="252820"/>
                  </a:lnTo>
                  <a:lnTo>
                    <a:pt x="1820607" y="264238"/>
                  </a:lnTo>
                  <a:lnTo>
                    <a:pt x="1871533" y="275469"/>
                  </a:lnTo>
                  <a:lnTo>
                    <a:pt x="1923072" y="286793"/>
                  </a:lnTo>
                  <a:lnTo>
                    <a:pt x="1974881" y="298492"/>
                  </a:lnTo>
                  <a:lnTo>
                    <a:pt x="2026617" y="310846"/>
                  </a:lnTo>
                  <a:lnTo>
                    <a:pt x="2077934" y="324137"/>
                  </a:lnTo>
                  <a:lnTo>
                    <a:pt x="2128491" y="338645"/>
                  </a:lnTo>
                  <a:lnTo>
                    <a:pt x="2177942" y="354651"/>
                  </a:lnTo>
                  <a:lnTo>
                    <a:pt x="2225944" y="372436"/>
                  </a:lnTo>
                  <a:lnTo>
                    <a:pt x="2272153" y="392282"/>
                  </a:lnTo>
                  <a:lnTo>
                    <a:pt x="2316226" y="414468"/>
                  </a:lnTo>
                  <a:lnTo>
                    <a:pt x="2358987" y="453387"/>
                  </a:lnTo>
                  <a:lnTo>
                    <a:pt x="2384225" y="482626"/>
                  </a:lnTo>
                  <a:lnTo>
                    <a:pt x="2411639" y="516803"/>
                  </a:lnTo>
                  <a:lnTo>
                    <a:pt x="2440932" y="554734"/>
                  </a:lnTo>
                  <a:lnTo>
                    <a:pt x="2471808" y="595234"/>
                  </a:lnTo>
                  <a:lnTo>
                    <a:pt x="2503968" y="637116"/>
                  </a:lnTo>
                  <a:lnTo>
                    <a:pt x="2537117" y="679195"/>
                  </a:lnTo>
                  <a:lnTo>
                    <a:pt x="2570958" y="720287"/>
                  </a:lnTo>
                  <a:lnTo>
                    <a:pt x="2605193" y="759206"/>
                  </a:lnTo>
                  <a:lnTo>
                    <a:pt x="2639526" y="794766"/>
                  </a:lnTo>
                  <a:lnTo>
                    <a:pt x="2673660" y="825783"/>
                  </a:lnTo>
                  <a:lnTo>
                    <a:pt x="2707299" y="851071"/>
                  </a:lnTo>
                  <a:lnTo>
                    <a:pt x="2771900" y="879717"/>
                  </a:lnTo>
                  <a:lnTo>
                    <a:pt x="2802270" y="880706"/>
                  </a:lnTo>
                  <a:lnTo>
                    <a:pt x="2830957" y="871224"/>
                  </a:lnTo>
                  <a:lnTo>
                    <a:pt x="2946493" y="808327"/>
                  </a:lnTo>
                  <a:lnTo>
                    <a:pt x="3047253" y="753463"/>
                  </a:lnTo>
                  <a:lnTo>
                    <a:pt x="3118510" y="714658"/>
                  </a:lnTo>
                  <a:lnTo>
                    <a:pt x="3145535" y="699939"/>
                  </a:lnTo>
                </a:path>
              </a:pathLst>
            </a:custGeom>
            <a:ln w="27431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4272" y="5681471"/>
              <a:ext cx="115824" cy="1005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37303" y="4501896"/>
              <a:ext cx="469900" cy="1362710"/>
            </a:xfrm>
            <a:custGeom>
              <a:avLst/>
              <a:gdLst/>
              <a:ahLst/>
              <a:cxnLst/>
              <a:rect l="l" t="t" r="r" b="b"/>
              <a:pathLst>
                <a:path w="469900" h="1362710">
                  <a:moveTo>
                    <a:pt x="391160" y="0"/>
                  </a:moveTo>
                  <a:lnTo>
                    <a:pt x="78232" y="0"/>
                  </a:lnTo>
                  <a:lnTo>
                    <a:pt x="47791" y="6151"/>
                  </a:lnTo>
                  <a:lnTo>
                    <a:pt x="22923" y="22923"/>
                  </a:lnTo>
                  <a:lnTo>
                    <a:pt x="6151" y="47791"/>
                  </a:lnTo>
                  <a:lnTo>
                    <a:pt x="0" y="78231"/>
                  </a:lnTo>
                  <a:lnTo>
                    <a:pt x="0" y="1284223"/>
                  </a:lnTo>
                  <a:lnTo>
                    <a:pt x="6151" y="1314675"/>
                  </a:lnTo>
                  <a:lnTo>
                    <a:pt x="22923" y="1339542"/>
                  </a:lnTo>
                  <a:lnTo>
                    <a:pt x="47791" y="1356308"/>
                  </a:lnTo>
                  <a:lnTo>
                    <a:pt x="78232" y="1362455"/>
                  </a:lnTo>
                  <a:lnTo>
                    <a:pt x="391160" y="1362455"/>
                  </a:lnTo>
                  <a:lnTo>
                    <a:pt x="421600" y="1356308"/>
                  </a:lnTo>
                  <a:lnTo>
                    <a:pt x="446468" y="1339542"/>
                  </a:lnTo>
                  <a:lnTo>
                    <a:pt x="463240" y="1314675"/>
                  </a:lnTo>
                  <a:lnTo>
                    <a:pt x="469392" y="1284223"/>
                  </a:lnTo>
                  <a:lnTo>
                    <a:pt x="469392" y="78231"/>
                  </a:lnTo>
                  <a:lnTo>
                    <a:pt x="463240" y="47791"/>
                  </a:lnTo>
                  <a:lnTo>
                    <a:pt x="446468" y="22923"/>
                  </a:lnTo>
                  <a:lnTo>
                    <a:pt x="421600" y="6151"/>
                  </a:lnTo>
                  <a:lnTo>
                    <a:pt x="391160" y="0"/>
                  </a:lnTo>
                  <a:close/>
                </a:path>
              </a:pathLst>
            </a:custGeom>
            <a:solidFill>
              <a:srgbClr val="C0000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37303" y="4501896"/>
              <a:ext cx="469900" cy="1362710"/>
            </a:xfrm>
            <a:custGeom>
              <a:avLst/>
              <a:gdLst/>
              <a:ahLst/>
              <a:cxnLst/>
              <a:rect l="l" t="t" r="r" b="b"/>
              <a:pathLst>
                <a:path w="469900" h="1362710">
                  <a:moveTo>
                    <a:pt x="0" y="78231"/>
                  </a:moveTo>
                  <a:lnTo>
                    <a:pt x="6151" y="47791"/>
                  </a:lnTo>
                  <a:lnTo>
                    <a:pt x="22923" y="22923"/>
                  </a:lnTo>
                  <a:lnTo>
                    <a:pt x="47791" y="6151"/>
                  </a:lnTo>
                  <a:lnTo>
                    <a:pt x="78232" y="0"/>
                  </a:lnTo>
                  <a:lnTo>
                    <a:pt x="391160" y="0"/>
                  </a:lnTo>
                  <a:lnTo>
                    <a:pt x="421600" y="6151"/>
                  </a:lnTo>
                  <a:lnTo>
                    <a:pt x="446468" y="22923"/>
                  </a:lnTo>
                  <a:lnTo>
                    <a:pt x="463240" y="47791"/>
                  </a:lnTo>
                  <a:lnTo>
                    <a:pt x="469392" y="78231"/>
                  </a:lnTo>
                  <a:lnTo>
                    <a:pt x="469392" y="1284223"/>
                  </a:lnTo>
                  <a:lnTo>
                    <a:pt x="463240" y="1314675"/>
                  </a:lnTo>
                  <a:lnTo>
                    <a:pt x="446468" y="1339542"/>
                  </a:lnTo>
                  <a:lnTo>
                    <a:pt x="421600" y="1356308"/>
                  </a:lnTo>
                  <a:lnTo>
                    <a:pt x="391160" y="1362455"/>
                  </a:lnTo>
                  <a:lnTo>
                    <a:pt x="78232" y="1362455"/>
                  </a:lnTo>
                  <a:lnTo>
                    <a:pt x="47791" y="1356308"/>
                  </a:lnTo>
                  <a:lnTo>
                    <a:pt x="22923" y="1339542"/>
                  </a:lnTo>
                  <a:lnTo>
                    <a:pt x="6151" y="1314675"/>
                  </a:lnTo>
                  <a:lnTo>
                    <a:pt x="0" y="1284223"/>
                  </a:lnTo>
                  <a:lnTo>
                    <a:pt x="0" y="78231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92367" y="4142232"/>
              <a:ext cx="2722245" cy="1548765"/>
            </a:xfrm>
            <a:custGeom>
              <a:avLst/>
              <a:gdLst/>
              <a:ahLst/>
              <a:cxnLst/>
              <a:rect l="l" t="t" r="r" b="b"/>
              <a:pathLst>
                <a:path w="2722245" h="1548764">
                  <a:moveTo>
                    <a:pt x="0" y="258064"/>
                  </a:moveTo>
                  <a:lnTo>
                    <a:pt x="4158" y="211684"/>
                  </a:lnTo>
                  <a:lnTo>
                    <a:pt x="16148" y="168029"/>
                  </a:lnTo>
                  <a:lnTo>
                    <a:pt x="35240" y="127827"/>
                  </a:lnTo>
                  <a:lnTo>
                    <a:pt x="60703" y="91809"/>
                  </a:lnTo>
                  <a:lnTo>
                    <a:pt x="91809" y="60703"/>
                  </a:lnTo>
                  <a:lnTo>
                    <a:pt x="127827" y="35240"/>
                  </a:lnTo>
                  <a:lnTo>
                    <a:pt x="168029" y="16148"/>
                  </a:lnTo>
                  <a:lnTo>
                    <a:pt x="211684" y="4158"/>
                  </a:lnTo>
                  <a:lnTo>
                    <a:pt x="258064" y="0"/>
                  </a:lnTo>
                  <a:lnTo>
                    <a:pt x="2463800" y="0"/>
                  </a:lnTo>
                  <a:lnTo>
                    <a:pt x="2510179" y="4158"/>
                  </a:lnTo>
                  <a:lnTo>
                    <a:pt x="2553834" y="16148"/>
                  </a:lnTo>
                  <a:lnTo>
                    <a:pt x="2594036" y="35240"/>
                  </a:lnTo>
                  <a:lnTo>
                    <a:pt x="2630054" y="60703"/>
                  </a:lnTo>
                  <a:lnTo>
                    <a:pt x="2661160" y="91809"/>
                  </a:lnTo>
                  <a:lnTo>
                    <a:pt x="2686623" y="127827"/>
                  </a:lnTo>
                  <a:lnTo>
                    <a:pt x="2705715" y="168029"/>
                  </a:lnTo>
                  <a:lnTo>
                    <a:pt x="2717705" y="211684"/>
                  </a:lnTo>
                  <a:lnTo>
                    <a:pt x="2721864" y="258064"/>
                  </a:lnTo>
                  <a:lnTo>
                    <a:pt x="2721864" y="1290320"/>
                  </a:lnTo>
                  <a:lnTo>
                    <a:pt x="2717705" y="1336699"/>
                  </a:lnTo>
                  <a:lnTo>
                    <a:pt x="2705715" y="1380354"/>
                  </a:lnTo>
                  <a:lnTo>
                    <a:pt x="2686623" y="1420556"/>
                  </a:lnTo>
                  <a:lnTo>
                    <a:pt x="2661160" y="1456574"/>
                  </a:lnTo>
                  <a:lnTo>
                    <a:pt x="2630054" y="1487680"/>
                  </a:lnTo>
                  <a:lnTo>
                    <a:pt x="2594036" y="1513143"/>
                  </a:lnTo>
                  <a:lnTo>
                    <a:pt x="2553834" y="1532235"/>
                  </a:lnTo>
                  <a:lnTo>
                    <a:pt x="2510179" y="1544225"/>
                  </a:lnTo>
                  <a:lnTo>
                    <a:pt x="2463800" y="1548384"/>
                  </a:lnTo>
                  <a:lnTo>
                    <a:pt x="258064" y="1548384"/>
                  </a:lnTo>
                  <a:lnTo>
                    <a:pt x="211684" y="1544225"/>
                  </a:lnTo>
                  <a:lnTo>
                    <a:pt x="168029" y="1532235"/>
                  </a:lnTo>
                  <a:lnTo>
                    <a:pt x="127827" y="1513143"/>
                  </a:lnTo>
                  <a:lnTo>
                    <a:pt x="91809" y="1487680"/>
                  </a:lnTo>
                  <a:lnTo>
                    <a:pt x="60703" y="1456574"/>
                  </a:lnTo>
                  <a:lnTo>
                    <a:pt x="35240" y="1420556"/>
                  </a:lnTo>
                  <a:lnTo>
                    <a:pt x="16148" y="1380354"/>
                  </a:lnTo>
                  <a:lnTo>
                    <a:pt x="4158" y="1336699"/>
                  </a:lnTo>
                  <a:lnTo>
                    <a:pt x="0" y="1290320"/>
                  </a:lnTo>
                  <a:lnTo>
                    <a:pt x="0" y="258064"/>
                  </a:lnTo>
                  <a:close/>
                </a:path>
              </a:pathLst>
            </a:custGeom>
            <a:ln w="2438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49085" y="4156075"/>
            <a:ext cx="21977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81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Наличие</a:t>
            </a:r>
            <a:r>
              <a:rPr sz="2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H- 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рефлекса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мышцах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кисти</a:t>
            </a:r>
            <a:r>
              <a:rPr sz="2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стопы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6511" y="2356104"/>
            <a:ext cx="3152140" cy="2359660"/>
          </a:xfrm>
          <a:custGeom>
            <a:avLst/>
            <a:gdLst/>
            <a:ahLst/>
            <a:cxnLst/>
            <a:rect l="l" t="t" r="r" b="b"/>
            <a:pathLst>
              <a:path w="3152140" h="2359660">
                <a:moveTo>
                  <a:pt x="0" y="393192"/>
                </a:moveTo>
                <a:lnTo>
                  <a:pt x="3063" y="343867"/>
                </a:lnTo>
                <a:lnTo>
                  <a:pt x="12009" y="296372"/>
                </a:lnTo>
                <a:lnTo>
                  <a:pt x="26467" y="251075"/>
                </a:lnTo>
                <a:lnTo>
                  <a:pt x="46070" y="208343"/>
                </a:lnTo>
                <a:lnTo>
                  <a:pt x="70450" y="168545"/>
                </a:lnTo>
                <a:lnTo>
                  <a:pt x="99237" y="132051"/>
                </a:lnTo>
                <a:lnTo>
                  <a:pt x="132063" y="99227"/>
                </a:lnTo>
                <a:lnTo>
                  <a:pt x="168559" y="70442"/>
                </a:lnTo>
                <a:lnTo>
                  <a:pt x="208358" y="46065"/>
                </a:lnTo>
                <a:lnTo>
                  <a:pt x="251091" y="26464"/>
                </a:lnTo>
                <a:lnTo>
                  <a:pt x="296388" y="12007"/>
                </a:lnTo>
                <a:lnTo>
                  <a:pt x="343882" y="3063"/>
                </a:lnTo>
                <a:lnTo>
                  <a:pt x="393204" y="0"/>
                </a:lnTo>
                <a:lnTo>
                  <a:pt x="2758440" y="0"/>
                </a:lnTo>
                <a:lnTo>
                  <a:pt x="2807764" y="3063"/>
                </a:lnTo>
                <a:lnTo>
                  <a:pt x="2855259" y="12007"/>
                </a:lnTo>
                <a:lnTo>
                  <a:pt x="2900556" y="26464"/>
                </a:lnTo>
                <a:lnTo>
                  <a:pt x="2943288" y="46065"/>
                </a:lnTo>
                <a:lnTo>
                  <a:pt x="2983086" y="70442"/>
                </a:lnTo>
                <a:lnTo>
                  <a:pt x="3019580" y="99227"/>
                </a:lnTo>
                <a:lnTo>
                  <a:pt x="3052404" y="132051"/>
                </a:lnTo>
                <a:lnTo>
                  <a:pt x="3081189" y="168545"/>
                </a:lnTo>
                <a:lnTo>
                  <a:pt x="3105566" y="208343"/>
                </a:lnTo>
                <a:lnTo>
                  <a:pt x="3125167" y="251075"/>
                </a:lnTo>
                <a:lnTo>
                  <a:pt x="3139624" y="296372"/>
                </a:lnTo>
                <a:lnTo>
                  <a:pt x="3148568" y="343867"/>
                </a:lnTo>
                <a:lnTo>
                  <a:pt x="3151632" y="393192"/>
                </a:lnTo>
                <a:lnTo>
                  <a:pt x="3151632" y="1965960"/>
                </a:lnTo>
                <a:lnTo>
                  <a:pt x="3148568" y="2015284"/>
                </a:lnTo>
                <a:lnTo>
                  <a:pt x="3139624" y="2062779"/>
                </a:lnTo>
                <a:lnTo>
                  <a:pt x="3125167" y="2108076"/>
                </a:lnTo>
                <a:lnTo>
                  <a:pt x="3105566" y="2150808"/>
                </a:lnTo>
                <a:lnTo>
                  <a:pt x="3081189" y="2190606"/>
                </a:lnTo>
                <a:lnTo>
                  <a:pt x="3052404" y="2227100"/>
                </a:lnTo>
                <a:lnTo>
                  <a:pt x="3019580" y="2259924"/>
                </a:lnTo>
                <a:lnTo>
                  <a:pt x="2983086" y="2288709"/>
                </a:lnTo>
                <a:lnTo>
                  <a:pt x="2943288" y="2313086"/>
                </a:lnTo>
                <a:lnTo>
                  <a:pt x="2900556" y="2332687"/>
                </a:lnTo>
                <a:lnTo>
                  <a:pt x="2855259" y="2347144"/>
                </a:lnTo>
                <a:lnTo>
                  <a:pt x="2807764" y="2356088"/>
                </a:lnTo>
                <a:lnTo>
                  <a:pt x="2758440" y="2359152"/>
                </a:lnTo>
                <a:lnTo>
                  <a:pt x="393204" y="2359152"/>
                </a:lnTo>
                <a:lnTo>
                  <a:pt x="343882" y="2356088"/>
                </a:lnTo>
                <a:lnTo>
                  <a:pt x="296388" y="2347144"/>
                </a:lnTo>
                <a:lnTo>
                  <a:pt x="251091" y="2332687"/>
                </a:lnTo>
                <a:lnTo>
                  <a:pt x="208358" y="2313086"/>
                </a:lnTo>
                <a:lnTo>
                  <a:pt x="168559" y="2288709"/>
                </a:lnTo>
                <a:lnTo>
                  <a:pt x="132063" y="2259924"/>
                </a:lnTo>
                <a:lnTo>
                  <a:pt x="99237" y="2227100"/>
                </a:lnTo>
                <a:lnTo>
                  <a:pt x="70450" y="2190606"/>
                </a:lnTo>
                <a:lnTo>
                  <a:pt x="46070" y="2150808"/>
                </a:lnTo>
                <a:lnTo>
                  <a:pt x="26467" y="2108076"/>
                </a:lnTo>
                <a:lnTo>
                  <a:pt x="12009" y="2062779"/>
                </a:lnTo>
                <a:lnTo>
                  <a:pt x="3063" y="2015284"/>
                </a:lnTo>
                <a:lnTo>
                  <a:pt x="0" y="1965960"/>
                </a:lnTo>
                <a:lnTo>
                  <a:pt x="0" y="393192"/>
                </a:lnTo>
                <a:close/>
              </a:path>
            </a:pathLst>
          </a:custGeom>
          <a:ln w="2438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9856" y="2409190"/>
            <a:ext cx="269811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105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Увеличение 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латентности,  снижение</a:t>
            </a:r>
            <a:r>
              <a:rPr sz="24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или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отсутствие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M-ответа  при магнитной  </a:t>
            </a:r>
            <a:r>
              <a:rPr sz="2400" b="1" spc="-15" dirty="0">
                <a:solidFill>
                  <a:srgbClr val="C00000"/>
                </a:solidFill>
                <a:latin typeface="Calibri"/>
                <a:cs typeface="Calibri"/>
              </a:rPr>
              <a:t>стимуляции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34200" y="6553199"/>
            <a:ext cx="2209800" cy="304800"/>
          </a:xfrm>
          <a:custGeom>
            <a:avLst/>
            <a:gdLst/>
            <a:ahLst/>
            <a:cxnLst/>
            <a:rect l="l" t="t" r="r" b="b"/>
            <a:pathLst>
              <a:path w="2209800" h="304800">
                <a:moveTo>
                  <a:pt x="2209800" y="0"/>
                </a:moveTo>
                <a:lnTo>
                  <a:pt x="0" y="0"/>
                </a:lnTo>
                <a:lnTo>
                  <a:pt x="0" y="304800"/>
                </a:lnTo>
                <a:lnTo>
                  <a:pt x="2209800" y="304800"/>
                </a:lnTo>
                <a:lnTo>
                  <a:pt x="2209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47635" y="6580123"/>
            <a:ext cx="15875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Р.А.,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2019г.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203782"/>
            <a:ext cx="8214995" cy="3627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6870" marR="5080" indent="-344805" algn="just">
              <a:lnSpc>
                <a:spcPct val="101400"/>
              </a:lnSpc>
              <a:spcBef>
                <a:spcPts val="60"/>
              </a:spcBef>
              <a:buClr>
                <a:srgbClr val="000099"/>
              </a:buClr>
              <a:buSzPct val="116666"/>
              <a:buFont typeface="Arial"/>
              <a:buChar char="•"/>
              <a:tabLst>
                <a:tab pos="436880" algn="l"/>
              </a:tabLst>
            </a:pPr>
            <a:r>
              <a:rPr dirty="0"/>
              <a:t>	</a:t>
            </a:r>
            <a:r>
              <a:rPr sz="2400" b="1" dirty="0">
                <a:latin typeface="Calibri"/>
                <a:cs typeface="Calibri"/>
              </a:rPr>
              <a:t>В мире </a:t>
            </a:r>
            <a:r>
              <a:rPr sz="2400" b="1" spc="-10" dirty="0">
                <a:latin typeface="Calibri"/>
                <a:cs typeface="Calibri"/>
              </a:rPr>
              <a:t>заболеваемость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распространенность травмы  спинного мозга </a:t>
            </a:r>
            <a:r>
              <a:rPr sz="2400" b="1" dirty="0">
                <a:latin typeface="Calibri"/>
                <a:cs typeface="Calibri"/>
              </a:rPr>
              <a:t>за </a:t>
            </a:r>
            <a:r>
              <a:rPr sz="2400" b="1" spc="-15" dirty="0">
                <a:latin typeface="Calibri"/>
                <a:cs typeface="Calibri"/>
              </a:rPr>
              <a:t>период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10" dirty="0">
                <a:latin typeface="Calibri"/>
                <a:cs typeface="Calibri"/>
              </a:rPr>
              <a:t>1950 </a:t>
            </a:r>
            <a:r>
              <a:rPr sz="2400" b="1" spc="-5" dirty="0">
                <a:latin typeface="Calibri"/>
                <a:cs typeface="Calibri"/>
              </a:rPr>
              <a:t>по </a:t>
            </a:r>
            <a:r>
              <a:rPr sz="2400" b="1" spc="-10" dirty="0">
                <a:latin typeface="Calibri"/>
                <a:cs typeface="Calibri"/>
              </a:rPr>
              <a:t>2012 </a:t>
            </a:r>
            <a:r>
              <a:rPr sz="2400" b="1" spc="-45" dirty="0">
                <a:latin typeface="Calibri"/>
                <a:cs typeface="Calibri"/>
              </a:rPr>
              <a:t>гг. </a:t>
            </a:r>
            <a:r>
              <a:rPr sz="2400" b="1" spc="-5" dirty="0">
                <a:latin typeface="Calibri"/>
                <a:cs typeface="Calibri"/>
              </a:rPr>
              <a:t>выросла  </a:t>
            </a:r>
            <a:r>
              <a:rPr sz="2400" b="1" spc="-15" dirty="0">
                <a:latin typeface="Calibri"/>
                <a:cs typeface="Calibri"/>
              </a:rPr>
              <a:t>более, </a:t>
            </a:r>
            <a:r>
              <a:rPr sz="2400" b="1" spc="-5" dirty="0">
                <a:latin typeface="Calibri"/>
                <a:cs typeface="Calibri"/>
              </a:rPr>
              <a:t>чем </a:t>
            </a:r>
            <a:r>
              <a:rPr sz="2400" b="1" dirty="0">
                <a:latin typeface="Calibri"/>
                <a:cs typeface="Calibri"/>
              </a:rPr>
              <a:t>в тридцать раз </a:t>
            </a:r>
            <a:r>
              <a:rPr sz="2400" b="1" spc="-5" dirty="0">
                <a:latin typeface="Calibri"/>
                <a:cs typeface="Calibri"/>
              </a:rPr>
              <a:t>[Furlan </a:t>
            </a:r>
            <a:r>
              <a:rPr sz="2400" b="1" spc="-15" dirty="0">
                <a:latin typeface="Calibri"/>
                <a:cs typeface="Calibri"/>
              </a:rPr>
              <a:t>J.C., </a:t>
            </a:r>
            <a:r>
              <a:rPr sz="2400" b="1" spc="-10" dirty="0">
                <a:latin typeface="Calibri"/>
                <a:cs typeface="Calibri"/>
              </a:rPr>
              <a:t>Sakakibara </a:t>
            </a:r>
            <a:r>
              <a:rPr sz="2400" b="1" spc="-5" dirty="0">
                <a:latin typeface="Calibri"/>
                <a:cs typeface="Calibri"/>
              </a:rPr>
              <a:t>B.M.,  </a:t>
            </a:r>
            <a:r>
              <a:rPr sz="2400" b="1" spc="5" dirty="0">
                <a:latin typeface="Calibri"/>
                <a:cs typeface="Calibri"/>
              </a:rPr>
              <a:t>2013; </a:t>
            </a:r>
            <a:r>
              <a:rPr sz="2400" b="1" dirty="0">
                <a:latin typeface="Calibri"/>
                <a:cs typeface="Calibri"/>
              </a:rPr>
              <a:t>Xianbing </a:t>
            </a:r>
            <a:r>
              <a:rPr sz="2400" b="1" spc="-105" dirty="0">
                <a:latin typeface="Calibri"/>
                <a:cs typeface="Calibri"/>
              </a:rPr>
              <a:t>W.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2017].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3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pos="356870" algn="l"/>
                <a:tab pos="357505" algn="l"/>
                <a:tab pos="680085" algn="l"/>
                <a:tab pos="2353945" algn="l"/>
                <a:tab pos="4030979" algn="l"/>
                <a:tab pos="5473065" algn="l"/>
                <a:tab pos="7649845" algn="l"/>
                <a:tab pos="7894320" algn="l"/>
              </a:tabLst>
            </a:pPr>
            <a:r>
              <a:rPr sz="2400" b="1" dirty="0">
                <a:latin typeface="Calibri"/>
                <a:cs typeface="Calibri"/>
              </a:rPr>
              <a:t>В	</a:t>
            </a:r>
            <a:r>
              <a:rPr sz="2400" b="1" spc="-3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15" dirty="0">
                <a:latin typeface="Calibri"/>
                <a:cs typeface="Calibri"/>
              </a:rPr>
              <a:t>с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10" dirty="0">
                <a:latin typeface="Calibri"/>
                <a:cs typeface="Calibri"/>
              </a:rPr>
              <a:t>и</a:t>
            </a:r>
            <a:r>
              <a:rPr sz="2400" b="1" spc="-20" dirty="0">
                <a:latin typeface="Calibri"/>
                <a:cs typeface="Calibri"/>
              </a:rPr>
              <a:t>й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-5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ой	</a:t>
            </a:r>
            <a:r>
              <a:rPr sz="2400" b="1" spc="-10" dirty="0">
                <a:latin typeface="Calibri"/>
                <a:cs typeface="Calibri"/>
              </a:rPr>
              <a:t>Ф</a:t>
            </a:r>
            <a:r>
              <a:rPr sz="2400" b="1" spc="-35" dirty="0">
                <a:latin typeface="Calibri"/>
                <a:cs typeface="Calibri"/>
              </a:rPr>
              <a:t>ед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р</a:t>
            </a:r>
            <a:r>
              <a:rPr sz="2400" b="1" spc="15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ции	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-35" dirty="0">
                <a:latin typeface="Calibri"/>
                <a:cs typeface="Calibri"/>
              </a:rPr>
              <a:t>г</a:t>
            </a:r>
            <a:r>
              <a:rPr sz="2400" b="1" spc="-70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дн</a:t>
            </a:r>
            <a:r>
              <a:rPr sz="2400" b="1" dirty="0">
                <a:latin typeface="Calibri"/>
                <a:cs typeface="Calibri"/>
              </a:rPr>
              <a:t>о	ре</a:t>
            </a:r>
            <a:r>
              <a:rPr sz="2400" b="1" spc="-1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-2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5" dirty="0">
                <a:latin typeface="Calibri"/>
                <a:cs typeface="Calibri"/>
              </a:rPr>
              <a:t>р</a:t>
            </a:r>
            <a:r>
              <a:rPr sz="2400" b="1" spc="-35" dirty="0">
                <a:latin typeface="Calibri"/>
                <a:cs typeface="Calibri"/>
              </a:rPr>
              <a:t>у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я	-	</a:t>
            </a:r>
            <a:r>
              <a:rPr sz="2400" b="1" spc="-20" dirty="0">
                <a:latin typeface="Calibri"/>
                <a:cs typeface="Calibri"/>
              </a:rPr>
              <a:t>50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тысяч </a:t>
            </a:r>
            <a:r>
              <a:rPr sz="2400" b="1" spc="-5" dirty="0">
                <a:latin typeface="Calibri"/>
                <a:cs typeface="Calibri"/>
              </a:rPr>
              <a:t>случаев позвоночно-спинномозговых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травм.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b="1" dirty="0">
                <a:latin typeface="Calibri"/>
                <a:cs typeface="Calibri"/>
              </a:rPr>
              <a:t>В США - 70 </a:t>
            </a:r>
            <a:r>
              <a:rPr sz="2400" b="1" spc="-5" dirty="0">
                <a:latin typeface="Calibri"/>
                <a:cs typeface="Calibri"/>
              </a:rPr>
              <a:t>тысяч случаев травм спинного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мозга.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5317947"/>
            <a:ext cx="6151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Font typeface="Arial"/>
              <a:buChar char="•"/>
              <a:tabLst>
                <a:tab pos="356870" algn="l"/>
                <a:tab pos="357505" algn="l"/>
                <a:tab pos="1024890" algn="l"/>
                <a:tab pos="3103880" algn="l"/>
                <a:tab pos="4253230" algn="l"/>
              </a:tabLst>
            </a:pPr>
            <a:r>
              <a:rPr sz="2400" b="1" dirty="0">
                <a:latin typeface="Calibri"/>
                <a:cs typeface="Calibri"/>
              </a:rPr>
              <a:t>В	</a:t>
            </a:r>
            <a:r>
              <a:rPr sz="2400" b="1" spc="-15" dirty="0">
                <a:latin typeface="Calibri"/>
                <a:cs typeface="Calibri"/>
              </a:rPr>
              <a:t>ближайшие	</a:t>
            </a:r>
            <a:r>
              <a:rPr sz="2400" b="1" spc="-30" dirty="0">
                <a:latin typeface="Calibri"/>
                <a:cs typeface="Calibri"/>
              </a:rPr>
              <a:t>годы	</a:t>
            </a:r>
            <a:r>
              <a:rPr sz="2400" b="1" spc="-5" dirty="0">
                <a:latin typeface="Calibri"/>
                <a:cs typeface="Calibri"/>
              </a:rPr>
              <a:t>прогнозируют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6481" y="5317947"/>
            <a:ext cx="18522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у</a:t>
            </a:r>
            <a:r>
              <a:rPr sz="2400" b="1" spc="-15" dirty="0">
                <a:latin typeface="Calibri"/>
                <a:cs typeface="Calibri"/>
              </a:rPr>
              <a:t>в</a:t>
            </a:r>
            <a:r>
              <a:rPr sz="2400" b="1" spc="-60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ли</a:t>
            </a:r>
            <a:r>
              <a:rPr sz="2400" b="1" spc="-5" dirty="0">
                <a:latin typeface="Calibri"/>
                <a:cs typeface="Calibri"/>
              </a:rPr>
              <a:t>че</a:t>
            </a:r>
            <a:r>
              <a:rPr sz="2400" b="1" spc="5" dirty="0">
                <a:latin typeface="Calibri"/>
                <a:cs typeface="Calibri"/>
              </a:rPr>
              <a:t>ни</a:t>
            </a:r>
            <a:r>
              <a:rPr sz="2400" b="1" dirty="0">
                <a:latin typeface="Calibri"/>
                <a:cs typeface="Calibri"/>
              </a:rPr>
              <a:t>е  на 1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миллион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668" y="5683402"/>
            <a:ext cx="57492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4505" algn="l"/>
                <a:tab pos="3299460" algn="l"/>
              </a:tabLst>
            </a:pPr>
            <a:r>
              <a:rPr sz="2400" b="1" spc="-5" dirty="0">
                <a:latin typeface="Calibri"/>
                <a:cs typeface="Calibri"/>
              </a:rPr>
              <a:t>травмированных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лиц	с	</a:t>
            </a:r>
            <a:r>
              <a:rPr sz="2400" b="1" spc="-5" dirty="0">
                <a:latin typeface="Calibri"/>
                <a:cs typeface="Calibri"/>
              </a:rPr>
              <a:t>54,7 </a:t>
            </a:r>
            <a:r>
              <a:rPr sz="2400" b="1" spc="-15" dirty="0">
                <a:latin typeface="Calibri"/>
                <a:cs typeface="Calibri"/>
              </a:rPr>
              <a:t>до </a:t>
            </a:r>
            <a:r>
              <a:rPr sz="2400" b="1" spc="-10" dirty="0">
                <a:latin typeface="Calibri"/>
                <a:cs typeface="Calibri"/>
              </a:rPr>
              <a:t>80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12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более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latin typeface="Calibri"/>
                <a:cs typeface="Calibri"/>
              </a:rPr>
              <a:t>человек.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9144000" y="0"/>
                </a:moveTo>
                <a:lnTo>
                  <a:pt x="0" y="0"/>
                </a:lnTo>
                <a:lnTo>
                  <a:pt x="0" y="786384"/>
                </a:lnTo>
                <a:lnTo>
                  <a:pt x="9144000" y="78638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52192" y="111963"/>
            <a:ext cx="40411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32760" algn="l"/>
              </a:tabLst>
            </a:pPr>
            <a:r>
              <a:rPr sz="3200" spc="-5" dirty="0"/>
              <a:t>Эпи</a:t>
            </a:r>
            <a:r>
              <a:rPr sz="3200" spc="-40" dirty="0"/>
              <a:t>д</a:t>
            </a:r>
            <a:r>
              <a:rPr sz="3200" spc="-30" dirty="0"/>
              <a:t>е</a:t>
            </a:r>
            <a:r>
              <a:rPr sz="3200" spc="-10" dirty="0"/>
              <a:t>ми</a:t>
            </a:r>
            <a:r>
              <a:rPr sz="3200" spc="-45" dirty="0"/>
              <a:t>о</a:t>
            </a:r>
            <a:r>
              <a:rPr sz="3200" spc="-5" dirty="0"/>
              <a:t>логия</a:t>
            </a:r>
            <a:r>
              <a:rPr sz="3200" dirty="0"/>
              <a:t>	</a:t>
            </a:r>
            <a:r>
              <a:rPr sz="3200" spc="-10" dirty="0"/>
              <a:t>ТБСМ</a:t>
            </a:r>
            <a:endParaRPr sz="3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10285"/>
            <a:chOff x="0" y="0"/>
            <a:chExt cx="9144000" cy="10102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9144000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9144000" y="85648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55" y="0"/>
              <a:ext cx="4613021" cy="6443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0303" y="0"/>
              <a:ext cx="2546477" cy="6443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2600" y="332270"/>
              <a:ext cx="3027933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3128" y="332270"/>
              <a:ext cx="3302254" cy="678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8170" marR="5080" indent="-54292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Электронейрофизиологическая </a:t>
            </a:r>
            <a:r>
              <a:rPr sz="2400" spc="-10" dirty="0"/>
              <a:t>характеристика  </a:t>
            </a:r>
            <a:r>
              <a:rPr sz="2400" spc="-5" dirty="0"/>
              <a:t>супрасегментарных нарушений при</a:t>
            </a:r>
            <a:r>
              <a:rPr sz="2400" spc="25" dirty="0"/>
              <a:t> </a:t>
            </a:r>
            <a:r>
              <a:rPr sz="2400" dirty="0"/>
              <a:t>ТБСМ</a:t>
            </a:r>
            <a:endParaRPr sz="2400"/>
          </a:p>
        </p:txBody>
      </p:sp>
      <p:grpSp>
        <p:nvGrpSpPr>
          <p:cNvPr id="9" name="object 9"/>
          <p:cNvGrpSpPr/>
          <p:nvPr/>
        </p:nvGrpSpPr>
        <p:grpSpPr>
          <a:xfrm>
            <a:off x="200977" y="1060513"/>
            <a:ext cx="5956300" cy="5557520"/>
            <a:chOff x="200977" y="1060513"/>
            <a:chExt cx="5956300" cy="5557520"/>
          </a:xfrm>
        </p:grpSpPr>
        <p:sp>
          <p:nvSpPr>
            <p:cNvPr id="10" name="object 10"/>
            <p:cNvSpPr/>
            <p:nvPr/>
          </p:nvSpPr>
          <p:spPr>
            <a:xfrm>
              <a:off x="3493007" y="1124711"/>
              <a:ext cx="2663952" cy="18135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92368" y="1795271"/>
              <a:ext cx="70104" cy="640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84904" y="3090671"/>
              <a:ext cx="1438655" cy="8564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95316" y="1827275"/>
              <a:ext cx="798830" cy="1582420"/>
            </a:xfrm>
            <a:custGeom>
              <a:avLst/>
              <a:gdLst/>
              <a:ahLst/>
              <a:cxnLst/>
              <a:rect l="l" t="t" r="r" b="b"/>
              <a:pathLst>
                <a:path w="798829" h="1582420">
                  <a:moveTo>
                    <a:pt x="798576" y="0"/>
                  </a:moveTo>
                  <a:lnTo>
                    <a:pt x="499110" y="66801"/>
                  </a:lnTo>
                  <a:lnTo>
                    <a:pt x="37973" y="488061"/>
                  </a:lnTo>
                  <a:lnTo>
                    <a:pt x="0" y="1581912"/>
                  </a:lnTo>
                </a:path>
              </a:pathLst>
            </a:custGeom>
            <a:ln w="27432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92168" y="6059423"/>
              <a:ext cx="972312" cy="5394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6572" y="3979163"/>
              <a:ext cx="399415" cy="2371725"/>
            </a:xfrm>
            <a:custGeom>
              <a:avLst/>
              <a:gdLst/>
              <a:ahLst/>
              <a:cxnLst/>
              <a:rect l="l" t="t" r="r" b="b"/>
              <a:pathLst>
                <a:path w="399414" h="2371725">
                  <a:moveTo>
                    <a:pt x="77597" y="2371344"/>
                  </a:moveTo>
                  <a:lnTo>
                    <a:pt x="0" y="2163711"/>
                  </a:lnTo>
                  <a:lnTo>
                    <a:pt x="0" y="466217"/>
                  </a:lnTo>
                  <a:lnTo>
                    <a:pt x="399288" y="0"/>
                  </a:lnTo>
                </a:path>
              </a:pathLst>
            </a:custGeom>
            <a:ln w="27432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23816" y="6327647"/>
              <a:ext cx="94488" cy="853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8470" y="4773569"/>
              <a:ext cx="736866" cy="17278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6756" y="5722831"/>
              <a:ext cx="3145790" cy="880744"/>
            </a:xfrm>
            <a:custGeom>
              <a:avLst/>
              <a:gdLst/>
              <a:ahLst/>
              <a:cxnLst/>
              <a:rect l="l" t="t" r="r" b="b"/>
              <a:pathLst>
                <a:path w="3145790" h="880745">
                  <a:moveTo>
                    <a:pt x="0" y="14799"/>
                  </a:moveTo>
                  <a:lnTo>
                    <a:pt x="63002" y="13979"/>
                  </a:lnTo>
                  <a:lnTo>
                    <a:pt x="102479" y="13052"/>
                  </a:lnTo>
                  <a:lnTo>
                    <a:pt x="146563" y="11865"/>
                  </a:lnTo>
                  <a:lnTo>
                    <a:pt x="194725" y="10484"/>
                  </a:lnTo>
                  <a:lnTo>
                    <a:pt x="246434" y="8974"/>
                  </a:lnTo>
                  <a:lnTo>
                    <a:pt x="301159" y="7399"/>
                  </a:lnTo>
                  <a:lnTo>
                    <a:pt x="358368" y="5824"/>
                  </a:lnTo>
                  <a:lnTo>
                    <a:pt x="417531" y="4314"/>
                  </a:lnTo>
                  <a:lnTo>
                    <a:pt x="478117" y="2934"/>
                  </a:lnTo>
                  <a:lnTo>
                    <a:pt x="539594" y="1747"/>
                  </a:lnTo>
                  <a:lnTo>
                    <a:pt x="601433" y="819"/>
                  </a:lnTo>
                  <a:lnTo>
                    <a:pt x="663101" y="215"/>
                  </a:lnTo>
                  <a:lnTo>
                    <a:pt x="724069" y="0"/>
                  </a:lnTo>
                  <a:lnTo>
                    <a:pt x="783804" y="237"/>
                  </a:lnTo>
                  <a:lnTo>
                    <a:pt x="841777" y="992"/>
                  </a:lnTo>
                  <a:lnTo>
                    <a:pt x="897455" y="2329"/>
                  </a:lnTo>
                  <a:lnTo>
                    <a:pt x="950309" y="4314"/>
                  </a:lnTo>
                  <a:lnTo>
                    <a:pt x="999807" y="7011"/>
                  </a:lnTo>
                  <a:lnTo>
                    <a:pt x="1045418" y="10484"/>
                  </a:lnTo>
                  <a:lnTo>
                    <a:pt x="1086612" y="14799"/>
                  </a:lnTo>
                  <a:lnTo>
                    <a:pt x="1150455" y="24457"/>
                  </a:lnTo>
                  <a:lnTo>
                    <a:pt x="1206955" y="36543"/>
                  </a:lnTo>
                  <a:lnTo>
                    <a:pt x="1257300" y="50710"/>
                  </a:lnTo>
                  <a:lnTo>
                    <a:pt x="1302681" y="66611"/>
                  </a:lnTo>
                  <a:lnTo>
                    <a:pt x="1344289" y="83900"/>
                  </a:lnTo>
                  <a:lnTo>
                    <a:pt x="1383315" y="102229"/>
                  </a:lnTo>
                  <a:lnTo>
                    <a:pt x="1420950" y="121252"/>
                  </a:lnTo>
                  <a:lnTo>
                    <a:pt x="1458383" y="140622"/>
                  </a:lnTo>
                  <a:lnTo>
                    <a:pt x="1496806" y="159992"/>
                  </a:lnTo>
                  <a:lnTo>
                    <a:pt x="1537409" y="179016"/>
                  </a:lnTo>
                  <a:lnTo>
                    <a:pt x="1581382" y="197345"/>
                  </a:lnTo>
                  <a:lnTo>
                    <a:pt x="1629918" y="214634"/>
                  </a:lnTo>
                  <a:lnTo>
                    <a:pt x="1674950" y="228299"/>
                  </a:lnTo>
                  <a:lnTo>
                    <a:pt x="1721972" y="240934"/>
                  </a:lnTo>
                  <a:lnTo>
                    <a:pt x="1770639" y="252820"/>
                  </a:lnTo>
                  <a:lnTo>
                    <a:pt x="1820607" y="264238"/>
                  </a:lnTo>
                  <a:lnTo>
                    <a:pt x="1871533" y="275469"/>
                  </a:lnTo>
                  <a:lnTo>
                    <a:pt x="1923072" y="286793"/>
                  </a:lnTo>
                  <a:lnTo>
                    <a:pt x="1974881" y="298492"/>
                  </a:lnTo>
                  <a:lnTo>
                    <a:pt x="2026617" y="310846"/>
                  </a:lnTo>
                  <a:lnTo>
                    <a:pt x="2077934" y="324137"/>
                  </a:lnTo>
                  <a:lnTo>
                    <a:pt x="2128491" y="338645"/>
                  </a:lnTo>
                  <a:lnTo>
                    <a:pt x="2177942" y="354651"/>
                  </a:lnTo>
                  <a:lnTo>
                    <a:pt x="2225944" y="372436"/>
                  </a:lnTo>
                  <a:lnTo>
                    <a:pt x="2272153" y="392282"/>
                  </a:lnTo>
                  <a:lnTo>
                    <a:pt x="2316226" y="414468"/>
                  </a:lnTo>
                  <a:lnTo>
                    <a:pt x="2358987" y="453387"/>
                  </a:lnTo>
                  <a:lnTo>
                    <a:pt x="2384225" y="482626"/>
                  </a:lnTo>
                  <a:lnTo>
                    <a:pt x="2411639" y="516803"/>
                  </a:lnTo>
                  <a:lnTo>
                    <a:pt x="2440932" y="554734"/>
                  </a:lnTo>
                  <a:lnTo>
                    <a:pt x="2471808" y="595234"/>
                  </a:lnTo>
                  <a:lnTo>
                    <a:pt x="2503968" y="637116"/>
                  </a:lnTo>
                  <a:lnTo>
                    <a:pt x="2537117" y="679195"/>
                  </a:lnTo>
                  <a:lnTo>
                    <a:pt x="2570958" y="720287"/>
                  </a:lnTo>
                  <a:lnTo>
                    <a:pt x="2605193" y="759206"/>
                  </a:lnTo>
                  <a:lnTo>
                    <a:pt x="2639526" y="794766"/>
                  </a:lnTo>
                  <a:lnTo>
                    <a:pt x="2673660" y="825783"/>
                  </a:lnTo>
                  <a:lnTo>
                    <a:pt x="2707299" y="851071"/>
                  </a:lnTo>
                  <a:lnTo>
                    <a:pt x="2771900" y="879717"/>
                  </a:lnTo>
                  <a:lnTo>
                    <a:pt x="2802270" y="880706"/>
                  </a:lnTo>
                  <a:lnTo>
                    <a:pt x="2830957" y="871224"/>
                  </a:lnTo>
                  <a:lnTo>
                    <a:pt x="2946493" y="808327"/>
                  </a:lnTo>
                  <a:lnTo>
                    <a:pt x="3047253" y="753463"/>
                  </a:lnTo>
                  <a:lnTo>
                    <a:pt x="3118510" y="714658"/>
                  </a:lnTo>
                  <a:lnTo>
                    <a:pt x="3145535" y="699939"/>
                  </a:lnTo>
                </a:path>
              </a:pathLst>
            </a:custGeom>
            <a:ln w="27431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4272" y="5681472"/>
              <a:ext cx="115824" cy="1005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3359" y="1072895"/>
              <a:ext cx="3136900" cy="1877695"/>
            </a:xfrm>
            <a:custGeom>
              <a:avLst/>
              <a:gdLst/>
              <a:ahLst/>
              <a:cxnLst/>
              <a:rect l="l" t="t" r="r" b="b"/>
              <a:pathLst>
                <a:path w="3136900" h="1877695">
                  <a:moveTo>
                    <a:pt x="0" y="312927"/>
                  </a:moveTo>
                  <a:lnTo>
                    <a:pt x="3393" y="266680"/>
                  </a:lnTo>
                  <a:lnTo>
                    <a:pt x="13249" y="222542"/>
                  </a:lnTo>
                  <a:lnTo>
                    <a:pt x="29084" y="180996"/>
                  </a:lnTo>
                  <a:lnTo>
                    <a:pt x="50415" y="142525"/>
                  </a:lnTo>
                  <a:lnTo>
                    <a:pt x="76757" y="107615"/>
                  </a:lnTo>
                  <a:lnTo>
                    <a:pt x="107625" y="76748"/>
                  </a:lnTo>
                  <a:lnTo>
                    <a:pt x="142537" y="50409"/>
                  </a:lnTo>
                  <a:lnTo>
                    <a:pt x="181007" y="29080"/>
                  </a:lnTo>
                  <a:lnTo>
                    <a:pt x="222551" y="13247"/>
                  </a:lnTo>
                  <a:lnTo>
                    <a:pt x="266686" y="3392"/>
                  </a:lnTo>
                  <a:lnTo>
                    <a:pt x="312927" y="0"/>
                  </a:lnTo>
                  <a:lnTo>
                    <a:pt x="2823464" y="0"/>
                  </a:lnTo>
                  <a:lnTo>
                    <a:pt x="2869711" y="3392"/>
                  </a:lnTo>
                  <a:lnTo>
                    <a:pt x="2913849" y="13247"/>
                  </a:lnTo>
                  <a:lnTo>
                    <a:pt x="2955395" y="29080"/>
                  </a:lnTo>
                  <a:lnTo>
                    <a:pt x="2993866" y="50409"/>
                  </a:lnTo>
                  <a:lnTo>
                    <a:pt x="3028776" y="76748"/>
                  </a:lnTo>
                  <a:lnTo>
                    <a:pt x="3059643" y="107615"/>
                  </a:lnTo>
                  <a:lnTo>
                    <a:pt x="3085982" y="142525"/>
                  </a:lnTo>
                  <a:lnTo>
                    <a:pt x="3107311" y="180996"/>
                  </a:lnTo>
                  <a:lnTo>
                    <a:pt x="3123144" y="222542"/>
                  </a:lnTo>
                  <a:lnTo>
                    <a:pt x="3132999" y="266680"/>
                  </a:lnTo>
                  <a:lnTo>
                    <a:pt x="3136391" y="312927"/>
                  </a:lnTo>
                  <a:lnTo>
                    <a:pt x="3136391" y="1564639"/>
                  </a:lnTo>
                  <a:lnTo>
                    <a:pt x="3132999" y="1610887"/>
                  </a:lnTo>
                  <a:lnTo>
                    <a:pt x="3123144" y="1655025"/>
                  </a:lnTo>
                  <a:lnTo>
                    <a:pt x="3107311" y="1696571"/>
                  </a:lnTo>
                  <a:lnTo>
                    <a:pt x="3085982" y="1735042"/>
                  </a:lnTo>
                  <a:lnTo>
                    <a:pt x="3059643" y="1769952"/>
                  </a:lnTo>
                  <a:lnTo>
                    <a:pt x="3028776" y="1800819"/>
                  </a:lnTo>
                  <a:lnTo>
                    <a:pt x="2993866" y="1827158"/>
                  </a:lnTo>
                  <a:lnTo>
                    <a:pt x="2955395" y="1848487"/>
                  </a:lnTo>
                  <a:lnTo>
                    <a:pt x="2913849" y="1864320"/>
                  </a:lnTo>
                  <a:lnTo>
                    <a:pt x="2869711" y="1874175"/>
                  </a:lnTo>
                  <a:lnTo>
                    <a:pt x="2823464" y="1877567"/>
                  </a:lnTo>
                  <a:lnTo>
                    <a:pt x="312927" y="1877567"/>
                  </a:lnTo>
                  <a:lnTo>
                    <a:pt x="266686" y="1874175"/>
                  </a:lnTo>
                  <a:lnTo>
                    <a:pt x="222551" y="1864320"/>
                  </a:lnTo>
                  <a:lnTo>
                    <a:pt x="181007" y="1848487"/>
                  </a:lnTo>
                  <a:lnTo>
                    <a:pt x="142537" y="1827158"/>
                  </a:lnTo>
                  <a:lnTo>
                    <a:pt x="107625" y="1800819"/>
                  </a:lnTo>
                  <a:lnTo>
                    <a:pt x="76757" y="1769952"/>
                  </a:lnTo>
                  <a:lnTo>
                    <a:pt x="50415" y="1735042"/>
                  </a:lnTo>
                  <a:lnTo>
                    <a:pt x="29084" y="1696571"/>
                  </a:lnTo>
                  <a:lnTo>
                    <a:pt x="13249" y="1655025"/>
                  </a:lnTo>
                  <a:lnTo>
                    <a:pt x="3393" y="1610887"/>
                  </a:lnTo>
                  <a:lnTo>
                    <a:pt x="0" y="1564639"/>
                  </a:lnTo>
                  <a:lnTo>
                    <a:pt x="0" y="312927"/>
                  </a:lnTo>
                  <a:close/>
                </a:path>
              </a:pathLst>
            </a:custGeom>
            <a:ln w="24383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06368" y="2938271"/>
              <a:ext cx="2234565" cy="1039494"/>
            </a:xfrm>
            <a:custGeom>
              <a:avLst/>
              <a:gdLst/>
              <a:ahLst/>
              <a:cxnLst/>
              <a:rect l="l" t="t" r="r" b="b"/>
              <a:pathLst>
                <a:path w="2234565" h="1039495">
                  <a:moveTo>
                    <a:pt x="2060956" y="0"/>
                  </a:moveTo>
                  <a:lnTo>
                    <a:pt x="173228" y="0"/>
                  </a:lnTo>
                  <a:lnTo>
                    <a:pt x="127191" y="6190"/>
                  </a:lnTo>
                  <a:lnTo>
                    <a:pt x="85814" y="23659"/>
                  </a:lnTo>
                  <a:lnTo>
                    <a:pt x="50752" y="50752"/>
                  </a:lnTo>
                  <a:lnTo>
                    <a:pt x="23659" y="85814"/>
                  </a:lnTo>
                  <a:lnTo>
                    <a:pt x="6190" y="127191"/>
                  </a:lnTo>
                  <a:lnTo>
                    <a:pt x="0" y="173227"/>
                  </a:lnTo>
                  <a:lnTo>
                    <a:pt x="0" y="866139"/>
                  </a:lnTo>
                  <a:lnTo>
                    <a:pt x="6190" y="912176"/>
                  </a:lnTo>
                  <a:lnTo>
                    <a:pt x="23659" y="953553"/>
                  </a:lnTo>
                  <a:lnTo>
                    <a:pt x="50752" y="988615"/>
                  </a:lnTo>
                  <a:lnTo>
                    <a:pt x="85814" y="1015708"/>
                  </a:lnTo>
                  <a:lnTo>
                    <a:pt x="127191" y="1033177"/>
                  </a:lnTo>
                  <a:lnTo>
                    <a:pt x="173228" y="1039367"/>
                  </a:lnTo>
                  <a:lnTo>
                    <a:pt x="2060956" y="1039367"/>
                  </a:lnTo>
                  <a:lnTo>
                    <a:pt x="2106992" y="1033177"/>
                  </a:lnTo>
                  <a:lnTo>
                    <a:pt x="2148369" y="1015708"/>
                  </a:lnTo>
                  <a:lnTo>
                    <a:pt x="2183431" y="988615"/>
                  </a:lnTo>
                  <a:lnTo>
                    <a:pt x="2210524" y="953553"/>
                  </a:lnTo>
                  <a:lnTo>
                    <a:pt x="2227993" y="912176"/>
                  </a:lnTo>
                  <a:lnTo>
                    <a:pt x="2234184" y="866139"/>
                  </a:lnTo>
                  <a:lnTo>
                    <a:pt x="2234184" y="173227"/>
                  </a:lnTo>
                  <a:lnTo>
                    <a:pt x="2227993" y="127191"/>
                  </a:lnTo>
                  <a:lnTo>
                    <a:pt x="2210524" y="85814"/>
                  </a:lnTo>
                  <a:lnTo>
                    <a:pt x="2183431" y="50752"/>
                  </a:lnTo>
                  <a:lnTo>
                    <a:pt x="2148369" y="23659"/>
                  </a:lnTo>
                  <a:lnTo>
                    <a:pt x="2106992" y="6190"/>
                  </a:lnTo>
                  <a:lnTo>
                    <a:pt x="2060956" y="0"/>
                  </a:lnTo>
                  <a:close/>
                </a:path>
              </a:pathLst>
            </a:custGeom>
            <a:solidFill>
              <a:srgbClr val="C00000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06368" y="2938271"/>
              <a:ext cx="2234565" cy="1039494"/>
            </a:xfrm>
            <a:custGeom>
              <a:avLst/>
              <a:gdLst/>
              <a:ahLst/>
              <a:cxnLst/>
              <a:rect l="l" t="t" r="r" b="b"/>
              <a:pathLst>
                <a:path w="2234565" h="1039495">
                  <a:moveTo>
                    <a:pt x="0" y="173227"/>
                  </a:moveTo>
                  <a:lnTo>
                    <a:pt x="6190" y="127191"/>
                  </a:lnTo>
                  <a:lnTo>
                    <a:pt x="23659" y="85814"/>
                  </a:lnTo>
                  <a:lnTo>
                    <a:pt x="50752" y="50752"/>
                  </a:lnTo>
                  <a:lnTo>
                    <a:pt x="85814" y="23659"/>
                  </a:lnTo>
                  <a:lnTo>
                    <a:pt x="127191" y="6190"/>
                  </a:lnTo>
                  <a:lnTo>
                    <a:pt x="173228" y="0"/>
                  </a:lnTo>
                  <a:lnTo>
                    <a:pt x="2060956" y="0"/>
                  </a:lnTo>
                  <a:lnTo>
                    <a:pt x="2106992" y="6190"/>
                  </a:lnTo>
                  <a:lnTo>
                    <a:pt x="2148369" y="23659"/>
                  </a:lnTo>
                  <a:lnTo>
                    <a:pt x="2183431" y="50752"/>
                  </a:lnTo>
                  <a:lnTo>
                    <a:pt x="2210524" y="85814"/>
                  </a:lnTo>
                  <a:lnTo>
                    <a:pt x="2227993" y="127191"/>
                  </a:lnTo>
                  <a:lnTo>
                    <a:pt x="2234184" y="173227"/>
                  </a:lnTo>
                  <a:lnTo>
                    <a:pt x="2234184" y="866139"/>
                  </a:lnTo>
                  <a:lnTo>
                    <a:pt x="2227993" y="912176"/>
                  </a:lnTo>
                  <a:lnTo>
                    <a:pt x="2210524" y="953553"/>
                  </a:lnTo>
                  <a:lnTo>
                    <a:pt x="2183431" y="988615"/>
                  </a:lnTo>
                  <a:lnTo>
                    <a:pt x="2148369" y="1015708"/>
                  </a:lnTo>
                  <a:lnTo>
                    <a:pt x="2106992" y="1033177"/>
                  </a:lnTo>
                  <a:lnTo>
                    <a:pt x="2060956" y="1039367"/>
                  </a:lnTo>
                  <a:lnTo>
                    <a:pt x="173228" y="1039367"/>
                  </a:lnTo>
                  <a:lnTo>
                    <a:pt x="127191" y="1033177"/>
                  </a:lnTo>
                  <a:lnTo>
                    <a:pt x="85814" y="1015708"/>
                  </a:lnTo>
                  <a:lnTo>
                    <a:pt x="50752" y="988615"/>
                  </a:lnTo>
                  <a:lnTo>
                    <a:pt x="23659" y="953553"/>
                  </a:lnTo>
                  <a:lnTo>
                    <a:pt x="6190" y="912176"/>
                  </a:lnTo>
                  <a:lnTo>
                    <a:pt x="0" y="866139"/>
                  </a:lnTo>
                  <a:lnTo>
                    <a:pt x="0" y="173227"/>
                  </a:lnTo>
                  <a:close/>
                </a:path>
              </a:pathLst>
            </a:custGeom>
            <a:ln w="24384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5063" y="1036065"/>
            <a:ext cx="2776220" cy="19177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172210" algn="just">
              <a:lnSpc>
                <a:spcPct val="100299"/>
              </a:lnSpc>
              <a:spcBef>
                <a:spcPts val="90"/>
              </a:spcBef>
            </a:pPr>
            <a:r>
              <a:rPr sz="2400" b="1" spc="-20" dirty="0">
                <a:solidFill>
                  <a:srgbClr val="C00000"/>
                </a:solidFill>
                <a:latin typeface="Calibri"/>
                <a:cs typeface="Calibri"/>
              </a:rPr>
              <a:t>Увеличение 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2000" b="1" spc="-4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ь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ос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и, 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уменьшение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латентности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снижение 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порога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R2 </a:t>
            </a:r>
            <a:r>
              <a:rPr sz="2000" b="1" spc="-15" dirty="0">
                <a:solidFill>
                  <a:srgbClr val="C00000"/>
                </a:solidFill>
                <a:latin typeface="Calibri"/>
                <a:cs typeface="Calibri"/>
              </a:rPr>
              <a:t>компонента  мигательного</a:t>
            </a:r>
            <a:r>
              <a:rPr sz="20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рефлекса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9595" y="4596396"/>
            <a:ext cx="7495540" cy="1957070"/>
            <a:chOff x="319595" y="4596396"/>
            <a:chExt cx="7495540" cy="1957070"/>
          </a:xfrm>
        </p:grpSpPr>
        <p:sp>
          <p:nvSpPr>
            <p:cNvPr id="25" name="object 25"/>
            <p:cNvSpPr/>
            <p:nvPr/>
          </p:nvSpPr>
          <p:spPr>
            <a:xfrm>
              <a:off x="323075" y="4596409"/>
              <a:ext cx="7489190" cy="1957070"/>
            </a:xfrm>
            <a:custGeom>
              <a:avLst/>
              <a:gdLst/>
              <a:ahLst/>
              <a:cxnLst/>
              <a:rect l="l" t="t" r="r" b="b"/>
              <a:pathLst>
                <a:path w="7489190" h="1957070">
                  <a:moveTo>
                    <a:pt x="7488745" y="0"/>
                  </a:moveTo>
                  <a:lnTo>
                    <a:pt x="0" y="0"/>
                  </a:lnTo>
                  <a:lnTo>
                    <a:pt x="0" y="180314"/>
                  </a:lnTo>
                  <a:lnTo>
                    <a:pt x="0" y="1956701"/>
                  </a:lnTo>
                  <a:lnTo>
                    <a:pt x="7488745" y="1956701"/>
                  </a:lnTo>
                  <a:lnTo>
                    <a:pt x="7488745" y="180314"/>
                  </a:lnTo>
                  <a:lnTo>
                    <a:pt x="748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3087" y="5468878"/>
              <a:ext cx="194310" cy="329565"/>
            </a:xfrm>
            <a:custGeom>
              <a:avLst/>
              <a:gdLst/>
              <a:ahLst/>
              <a:cxnLst/>
              <a:rect l="l" t="t" r="r" b="b"/>
              <a:pathLst>
                <a:path w="194309" h="329564">
                  <a:moveTo>
                    <a:pt x="0" y="0"/>
                  </a:moveTo>
                  <a:lnTo>
                    <a:pt x="0" y="19906"/>
                  </a:lnTo>
                  <a:lnTo>
                    <a:pt x="3343" y="48660"/>
                  </a:lnTo>
                  <a:lnTo>
                    <a:pt x="3343" y="77107"/>
                  </a:lnTo>
                  <a:lnTo>
                    <a:pt x="6686" y="100173"/>
                  </a:lnTo>
                  <a:lnTo>
                    <a:pt x="10029" y="125768"/>
                  </a:lnTo>
                  <a:lnTo>
                    <a:pt x="10029" y="148833"/>
                  </a:lnTo>
                  <a:lnTo>
                    <a:pt x="13372" y="165901"/>
                  </a:lnTo>
                  <a:lnTo>
                    <a:pt x="13372" y="182969"/>
                  </a:lnTo>
                  <a:lnTo>
                    <a:pt x="16716" y="197507"/>
                  </a:lnTo>
                  <a:lnTo>
                    <a:pt x="20058" y="211724"/>
                  </a:lnTo>
                  <a:lnTo>
                    <a:pt x="20058" y="225941"/>
                  </a:lnTo>
                  <a:lnTo>
                    <a:pt x="23402" y="237320"/>
                  </a:lnTo>
                  <a:lnTo>
                    <a:pt x="23402" y="248698"/>
                  </a:lnTo>
                  <a:lnTo>
                    <a:pt x="26746" y="260385"/>
                  </a:lnTo>
                  <a:lnTo>
                    <a:pt x="30088" y="268926"/>
                  </a:lnTo>
                  <a:lnTo>
                    <a:pt x="30088" y="271764"/>
                  </a:lnTo>
                  <a:lnTo>
                    <a:pt x="33432" y="280304"/>
                  </a:lnTo>
                  <a:lnTo>
                    <a:pt x="33432" y="288832"/>
                  </a:lnTo>
                  <a:lnTo>
                    <a:pt x="36774" y="300210"/>
                  </a:lnTo>
                  <a:lnTo>
                    <a:pt x="40118" y="306208"/>
                  </a:lnTo>
                  <a:lnTo>
                    <a:pt x="40118" y="309059"/>
                  </a:lnTo>
                  <a:lnTo>
                    <a:pt x="43461" y="317586"/>
                  </a:lnTo>
                  <a:lnTo>
                    <a:pt x="43461" y="326114"/>
                  </a:lnTo>
                  <a:lnTo>
                    <a:pt x="46805" y="328965"/>
                  </a:lnTo>
                  <a:lnTo>
                    <a:pt x="50148" y="328965"/>
                  </a:lnTo>
                  <a:lnTo>
                    <a:pt x="53491" y="326114"/>
                  </a:lnTo>
                  <a:lnTo>
                    <a:pt x="53491" y="317586"/>
                  </a:lnTo>
                  <a:lnTo>
                    <a:pt x="56835" y="311897"/>
                  </a:lnTo>
                  <a:lnTo>
                    <a:pt x="60177" y="311897"/>
                  </a:lnTo>
                  <a:lnTo>
                    <a:pt x="60177" y="309059"/>
                  </a:lnTo>
                  <a:lnTo>
                    <a:pt x="63521" y="303049"/>
                  </a:lnTo>
                  <a:lnTo>
                    <a:pt x="63521" y="300210"/>
                  </a:lnTo>
                  <a:lnTo>
                    <a:pt x="66863" y="294521"/>
                  </a:lnTo>
                  <a:lnTo>
                    <a:pt x="70207" y="285981"/>
                  </a:lnTo>
                  <a:lnTo>
                    <a:pt x="70207" y="280304"/>
                  </a:lnTo>
                  <a:lnTo>
                    <a:pt x="73549" y="280304"/>
                  </a:lnTo>
                  <a:lnTo>
                    <a:pt x="73549" y="277453"/>
                  </a:lnTo>
                  <a:lnTo>
                    <a:pt x="76893" y="274615"/>
                  </a:lnTo>
                  <a:lnTo>
                    <a:pt x="80237" y="268926"/>
                  </a:lnTo>
                  <a:lnTo>
                    <a:pt x="80237" y="263236"/>
                  </a:lnTo>
                  <a:lnTo>
                    <a:pt x="83579" y="260385"/>
                  </a:lnTo>
                  <a:lnTo>
                    <a:pt x="83579" y="263236"/>
                  </a:lnTo>
                  <a:lnTo>
                    <a:pt x="86923" y="263236"/>
                  </a:lnTo>
                  <a:lnTo>
                    <a:pt x="90266" y="263236"/>
                  </a:lnTo>
                  <a:lnTo>
                    <a:pt x="93610" y="263236"/>
                  </a:lnTo>
                  <a:lnTo>
                    <a:pt x="93610" y="260385"/>
                  </a:lnTo>
                  <a:lnTo>
                    <a:pt x="96952" y="263236"/>
                  </a:lnTo>
                  <a:lnTo>
                    <a:pt x="100667" y="263236"/>
                  </a:lnTo>
                  <a:lnTo>
                    <a:pt x="100667" y="260385"/>
                  </a:lnTo>
                  <a:lnTo>
                    <a:pt x="104011" y="257547"/>
                  </a:lnTo>
                  <a:lnTo>
                    <a:pt x="104011" y="260385"/>
                  </a:lnTo>
                  <a:lnTo>
                    <a:pt x="107353" y="263236"/>
                  </a:lnTo>
                  <a:lnTo>
                    <a:pt x="110697" y="263236"/>
                  </a:lnTo>
                  <a:lnTo>
                    <a:pt x="110697" y="260385"/>
                  </a:lnTo>
                  <a:lnTo>
                    <a:pt x="114040" y="260385"/>
                  </a:lnTo>
                  <a:lnTo>
                    <a:pt x="117383" y="260385"/>
                  </a:lnTo>
                  <a:lnTo>
                    <a:pt x="120726" y="260385"/>
                  </a:lnTo>
                  <a:lnTo>
                    <a:pt x="124070" y="257547"/>
                  </a:lnTo>
                  <a:lnTo>
                    <a:pt x="127414" y="260385"/>
                  </a:lnTo>
                  <a:lnTo>
                    <a:pt x="130756" y="260385"/>
                  </a:lnTo>
                  <a:lnTo>
                    <a:pt x="130756" y="257547"/>
                  </a:lnTo>
                  <a:lnTo>
                    <a:pt x="134100" y="254696"/>
                  </a:lnTo>
                  <a:lnTo>
                    <a:pt x="134100" y="257547"/>
                  </a:lnTo>
                  <a:lnTo>
                    <a:pt x="137442" y="257547"/>
                  </a:lnTo>
                  <a:lnTo>
                    <a:pt x="140786" y="257547"/>
                  </a:lnTo>
                  <a:lnTo>
                    <a:pt x="140786" y="260385"/>
                  </a:lnTo>
                  <a:lnTo>
                    <a:pt x="144128" y="257547"/>
                  </a:lnTo>
                  <a:lnTo>
                    <a:pt x="144128" y="254696"/>
                  </a:lnTo>
                  <a:lnTo>
                    <a:pt x="147472" y="251858"/>
                  </a:lnTo>
                  <a:lnTo>
                    <a:pt x="150816" y="251858"/>
                  </a:lnTo>
                  <a:lnTo>
                    <a:pt x="150816" y="248698"/>
                  </a:lnTo>
                  <a:lnTo>
                    <a:pt x="154164" y="245847"/>
                  </a:lnTo>
                  <a:lnTo>
                    <a:pt x="154164" y="243009"/>
                  </a:lnTo>
                  <a:lnTo>
                    <a:pt x="157501" y="240171"/>
                  </a:lnTo>
                  <a:lnTo>
                    <a:pt x="160852" y="234481"/>
                  </a:lnTo>
                  <a:lnTo>
                    <a:pt x="160852" y="231630"/>
                  </a:lnTo>
                  <a:lnTo>
                    <a:pt x="164188" y="228792"/>
                  </a:lnTo>
                  <a:lnTo>
                    <a:pt x="164188" y="225941"/>
                  </a:lnTo>
                  <a:lnTo>
                    <a:pt x="167525" y="220252"/>
                  </a:lnTo>
                  <a:lnTo>
                    <a:pt x="170876" y="220252"/>
                  </a:lnTo>
                  <a:lnTo>
                    <a:pt x="174213" y="217413"/>
                  </a:lnTo>
                  <a:lnTo>
                    <a:pt x="174213" y="211724"/>
                  </a:lnTo>
                  <a:lnTo>
                    <a:pt x="177564" y="206035"/>
                  </a:lnTo>
                  <a:lnTo>
                    <a:pt x="180900" y="206035"/>
                  </a:lnTo>
                  <a:lnTo>
                    <a:pt x="180900" y="203197"/>
                  </a:lnTo>
                  <a:lnTo>
                    <a:pt x="184252" y="200346"/>
                  </a:lnTo>
                  <a:lnTo>
                    <a:pt x="184252" y="194656"/>
                  </a:lnTo>
                  <a:lnTo>
                    <a:pt x="187588" y="188659"/>
                  </a:lnTo>
                  <a:lnTo>
                    <a:pt x="190939" y="182969"/>
                  </a:lnTo>
                  <a:lnTo>
                    <a:pt x="190939" y="177280"/>
                  </a:lnTo>
                  <a:lnTo>
                    <a:pt x="194276" y="171591"/>
                  </a:lnTo>
                  <a:lnTo>
                    <a:pt x="194276" y="165901"/>
                  </a:lnTo>
                </a:path>
              </a:pathLst>
            </a:custGeom>
            <a:ln w="6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4246" y="5443003"/>
              <a:ext cx="207200" cy="1948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8328" y="4828041"/>
              <a:ext cx="4622165" cy="1264920"/>
            </a:xfrm>
            <a:custGeom>
              <a:avLst/>
              <a:gdLst/>
              <a:ahLst/>
              <a:cxnLst/>
              <a:rect l="l" t="t" r="r" b="b"/>
              <a:pathLst>
                <a:path w="4622165" h="1264920">
                  <a:moveTo>
                    <a:pt x="0" y="618080"/>
                  </a:moveTo>
                  <a:lnTo>
                    <a:pt x="3351" y="595014"/>
                  </a:lnTo>
                  <a:lnTo>
                    <a:pt x="6687" y="560570"/>
                  </a:lnTo>
                  <a:lnTo>
                    <a:pt x="6687" y="520745"/>
                  </a:lnTo>
                  <a:lnTo>
                    <a:pt x="10024" y="489152"/>
                  </a:lnTo>
                  <a:lnTo>
                    <a:pt x="10024" y="460705"/>
                  </a:lnTo>
                  <a:lnTo>
                    <a:pt x="13375" y="420598"/>
                  </a:lnTo>
                  <a:lnTo>
                    <a:pt x="16711" y="374749"/>
                  </a:lnTo>
                  <a:lnTo>
                    <a:pt x="16711" y="349192"/>
                  </a:lnTo>
                  <a:lnTo>
                    <a:pt x="20063" y="343413"/>
                  </a:lnTo>
                  <a:lnTo>
                    <a:pt x="20063" y="334680"/>
                  </a:lnTo>
                  <a:lnTo>
                    <a:pt x="23399" y="328901"/>
                  </a:lnTo>
                  <a:lnTo>
                    <a:pt x="26750" y="328901"/>
                  </a:lnTo>
                  <a:lnTo>
                    <a:pt x="26750" y="334680"/>
                  </a:lnTo>
                  <a:lnTo>
                    <a:pt x="30087" y="340331"/>
                  </a:lnTo>
                  <a:lnTo>
                    <a:pt x="30087" y="346367"/>
                  </a:lnTo>
                  <a:lnTo>
                    <a:pt x="33438" y="352018"/>
                  </a:lnTo>
                  <a:lnTo>
                    <a:pt x="36774" y="360494"/>
                  </a:lnTo>
                  <a:lnTo>
                    <a:pt x="36774" y="369098"/>
                  </a:lnTo>
                  <a:lnTo>
                    <a:pt x="40126" y="383225"/>
                  </a:lnTo>
                  <a:lnTo>
                    <a:pt x="40126" y="400691"/>
                  </a:lnTo>
                  <a:lnTo>
                    <a:pt x="43462" y="417772"/>
                  </a:lnTo>
                  <a:lnTo>
                    <a:pt x="46798" y="434853"/>
                  </a:lnTo>
                  <a:lnTo>
                    <a:pt x="46798" y="452178"/>
                  </a:lnTo>
                  <a:lnTo>
                    <a:pt x="50150" y="477773"/>
                  </a:lnTo>
                  <a:lnTo>
                    <a:pt x="50150" y="509379"/>
                  </a:lnTo>
                  <a:lnTo>
                    <a:pt x="53486" y="532124"/>
                  </a:lnTo>
                  <a:lnTo>
                    <a:pt x="56838" y="549192"/>
                  </a:lnTo>
                  <a:lnTo>
                    <a:pt x="56838" y="572257"/>
                  </a:lnTo>
                  <a:lnTo>
                    <a:pt x="60174" y="600704"/>
                  </a:lnTo>
                  <a:lnTo>
                    <a:pt x="60174" y="632297"/>
                  </a:lnTo>
                  <a:lnTo>
                    <a:pt x="63525" y="663581"/>
                  </a:lnTo>
                  <a:lnTo>
                    <a:pt x="66862" y="686660"/>
                  </a:lnTo>
                  <a:lnTo>
                    <a:pt x="66862" y="706566"/>
                  </a:lnTo>
                  <a:lnTo>
                    <a:pt x="70213" y="726793"/>
                  </a:lnTo>
                  <a:lnTo>
                    <a:pt x="70213" y="749538"/>
                  </a:lnTo>
                  <a:lnTo>
                    <a:pt x="73549" y="766605"/>
                  </a:lnTo>
                  <a:lnTo>
                    <a:pt x="76901" y="777984"/>
                  </a:lnTo>
                  <a:lnTo>
                    <a:pt x="76901" y="786833"/>
                  </a:lnTo>
                  <a:lnTo>
                    <a:pt x="80237" y="792522"/>
                  </a:lnTo>
                  <a:lnTo>
                    <a:pt x="80237" y="795360"/>
                  </a:lnTo>
                  <a:lnTo>
                    <a:pt x="83589" y="795360"/>
                  </a:lnTo>
                  <a:lnTo>
                    <a:pt x="86925" y="798211"/>
                  </a:lnTo>
                  <a:lnTo>
                    <a:pt x="86925" y="801050"/>
                  </a:lnTo>
                  <a:lnTo>
                    <a:pt x="90261" y="803901"/>
                  </a:lnTo>
                  <a:lnTo>
                    <a:pt x="90261" y="806739"/>
                  </a:lnTo>
                  <a:lnTo>
                    <a:pt x="93613" y="806739"/>
                  </a:lnTo>
                  <a:lnTo>
                    <a:pt x="96949" y="806739"/>
                  </a:lnTo>
                  <a:lnTo>
                    <a:pt x="96949" y="803901"/>
                  </a:lnTo>
                  <a:lnTo>
                    <a:pt x="100300" y="806739"/>
                  </a:lnTo>
                  <a:lnTo>
                    <a:pt x="100300" y="809577"/>
                  </a:lnTo>
                  <a:lnTo>
                    <a:pt x="103637" y="809577"/>
                  </a:lnTo>
                  <a:lnTo>
                    <a:pt x="106988" y="806739"/>
                  </a:lnTo>
                  <a:lnTo>
                    <a:pt x="106988" y="803901"/>
                  </a:lnTo>
                  <a:lnTo>
                    <a:pt x="110324" y="798211"/>
                  </a:lnTo>
                  <a:lnTo>
                    <a:pt x="110324" y="792522"/>
                  </a:lnTo>
                  <a:lnTo>
                    <a:pt x="113676" y="789671"/>
                  </a:lnTo>
                  <a:lnTo>
                    <a:pt x="117012" y="786833"/>
                  </a:lnTo>
                  <a:lnTo>
                    <a:pt x="120363" y="783982"/>
                  </a:lnTo>
                  <a:lnTo>
                    <a:pt x="120363" y="777984"/>
                  </a:lnTo>
                  <a:lnTo>
                    <a:pt x="124077" y="772295"/>
                  </a:lnTo>
                  <a:lnTo>
                    <a:pt x="127414" y="772295"/>
                  </a:lnTo>
                  <a:lnTo>
                    <a:pt x="130765" y="769444"/>
                  </a:lnTo>
                  <a:lnTo>
                    <a:pt x="134101" y="769444"/>
                  </a:lnTo>
                  <a:lnTo>
                    <a:pt x="137438" y="766605"/>
                  </a:lnTo>
                  <a:lnTo>
                    <a:pt x="140789" y="769444"/>
                  </a:lnTo>
                  <a:lnTo>
                    <a:pt x="144125" y="766605"/>
                  </a:lnTo>
                  <a:lnTo>
                    <a:pt x="147477" y="766605"/>
                  </a:lnTo>
                  <a:lnTo>
                    <a:pt x="147477" y="763767"/>
                  </a:lnTo>
                  <a:lnTo>
                    <a:pt x="150813" y="758078"/>
                  </a:lnTo>
                  <a:lnTo>
                    <a:pt x="150813" y="752389"/>
                  </a:lnTo>
                  <a:lnTo>
                    <a:pt x="154164" y="743848"/>
                  </a:lnTo>
                  <a:lnTo>
                    <a:pt x="157501" y="738159"/>
                  </a:lnTo>
                  <a:lnTo>
                    <a:pt x="157501" y="732482"/>
                  </a:lnTo>
                  <a:lnTo>
                    <a:pt x="160852" y="720783"/>
                  </a:lnTo>
                  <a:lnTo>
                    <a:pt x="160852" y="715093"/>
                  </a:lnTo>
                  <a:lnTo>
                    <a:pt x="164188" y="712255"/>
                  </a:lnTo>
                  <a:lnTo>
                    <a:pt x="167540" y="706566"/>
                  </a:lnTo>
                  <a:lnTo>
                    <a:pt x="170876" y="700877"/>
                  </a:lnTo>
                  <a:lnTo>
                    <a:pt x="170876" y="698025"/>
                  </a:lnTo>
                  <a:lnTo>
                    <a:pt x="174213" y="692349"/>
                  </a:lnTo>
                  <a:lnTo>
                    <a:pt x="177564" y="692349"/>
                  </a:lnTo>
                  <a:lnTo>
                    <a:pt x="177564" y="695187"/>
                  </a:lnTo>
                  <a:lnTo>
                    <a:pt x="180900" y="700877"/>
                  </a:lnTo>
                  <a:lnTo>
                    <a:pt x="180900" y="703715"/>
                  </a:lnTo>
                  <a:lnTo>
                    <a:pt x="184252" y="703715"/>
                  </a:lnTo>
                  <a:lnTo>
                    <a:pt x="187588" y="706566"/>
                  </a:lnTo>
                  <a:lnTo>
                    <a:pt x="190939" y="709404"/>
                  </a:lnTo>
                  <a:lnTo>
                    <a:pt x="190939" y="712255"/>
                  </a:lnTo>
                  <a:lnTo>
                    <a:pt x="194276" y="715093"/>
                  </a:lnTo>
                  <a:lnTo>
                    <a:pt x="197627" y="715093"/>
                  </a:lnTo>
                  <a:lnTo>
                    <a:pt x="200963" y="712255"/>
                  </a:lnTo>
                </a:path>
                <a:path w="4622165" h="1264920">
                  <a:moveTo>
                    <a:pt x="200963" y="712255"/>
                  </a:moveTo>
                  <a:lnTo>
                    <a:pt x="204315" y="712255"/>
                  </a:lnTo>
                  <a:lnTo>
                    <a:pt x="207651" y="712255"/>
                  </a:lnTo>
                  <a:lnTo>
                    <a:pt x="207651" y="709404"/>
                  </a:lnTo>
                  <a:lnTo>
                    <a:pt x="210987" y="709404"/>
                  </a:lnTo>
                  <a:lnTo>
                    <a:pt x="210987" y="715093"/>
                  </a:lnTo>
                  <a:lnTo>
                    <a:pt x="214339" y="715093"/>
                  </a:lnTo>
                  <a:lnTo>
                    <a:pt x="217675" y="715093"/>
                  </a:lnTo>
                  <a:lnTo>
                    <a:pt x="221027" y="717945"/>
                  </a:lnTo>
                  <a:lnTo>
                    <a:pt x="221027" y="720783"/>
                  </a:lnTo>
                  <a:lnTo>
                    <a:pt x="224363" y="717945"/>
                  </a:lnTo>
                  <a:lnTo>
                    <a:pt x="227714" y="717945"/>
                  </a:lnTo>
                  <a:lnTo>
                    <a:pt x="227714" y="720783"/>
                  </a:lnTo>
                  <a:lnTo>
                    <a:pt x="231051" y="723634"/>
                  </a:lnTo>
                  <a:lnTo>
                    <a:pt x="234402" y="723634"/>
                  </a:lnTo>
                  <a:lnTo>
                    <a:pt x="237738" y="720783"/>
                  </a:lnTo>
                  <a:lnTo>
                    <a:pt x="237738" y="723634"/>
                  </a:lnTo>
                  <a:lnTo>
                    <a:pt x="241090" y="723634"/>
                  </a:lnTo>
                  <a:lnTo>
                    <a:pt x="241090" y="726793"/>
                  </a:lnTo>
                  <a:lnTo>
                    <a:pt x="244426" y="723634"/>
                  </a:lnTo>
                  <a:lnTo>
                    <a:pt x="247777" y="720783"/>
                  </a:lnTo>
                  <a:lnTo>
                    <a:pt x="251114" y="723634"/>
                  </a:lnTo>
                  <a:lnTo>
                    <a:pt x="251114" y="726793"/>
                  </a:lnTo>
                  <a:lnTo>
                    <a:pt x="254450" y="726793"/>
                  </a:lnTo>
                  <a:lnTo>
                    <a:pt x="257802" y="726793"/>
                  </a:lnTo>
                  <a:lnTo>
                    <a:pt x="261138" y="726793"/>
                  </a:lnTo>
                  <a:lnTo>
                    <a:pt x="264489" y="723634"/>
                  </a:lnTo>
                  <a:lnTo>
                    <a:pt x="267826" y="720783"/>
                  </a:lnTo>
                  <a:lnTo>
                    <a:pt x="267826" y="715093"/>
                  </a:lnTo>
                  <a:lnTo>
                    <a:pt x="271177" y="712255"/>
                  </a:lnTo>
                  <a:lnTo>
                    <a:pt x="271177" y="709404"/>
                  </a:lnTo>
                  <a:lnTo>
                    <a:pt x="274513" y="706566"/>
                  </a:lnTo>
                  <a:lnTo>
                    <a:pt x="277865" y="703715"/>
                  </a:lnTo>
                  <a:lnTo>
                    <a:pt x="277865" y="700877"/>
                  </a:lnTo>
                  <a:lnTo>
                    <a:pt x="281201" y="700877"/>
                  </a:lnTo>
                  <a:lnTo>
                    <a:pt x="284552" y="695187"/>
                  </a:lnTo>
                  <a:lnTo>
                    <a:pt x="287889" y="689498"/>
                  </a:lnTo>
                  <a:lnTo>
                    <a:pt x="287889" y="686660"/>
                  </a:lnTo>
                  <a:lnTo>
                    <a:pt x="291225" y="683809"/>
                  </a:lnTo>
                  <a:lnTo>
                    <a:pt x="291225" y="686660"/>
                  </a:lnTo>
                  <a:lnTo>
                    <a:pt x="294576" y="686660"/>
                  </a:lnTo>
                  <a:lnTo>
                    <a:pt x="297913" y="683809"/>
                  </a:lnTo>
                  <a:lnTo>
                    <a:pt x="301264" y="686660"/>
                  </a:lnTo>
                  <a:lnTo>
                    <a:pt x="304601" y="683809"/>
                  </a:lnTo>
                  <a:lnTo>
                    <a:pt x="307952" y="683809"/>
                  </a:lnTo>
                  <a:lnTo>
                    <a:pt x="307952" y="686660"/>
                  </a:lnTo>
                  <a:lnTo>
                    <a:pt x="311288" y="689498"/>
                  </a:lnTo>
                  <a:lnTo>
                    <a:pt x="314640" y="689498"/>
                  </a:lnTo>
                  <a:lnTo>
                    <a:pt x="317976" y="692349"/>
                  </a:lnTo>
                  <a:lnTo>
                    <a:pt x="317976" y="695187"/>
                  </a:lnTo>
                  <a:lnTo>
                    <a:pt x="321327" y="698025"/>
                  </a:lnTo>
                  <a:lnTo>
                    <a:pt x="324664" y="698025"/>
                  </a:lnTo>
                  <a:lnTo>
                    <a:pt x="328000" y="700877"/>
                  </a:lnTo>
                  <a:lnTo>
                    <a:pt x="328000" y="703715"/>
                  </a:lnTo>
                  <a:lnTo>
                    <a:pt x="331351" y="703715"/>
                  </a:lnTo>
                  <a:lnTo>
                    <a:pt x="331351" y="706566"/>
                  </a:lnTo>
                  <a:lnTo>
                    <a:pt x="335065" y="706566"/>
                  </a:lnTo>
                  <a:lnTo>
                    <a:pt x="338401" y="709404"/>
                  </a:lnTo>
                  <a:lnTo>
                    <a:pt x="338401" y="712255"/>
                  </a:lnTo>
                  <a:lnTo>
                    <a:pt x="341753" y="712255"/>
                  </a:lnTo>
                  <a:lnTo>
                    <a:pt x="341753" y="715093"/>
                  </a:lnTo>
                  <a:lnTo>
                    <a:pt x="345089" y="712255"/>
                  </a:lnTo>
                  <a:lnTo>
                    <a:pt x="348441" y="712255"/>
                  </a:lnTo>
                  <a:lnTo>
                    <a:pt x="348441" y="715093"/>
                  </a:lnTo>
                  <a:lnTo>
                    <a:pt x="351777" y="717945"/>
                  </a:lnTo>
                  <a:lnTo>
                    <a:pt x="351777" y="720783"/>
                  </a:lnTo>
                  <a:lnTo>
                    <a:pt x="355128" y="723634"/>
                  </a:lnTo>
                  <a:lnTo>
                    <a:pt x="358465" y="726793"/>
                  </a:lnTo>
                  <a:lnTo>
                    <a:pt x="361816" y="726793"/>
                  </a:lnTo>
                  <a:lnTo>
                    <a:pt x="361816" y="732482"/>
                  </a:lnTo>
                  <a:lnTo>
                    <a:pt x="365152" y="732482"/>
                  </a:lnTo>
                  <a:lnTo>
                    <a:pt x="368504" y="729631"/>
                  </a:lnTo>
                  <a:lnTo>
                    <a:pt x="371840" y="735321"/>
                  </a:lnTo>
                  <a:lnTo>
                    <a:pt x="371840" y="738159"/>
                  </a:lnTo>
                  <a:lnTo>
                    <a:pt x="375176" y="735321"/>
                  </a:lnTo>
                  <a:lnTo>
                    <a:pt x="378528" y="732482"/>
                  </a:lnTo>
                  <a:lnTo>
                    <a:pt x="378528" y="735321"/>
                  </a:lnTo>
                  <a:lnTo>
                    <a:pt x="381864" y="738159"/>
                  </a:lnTo>
                  <a:lnTo>
                    <a:pt x="381864" y="741010"/>
                  </a:lnTo>
                  <a:lnTo>
                    <a:pt x="385216" y="738159"/>
                  </a:lnTo>
                  <a:lnTo>
                    <a:pt x="388552" y="738159"/>
                  </a:lnTo>
                  <a:lnTo>
                    <a:pt x="391903" y="738159"/>
                  </a:lnTo>
                  <a:lnTo>
                    <a:pt x="391903" y="741010"/>
                  </a:lnTo>
                  <a:lnTo>
                    <a:pt x="395240" y="743848"/>
                  </a:lnTo>
                  <a:lnTo>
                    <a:pt x="398591" y="746699"/>
                  </a:lnTo>
                  <a:lnTo>
                    <a:pt x="401927" y="746699"/>
                  </a:lnTo>
                </a:path>
                <a:path w="4622165" h="1264920">
                  <a:moveTo>
                    <a:pt x="401927" y="746699"/>
                  </a:moveTo>
                  <a:lnTo>
                    <a:pt x="405279" y="743848"/>
                  </a:lnTo>
                  <a:lnTo>
                    <a:pt x="408615" y="743848"/>
                  </a:lnTo>
                  <a:lnTo>
                    <a:pt x="408615" y="752389"/>
                  </a:lnTo>
                  <a:lnTo>
                    <a:pt x="411951" y="766605"/>
                  </a:lnTo>
                  <a:lnTo>
                    <a:pt x="411951" y="781143"/>
                  </a:lnTo>
                  <a:lnTo>
                    <a:pt x="415303" y="792522"/>
                  </a:lnTo>
                  <a:lnTo>
                    <a:pt x="418639" y="798211"/>
                  </a:lnTo>
                  <a:lnTo>
                    <a:pt x="418639" y="803901"/>
                  </a:lnTo>
                  <a:lnTo>
                    <a:pt x="421990" y="809577"/>
                  </a:lnTo>
                  <a:lnTo>
                    <a:pt x="421990" y="812428"/>
                  </a:lnTo>
                  <a:lnTo>
                    <a:pt x="425327" y="818118"/>
                  </a:lnTo>
                  <a:lnTo>
                    <a:pt x="428678" y="820956"/>
                  </a:lnTo>
                  <a:lnTo>
                    <a:pt x="432015" y="823807"/>
                  </a:lnTo>
                  <a:lnTo>
                    <a:pt x="432015" y="826645"/>
                  </a:lnTo>
                  <a:lnTo>
                    <a:pt x="435366" y="826645"/>
                  </a:lnTo>
                  <a:lnTo>
                    <a:pt x="438702" y="826645"/>
                  </a:lnTo>
                  <a:lnTo>
                    <a:pt x="438702" y="829496"/>
                  </a:lnTo>
                  <a:lnTo>
                    <a:pt x="442054" y="829496"/>
                  </a:lnTo>
                  <a:lnTo>
                    <a:pt x="445390" y="826645"/>
                  </a:lnTo>
                  <a:lnTo>
                    <a:pt x="448741" y="826645"/>
                  </a:lnTo>
                  <a:lnTo>
                    <a:pt x="452078" y="823807"/>
                  </a:lnTo>
                  <a:lnTo>
                    <a:pt x="455414" y="820956"/>
                  </a:lnTo>
                  <a:lnTo>
                    <a:pt x="458765" y="818118"/>
                  </a:lnTo>
                  <a:lnTo>
                    <a:pt x="458765" y="812428"/>
                  </a:lnTo>
                  <a:lnTo>
                    <a:pt x="462102" y="806739"/>
                  </a:lnTo>
                  <a:lnTo>
                    <a:pt x="462102" y="798211"/>
                  </a:lnTo>
                  <a:lnTo>
                    <a:pt x="465453" y="792522"/>
                  </a:lnTo>
                  <a:lnTo>
                    <a:pt x="468789" y="786833"/>
                  </a:lnTo>
                  <a:lnTo>
                    <a:pt x="468789" y="777984"/>
                  </a:lnTo>
                  <a:lnTo>
                    <a:pt x="472141" y="769444"/>
                  </a:lnTo>
                  <a:lnTo>
                    <a:pt x="472141" y="758078"/>
                  </a:lnTo>
                  <a:lnTo>
                    <a:pt x="475477" y="749538"/>
                  </a:lnTo>
                  <a:lnTo>
                    <a:pt x="478829" y="741010"/>
                  </a:lnTo>
                  <a:lnTo>
                    <a:pt x="478829" y="732482"/>
                  </a:lnTo>
                  <a:lnTo>
                    <a:pt x="482165" y="726793"/>
                  </a:lnTo>
                  <a:lnTo>
                    <a:pt x="482165" y="723634"/>
                  </a:lnTo>
                  <a:lnTo>
                    <a:pt x="485516" y="723634"/>
                  </a:lnTo>
                  <a:lnTo>
                    <a:pt x="488853" y="723634"/>
                  </a:lnTo>
                  <a:lnTo>
                    <a:pt x="488853" y="720783"/>
                  </a:lnTo>
                  <a:lnTo>
                    <a:pt x="492189" y="717945"/>
                  </a:lnTo>
                  <a:lnTo>
                    <a:pt x="492189" y="715093"/>
                  </a:lnTo>
                  <a:lnTo>
                    <a:pt x="495540" y="715093"/>
                  </a:lnTo>
                  <a:lnTo>
                    <a:pt x="498877" y="715093"/>
                  </a:lnTo>
                  <a:lnTo>
                    <a:pt x="502228" y="715093"/>
                  </a:lnTo>
                  <a:lnTo>
                    <a:pt x="502228" y="712255"/>
                  </a:lnTo>
                  <a:lnTo>
                    <a:pt x="505564" y="715093"/>
                  </a:lnTo>
                  <a:lnTo>
                    <a:pt x="508916" y="715093"/>
                  </a:lnTo>
                  <a:lnTo>
                    <a:pt x="508916" y="717945"/>
                  </a:lnTo>
                  <a:lnTo>
                    <a:pt x="512252" y="720783"/>
                  </a:lnTo>
                  <a:lnTo>
                    <a:pt x="512252" y="723634"/>
                  </a:lnTo>
                  <a:lnTo>
                    <a:pt x="515604" y="723634"/>
                  </a:lnTo>
                  <a:lnTo>
                    <a:pt x="518940" y="723634"/>
                  </a:lnTo>
                  <a:lnTo>
                    <a:pt x="522291" y="729631"/>
                  </a:lnTo>
                  <a:lnTo>
                    <a:pt x="522291" y="735321"/>
                  </a:lnTo>
                  <a:lnTo>
                    <a:pt x="525628" y="738159"/>
                  </a:lnTo>
                  <a:lnTo>
                    <a:pt x="528964" y="735321"/>
                  </a:lnTo>
                  <a:lnTo>
                    <a:pt x="528964" y="738159"/>
                  </a:lnTo>
                  <a:lnTo>
                    <a:pt x="532315" y="743848"/>
                  </a:lnTo>
                  <a:lnTo>
                    <a:pt x="532315" y="749538"/>
                  </a:lnTo>
                  <a:lnTo>
                    <a:pt x="535652" y="749538"/>
                  </a:lnTo>
                  <a:lnTo>
                    <a:pt x="539003" y="752389"/>
                  </a:lnTo>
                  <a:lnTo>
                    <a:pt x="542717" y="758078"/>
                  </a:lnTo>
                  <a:lnTo>
                    <a:pt x="546053" y="755227"/>
                  </a:lnTo>
                  <a:lnTo>
                    <a:pt x="549405" y="758078"/>
                  </a:lnTo>
                  <a:lnTo>
                    <a:pt x="549405" y="760916"/>
                  </a:lnTo>
                  <a:lnTo>
                    <a:pt x="552741" y="760916"/>
                  </a:lnTo>
                  <a:lnTo>
                    <a:pt x="552741" y="763767"/>
                  </a:lnTo>
                  <a:lnTo>
                    <a:pt x="556092" y="763767"/>
                  </a:lnTo>
                  <a:lnTo>
                    <a:pt x="559429" y="766605"/>
                  </a:lnTo>
                  <a:lnTo>
                    <a:pt x="559429" y="769444"/>
                  </a:lnTo>
                  <a:lnTo>
                    <a:pt x="562780" y="769444"/>
                  </a:lnTo>
                  <a:lnTo>
                    <a:pt x="562780" y="766605"/>
                  </a:lnTo>
                  <a:lnTo>
                    <a:pt x="566116" y="766605"/>
                  </a:lnTo>
                  <a:lnTo>
                    <a:pt x="569468" y="766605"/>
                  </a:lnTo>
                  <a:lnTo>
                    <a:pt x="569468" y="769444"/>
                  </a:lnTo>
                  <a:lnTo>
                    <a:pt x="572804" y="769444"/>
                  </a:lnTo>
                  <a:lnTo>
                    <a:pt x="572804" y="766605"/>
                  </a:lnTo>
                  <a:lnTo>
                    <a:pt x="576140" y="766605"/>
                  </a:lnTo>
                  <a:lnTo>
                    <a:pt x="579492" y="763767"/>
                  </a:lnTo>
                  <a:lnTo>
                    <a:pt x="582828" y="766605"/>
                  </a:lnTo>
                  <a:lnTo>
                    <a:pt x="586179" y="760916"/>
                  </a:lnTo>
                  <a:lnTo>
                    <a:pt x="589516" y="758078"/>
                  </a:lnTo>
                  <a:lnTo>
                    <a:pt x="589516" y="760916"/>
                  </a:lnTo>
                  <a:lnTo>
                    <a:pt x="592867" y="760916"/>
                  </a:lnTo>
                  <a:lnTo>
                    <a:pt x="592867" y="758078"/>
                  </a:lnTo>
                  <a:lnTo>
                    <a:pt x="596203" y="755227"/>
                  </a:lnTo>
                  <a:lnTo>
                    <a:pt x="599555" y="755227"/>
                  </a:lnTo>
                  <a:lnTo>
                    <a:pt x="599555" y="752389"/>
                  </a:lnTo>
                  <a:lnTo>
                    <a:pt x="602891" y="749538"/>
                  </a:lnTo>
                </a:path>
                <a:path w="4622165" h="1264920">
                  <a:moveTo>
                    <a:pt x="602891" y="749538"/>
                  </a:moveTo>
                  <a:lnTo>
                    <a:pt x="606243" y="746699"/>
                  </a:lnTo>
                  <a:lnTo>
                    <a:pt x="609579" y="746699"/>
                  </a:lnTo>
                  <a:lnTo>
                    <a:pt x="609579" y="743848"/>
                  </a:lnTo>
                  <a:lnTo>
                    <a:pt x="612930" y="741010"/>
                  </a:lnTo>
                  <a:lnTo>
                    <a:pt x="612930" y="743848"/>
                  </a:lnTo>
                  <a:lnTo>
                    <a:pt x="616267" y="746699"/>
                  </a:lnTo>
                  <a:lnTo>
                    <a:pt x="619603" y="749538"/>
                  </a:lnTo>
                  <a:lnTo>
                    <a:pt x="619603" y="746699"/>
                  </a:lnTo>
                  <a:lnTo>
                    <a:pt x="622954" y="746699"/>
                  </a:lnTo>
                  <a:lnTo>
                    <a:pt x="622954" y="743848"/>
                  </a:lnTo>
                  <a:lnTo>
                    <a:pt x="626291" y="743848"/>
                  </a:lnTo>
                  <a:lnTo>
                    <a:pt x="629642" y="743848"/>
                  </a:lnTo>
                  <a:lnTo>
                    <a:pt x="632978" y="746699"/>
                  </a:lnTo>
                  <a:lnTo>
                    <a:pt x="636330" y="746699"/>
                  </a:lnTo>
                  <a:lnTo>
                    <a:pt x="639666" y="743848"/>
                  </a:lnTo>
                  <a:lnTo>
                    <a:pt x="643018" y="746699"/>
                  </a:lnTo>
                  <a:lnTo>
                    <a:pt x="649705" y="746699"/>
                  </a:lnTo>
                  <a:lnTo>
                    <a:pt x="653042" y="749538"/>
                  </a:lnTo>
                  <a:lnTo>
                    <a:pt x="653042" y="746699"/>
                  </a:lnTo>
                  <a:lnTo>
                    <a:pt x="656378" y="746699"/>
                  </a:lnTo>
                  <a:lnTo>
                    <a:pt x="659729" y="746699"/>
                  </a:lnTo>
                  <a:lnTo>
                    <a:pt x="659729" y="752389"/>
                  </a:lnTo>
                  <a:lnTo>
                    <a:pt x="663066" y="755227"/>
                  </a:lnTo>
                  <a:lnTo>
                    <a:pt x="666417" y="758078"/>
                  </a:lnTo>
                  <a:lnTo>
                    <a:pt x="669753" y="760916"/>
                  </a:lnTo>
                  <a:lnTo>
                    <a:pt x="669753" y="763767"/>
                  </a:lnTo>
                  <a:lnTo>
                    <a:pt x="673105" y="763767"/>
                  </a:lnTo>
                  <a:lnTo>
                    <a:pt x="676441" y="766605"/>
                  </a:lnTo>
                  <a:lnTo>
                    <a:pt x="679793" y="772295"/>
                  </a:lnTo>
                  <a:lnTo>
                    <a:pt x="683129" y="769444"/>
                  </a:lnTo>
                  <a:lnTo>
                    <a:pt x="686480" y="769444"/>
                  </a:lnTo>
                  <a:lnTo>
                    <a:pt x="689817" y="769444"/>
                  </a:lnTo>
                  <a:lnTo>
                    <a:pt x="693153" y="769444"/>
                  </a:lnTo>
                  <a:lnTo>
                    <a:pt x="696504" y="769444"/>
                  </a:lnTo>
                  <a:lnTo>
                    <a:pt x="699841" y="772295"/>
                  </a:lnTo>
                  <a:lnTo>
                    <a:pt x="699841" y="777984"/>
                  </a:lnTo>
                  <a:lnTo>
                    <a:pt x="703192" y="777984"/>
                  </a:lnTo>
                  <a:lnTo>
                    <a:pt x="703192" y="775133"/>
                  </a:lnTo>
                  <a:lnTo>
                    <a:pt x="706528" y="772295"/>
                  </a:lnTo>
                  <a:lnTo>
                    <a:pt x="709880" y="772295"/>
                  </a:lnTo>
                  <a:lnTo>
                    <a:pt x="709880" y="775133"/>
                  </a:lnTo>
                  <a:lnTo>
                    <a:pt x="713216" y="775133"/>
                  </a:lnTo>
                  <a:lnTo>
                    <a:pt x="713216" y="772295"/>
                  </a:lnTo>
                  <a:lnTo>
                    <a:pt x="716567" y="772295"/>
                  </a:lnTo>
                  <a:lnTo>
                    <a:pt x="719904" y="772295"/>
                  </a:lnTo>
                  <a:lnTo>
                    <a:pt x="723255" y="772295"/>
                  </a:lnTo>
                  <a:lnTo>
                    <a:pt x="723255" y="769444"/>
                  </a:lnTo>
                  <a:lnTo>
                    <a:pt x="726592" y="766605"/>
                  </a:lnTo>
                  <a:lnTo>
                    <a:pt x="729928" y="766605"/>
                  </a:lnTo>
                  <a:lnTo>
                    <a:pt x="729928" y="769444"/>
                  </a:lnTo>
                  <a:lnTo>
                    <a:pt x="733279" y="769444"/>
                  </a:lnTo>
                  <a:lnTo>
                    <a:pt x="733279" y="766605"/>
                  </a:lnTo>
                  <a:lnTo>
                    <a:pt x="736616" y="766605"/>
                  </a:lnTo>
                  <a:lnTo>
                    <a:pt x="739967" y="763767"/>
                  </a:lnTo>
                  <a:lnTo>
                    <a:pt x="743303" y="763767"/>
                  </a:lnTo>
                  <a:lnTo>
                    <a:pt x="743303" y="760916"/>
                  </a:lnTo>
                  <a:lnTo>
                    <a:pt x="746655" y="758078"/>
                  </a:lnTo>
                  <a:lnTo>
                    <a:pt x="749991" y="755227"/>
                  </a:lnTo>
                  <a:lnTo>
                    <a:pt x="753705" y="755227"/>
                  </a:lnTo>
                  <a:lnTo>
                    <a:pt x="757056" y="755227"/>
                  </a:lnTo>
                  <a:lnTo>
                    <a:pt x="760392" y="752389"/>
                  </a:lnTo>
                  <a:lnTo>
                    <a:pt x="763744" y="752389"/>
                  </a:lnTo>
                  <a:lnTo>
                    <a:pt x="763744" y="749538"/>
                  </a:lnTo>
                  <a:lnTo>
                    <a:pt x="767080" y="746699"/>
                  </a:lnTo>
                  <a:lnTo>
                    <a:pt x="770432" y="746699"/>
                  </a:lnTo>
                  <a:lnTo>
                    <a:pt x="773768" y="746699"/>
                  </a:lnTo>
                  <a:lnTo>
                    <a:pt x="777104" y="743848"/>
                  </a:lnTo>
                  <a:lnTo>
                    <a:pt x="780456" y="741010"/>
                  </a:lnTo>
                  <a:lnTo>
                    <a:pt x="780456" y="743848"/>
                  </a:lnTo>
                  <a:lnTo>
                    <a:pt x="783792" y="743848"/>
                  </a:lnTo>
                  <a:lnTo>
                    <a:pt x="787143" y="743848"/>
                  </a:lnTo>
                  <a:lnTo>
                    <a:pt x="790480" y="741010"/>
                  </a:lnTo>
                  <a:lnTo>
                    <a:pt x="790480" y="738159"/>
                  </a:lnTo>
                  <a:lnTo>
                    <a:pt x="793831" y="741010"/>
                  </a:lnTo>
                  <a:lnTo>
                    <a:pt x="793831" y="743848"/>
                  </a:lnTo>
                  <a:lnTo>
                    <a:pt x="797167" y="743848"/>
                  </a:lnTo>
                  <a:lnTo>
                    <a:pt x="800519" y="743848"/>
                  </a:lnTo>
                  <a:lnTo>
                    <a:pt x="803855" y="741010"/>
                  </a:lnTo>
                </a:path>
                <a:path w="4622165" h="1264920">
                  <a:moveTo>
                    <a:pt x="803855" y="741010"/>
                  </a:moveTo>
                  <a:lnTo>
                    <a:pt x="807207" y="741010"/>
                  </a:lnTo>
                  <a:lnTo>
                    <a:pt x="810543" y="741010"/>
                  </a:lnTo>
                  <a:lnTo>
                    <a:pt x="813894" y="741010"/>
                  </a:lnTo>
                  <a:lnTo>
                    <a:pt x="813894" y="738159"/>
                  </a:lnTo>
                  <a:lnTo>
                    <a:pt x="817231" y="723634"/>
                  </a:lnTo>
                  <a:lnTo>
                    <a:pt x="820567" y="712255"/>
                  </a:lnTo>
                  <a:lnTo>
                    <a:pt x="820567" y="700877"/>
                  </a:lnTo>
                  <a:lnTo>
                    <a:pt x="823918" y="692349"/>
                  </a:lnTo>
                  <a:lnTo>
                    <a:pt x="823918" y="689498"/>
                  </a:lnTo>
                  <a:lnTo>
                    <a:pt x="827255" y="683809"/>
                  </a:lnTo>
                  <a:lnTo>
                    <a:pt x="830606" y="680970"/>
                  </a:lnTo>
                  <a:lnTo>
                    <a:pt x="830606" y="672430"/>
                  </a:lnTo>
                  <a:lnTo>
                    <a:pt x="833942" y="666432"/>
                  </a:lnTo>
                  <a:lnTo>
                    <a:pt x="833942" y="663581"/>
                  </a:lnTo>
                  <a:lnTo>
                    <a:pt x="837294" y="663581"/>
                  </a:lnTo>
                  <a:lnTo>
                    <a:pt x="840630" y="663581"/>
                  </a:lnTo>
                  <a:lnTo>
                    <a:pt x="840630" y="660743"/>
                  </a:lnTo>
                  <a:lnTo>
                    <a:pt x="843981" y="657892"/>
                  </a:lnTo>
                  <a:lnTo>
                    <a:pt x="847318" y="660743"/>
                  </a:lnTo>
                  <a:lnTo>
                    <a:pt x="850669" y="657892"/>
                  </a:lnTo>
                  <a:lnTo>
                    <a:pt x="854006" y="657892"/>
                  </a:lnTo>
                  <a:lnTo>
                    <a:pt x="857342" y="660743"/>
                  </a:lnTo>
                  <a:lnTo>
                    <a:pt x="860693" y="663581"/>
                  </a:lnTo>
                  <a:lnTo>
                    <a:pt x="860693" y="666432"/>
                  </a:lnTo>
                  <a:lnTo>
                    <a:pt x="864030" y="669271"/>
                  </a:lnTo>
                  <a:lnTo>
                    <a:pt x="867381" y="672430"/>
                  </a:lnTo>
                  <a:lnTo>
                    <a:pt x="870717" y="680970"/>
                  </a:lnTo>
                  <a:lnTo>
                    <a:pt x="870717" y="692349"/>
                  </a:lnTo>
                  <a:lnTo>
                    <a:pt x="874069" y="700877"/>
                  </a:lnTo>
                  <a:lnTo>
                    <a:pt x="874069" y="706566"/>
                  </a:lnTo>
                  <a:lnTo>
                    <a:pt x="877405" y="709404"/>
                  </a:lnTo>
                  <a:lnTo>
                    <a:pt x="880756" y="717945"/>
                  </a:lnTo>
                  <a:lnTo>
                    <a:pt x="880756" y="723634"/>
                  </a:lnTo>
                  <a:lnTo>
                    <a:pt x="884093" y="726793"/>
                  </a:lnTo>
                  <a:lnTo>
                    <a:pt x="884093" y="732482"/>
                  </a:lnTo>
                  <a:lnTo>
                    <a:pt x="887444" y="735321"/>
                  </a:lnTo>
                  <a:lnTo>
                    <a:pt x="890780" y="735321"/>
                  </a:lnTo>
                  <a:lnTo>
                    <a:pt x="894117" y="741010"/>
                  </a:lnTo>
                  <a:lnTo>
                    <a:pt x="894117" y="746699"/>
                  </a:lnTo>
                  <a:lnTo>
                    <a:pt x="897468" y="749538"/>
                  </a:lnTo>
                  <a:lnTo>
                    <a:pt x="900805" y="749538"/>
                  </a:lnTo>
                  <a:lnTo>
                    <a:pt x="904156" y="749538"/>
                  </a:lnTo>
                  <a:lnTo>
                    <a:pt x="907492" y="749538"/>
                  </a:lnTo>
                  <a:lnTo>
                    <a:pt x="910844" y="749538"/>
                  </a:lnTo>
                  <a:lnTo>
                    <a:pt x="914180" y="746699"/>
                  </a:lnTo>
                  <a:lnTo>
                    <a:pt x="917531" y="746699"/>
                  </a:lnTo>
                  <a:lnTo>
                    <a:pt x="920868" y="746699"/>
                  </a:lnTo>
                  <a:lnTo>
                    <a:pt x="920868" y="743848"/>
                  </a:lnTo>
                  <a:lnTo>
                    <a:pt x="924219" y="746699"/>
                  </a:lnTo>
                  <a:lnTo>
                    <a:pt x="924219" y="752389"/>
                  </a:lnTo>
                  <a:lnTo>
                    <a:pt x="927555" y="749538"/>
                  </a:lnTo>
                  <a:lnTo>
                    <a:pt x="930907" y="743848"/>
                  </a:lnTo>
                  <a:lnTo>
                    <a:pt x="930907" y="741010"/>
                  </a:lnTo>
                  <a:lnTo>
                    <a:pt x="934243" y="743848"/>
                  </a:lnTo>
                  <a:lnTo>
                    <a:pt x="934243" y="749538"/>
                  </a:lnTo>
                  <a:lnTo>
                    <a:pt x="937579" y="746699"/>
                  </a:lnTo>
                  <a:lnTo>
                    <a:pt x="940931" y="743848"/>
                  </a:lnTo>
                  <a:lnTo>
                    <a:pt x="940931" y="741010"/>
                  </a:lnTo>
                  <a:lnTo>
                    <a:pt x="944267" y="741010"/>
                  </a:lnTo>
                  <a:lnTo>
                    <a:pt x="947619" y="743848"/>
                  </a:lnTo>
                  <a:lnTo>
                    <a:pt x="950955" y="746699"/>
                  </a:lnTo>
                  <a:lnTo>
                    <a:pt x="954306" y="746699"/>
                  </a:lnTo>
                  <a:lnTo>
                    <a:pt x="954306" y="749538"/>
                  </a:lnTo>
                  <a:lnTo>
                    <a:pt x="957643" y="749538"/>
                  </a:lnTo>
                  <a:lnTo>
                    <a:pt x="960994" y="752389"/>
                  </a:lnTo>
                  <a:lnTo>
                    <a:pt x="960994" y="755227"/>
                  </a:lnTo>
                  <a:lnTo>
                    <a:pt x="964708" y="755227"/>
                  </a:lnTo>
                  <a:lnTo>
                    <a:pt x="964708" y="752389"/>
                  </a:lnTo>
                  <a:lnTo>
                    <a:pt x="968044" y="755227"/>
                  </a:lnTo>
                  <a:lnTo>
                    <a:pt x="971395" y="758078"/>
                  </a:lnTo>
                  <a:lnTo>
                    <a:pt x="974732" y="752389"/>
                  </a:lnTo>
                  <a:lnTo>
                    <a:pt x="974732" y="746699"/>
                  </a:lnTo>
                  <a:lnTo>
                    <a:pt x="978083" y="738159"/>
                  </a:lnTo>
                  <a:lnTo>
                    <a:pt x="981420" y="732482"/>
                  </a:lnTo>
                  <a:lnTo>
                    <a:pt x="981420" y="726793"/>
                  </a:lnTo>
                  <a:lnTo>
                    <a:pt x="984756" y="717945"/>
                  </a:lnTo>
                  <a:lnTo>
                    <a:pt x="984756" y="703715"/>
                  </a:lnTo>
                  <a:lnTo>
                    <a:pt x="988107" y="692349"/>
                  </a:lnTo>
                  <a:lnTo>
                    <a:pt x="991444" y="680970"/>
                  </a:lnTo>
                  <a:lnTo>
                    <a:pt x="991444" y="675281"/>
                  </a:lnTo>
                  <a:lnTo>
                    <a:pt x="994795" y="666432"/>
                  </a:lnTo>
                  <a:lnTo>
                    <a:pt x="994795" y="660743"/>
                  </a:lnTo>
                  <a:lnTo>
                    <a:pt x="998131" y="655054"/>
                  </a:lnTo>
                  <a:lnTo>
                    <a:pt x="1001483" y="652216"/>
                  </a:lnTo>
                  <a:lnTo>
                    <a:pt x="1004819" y="652216"/>
                  </a:lnTo>
                  <a:lnTo>
                    <a:pt x="1004819" y="655054"/>
                  </a:lnTo>
                </a:path>
                <a:path w="4622165" h="1264920">
                  <a:moveTo>
                    <a:pt x="1004819" y="655054"/>
                  </a:moveTo>
                  <a:lnTo>
                    <a:pt x="1008170" y="655054"/>
                  </a:lnTo>
                  <a:lnTo>
                    <a:pt x="1011507" y="655054"/>
                  </a:lnTo>
                  <a:lnTo>
                    <a:pt x="1011507" y="652216"/>
                  </a:lnTo>
                  <a:lnTo>
                    <a:pt x="1014858" y="655054"/>
                  </a:lnTo>
                  <a:lnTo>
                    <a:pt x="1018194" y="657892"/>
                  </a:lnTo>
                  <a:lnTo>
                    <a:pt x="1021531" y="663581"/>
                  </a:lnTo>
                  <a:lnTo>
                    <a:pt x="1021531" y="672430"/>
                  </a:lnTo>
                  <a:lnTo>
                    <a:pt x="1024882" y="678119"/>
                  </a:lnTo>
                  <a:lnTo>
                    <a:pt x="1024882" y="680970"/>
                  </a:lnTo>
                  <a:lnTo>
                    <a:pt x="1028219" y="686660"/>
                  </a:lnTo>
                  <a:lnTo>
                    <a:pt x="1031570" y="692349"/>
                  </a:lnTo>
                  <a:lnTo>
                    <a:pt x="1031570" y="700877"/>
                  </a:lnTo>
                  <a:lnTo>
                    <a:pt x="1034906" y="706566"/>
                  </a:lnTo>
                  <a:lnTo>
                    <a:pt x="1034906" y="712255"/>
                  </a:lnTo>
                  <a:lnTo>
                    <a:pt x="1038258" y="720783"/>
                  </a:lnTo>
                  <a:lnTo>
                    <a:pt x="1041594" y="729631"/>
                  </a:lnTo>
                  <a:lnTo>
                    <a:pt x="1041594" y="738159"/>
                  </a:lnTo>
                  <a:lnTo>
                    <a:pt x="1044945" y="746699"/>
                  </a:lnTo>
                  <a:lnTo>
                    <a:pt x="1044945" y="749538"/>
                  </a:lnTo>
                  <a:lnTo>
                    <a:pt x="1048282" y="752389"/>
                  </a:lnTo>
                  <a:lnTo>
                    <a:pt x="1051633" y="752389"/>
                  </a:lnTo>
                  <a:lnTo>
                    <a:pt x="1051633" y="755227"/>
                  </a:lnTo>
                  <a:lnTo>
                    <a:pt x="1054969" y="758078"/>
                  </a:lnTo>
                  <a:lnTo>
                    <a:pt x="1058306" y="760916"/>
                  </a:lnTo>
                  <a:lnTo>
                    <a:pt x="1061657" y="760916"/>
                  </a:lnTo>
                  <a:lnTo>
                    <a:pt x="1061657" y="763767"/>
                  </a:lnTo>
                  <a:lnTo>
                    <a:pt x="1064993" y="766605"/>
                  </a:lnTo>
                  <a:lnTo>
                    <a:pt x="1064993" y="772295"/>
                  </a:lnTo>
                  <a:lnTo>
                    <a:pt x="1068345" y="777984"/>
                  </a:lnTo>
                  <a:lnTo>
                    <a:pt x="1071681" y="783982"/>
                  </a:lnTo>
                  <a:lnTo>
                    <a:pt x="1075033" y="786833"/>
                  </a:lnTo>
                  <a:lnTo>
                    <a:pt x="1075033" y="792522"/>
                  </a:lnTo>
                  <a:lnTo>
                    <a:pt x="1078369" y="795360"/>
                  </a:lnTo>
                  <a:lnTo>
                    <a:pt x="1081720" y="798211"/>
                  </a:lnTo>
                  <a:lnTo>
                    <a:pt x="1085057" y="798211"/>
                  </a:lnTo>
                  <a:lnTo>
                    <a:pt x="1088408" y="798211"/>
                  </a:lnTo>
                  <a:lnTo>
                    <a:pt x="1091744" y="801050"/>
                  </a:lnTo>
                  <a:lnTo>
                    <a:pt x="1091744" y="806739"/>
                  </a:lnTo>
                  <a:lnTo>
                    <a:pt x="1095081" y="809577"/>
                  </a:lnTo>
                  <a:lnTo>
                    <a:pt x="1098432" y="806739"/>
                  </a:lnTo>
                  <a:lnTo>
                    <a:pt x="1101768" y="806739"/>
                  </a:lnTo>
                  <a:lnTo>
                    <a:pt x="1105120" y="801050"/>
                  </a:lnTo>
                  <a:lnTo>
                    <a:pt x="1105120" y="795360"/>
                  </a:lnTo>
                  <a:lnTo>
                    <a:pt x="1108456" y="786833"/>
                  </a:lnTo>
                  <a:lnTo>
                    <a:pt x="1111808" y="781143"/>
                  </a:lnTo>
                  <a:lnTo>
                    <a:pt x="1111808" y="772295"/>
                  </a:lnTo>
                  <a:lnTo>
                    <a:pt x="1115159" y="772295"/>
                  </a:lnTo>
                  <a:lnTo>
                    <a:pt x="1118480" y="769444"/>
                  </a:lnTo>
                  <a:lnTo>
                    <a:pt x="1121801" y="769444"/>
                  </a:lnTo>
                  <a:lnTo>
                    <a:pt x="1125123" y="766605"/>
                  </a:lnTo>
                  <a:lnTo>
                    <a:pt x="1125123" y="763767"/>
                  </a:lnTo>
                  <a:lnTo>
                    <a:pt x="1128595" y="760916"/>
                  </a:lnTo>
                  <a:lnTo>
                    <a:pt x="1131916" y="760916"/>
                  </a:lnTo>
                  <a:lnTo>
                    <a:pt x="1131916" y="763767"/>
                  </a:lnTo>
                  <a:lnTo>
                    <a:pt x="1135237" y="769444"/>
                  </a:lnTo>
                  <a:lnTo>
                    <a:pt x="1135237" y="775133"/>
                  </a:lnTo>
                  <a:lnTo>
                    <a:pt x="1138558" y="775133"/>
                  </a:lnTo>
                  <a:lnTo>
                    <a:pt x="1141880" y="772295"/>
                  </a:lnTo>
                  <a:lnTo>
                    <a:pt x="1141880" y="766605"/>
                  </a:lnTo>
                  <a:lnTo>
                    <a:pt x="1145201" y="760916"/>
                  </a:lnTo>
                  <a:lnTo>
                    <a:pt x="1145201" y="758078"/>
                  </a:lnTo>
                  <a:lnTo>
                    <a:pt x="1148522" y="758078"/>
                  </a:lnTo>
                  <a:lnTo>
                    <a:pt x="1151994" y="755227"/>
                  </a:lnTo>
                  <a:lnTo>
                    <a:pt x="1155316" y="752389"/>
                  </a:lnTo>
                  <a:lnTo>
                    <a:pt x="1155316" y="749538"/>
                  </a:lnTo>
                  <a:lnTo>
                    <a:pt x="1158637" y="743848"/>
                  </a:lnTo>
                  <a:lnTo>
                    <a:pt x="1161958" y="741010"/>
                  </a:lnTo>
                  <a:lnTo>
                    <a:pt x="1161958" y="738159"/>
                  </a:lnTo>
                  <a:lnTo>
                    <a:pt x="1165279" y="741010"/>
                  </a:lnTo>
                  <a:lnTo>
                    <a:pt x="1165279" y="738159"/>
                  </a:lnTo>
                  <a:lnTo>
                    <a:pt x="1168600" y="735321"/>
                  </a:lnTo>
                  <a:lnTo>
                    <a:pt x="1172374" y="738159"/>
                  </a:lnTo>
                  <a:lnTo>
                    <a:pt x="1172374" y="741010"/>
                  </a:lnTo>
                  <a:lnTo>
                    <a:pt x="1175696" y="735321"/>
                  </a:lnTo>
                  <a:lnTo>
                    <a:pt x="1175696" y="732482"/>
                  </a:lnTo>
                  <a:lnTo>
                    <a:pt x="1179017" y="732482"/>
                  </a:lnTo>
                  <a:lnTo>
                    <a:pt x="1182338" y="735321"/>
                  </a:lnTo>
                  <a:lnTo>
                    <a:pt x="1182338" y="732482"/>
                  </a:lnTo>
                  <a:lnTo>
                    <a:pt x="1185659" y="732482"/>
                  </a:lnTo>
                  <a:lnTo>
                    <a:pt x="1189132" y="729631"/>
                  </a:lnTo>
                  <a:lnTo>
                    <a:pt x="1192453" y="732482"/>
                  </a:lnTo>
                  <a:lnTo>
                    <a:pt x="1192453" y="735321"/>
                  </a:lnTo>
                  <a:lnTo>
                    <a:pt x="1195774" y="735321"/>
                  </a:lnTo>
                  <a:lnTo>
                    <a:pt x="1195774" y="738159"/>
                  </a:lnTo>
                  <a:lnTo>
                    <a:pt x="1199095" y="738159"/>
                  </a:lnTo>
                  <a:lnTo>
                    <a:pt x="1202416" y="735321"/>
                  </a:lnTo>
                  <a:lnTo>
                    <a:pt x="1202416" y="732482"/>
                  </a:lnTo>
                  <a:lnTo>
                    <a:pt x="1205738" y="735321"/>
                  </a:lnTo>
                </a:path>
                <a:path w="4622165" h="1264920">
                  <a:moveTo>
                    <a:pt x="1205738" y="735321"/>
                  </a:moveTo>
                  <a:lnTo>
                    <a:pt x="1209059" y="735321"/>
                  </a:lnTo>
                  <a:lnTo>
                    <a:pt x="1212531" y="729631"/>
                  </a:lnTo>
                  <a:lnTo>
                    <a:pt x="1212531" y="732482"/>
                  </a:lnTo>
                  <a:lnTo>
                    <a:pt x="1215852" y="746699"/>
                  </a:lnTo>
                  <a:lnTo>
                    <a:pt x="1215852" y="758078"/>
                  </a:lnTo>
                  <a:lnTo>
                    <a:pt x="1219173" y="766605"/>
                  </a:lnTo>
                  <a:lnTo>
                    <a:pt x="1222495" y="772295"/>
                  </a:lnTo>
                  <a:lnTo>
                    <a:pt x="1222495" y="775133"/>
                  </a:lnTo>
                  <a:lnTo>
                    <a:pt x="1225816" y="775133"/>
                  </a:lnTo>
                  <a:lnTo>
                    <a:pt x="1229137" y="775133"/>
                  </a:lnTo>
                  <a:lnTo>
                    <a:pt x="1232458" y="772295"/>
                  </a:lnTo>
                  <a:lnTo>
                    <a:pt x="1232458" y="766605"/>
                  </a:lnTo>
                  <a:lnTo>
                    <a:pt x="1235931" y="763767"/>
                  </a:lnTo>
                  <a:lnTo>
                    <a:pt x="1235931" y="766605"/>
                  </a:lnTo>
                  <a:lnTo>
                    <a:pt x="1239252" y="766605"/>
                  </a:lnTo>
                  <a:lnTo>
                    <a:pt x="1242573" y="766605"/>
                  </a:lnTo>
                  <a:lnTo>
                    <a:pt x="1242573" y="763767"/>
                  </a:lnTo>
                  <a:lnTo>
                    <a:pt x="1245894" y="760916"/>
                  </a:lnTo>
                  <a:lnTo>
                    <a:pt x="1245894" y="758078"/>
                  </a:lnTo>
                  <a:lnTo>
                    <a:pt x="1249215" y="755227"/>
                  </a:lnTo>
                  <a:lnTo>
                    <a:pt x="1252537" y="755227"/>
                  </a:lnTo>
                  <a:lnTo>
                    <a:pt x="1252537" y="752389"/>
                  </a:lnTo>
                  <a:lnTo>
                    <a:pt x="1256009" y="749538"/>
                  </a:lnTo>
                  <a:lnTo>
                    <a:pt x="1259330" y="749538"/>
                  </a:lnTo>
                  <a:lnTo>
                    <a:pt x="1262651" y="752389"/>
                  </a:lnTo>
                  <a:lnTo>
                    <a:pt x="1262651" y="746699"/>
                  </a:lnTo>
                  <a:lnTo>
                    <a:pt x="1265972" y="738159"/>
                  </a:lnTo>
                  <a:lnTo>
                    <a:pt x="1265972" y="729631"/>
                  </a:lnTo>
                  <a:lnTo>
                    <a:pt x="1269294" y="720783"/>
                  </a:lnTo>
                  <a:lnTo>
                    <a:pt x="1272615" y="712255"/>
                  </a:lnTo>
                  <a:lnTo>
                    <a:pt x="1272615" y="703715"/>
                  </a:lnTo>
                  <a:lnTo>
                    <a:pt x="1275936" y="695187"/>
                  </a:lnTo>
                  <a:lnTo>
                    <a:pt x="1275936" y="683809"/>
                  </a:lnTo>
                  <a:lnTo>
                    <a:pt x="1279408" y="672430"/>
                  </a:lnTo>
                  <a:lnTo>
                    <a:pt x="1282730" y="663581"/>
                  </a:lnTo>
                  <a:lnTo>
                    <a:pt x="1282730" y="660743"/>
                  </a:lnTo>
                  <a:lnTo>
                    <a:pt x="1286051" y="655054"/>
                  </a:lnTo>
                  <a:lnTo>
                    <a:pt x="1286051" y="649365"/>
                  </a:lnTo>
                  <a:lnTo>
                    <a:pt x="1289372" y="643675"/>
                  </a:lnTo>
                  <a:lnTo>
                    <a:pt x="1292693" y="640837"/>
                  </a:lnTo>
                  <a:lnTo>
                    <a:pt x="1292693" y="637986"/>
                  </a:lnTo>
                  <a:lnTo>
                    <a:pt x="1296014" y="637986"/>
                  </a:lnTo>
                  <a:lnTo>
                    <a:pt x="1299336" y="637986"/>
                  </a:lnTo>
                  <a:lnTo>
                    <a:pt x="1302808" y="640837"/>
                  </a:lnTo>
                  <a:lnTo>
                    <a:pt x="1306129" y="640837"/>
                  </a:lnTo>
                  <a:lnTo>
                    <a:pt x="1306129" y="637986"/>
                  </a:lnTo>
                  <a:lnTo>
                    <a:pt x="1309450" y="637986"/>
                  </a:lnTo>
                  <a:lnTo>
                    <a:pt x="1312771" y="640837"/>
                  </a:lnTo>
                  <a:lnTo>
                    <a:pt x="1312771" y="646526"/>
                  </a:lnTo>
                  <a:lnTo>
                    <a:pt x="1316093" y="652216"/>
                  </a:lnTo>
                  <a:lnTo>
                    <a:pt x="1316093" y="657892"/>
                  </a:lnTo>
                  <a:lnTo>
                    <a:pt x="1319414" y="660743"/>
                  </a:lnTo>
                  <a:lnTo>
                    <a:pt x="1322735" y="666432"/>
                  </a:lnTo>
                  <a:lnTo>
                    <a:pt x="1322735" y="675281"/>
                  </a:lnTo>
                  <a:lnTo>
                    <a:pt x="1326207" y="686660"/>
                  </a:lnTo>
                  <a:lnTo>
                    <a:pt x="1326207" y="695187"/>
                  </a:lnTo>
                  <a:lnTo>
                    <a:pt x="1329529" y="703715"/>
                  </a:lnTo>
                  <a:lnTo>
                    <a:pt x="1332850" y="706566"/>
                  </a:lnTo>
                  <a:lnTo>
                    <a:pt x="1332850" y="712255"/>
                  </a:lnTo>
                  <a:lnTo>
                    <a:pt x="1336171" y="717945"/>
                  </a:lnTo>
                  <a:lnTo>
                    <a:pt x="1336171" y="715093"/>
                  </a:lnTo>
                  <a:lnTo>
                    <a:pt x="1339492" y="706566"/>
                  </a:lnTo>
                  <a:lnTo>
                    <a:pt x="1342813" y="698025"/>
                  </a:lnTo>
                  <a:lnTo>
                    <a:pt x="1342813" y="692349"/>
                  </a:lnTo>
                  <a:lnTo>
                    <a:pt x="1346135" y="678119"/>
                  </a:lnTo>
                  <a:lnTo>
                    <a:pt x="1346135" y="663581"/>
                  </a:lnTo>
                  <a:lnTo>
                    <a:pt x="1349607" y="646526"/>
                  </a:lnTo>
                  <a:lnTo>
                    <a:pt x="1352928" y="626607"/>
                  </a:lnTo>
                  <a:lnTo>
                    <a:pt x="1352928" y="603542"/>
                  </a:lnTo>
                  <a:lnTo>
                    <a:pt x="1356249" y="580797"/>
                  </a:lnTo>
                  <a:lnTo>
                    <a:pt x="1356249" y="563729"/>
                  </a:lnTo>
                  <a:lnTo>
                    <a:pt x="1359570" y="543502"/>
                  </a:lnTo>
                  <a:lnTo>
                    <a:pt x="1362892" y="523596"/>
                  </a:lnTo>
                  <a:lnTo>
                    <a:pt x="1362892" y="503369"/>
                  </a:lnTo>
                  <a:lnTo>
                    <a:pt x="1366213" y="483463"/>
                  </a:lnTo>
                  <a:lnTo>
                    <a:pt x="1366213" y="469246"/>
                  </a:lnTo>
                  <a:lnTo>
                    <a:pt x="1369534" y="463556"/>
                  </a:lnTo>
                  <a:lnTo>
                    <a:pt x="1373006" y="457867"/>
                  </a:lnTo>
                  <a:lnTo>
                    <a:pt x="1373006" y="449019"/>
                  </a:lnTo>
                  <a:lnTo>
                    <a:pt x="1376327" y="440504"/>
                  </a:lnTo>
                  <a:lnTo>
                    <a:pt x="1376327" y="434853"/>
                  </a:lnTo>
                  <a:lnTo>
                    <a:pt x="1379649" y="431899"/>
                  </a:lnTo>
                  <a:lnTo>
                    <a:pt x="1383272" y="434853"/>
                  </a:lnTo>
                  <a:lnTo>
                    <a:pt x="1383272" y="443329"/>
                  </a:lnTo>
                  <a:lnTo>
                    <a:pt x="1386744" y="460705"/>
                  </a:lnTo>
                  <a:lnTo>
                    <a:pt x="1386744" y="480612"/>
                  </a:lnTo>
                  <a:lnTo>
                    <a:pt x="1390065" y="500531"/>
                  </a:lnTo>
                  <a:lnTo>
                    <a:pt x="1393386" y="529285"/>
                  </a:lnTo>
                  <a:lnTo>
                    <a:pt x="1393386" y="566568"/>
                  </a:lnTo>
                  <a:lnTo>
                    <a:pt x="1396708" y="603542"/>
                  </a:lnTo>
                  <a:lnTo>
                    <a:pt x="1396708" y="643675"/>
                  </a:lnTo>
                  <a:lnTo>
                    <a:pt x="1400029" y="683809"/>
                  </a:lnTo>
                  <a:lnTo>
                    <a:pt x="1403350" y="720783"/>
                  </a:lnTo>
                  <a:lnTo>
                    <a:pt x="1403350" y="746699"/>
                  </a:lnTo>
                  <a:lnTo>
                    <a:pt x="1406822" y="769444"/>
                  </a:lnTo>
                  <a:lnTo>
                    <a:pt x="1406822" y="792522"/>
                  </a:lnTo>
                </a:path>
                <a:path w="4622165" h="1264920">
                  <a:moveTo>
                    <a:pt x="1406822" y="792522"/>
                  </a:moveTo>
                  <a:lnTo>
                    <a:pt x="1410144" y="806739"/>
                  </a:lnTo>
                  <a:lnTo>
                    <a:pt x="1413465" y="823807"/>
                  </a:lnTo>
                  <a:lnTo>
                    <a:pt x="1413465" y="849711"/>
                  </a:lnTo>
                  <a:lnTo>
                    <a:pt x="1416786" y="872468"/>
                  </a:lnTo>
                  <a:lnTo>
                    <a:pt x="1416786" y="898384"/>
                  </a:lnTo>
                  <a:lnTo>
                    <a:pt x="1420107" y="915452"/>
                  </a:lnTo>
                  <a:lnTo>
                    <a:pt x="1423428" y="932507"/>
                  </a:lnTo>
                  <a:lnTo>
                    <a:pt x="1423428" y="949896"/>
                  </a:lnTo>
                  <a:lnTo>
                    <a:pt x="1426750" y="964113"/>
                  </a:lnTo>
                  <a:lnTo>
                    <a:pt x="1426750" y="975492"/>
                  </a:lnTo>
                  <a:lnTo>
                    <a:pt x="1430222" y="981181"/>
                  </a:lnTo>
                  <a:lnTo>
                    <a:pt x="1433543" y="981181"/>
                  </a:lnTo>
                  <a:lnTo>
                    <a:pt x="1433543" y="978330"/>
                  </a:lnTo>
                  <a:lnTo>
                    <a:pt x="1436864" y="972641"/>
                  </a:lnTo>
                  <a:lnTo>
                    <a:pt x="1436864" y="969803"/>
                  </a:lnTo>
                  <a:lnTo>
                    <a:pt x="1440185" y="975492"/>
                  </a:lnTo>
                  <a:lnTo>
                    <a:pt x="1443507" y="981181"/>
                  </a:lnTo>
                  <a:lnTo>
                    <a:pt x="1446828" y="978330"/>
                  </a:lnTo>
                  <a:lnTo>
                    <a:pt x="1446828" y="975492"/>
                  </a:lnTo>
                  <a:lnTo>
                    <a:pt x="1450149" y="972641"/>
                  </a:lnTo>
                  <a:lnTo>
                    <a:pt x="1453621" y="964113"/>
                  </a:lnTo>
                  <a:lnTo>
                    <a:pt x="1453621" y="947045"/>
                  </a:lnTo>
                  <a:lnTo>
                    <a:pt x="1456943" y="932507"/>
                  </a:lnTo>
                  <a:lnTo>
                    <a:pt x="1456943" y="926818"/>
                  </a:lnTo>
                  <a:lnTo>
                    <a:pt x="1460264" y="921142"/>
                  </a:lnTo>
                  <a:lnTo>
                    <a:pt x="1463585" y="912601"/>
                  </a:lnTo>
                  <a:lnTo>
                    <a:pt x="1463585" y="901223"/>
                  </a:lnTo>
                  <a:lnTo>
                    <a:pt x="1466906" y="892695"/>
                  </a:lnTo>
                  <a:lnTo>
                    <a:pt x="1466906" y="889536"/>
                  </a:lnTo>
                  <a:lnTo>
                    <a:pt x="1470227" y="892695"/>
                  </a:lnTo>
                  <a:lnTo>
                    <a:pt x="1473549" y="895533"/>
                  </a:lnTo>
                  <a:lnTo>
                    <a:pt x="1477021" y="892695"/>
                  </a:lnTo>
                  <a:lnTo>
                    <a:pt x="1477021" y="883846"/>
                  </a:lnTo>
                  <a:lnTo>
                    <a:pt x="1480342" y="872468"/>
                  </a:lnTo>
                  <a:lnTo>
                    <a:pt x="1483663" y="866778"/>
                  </a:lnTo>
                  <a:lnTo>
                    <a:pt x="1483663" y="869630"/>
                  </a:lnTo>
                  <a:lnTo>
                    <a:pt x="1486984" y="886685"/>
                  </a:lnTo>
                  <a:lnTo>
                    <a:pt x="1486984" y="906912"/>
                  </a:lnTo>
                  <a:lnTo>
                    <a:pt x="1490306" y="915452"/>
                  </a:lnTo>
                  <a:lnTo>
                    <a:pt x="1493627" y="921142"/>
                  </a:lnTo>
                  <a:lnTo>
                    <a:pt x="1493627" y="926818"/>
                  </a:lnTo>
                  <a:lnTo>
                    <a:pt x="1496948" y="926818"/>
                  </a:lnTo>
                  <a:lnTo>
                    <a:pt x="1496948" y="921142"/>
                  </a:lnTo>
                  <a:lnTo>
                    <a:pt x="1500420" y="915452"/>
                  </a:lnTo>
                  <a:lnTo>
                    <a:pt x="1503742" y="915452"/>
                  </a:lnTo>
                  <a:lnTo>
                    <a:pt x="1503742" y="921142"/>
                  </a:lnTo>
                  <a:lnTo>
                    <a:pt x="1507063" y="929669"/>
                  </a:lnTo>
                  <a:lnTo>
                    <a:pt x="1507063" y="932507"/>
                  </a:lnTo>
                  <a:lnTo>
                    <a:pt x="1510384" y="932507"/>
                  </a:lnTo>
                  <a:lnTo>
                    <a:pt x="1513705" y="932507"/>
                  </a:lnTo>
                  <a:lnTo>
                    <a:pt x="1517026" y="926818"/>
                  </a:lnTo>
                  <a:lnTo>
                    <a:pt x="1517026" y="918291"/>
                  </a:lnTo>
                  <a:lnTo>
                    <a:pt x="1520348" y="912601"/>
                  </a:lnTo>
                  <a:lnTo>
                    <a:pt x="1523820" y="912601"/>
                  </a:lnTo>
                  <a:lnTo>
                    <a:pt x="1527141" y="906912"/>
                  </a:lnTo>
                  <a:lnTo>
                    <a:pt x="1527141" y="901223"/>
                  </a:lnTo>
                  <a:lnTo>
                    <a:pt x="1530462" y="904074"/>
                  </a:lnTo>
                  <a:lnTo>
                    <a:pt x="1533783" y="904074"/>
                  </a:lnTo>
                  <a:lnTo>
                    <a:pt x="1533783" y="898384"/>
                  </a:lnTo>
                  <a:lnTo>
                    <a:pt x="1537105" y="898384"/>
                  </a:lnTo>
                  <a:lnTo>
                    <a:pt x="1537105" y="901223"/>
                  </a:lnTo>
                  <a:lnTo>
                    <a:pt x="1540426" y="895533"/>
                  </a:lnTo>
                  <a:lnTo>
                    <a:pt x="1543747" y="886685"/>
                  </a:lnTo>
                  <a:lnTo>
                    <a:pt x="1543747" y="881008"/>
                  </a:lnTo>
                  <a:lnTo>
                    <a:pt x="1547219" y="875319"/>
                  </a:lnTo>
                  <a:lnTo>
                    <a:pt x="1547219" y="869630"/>
                  </a:lnTo>
                  <a:lnTo>
                    <a:pt x="1550540" y="858251"/>
                  </a:lnTo>
                  <a:lnTo>
                    <a:pt x="1553862" y="844034"/>
                  </a:lnTo>
                  <a:lnTo>
                    <a:pt x="1553862" y="829496"/>
                  </a:lnTo>
                  <a:lnTo>
                    <a:pt x="1557183" y="818118"/>
                  </a:lnTo>
                  <a:lnTo>
                    <a:pt x="1557183" y="809577"/>
                  </a:lnTo>
                  <a:lnTo>
                    <a:pt x="1560504" y="801050"/>
                  </a:lnTo>
                  <a:lnTo>
                    <a:pt x="1563825" y="789671"/>
                  </a:lnTo>
                  <a:lnTo>
                    <a:pt x="1563825" y="766605"/>
                  </a:lnTo>
                  <a:lnTo>
                    <a:pt x="1567298" y="743848"/>
                  </a:lnTo>
                  <a:lnTo>
                    <a:pt x="1567298" y="726793"/>
                  </a:lnTo>
                  <a:lnTo>
                    <a:pt x="1570619" y="720783"/>
                  </a:lnTo>
                  <a:lnTo>
                    <a:pt x="1573940" y="712255"/>
                  </a:lnTo>
                  <a:lnTo>
                    <a:pt x="1573940" y="700877"/>
                  </a:lnTo>
                  <a:lnTo>
                    <a:pt x="1577261" y="686660"/>
                  </a:lnTo>
                  <a:lnTo>
                    <a:pt x="1577261" y="672430"/>
                  </a:lnTo>
                  <a:lnTo>
                    <a:pt x="1580582" y="663581"/>
                  </a:lnTo>
                  <a:lnTo>
                    <a:pt x="1583904" y="657892"/>
                  </a:lnTo>
                  <a:lnTo>
                    <a:pt x="1583904" y="646526"/>
                  </a:lnTo>
                  <a:lnTo>
                    <a:pt x="1587225" y="626607"/>
                  </a:lnTo>
                  <a:lnTo>
                    <a:pt x="1587225" y="606393"/>
                  </a:lnTo>
                  <a:lnTo>
                    <a:pt x="1590999" y="592163"/>
                  </a:lnTo>
                  <a:lnTo>
                    <a:pt x="1594320" y="583636"/>
                  </a:lnTo>
                  <a:lnTo>
                    <a:pt x="1594320" y="580797"/>
                  </a:lnTo>
                  <a:lnTo>
                    <a:pt x="1597641" y="575108"/>
                  </a:lnTo>
                  <a:lnTo>
                    <a:pt x="1597641" y="572257"/>
                  </a:lnTo>
                  <a:lnTo>
                    <a:pt x="1600963" y="572257"/>
                  </a:lnTo>
                  <a:lnTo>
                    <a:pt x="1604435" y="569419"/>
                  </a:lnTo>
                  <a:lnTo>
                    <a:pt x="1604435" y="560570"/>
                  </a:lnTo>
                  <a:lnTo>
                    <a:pt x="1607756" y="554881"/>
                  </a:lnTo>
                  <a:lnTo>
                    <a:pt x="1607756" y="557719"/>
                  </a:lnTo>
                </a:path>
                <a:path w="4622165" h="1264920">
                  <a:moveTo>
                    <a:pt x="1607756" y="557719"/>
                  </a:moveTo>
                  <a:lnTo>
                    <a:pt x="1611077" y="557719"/>
                  </a:lnTo>
                  <a:lnTo>
                    <a:pt x="1614398" y="552030"/>
                  </a:lnTo>
                  <a:lnTo>
                    <a:pt x="1614398" y="546340"/>
                  </a:lnTo>
                  <a:lnTo>
                    <a:pt x="1617720" y="546340"/>
                  </a:lnTo>
                  <a:lnTo>
                    <a:pt x="1617720" y="537813"/>
                  </a:lnTo>
                  <a:lnTo>
                    <a:pt x="1621041" y="515056"/>
                  </a:lnTo>
                  <a:lnTo>
                    <a:pt x="1624362" y="489152"/>
                  </a:lnTo>
                  <a:lnTo>
                    <a:pt x="1624362" y="466395"/>
                  </a:lnTo>
                  <a:lnTo>
                    <a:pt x="1627834" y="446167"/>
                  </a:lnTo>
                  <a:lnTo>
                    <a:pt x="1627834" y="431899"/>
                  </a:lnTo>
                  <a:lnTo>
                    <a:pt x="1631156" y="420598"/>
                  </a:lnTo>
                  <a:lnTo>
                    <a:pt x="1634477" y="411993"/>
                  </a:lnTo>
                  <a:lnTo>
                    <a:pt x="1634477" y="406342"/>
                  </a:lnTo>
                  <a:lnTo>
                    <a:pt x="1637798" y="403517"/>
                  </a:lnTo>
                  <a:lnTo>
                    <a:pt x="1641119" y="406342"/>
                  </a:lnTo>
                  <a:lnTo>
                    <a:pt x="1644440" y="409168"/>
                  </a:lnTo>
                  <a:lnTo>
                    <a:pt x="1647762" y="409168"/>
                  </a:lnTo>
                  <a:lnTo>
                    <a:pt x="1647762" y="420598"/>
                  </a:lnTo>
                  <a:lnTo>
                    <a:pt x="1651234" y="434853"/>
                  </a:lnTo>
                  <a:lnTo>
                    <a:pt x="1654555" y="443329"/>
                  </a:lnTo>
                  <a:lnTo>
                    <a:pt x="1654555" y="452178"/>
                  </a:lnTo>
                  <a:lnTo>
                    <a:pt x="1657876" y="466395"/>
                  </a:lnTo>
                  <a:lnTo>
                    <a:pt x="1657876" y="483463"/>
                  </a:lnTo>
                  <a:lnTo>
                    <a:pt x="1661197" y="506528"/>
                  </a:lnTo>
                  <a:lnTo>
                    <a:pt x="1664519" y="532124"/>
                  </a:lnTo>
                  <a:lnTo>
                    <a:pt x="1664519" y="560570"/>
                  </a:lnTo>
                  <a:lnTo>
                    <a:pt x="1667840" y="595014"/>
                  </a:lnTo>
                  <a:lnTo>
                    <a:pt x="1667840" y="629458"/>
                  </a:lnTo>
                  <a:lnTo>
                    <a:pt x="1671161" y="660743"/>
                  </a:lnTo>
                  <a:lnTo>
                    <a:pt x="1674633" y="689498"/>
                  </a:lnTo>
                  <a:lnTo>
                    <a:pt x="1674633" y="717945"/>
                  </a:lnTo>
                  <a:lnTo>
                    <a:pt x="1677955" y="743848"/>
                  </a:lnTo>
                  <a:lnTo>
                    <a:pt x="1677955" y="763767"/>
                  </a:lnTo>
                  <a:lnTo>
                    <a:pt x="1681276" y="777984"/>
                  </a:lnTo>
                  <a:lnTo>
                    <a:pt x="1684597" y="792522"/>
                  </a:lnTo>
                  <a:lnTo>
                    <a:pt x="1684597" y="809577"/>
                  </a:lnTo>
                  <a:lnTo>
                    <a:pt x="1687918" y="826645"/>
                  </a:lnTo>
                  <a:lnTo>
                    <a:pt x="1687918" y="838345"/>
                  </a:lnTo>
                  <a:lnTo>
                    <a:pt x="1691239" y="838345"/>
                  </a:lnTo>
                  <a:lnTo>
                    <a:pt x="1694712" y="841183"/>
                  </a:lnTo>
                  <a:lnTo>
                    <a:pt x="1694712" y="844034"/>
                  </a:lnTo>
                  <a:lnTo>
                    <a:pt x="1698033" y="846872"/>
                  </a:lnTo>
                  <a:lnTo>
                    <a:pt x="1701354" y="846872"/>
                  </a:lnTo>
                  <a:lnTo>
                    <a:pt x="1704675" y="844034"/>
                  </a:lnTo>
                  <a:lnTo>
                    <a:pt x="1704675" y="835494"/>
                  </a:lnTo>
                  <a:lnTo>
                    <a:pt x="1707996" y="820956"/>
                  </a:lnTo>
                  <a:lnTo>
                    <a:pt x="1707996" y="806739"/>
                  </a:lnTo>
                  <a:lnTo>
                    <a:pt x="1711318" y="795360"/>
                  </a:lnTo>
                  <a:lnTo>
                    <a:pt x="1714639" y="783982"/>
                  </a:lnTo>
                  <a:lnTo>
                    <a:pt x="1714639" y="772295"/>
                  </a:lnTo>
                  <a:lnTo>
                    <a:pt x="1718111" y="755227"/>
                  </a:lnTo>
                  <a:lnTo>
                    <a:pt x="1718111" y="738159"/>
                  </a:lnTo>
                  <a:lnTo>
                    <a:pt x="1721432" y="720783"/>
                  </a:lnTo>
                  <a:lnTo>
                    <a:pt x="1724753" y="700877"/>
                  </a:lnTo>
                  <a:lnTo>
                    <a:pt x="1724753" y="683809"/>
                  </a:lnTo>
                  <a:lnTo>
                    <a:pt x="1728075" y="672430"/>
                  </a:lnTo>
                  <a:lnTo>
                    <a:pt x="1728075" y="660743"/>
                  </a:lnTo>
                  <a:lnTo>
                    <a:pt x="1731396" y="646526"/>
                  </a:lnTo>
                  <a:lnTo>
                    <a:pt x="1734717" y="635148"/>
                  </a:lnTo>
                  <a:lnTo>
                    <a:pt x="1734717" y="626607"/>
                  </a:lnTo>
                  <a:lnTo>
                    <a:pt x="1738038" y="620931"/>
                  </a:lnTo>
                  <a:lnTo>
                    <a:pt x="1738038" y="618080"/>
                  </a:lnTo>
                  <a:lnTo>
                    <a:pt x="1741511" y="614920"/>
                  </a:lnTo>
                  <a:lnTo>
                    <a:pt x="1744832" y="614920"/>
                  </a:lnTo>
                  <a:lnTo>
                    <a:pt x="1744832" y="623769"/>
                  </a:lnTo>
                  <a:lnTo>
                    <a:pt x="1748153" y="632297"/>
                  </a:lnTo>
                  <a:lnTo>
                    <a:pt x="1748153" y="643675"/>
                  </a:lnTo>
                  <a:lnTo>
                    <a:pt x="1751474" y="657892"/>
                  </a:lnTo>
                  <a:lnTo>
                    <a:pt x="1754795" y="672430"/>
                  </a:lnTo>
                  <a:lnTo>
                    <a:pt x="1754795" y="686660"/>
                  </a:lnTo>
                  <a:lnTo>
                    <a:pt x="1758117" y="703715"/>
                  </a:lnTo>
                  <a:lnTo>
                    <a:pt x="1758117" y="723634"/>
                  </a:lnTo>
                  <a:lnTo>
                    <a:pt x="1761438" y="746699"/>
                  </a:lnTo>
                  <a:lnTo>
                    <a:pt x="1764910" y="769444"/>
                  </a:lnTo>
                  <a:lnTo>
                    <a:pt x="1764910" y="789671"/>
                  </a:lnTo>
                  <a:lnTo>
                    <a:pt x="1768231" y="806739"/>
                  </a:lnTo>
                  <a:lnTo>
                    <a:pt x="1768231" y="826645"/>
                  </a:lnTo>
                  <a:lnTo>
                    <a:pt x="1771552" y="852562"/>
                  </a:lnTo>
                  <a:lnTo>
                    <a:pt x="1774874" y="875319"/>
                  </a:lnTo>
                  <a:lnTo>
                    <a:pt x="1774874" y="895533"/>
                  </a:lnTo>
                  <a:lnTo>
                    <a:pt x="1778195" y="912601"/>
                  </a:lnTo>
                  <a:lnTo>
                    <a:pt x="1778195" y="923980"/>
                  </a:lnTo>
                  <a:lnTo>
                    <a:pt x="1781516" y="935358"/>
                  </a:lnTo>
                  <a:lnTo>
                    <a:pt x="1784837" y="943886"/>
                  </a:lnTo>
                  <a:lnTo>
                    <a:pt x="1784837" y="958424"/>
                  </a:lnTo>
                  <a:lnTo>
                    <a:pt x="1788310" y="969803"/>
                  </a:lnTo>
                  <a:lnTo>
                    <a:pt x="1788310" y="981181"/>
                  </a:lnTo>
                  <a:lnTo>
                    <a:pt x="1791631" y="989709"/>
                  </a:lnTo>
                  <a:lnTo>
                    <a:pt x="1794952" y="995398"/>
                  </a:lnTo>
                  <a:lnTo>
                    <a:pt x="1798273" y="992560"/>
                  </a:lnTo>
                  <a:lnTo>
                    <a:pt x="1798273" y="989709"/>
                  </a:lnTo>
                  <a:lnTo>
                    <a:pt x="1802047" y="986870"/>
                  </a:lnTo>
                  <a:lnTo>
                    <a:pt x="1805369" y="984019"/>
                  </a:lnTo>
                  <a:lnTo>
                    <a:pt x="1805369" y="981181"/>
                  </a:lnTo>
                  <a:lnTo>
                    <a:pt x="1808690" y="978330"/>
                  </a:lnTo>
                  <a:lnTo>
                    <a:pt x="1808690" y="972641"/>
                  </a:lnTo>
                </a:path>
                <a:path w="4622165" h="1264920">
                  <a:moveTo>
                    <a:pt x="1808690" y="972641"/>
                  </a:moveTo>
                  <a:lnTo>
                    <a:pt x="1812011" y="972641"/>
                  </a:lnTo>
                  <a:lnTo>
                    <a:pt x="1815332" y="972641"/>
                  </a:lnTo>
                  <a:lnTo>
                    <a:pt x="1815332" y="969803"/>
                  </a:lnTo>
                  <a:lnTo>
                    <a:pt x="1818653" y="964113"/>
                  </a:lnTo>
                  <a:lnTo>
                    <a:pt x="1818653" y="955586"/>
                  </a:lnTo>
                  <a:lnTo>
                    <a:pt x="1822126" y="947045"/>
                  </a:lnTo>
                  <a:lnTo>
                    <a:pt x="1825447" y="932507"/>
                  </a:lnTo>
                  <a:lnTo>
                    <a:pt x="1825447" y="915452"/>
                  </a:lnTo>
                  <a:lnTo>
                    <a:pt x="1828768" y="895533"/>
                  </a:lnTo>
                  <a:lnTo>
                    <a:pt x="1828768" y="875319"/>
                  </a:lnTo>
                  <a:lnTo>
                    <a:pt x="1832089" y="858251"/>
                  </a:lnTo>
                  <a:lnTo>
                    <a:pt x="1835410" y="841183"/>
                  </a:lnTo>
                  <a:lnTo>
                    <a:pt x="1835410" y="820956"/>
                  </a:lnTo>
                  <a:lnTo>
                    <a:pt x="1838732" y="803901"/>
                  </a:lnTo>
                  <a:lnTo>
                    <a:pt x="1838732" y="786833"/>
                  </a:lnTo>
                  <a:lnTo>
                    <a:pt x="1842053" y="772295"/>
                  </a:lnTo>
                  <a:lnTo>
                    <a:pt x="1845525" y="760916"/>
                  </a:lnTo>
                  <a:lnTo>
                    <a:pt x="1845525" y="746699"/>
                  </a:lnTo>
                  <a:lnTo>
                    <a:pt x="1848846" y="735321"/>
                  </a:lnTo>
                  <a:lnTo>
                    <a:pt x="1848846" y="723634"/>
                  </a:lnTo>
                  <a:lnTo>
                    <a:pt x="1852168" y="715093"/>
                  </a:lnTo>
                  <a:lnTo>
                    <a:pt x="1855489" y="709404"/>
                  </a:lnTo>
                  <a:lnTo>
                    <a:pt x="1855489" y="706566"/>
                  </a:lnTo>
                  <a:lnTo>
                    <a:pt x="1858810" y="706566"/>
                  </a:lnTo>
                  <a:lnTo>
                    <a:pt x="1858810" y="703715"/>
                  </a:lnTo>
                  <a:lnTo>
                    <a:pt x="1862131" y="695187"/>
                  </a:lnTo>
                  <a:lnTo>
                    <a:pt x="1865452" y="692349"/>
                  </a:lnTo>
                  <a:lnTo>
                    <a:pt x="1868925" y="689498"/>
                  </a:lnTo>
                  <a:lnTo>
                    <a:pt x="1872246" y="686660"/>
                  </a:lnTo>
                  <a:lnTo>
                    <a:pt x="1875567" y="683809"/>
                  </a:lnTo>
                  <a:lnTo>
                    <a:pt x="1875567" y="680970"/>
                  </a:lnTo>
                  <a:lnTo>
                    <a:pt x="1878888" y="675281"/>
                  </a:lnTo>
                  <a:lnTo>
                    <a:pt x="1878888" y="666432"/>
                  </a:lnTo>
                  <a:lnTo>
                    <a:pt x="1882209" y="652216"/>
                  </a:lnTo>
                  <a:lnTo>
                    <a:pt x="1885531" y="637986"/>
                  </a:lnTo>
                  <a:lnTo>
                    <a:pt x="1885531" y="626607"/>
                  </a:lnTo>
                  <a:lnTo>
                    <a:pt x="1888852" y="618080"/>
                  </a:lnTo>
                  <a:lnTo>
                    <a:pt x="1888852" y="614920"/>
                  </a:lnTo>
                  <a:lnTo>
                    <a:pt x="1892324" y="612082"/>
                  </a:lnTo>
                  <a:lnTo>
                    <a:pt x="1895645" y="614920"/>
                  </a:lnTo>
                  <a:lnTo>
                    <a:pt x="1895645" y="618080"/>
                  </a:lnTo>
                  <a:lnTo>
                    <a:pt x="1898966" y="620931"/>
                  </a:lnTo>
                  <a:lnTo>
                    <a:pt x="1898966" y="623769"/>
                  </a:lnTo>
                  <a:lnTo>
                    <a:pt x="1902288" y="632297"/>
                  </a:lnTo>
                  <a:lnTo>
                    <a:pt x="1905609" y="637986"/>
                  </a:lnTo>
                  <a:lnTo>
                    <a:pt x="1905609" y="640837"/>
                  </a:lnTo>
                  <a:lnTo>
                    <a:pt x="1908930" y="640837"/>
                  </a:lnTo>
                  <a:lnTo>
                    <a:pt x="1908930" y="635148"/>
                  </a:lnTo>
                  <a:lnTo>
                    <a:pt x="1912251" y="632297"/>
                  </a:lnTo>
                  <a:lnTo>
                    <a:pt x="1915724" y="643675"/>
                  </a:lnTo>
                  <a:lnTo>
                    <a:pt x="1915724" y="657892"/>
                  </a:lnTo>
                  <a:lnTo>
                    <a:pt x="1919045" y="672430"/>
                  </a:lnTo>
                  <a:lnTo>
                    <a:pt x="1919045" y="683809"/>
                  </a:lnTo>
                  <a:lnTo>
                    <a:pt x="1922366" y="698025"/>
                  </a:lnTo>
                  <a:lnTo>
                    <a:pt x="1925687" y="712255"/>
                  </a:lnTo>
                  <a:lnTo>
                    <a:pt x="1925687" y="726793"/>
                  </a:lnTo>
                  <a:lnTo>
                    <a:pt x="1929008" y="743848"/>
                  </a:lnTo>
                  <a:lnTo>
                    <a:pt x="1929008" y="758078"/>
                  </a:lnTo>
                  <a:lnTo>
                    <a:pt x="1932330" y="760916"/>
                  </a:lnTo>
                  <a:lnTo>
                    <a:pt x="1935651" y="763767"/>
                  </a:lnTo>
                  <a:lnTo>
                    <a:pt x="1935651" y="766605"/>
                  </a:lnTo>
                  <a:lnTo>
                    <a:pt x="1939123" y="766605"/>
                  </a:lnTo>
                  <a:lnTo>
                    <a:pt x="1939123" y="763767"/>
                  </a:lnTo>
                  <a:lnTo>
                    <a:pt x="1942444" y="760916"/>
                  </a:lnTo>
                  <a:lnTo>
                    <a:pt x="1945765" y="766605"/>
                  </a:lnTo>
                  <a:lnTo>
                    <a:pt x="1945765" y="783982"/>
                  </a:lnTo>
                  <a:lnTo>
                    <a:pt x="1949087" y="795360"/>
                  </a:lnTo>
                  <a:lnTo>
                    <a:pt x="1949087" y="798211"/>
                  </a:lnTo>
                  <a:lnTo>
                    <a:pt x="1952408" y="795360"/>
                  </a:lnTo>
                  <a:lnTo>
                    <a:pt x="1955729" y="803901"/>
                  </a:lnTo>
                  <a:lnTo>
                    <a:pt x="1955729" y="818118"/>
                  </a:lnTo>
                  <a:lnTo>
                    <a:pt x="1959050" y="829496"/>
                  </a:lnTo>
                  <a:lnTo>
                    <a:pt x="1959050" y="838345"/>
                  </a:lnTo>
                  <a:lnTo>
                    <a:pt x="1962523" y="844034"/>
                  </a:lnTo>
                  <a:lnTo>
                    <a:pt x="1965844" y="849711"/>
                  </a:lnTo>
                  <a:lnTo>
                    <a:pt x="1969165" y="849711"/>
                  </a:lnTo>
                  <a:lnTo>
                    <a:pt x="1969165" y="846872"/>
                  </a:lnTo>
                  <a:lnTo>
                    <a:pt x="1972486" y="835494"/>
                  </a:lnTo>
                  <a:lnTo>
                    <a:pt x="1975807" y="820956"/>
                  </a:lnTo>
                  <a:lnTo>
                    <a:pt x="1975807" y="809577"/>
                  </a:lnTo>
                  <a:lnTo>
                    <a:pt x="1979129" y="798211"/>
                  </a:lnTo>
                  <a:lnTo>
                    <a:pt x="1979129" y="792522"/>
                  </a:lnTo>
                  <a:lnTo>
                    <a:pt x="1982450" y="781143"/>
                  </a:lnTo>
                  <a:lnTo>
                    <a:pt x="1985922" y="755227"/>
                  </a:lnTo>
                  <a:lnTo>
                    <a:pt x="1985922" y="717945"/>
                  </a:lnTo>
                  <a:lnTo>
                    <a:pt x="1989243" y="680970"/>
                  </a:lnTo>
                  <a:lnTo>
                    <a:pt x="1989243" y="640837"/>
                  </a:lnTo>
                  <a:lnTo>
                    <a:pt x="1992564" y="600704"/>
                  </a:lnTo>
                  <a:lnTo>
                    <a:pt x="1995886" y="563729"/>
                  </a:lnTo>
                  <a:lnTo>
                    <a:pt x="1995886" y="532124"/>
                  </a:lnTo>
                  <a:lnTo>
                    <a:pt x="1999207" y="497680"/>
                  </a:lnTo>
                  <a:lnTo>
                    <a:pt x="1999207" y="463556"/>
                  </a:lnTo>
                  <a:lnTo>
                    <a:pt x="2002528" y="423423"/>
                  </a:lnTo>
                  <a:lnTo>
                    <a:pt x="2006000" y="389005"/>
                  </a:lnTo>
                  <a:lnTo>
                    <a:pt x="2006000" y="374749"/>
                  </a:lnTo>
                  <a:lnTo>
                    <a:pt x="2009322" y="374749"/>
                  </a:lnTo>
                  <a:lnTo>
                    <a:pt x="2009322" y="380400"/>
                  </a:lnTo>
                </a:path>
                <a:path w="4622165" h="1264920">
                  <a:moveTo>
                    <a:pt x="2009322" y="380400"/>
                  </a:moveTo>
                  <a:lnTo>
                    <a:pt x="2012945" y="386179"/>
                  </a:lnTo>
                  <a:lnTo>
                    <a:pt x="2016266" y="391830"/>
                  </a:lnTo>
                  <a:lnTo>
                    <a:pt x="2016266" y="409168"/>
                  </a:lnTo>
                  <a:lnTo>
                    <a:pt x="2019738" y="437678"/>
                  </a:lnTo>
                  <a:lnTo>
                    <a:pt x="2019738" y="469246"/>
                  </a:lnTo>
                  <a:lnTo>
                    <a:pt x="2023059" y="497680"/>
                  </a:lnTo>
                  <a:lnTo>
                    <a:pt x="2026380" y="529285"/>
                  </a:lnTo>
                  <a:lnTo>
                    <a:pt x="2026380" y="566568"/>
                  </a:lnTo>
                  <a:lnTo>
                    <a:pt x="2029702" y="603542"/>
                  </a:lnTo>
                  <a:lnTo>
                    <a:pt x="2029702" y="640837"/>
                  </a:lnTo>
                  <a:lnTo>
                    <a:pt x="2033023" y="675281"/>
                  </a:lnTo>
                  <a:lnTo>
                    <a:pt x="2036344" y="709404"/>
                  </a:lnTo>
                  <a:lnTo>
                    <a:pt x="2036344" y="746699"/>
                  </a:lnTo>
                  <a:lnTo>
                    <a:pt x="2039665" y="781143"/>
                  </a:lnTo>
                  <a:lnTo>
                    <a:pt x="2039665" y="801050"/>
                  </a:lnTo>
                  <a:lnTo>
                    <a:pt x="2043138" y="815266"/>
                  </a:lnTo>
                  <a:lnTo>
                    <a:pt x="2046459" y="832334"/>
                  </a:lnTo>
                  <a:lnTo>
                    <a:pt x="2046459" y="855400"/>
                  </a:lnTo>
                  <a:lnTo>
                    <a:pt x="2049780" y="875319"/>
                  </a:lnTo>
                  <a:lnTo>
                    <a:pt x="2049780" y="895533"/>
                  </a:lnTo>
                  <a:lnTo>
                    <a:pt x="2053101" y="912601"/>
                  </a:lnTo>
                  <a:lnTo>
                    <a:pt x="2056422" y="935358"/>
                  </a:lnTo>
                  <a:lnTo>
                    <a:pt x="2056422" y="949896"/>
                  </a:lnTo>
                  <a:lnTo>
                    <a:pt x="2059744" y="958424"/>
                  </a:lnTo>
                  <a:lnTo>
                    <a:pt x="2059744" y="969803"/>
                  </a:lnTo>
                  <a:lnTo>
                    <a:pt x="2063065" y="975492"/>
                  </a:lnTo>
                  <a:lnTo>
                    <a:pt x="2066537" y="969803"/>
                  </a:lnTo>
                  <a:lnTo>
                    <a:pt x="2066537" y="961275"/>
                  </a:lnTo>
                  <a:lnTo>
                    <a:pt x="2069858" y="955586"/>
                  </a:lnTo>
                  <a:lnTo>
                    <a:pt x="2069858" y="943886"/>
                  </a:lnTo>
                  <a:lnTo>
                    <a:pt x="2073179" y="929669"/>
                  </a:lnTo>
                  <a:lnTo>
                    <a:pt x="2076501" y="909763"/>
                  </a:lnTo>
                  <a:lnTo>
                    <a:pt x="2076501" y="889536"/>
                  </a:lnTo>
                  <a:lnTo>
                    <a:pt x="2079822" y="875319"/>
                  </a:lnTo>
                  <a:lnTo>
                    <a:pt x="2079822" y="863940"/>
                  </a:lnTo>
                  <a:lnTo>
                    <a:pt x="2083143" y="852562"/>
                  </a:lnTo>
                  <a:lnTo>
                    <a:pt x="2086464" y="838345"/>
                  </a:lnTo>
                  <a:lnTo>
                    <a:pt x="2086464" y="832334"/>
                  </a:lnTo>
                  <a:lnTo>
                    <a:pt x="2089937" y="832334"/>
                  </a:lnTo>
                  <a:lnTo>
                    <a:pt x="2093258" y="832334"/>
                  </a:lnTo>
                  <a:lnTo>
                    <a:pt x="2096579" y="832334"/>
                  </a:lnTo>
                  <a:lnTo>
                    <a:pt x="2096579" y="838345"/>
                  </a:lnTo>
                  <a:lnTo>
                    <a:pt x="2099900" y="846872"/>
                  </a:lnTo>
                  <a:lnTo>
                    <a:pt x="2099900" y="855400"/>
                  </a:lnTo>
                  <a:lnTo>
                    <a:pt x="2103221" y="861089"/>
                  </a:lnTo>
                  <a:lnTo>
                    <a:pt x="2106543" y="861089"/>
                  </a:lnTo>
                  <a:lnTo>
                    <a:pt x="2109864" y="866778"/>
                  </a:lnTo>
                  <a:lnTo>
                    <a:pt x="2109864" y="875319"/>
                  </a:lnTo>
                  <a:lnTo>
                    <a:pt x="2113336" y="881008"/>
                  </a:lnTo>
                  <a:lnTo>
                    <a:pt x="2116657" y="883846"/>
                  </a:lnTo>
                  <a:lnTo>
                    <a:pt x="2119978" y="886685"/>
                  </a:lnTo>
                  <a:lnTo>
                    <a:pt x="2119978" y="889536"/>
                  </a:lnTo>
                  <a:lnTo>
                    <a:pt x="2123300" y="892695"/>
                  </a:lnTo>
                  <a:lnTo>
                    <a:pt x="2126621" y="889536"/>
                  </a:lnTo>
                  <a:lnTo>
                    <a:pt x="2126621" y="883846"/>
                  </a:lnTo>
                  <a:lnTo>
                    <a:pt x="2129942" y="875319"/>
                  </a:lnTo>
                  <a:lnTo>
                    <a:pt x="2129942" y="866778"/>
                  </a:lnTo>
                  <a:lnTo>
                    <a:pt x="2133414" y="855400"/>
                  </a:lnTo>
                  <a:lnTo>
                    <a:pt x="2136736" y="849711"/>
                  </a:lnTo>
                  <a:lnTo>
                    <a:pt x="2140057" y="846872"/>
                  </a:lnTo>
                  <a:lnTo>
                    <a:pt x="2140057" y="841183"/>
                  </a:lnTo>
                  <a:lnTo>
                    <a:pt x="2143378" y="838345"/>
                  </a:lnTo>
                  <a:lnTo>
                    <a:pt x="2146699" y="832334"/>
                  </a:lnTo>
                  <a:lnTo>
                    <a:pt x="2146699" y="820956"/>
                  </a:lnTo>
                  <a:lnTo>
                    <a:pt x="2150020" y="806739"/>
                  </a:lnTo>
                  <a:lnTo>
                    <a:pt x="2150020" y="786833"/>
                  </a:lnTo>
                  <a:lnTo>
                    <a:pt x="2153342" y="772295"/>
                  </a:lnTo>
                  <a:lnTo>
                    <a:pt x="2156814" y="760916"/>
                  </a:lnTo>
                  <a:lnTo>
                    <a:pt x="2156814" y="749538"/>
                  </a:lnTo>
                  <a:lnTo>
                    <a:pt x="2160135" y="738159"/>
                  </a:lnTo>
                  <a:lnTo>
                    <a:pt x="2160135" y="723634"/>
                  </a:lnTo>
                  <a:lnTo>
                    <a:pt x="2163456" y="706566"/>
                  </a:lnTo>
                  <a:lnTo>
                    <a:pt x="2166777" y="692349"/>
                  </a:lnTo>
                  <a:lnTo>
                    <a:pt x="2166777" y="675281"/>
                  </a:lnTo>
                  <a:lnTo>
                    <a:pt x="2170099" y="657892"/>
                  </a:lnTo>
                  <a:lnTo>
                    <a:pt x="2170099" y="646526"/>
                  </a:lnTo>
                  <a:lnTo>
                    <a:pt x="2173420" y="632297"/>
                  </a:lnTo>
                  <a:lnTo>
                    <a:pt x="2176741" y="614920"/>
                  </a:lnTo>
                  <a:lnTo>
                    <a:pt x="2176741" y="600704"/>
                  </a:lnTo>
                  <a:lnTo>
                    <a:pt x="2180213" y="589325"/>
                  </a:lnTo>
                  <a:lnTo>
                    <a:pt x="2180213" y="575108"/>
                  </a:lnTo>
                  <a:lnTo>
                    <a:pt x="2183535" y="557719"/>
                  </a:lnTo>
                  <a:lnTo>
                    <a:pt x="2186856" y="540664"/>
                  </a:lnTo>
                  <a:lnTo>
                    <a:pt x="2186856" y="532124"/>
                  </a:lnTo>
                  <a:lnTo>
                    <a:pt x="2190177" y="529285"/>
                  </a:lnTo>
                  <a:lnTo>
                    <a:pt x="2190177" y="526434"/>
                  </a:lnTo>
                  <a:lnTo>
                    <a:pt x="2193498" y="526434"/>
                  </a:lnTo>
                  <a:lnTo>
                    <a:pt x="2196819" y="532124"/>
                  </a:lnTo>
                  <a:lnTo>
                    <a:pt x="2196819" y="537813"/>
                  </a:lnTo>
                  <a:lnTo>
                    <a:pt x="2200141" y="543502"/>
                  </a:lnTo>
                  <a:lnTo>
                    <a:pt x="2200141" y="557719"/>
                  </a:lnTo>
                  <a:lnTo>
                    <a:pt x="2203613" y="583636"/>
                  </a:lnTo>
                  <a:lnTo>
                    <a:pt x="2206934" y="612082"/>
                  </a:lnTo>
                  <a:lnTo>
                    <a:pt x="2206934" y="632297"/>
                  </a:lnTo>
                  <a:lnTo>
                    <a:pt x="2210255" y="640837"/>
                  </a:lnTo>
                  <a:lnTo>
                    <a:pt x="2210255" y="646526"/>
                  </a:lnTo>
                </a:path>
                <a:path w="4622165" h="1264920">
                  <a:moveTo>
                    <a:pt x="2210255" y="646526"/>
                  </a:moveTo>
                  <a:lnTo>
                    <a:pt x="2213576" y="660743"/>
                  </a:lnTo>
                  <a:lnTo>
                    <a:pt x="2216898" y="680970"/>
                  </a:lnTo>
                  <a:lnTo>
                    <a:pt x="2216898" y="686660"/>
                  </a:lnTo>
                  <a:lnTo>
                    <a:pt x="2220672" y="680970"/>
                  </a:lnTo>
                  <a:lnTo>
                    <a:pt x="2220672" y="675281"/>
                  </a:lnTo>
                  <a:lnTo>
                    <a:pt x="2223993" y="672430"/>
                  </a:lnTo>
                  <a:lnTo>
                    <a:pt x="2227314" y="675281"/>
                  </a:lnTo>
                  <a:lnTo>
                    <a:pt x="2227314" y="678119"/>
                  </a:lnTo>
                  <a:lnTo>
                    <a:pt x="2230635" y="678119"/>
                  </a:lnTo>
                  <a:lnTo>
                    <a:pt x="2230635" y="675281"/>
                  </a:lnTo>
                  <a:lnTo>
                    <a:pt x="2233957" y="680970"/>
                  </a:lnTo>
                  <a:lnTo>
                    <a:pt x="2237278" y="689498"/>
                  </a:lnTo>
                  <a:lnTo>
                    <a:pt x="2237278" y="706566"/>
                  </a:lnTo>
                  <a:lnTo>
                    <a:pt x="2240750" y="723634"/>
                  </a:lnTo>
                  <a:lnTo>
                    <a:pt x="2240750" y="741010"/>
                  </a:lnTo>
                  <a:lnTo>
                    <a:pt x="2244071" y="758078"/>
                  </a:lnTo>
                  <a:lnTo>
                    <a:pt x="2247392" y="777984"/>
                  </a:lnTo>
                  <a:lnTo>
                    <a:pt x="2247392" y="798211"/>
                  </a:lnTo>
                  <a:lnTo>
                    <a:pt x="2250714" y="812428"/>
                  </a:lnTo>
                  <a:lnTo>
                    <a:pt x="2250714" y="823807"/>
                  </a:lnTo>
                  <a:lnTo>
                    <a:pt x="2254035" y="829496"/>
                  </a:lnTo>
                  <a:lnTo>
                    <a:pt x="2257356" y="844034"/>
                  </a:lnTo>
                  <a:lnTo>
                    <a:pt x="2257356" y="861089"/>
                  </a:lnTo>
                  <a:lnTo>
                    <a:pt x="2260828" y="875319"/>
                  </a:lnTo>
                  <a:lnTo>
                    <a:pt x="2260828" y="886685"/>
                  </a:lnTo>
                  <a:lnTo>
                    <a:pt x="2264150" y="898384"/>
                  </a:lnTo>
                  <a:lnTo>
                    <a:pt x="2267471" y="901223"/>
                  </a:lnTo>
                  <a:lnTo>
                    <a:pt x="2267471" y="904074"/>
                  </a:lnTo>
                  <a:lnTo>
                    <a:pt x="2270792" y="901223"/>
                  </a:lnTo>
                  <a:lnTo>
                    <a:pt x="2270792" y="895533"/>
                  </a:lnTo>
                  <a:lnTo>
                    <a:pt x="2274113" y="886685"/>
                  </a:lnTo>
                  <a:lnTo>
                    <a:pt x="2277434" y="872468"/>
                  </a:lnTo>
                  <a:lnTo>
                    <a:pt x="2277434" y="869630"/>
                  </a:lnTo>
                  <a:lnTo>
                    <a:pt x="2280756" y="872468"/>
                  </a:lnTo>
                  <a:lnTo>
                    <a:pt x="2280756" y="878157"/>
                  </a:lnTo>
                  <a:lnTo>
                    <a:pt x="2284228" y="881008"/>
                  </a:lnTo>
                  <a:lnTo>
                    <a:pt x="2287549" y="875319"/>
                  </a:lnTo>
                  <a:lnTo>
                    <a:pt x="2287549" y="858251"/>
                  </a:lnTo>
                  <a:lnTo>
                    <a:pt x="2290870" y="841183"/>
                  </a:lnTo>
                  <a:lnTo>
                    <a:pt x="2290870" y="829496"/>
                  </a:lnTo>
                  <a:lnTo>
                    <a:pt x="2294191" y="820956"/>
                  </a:lnTo>
                  <a:lnTo>
                    <a:pt x="2297513" y="818118"/>
                  </a:lnTo>
                  <a:lnTo>
                    <a:pt x="2297513" y="809577"/>
                  </a:lnTo>
                  <a:lnTo>
                    <a:pt x="2300834" y="795360"/>
                  </a:lnTo>
                  <a:lnTo>
                    <a:pt x="2300834" y="781143"/>
                  </a:lnTo>
                  <a:lnTo>
                    <a:pt x="2304155" y="775133"/>
                  </a:lnTo>
                  <a:lnTo>
                    <a:pt x="2307627" y="769444"/>
                  </a:lnTo>
                  <a:lnTo>
                    <a:pt x="2307627" y="760916"/>
                  </a:lnTo>
                  <a:lnTo>
                    <a:pt x="2310949" y="752389"/>
                  </a:lnTo>
                  <a:lnTo>
                    <a:pt x="2310949" y="746699"/>
                  </a:lnTo>
                  <a:lnTo>
                    <a:pt x="2314270" y="741010"/>
                  </a:lnTo>
                  <a:lnTo>
                    <a:pt x="2317591" y="735321"/>
                  </a:lnTo>
                  <a:lnTo>
                    <a:pt x="2317591" y="729631"/>
                  </a:lnTo>
                  <a:lnTo>
                    <a:pt x="2320912" y="715093"/>
                  </a:lnTo>
                  <a:lnTo>
                    <a:pt x="2320912" y="695187"/>
                  </a:lnTo>
                  <a:lnTo>
                    <a:pt x="2324233" y="675281"/>
                  </a:lnTo>
                  <a:lnTo>
                    <a:pt x="2327555" y="660743"/>
                  </a:lnTo>
                  <a:lnTo>
                    <a:pt x="2327555" y="640837"/>
                  </a:lnTo>
                  <a:lnTo>
                    <a:pt x="2331027" y="614920"/>
                  </a:lnTo>
                  <a:lnTo>
                    <a:pt x="2331027" y="595014"/>
                  </a:lnTo>
                  <a:lnTo>
                    <a:pt x="2334348" y="569419"/>
                  </a:lnTo>
                  <a:lnTo>
                    <a:pt x="2337669" y="540664"/>
                  </a:lnTo>
                  <a:lnTo>
                    <a:pt x="2337669" y="517907"/>
                  </a:lnTo>
                  <a:lnTo>
                    <a:pt x="2340990" y="497680"/>
                  </a:lnTo>
                  <a:lnTo>
                    <a:pt x="2340990" y="480612"/>
                  </a:lnTo>
                  <a:lnTo>
                    <a:pt x="2344312" y="463556"/>
                  </a:lnTo>
                  <a:lnTo>
                    <a:pt x="2347633" y="452178"/>
                  </a:lnTo>
                  <a:lnTo>
                    <a:pt x="2347633" y="449019"/>
                  </a:lnTo>
                  <a:lnTo>
                    <a:pt x="2350954" y="449019"/>
                  </a:lnTo>
                  <a:lnTo>
                    <a:pt x="2350954" y="452178"/>
                  </a:lnTo>
                  <a:lnTo>
                    <a:pt x="2354426" y="452178"/>
                  </a:lnTo>
                  <a:lnTo>
                    <a:pt x="2357748" y="449019"/>
                  </a:lnTo>
                  <a:lnTo>
                    <a:pt x="2361069" y="452178"/>
                  </a:lnTo>
                  <a:lnTo>
                    <a:pt x="2361069" y="457867"/>
                  </a:lnTo>
                  <a:lnTo>
                    <a:pt x="2364390" y="466395"/>
                  </a:lnTo>
                  <a:lnTo>
                    <a:pt x="2367711" y="483463"/>
                  </a:lnTo>
                  <a:lnTo>
                    <a:pt x="2367711" y="500531"/>
                  </a:lnTo>
                  <a:lnTo>
                    <a:pt x="2371032" y="509379"/>
                  </a:lnTo>
                  <a:lnTo>
                    <a:pt x="2371032" y="515056"/>
                  </a:lnTo>
                  <a:lnTo>
                    <a:pt x="2374354" y="520745"/>
                  </a:lnTo>
                  <a:lnTo>
                    <a:pt x="2377826" y="523596"/>
                  </a:lnTo>
                  <a:lnTo>
                    <a:pt x="2377826" y="532124"/>
                  </a:lnTo>
                  <a:lnTo>
                    <a:pt x="2381147" y="543502"/>
                  </a:lnTo>
                  <a:lnTo>
                    <a:pt x="2381147" y="552030"/>
                  </a:lnTo>
                  <a:lnTo>
                    <a:pt x="2384468" y="557719"/>
                  </a:lnTo>
                  <a:lnTo>
                    <a:pt x="2387789" y="563729"/>
                  </a:lnTo>
                  <a:lnTo>
                    <a:pt x="2387789" y="572257"/>
                  </a:lnTo>
                  <a:lnTo>
                    <a:pt x="2391111" y="577946"/>
                  </a:lnTo>
                  <a:lnTo>
                    <a:pt x="2391111" y="586474"/>
                  </a:lnTo>
                  <a:lnTo>
                    <a:pt x="2394432" y="603542"/>
                  </a:lnTo>
                  <a:lnTo>
                    <a:pt x="2397753" y="620931"/>
                  </a:lnTo>
                  <a:lnTo>
                    <a:pt x="2397753" y="640837"/>
                  </a:lnTo>
                  <a:lnTo>
                    <a:pt x="2401225" y="660743"/>
                  </a:lnTo>
                  <a:lnTo>
                    <a:pt x="2401225" y="678119"/>
                  </a:lnTo>
                  <a:lnTo>
                    <a:pt x="2404547" y="695187"/>
                  </a:lnTo>
                  <a:lnTo>
                    <a:pt x="2407868" y="712255"/>
                  </a:lnTo>
                  <a:lnTo>
                    <a:pt x="2407868" y="729631"/>
                  </a:lnTo>
                  <a:lnTo>
                    <a:pt x="2411189" y="746699"/>
                  </a:lnTo>
                  <a:lnTo>
                    <a:pt x="2411189" y="763767"/>
                  </a:lnTo>
                </a:path>
                <a:path w="4622165" h="1264920">
                  <a:moveTo>
                    <a:pt x="2411189" y="763767"/>
                  </a:moveTo>
                  <a:lnTo>
                    <a:pt x="2414510" y="786833"/>
                  </a:lnTo>
                  <a:lnTo>
                    <a:pt x="2417831" y="803901"/>
                  </a:lnTo>
                  <a:lnTo>
                    <a:pt x="2417831" y="818118"/>
                  </a:lnTo>
                  <a:lnTo>
                    <a:pt x="2421153" y="829496"/>
                  </a:lnTo>
                  <a:lnTo>
                    <a:pt x="2421153" y="838345"/>
                  </a:lnTo>
                  <a:lnTo>
                    <a:pt x="2424625" y="838345"/>
                  </a:lnTo>
                  <a:lnTo>
                    <a:pt x="2427946" y="838345"/>
                  </a:lnTo>
                  <a:lnTo>
                    <a:pt x="2427946" y="841183"/>
                  </a:lnTo>
                  <a:lnTo>
                    <a:pt x="2431569" y="841183"/>
                  </a:lnTo>
                  <a:lnTo>
                    <a:pt x="2431569" y="844034"/>
                  </a:lnTo>
                  <a:lnTo>
                    <a:pt x="2435041" y="849711"/>
                  </a:lnTo>
                  <a:lnTo>
                    <a:pt x="2438363" y="855400"/>
                  </a:lnTo>
                  <a:lnTo>
                    <a:pt x="2438363" y="861089"/>
                  </a:lnTo>
                  <a:lnTo>
                    <a:pt x="2441684" y="858251"/>
                  </a:lnTo>
                  <a:lnTo>
                    <a:pt x="2441684" y="852562"/>
                  </a:lnTo>
                  <a:lnTo>
                    <a:pt x="2445005" y="855400"/>
                  </a:lnTo>
                  <a:lnTo>
                    <a:pt x="2448326" y="858251"/>
                  </a:lnTo>
                  <a:lnTo>
                    <a:pt x="2448326" y="855400"/>
                  </a:lnTo>
                  <a:lnTo>
                    <a:pt x="2451647" y="849711"/>
                  </a:lnTo>
                  <a:lnTo>
                    <a:pt x="2451647" y="844034"/>
                  </a:lnTo>
                  <a:lnTo>
                    <a:pt x="2454969" y="841183"/>
                  </a:lnTo>
                  <a:lnTo>
                    <a:pt x="2458441" y="841183"/>
                  </a:lnTo>
                  <a:lnTo>
                    <a:pt x="2461762" y="844034"/>
                  </a:lnTo>
                  <a:lnTo>
                    <a:pt x="2461762" y="846872"/>
                  </a:lnTo>
                  <a:lnTo>
                    <a:pt x="2465083" y="849711"/>
                  </a:lnTo>
                  <a:lnTo>
                    <a:pt x="2468404" y="849711"/>
                  </a:lnTo>
                  <a:lnTo>
                    <a:pt x="2471726" y="846872"/>
                  </a:lnTo>
                  <a:lnTo>
                    <a:pt x="2475047" y="844034"/>
                  </a:lnTo>
                  <a:lnTo>
                    <a:pt x="2478368" y="835494"/>
                  </a:lnTo>
                  <a:lnTo>
                    <a:pt x="2478368" y="829496"/>
                  </a:lnTo>
                  <a:lnTo>
                    <a:pt x="2481840" y="826645"/>
                  </a:lnTo>
                  <a:lnTo>
                    <a:pt x="2481840" y="823807"/>
                  </a:lnTo>
                  <a:lnTo>
                    <a:pt x="2485162" y="818118"/>
                  </a:lnTo>
                  <a:lnTo>
                    <a:pt x="2488483" y="809577"/>
                  </a:lnTo>
                  <a:lnTo>
                    <a:pt x="2488483" y="798211"/>
                  </a:lnTo>
                  <a:lnTo>
                    <a:pt x="2491804" y="781143"/>
                  </a:lnTo>
                  <a:lnTo>
                    <a:pt x="2491804" y="769444"/>
                  </a:lnTo>
                  <a:lnTo>
                    <a:pt x="2495125" y="758078"/>
                  </a:lnTo>
                  <a:lnTo>
                    <a:pt x="2498446" y="746699"/>
                  </a:lnTo>
                  <a:lnTo>
                    <a:pt x="2498446" y="732482"/>
                  </a:lnTo>
                  <a:lnTo>
                    <a:pt x="2501768" y="717945"/>
                  </a:lnTo>
                  <a:lnTo>
                    <a:pt x="2501768" y="700877"/>
                  </a:lnTo>
                  <a:lnTo>
                    <a:pt x="2505240" y="683809"/>
                  </a:lnTo>
                  <a:lnTo>
                    <a:pt x="2508561" y="678119"/>
                  </a:lnTo>
                  <a:lnTo>
                    <a:pt x="2508561" y="680970"/>
                  </a:lnTo>
                  <a:lnTo>
                    <a:pt x="2511882" y="675281"/>
                  </a:lnTo>
                  <a:lnTo>
                    <a:pt x="2511882" y="666432"/>
                  </a:lnTo>
                  <a:lnTo>
                    <a:pt x="2515203" y="660743"/>
                  </a:lnTo>
                  <a:lnTo>
                    <a:pt x="2518525" y="657892"/>
                  </a:lnTo>
                  <a:lnTo>
                    <a:pt x="2518525" y="652216"/>
                  </a:lnTo>
                  <a:lnTo>
                    <a:pt x="2521846" y="643675"/>
                  </a:lnTo>
                  <a:lnTo>
                    <a:pt x="2521846" y="637986"/>
                  </a:lnTo>
                  <a:lnTo>
                    <a:pt x="2525167" y="635148"/>
                  </a:lnTo>
                  <a:lnTo>
                    <a:pt x="2528639" y="632297"/>
                  </a:lnTo>
                  <a:lnTo>
                    <a:pt x="2531961" y="640837"/>
                  </a:lnTo>
                  <a:lnTo>
                    <a:pt x="2531961" y="637986"/>
                  </a:lnTo>
                  <a:lnTo>
                    <a:pt x="2535282" y="623769"/>
                  </a:lnTo>
                  <a:lnTo>
                    <a:pt x="2538603" y="606393"/>
                  </a:lnTo>
                  <a:lnTo>
                    <a:pt x="2538603" y="595014"/>
                  </a:lnTo>
                  <a:lnTo>
                    <a:pt x="2541924" y="589325"/>
                  </a:lnTo>
                  <a:lnTo>
                    <a:pt x="2541924" y="586474"/>
                  </a:lnTo>
                  <a:lnTo>
                    <a:pt x="2545245" y="586474"/>
                  </a:lnTo>
                  <a:lnTo>
                    <a:pt x="2548567" y="586474"/>
                  </a:lnTo>
                  <a:lnTo>
                    <a:pt x="2548567" y="580797"/>
                  </a:lnTo>
                  <a:lnTo>
                    <a:pt x="2552039" y="575108"/>
                  </a:lnTo>
                  <a:lnTo>
                    <a:pt x="2552039" y="569419"/>
                  </a:lnTo>
                  <a:lnTo>
                    <a:pt x="2555360" y="557719"/>
                  </a:lnTo>
                  <a:lnTo>
                    <a:pt x="2558681" y="540664"/>
                  </a:lnTo>
                  <a:lnTo>
                    <a:pt x="2558681" y="529285"/>
                  </a:lnTo>
                  <a:lnTo>
                    <a:pt x="2562002" y="523596"/>
                  </a:lnTo>
                  <a:lnTo>
                    <a:pt x="2562002" y="515056"/>
                  </a:lnTo>
                  <a:lnTo>
                    <a:pt x="2565324" y="512217"/>
                  </a:lnTo>
                  <a:lnTo>
                    <a:pt x="2568645" y="509379"/>
                  </a:lnTo>
                  <a:lnTo>
                    <a:pt x="2568645" y="506528"/>
                  </a:lnTo>
                  <a:lnTo>
                    <a:pt x="2572117" y="503369"/>
                  </a:lnTo>
                  <a:lnTo>
                    <a:pt x="2572117" y="500531"/>
                  </a:lnTo>
                  <a:lnTo>
                    <a:pt x="2575438" y="497680"/>
                  </a:lnTo>
                  <a:lnTo>
                    <a:pt x="2578759" y="497680"/>
                  </a:lnTo>
                  <a:lnTo>
                    <a:pt x="2578759" y="503369"/>
                  </a:lnTo>
                  <a:lnTo>
                    <a:pt x="2582081" y="512217"/>
                  </a:lnTo>
                  <a:lnTo>
                    <a:pt x="2582081" y="517907"/>
                  </a:lnTo>
                  <a:lnTo>
                    <a:pt x="2585402" y="523596"/>
                  </a:lnTo>
                  <a:lnTo>
                    <a:pt x="2588723" y="532124"/>
                  </a:lnTo>
                  <a:lnTo>
                    <a:pt x="2588723" y="540664"/>
                  </a:lnTo>
                  <a:lnTo>
                    <a:pt x="2592044" y="549192"/>
                  </a:lnTo>
                  <a:lnTo>
                    <a:pt x="2592044" y="560570"/>
                  </a:lnTo>
                  <a:lnTo>
                    <a:pt x="2595517" y="577946"/>
                  </a:lnTo>
                  <a:lnTo>
                    <a:pt x="2598838" y="606393"/>
                  </a:lnTo>
                  <a:lnTo>
                    <a:pt x="2598838" y="640837"/>
                  </a:lnTo>
                  <a:lnTo>
                    <a:pt x="2602159" y="675281"/>
                  </a:lnTo>
                  <a:lnTo>
                    <a:pt x="2602159" y="700877"/>
                  </a:lnTo>
                  <a:lnTo>
                    <a:pt x="2605480" y="723634"/>
                  </a:lnTo>
                  <a:lnTo>
                    <a:pt x="2608801" y="749538"/>
                  </a:lnTo>
                  <a:lnTo>
                    <a:pt x="2608801" y="777984"/>
                  </a:lnTo>
                  <a:lnTo>
                    <a:pt x="2612123" y="806739"/>
                  </a:lnTo>
                  <a:lnTo>
                    <a:pt x="2612123" y="835494"/>
                  </a:lnTo>
                </a:path>
                <a:path w="4622165" h="1264920">
                  <a:moveTo>
                    <a:pt x="2612123" y="835494"/>
                  </a:moveTo>
                  <a:lnTo>
                    <a:pt x="2615444" y="861089"/>
                  </a:lnTo>
                  <a:lnTo>
                    <a:pt x="2618916" y="886685"/>
                  </a:lnTo>
                  <a:lnTo>
                    <a:pt x="2618916" y="906912"/>
                  </a:lnTo>
                  <a:lnTo>
                    <a:pt x="2622237" y="926818"/>
                  </a:lnTo>
                  <a:lnTo>
                    <a:pt x="2622237" y="949896"/>
                  </a:lnTo>
                  <a:lnTo>
                    <a:pt x="2625558" y="966951"/>
                  </a:lnTo>
                  <a:lnTo>
                    <a:pt x="2628880" y="981181"/>
                  </a:lnTo>
                  <a:lnTo>
                    <a:pt x="2628880" y="995398"/>
                  </a:lnTo>
                  <a:lnTo>
                    <a:pt x="2632201" y="1007085"/>
                  </a:lnTo>
                  <a:lnTo>
                    <a:pt x="2632201" y="1021315"/>
                  </a:lnTo>
                  <a:lnTo>
                    <a:pt x="2635522" y="1029842"/>
                  </a:lnTo>
                  <a:lnTo>
                    <a:pt x="2639296" y="1029842"/>
                  </a:lnTo>
                  <a:lnTo>
                    <a:pt x="2639296" y="1021315"/>
                  </a:lnTo>
                  <a:lnTo>
                    <a:pt x="2642617" y="1012774"/>
                  </a:lnTo>
                  <a:lnTo>
                    <a:pt x="2642617" y="1004247"/>
                  </a:lnTo>
                  <a:lnTo>
                    <a:pt x="2645939" y="995398"/>
                  </a:lnTo>
                  <a:lnTo>
                    <a:pt x="2649260" y="989709"/>
                  </a:lnTo>
                  <a:lnTo>
                    <a:pt x="2649260" y="984019"/>
                  </a:lnTo>
                  <a:lnTo>
                    <a:pt x="2652581" y="978330"/>
                  </a:lnTo>
                  <a:lnTo>
                    <a:pt x="2652581" y="975492"/>
                  </a:lnTo>
                  <a:lnTo>
                    <a:pt x="2656053" y="972641"/>
                  </a:lnTo>
                  <a:lnTo>
                    <a:pt x="2659375" y="966951"/>
                  </a:lnTo>
                  <a:lnTo>
                    <a:pt x="2659375" y="958424"/>
                  </a:lnTo>
                  <a:lnTo>
                    <a:pt x="2662696" y="949896"/>
                  </a:lnTo>
                  <a:lnTo>
                    <a:pt x="2666017" y="947045"/>
                  </a:lnTo>
                  <a:lnTo>
                    <a:pt x="2669338" y="941048"/>
                  </a:lnTo>
                  <a:lnTo>
                    <a:pt x="2669338" y="932507"/>
                  </a:lnTo>
                  <a:lnTo>
                    <a:pt x="2672659" y="923980"/>
                  </a:lnTo>
                  <a:lnTo>
                    <a:pt x="2672659" y="921142"/>
                  </a:lnTo>
                  <a:lnTo>
                    <a:pt x="2675981" y="915452"/>
                  </a:lnTo>
                  <a:lnTo>
                    <a:pt x="2679453" y="904074"/>
                  </a:lnTo>
                  <a:lnTo>
                    <a:pt x="2679453" y="883846"/>
                  </a:lnTo>
                  <a:lnTo>
                    <a:pt x="2682774" y="866778"/>
                  </a:lnTo>
                  <a:lnTo>
                    <a:pt x="2682774" y="858251"/>
                  </a:lnTo>
                  <a:lnTo>
                    <a:pt x="2686095" y="849711"/>
                  </a:lnTo>
                  <a:lnTo>
                    <a:pt x="2689416" y="835494"/>
                  </a:lnTo>
                  <a:lnTo>
                    <a:pt x="2689416" y="818118"/>
                  </a:lnTo>
                  <a:lnTo>
                    <a:pt x="2692738" y="798211"/>
                  </a:lnTo>
                  <a:lnTo>
                    <a:pt x="2692738" y="777984"/>
                  </a:lnTo>
                  <a:lnTo>
                    <a:pt x="2696059" y="763767"/>
                  </a:lnTo>
                  <a:lnTo>
                    <a:pt x="2699531" y="755227"/>
                  </a:lnTo>
                  <a:lnTo>
                    <a:pt x="2699531" y="749538"/>
                  </a:lnTo>
                  <a:lnTo>
                    <a:pt x="2702852" y="738159"/>
                  </a:lnTo>
                  <a:lnTo>
                    <a:pt x="2702852" y="729631"/>
                  </a:lnTo>
                  <a:lnTo>
                    <a:pt x="2706174" y="726793"/>
                  </a:lnTo>
                  <a:lnTo>
                    <a:pt x="2709495" y="723634"/>
                  </a:lnTo>
                  <a:lnTo>
                    <a:pt x="2709495" y="720783"/>
                  </a:lnTo>
                  <a:lnTo>
                    <a:pt x="2712816" y="717945"/>
                  </a:lnTo>
                  <a:lnTo>
                    <a:pt x="2712816" y="715093"/>
                  </a:lnTo>
                  <a:lnTo>
                    <a:pt x="2716137" y="712255"/>
                  </a:lnTo>
                  <a:lnTo>
                    <a:pt x="2719458" y="700877"/>
                  </a:lnTo>
                  <a:lnTo>
                    <a:pt x="2719458" y="686660"/>
                  </a:lnTo>
                  <a:lnTo>
                    <a:pt x="2722931" y="675281"/>
                  </a:lnTo>
                  <a:lnTo>
                    <a:pt x="2722931" y="660743"/>
                  </a:lnTo>
                  <a:lnTo>
                    <a:pt x="2726252" y="649365"/>
                  </a:lnTo>
                  <a:lnTo>
                    <a:pt x="2729573" y="643675"/>
                  </a:lnTo>
                  <a:lnTo>
                    <a:pt x="2729573" y="635148"/>
                  </a:lnTo>
                  <a:lnTo>
                    <a:pt x="2732894" y="626607"/>
                  </a:lnTo>
                  <a:lnTo>
                    <a:pt x="2732894" y="614920"/>
                  </a:lnTo>
                  <a:lnTo>
                    <a:pt x="2736215" y="606393"/>
                  </a:lnTo>
                  <a:lnTo>
                    <a:pt x="2739537" y="600704"/>
                  </a:lnTo>
                  <a:lnTo>
                    <a:pt x="2739537" y="595014"/>
                  </a:lnTo>
                  <a:lnTo>
                    <a:pt x="2742858" y="589325"/>
                  </a:lnTo>
                  <a:lnTo>
                    <a:pt x="2742858" y="580797"/>
                  </a:lnTo>
                  <a:lnTo>
                    <a:pt x="2746330" y="569419"/>
                  </a:lnTo>
                  <a:lnTo>
                    <a:pt x="2749651" y="557719"/>
                  </a:lnTo>
                  <a:lnTo>
                    <a:pt x="2749651" y="546340"/>
                  </a:lnTo>
                  <a:lnTo>
                    <a:pt x="2752972" y="537813"/>
                  </a:lnTo>
                  <a:lnTo>
                    <a:pt x="2752972" y="529285"/>
                  </a:lnTo>
                  <a:lnTo>
                    <a:pt x="2756294" y="523596"/>
                  </a:lnTo>
                  <a:lnTo>
                    <a:pt x="2759615" y="515056"/>
                  </a:lnTo>
                  <a:lnTo>
                    <a:pt x="2759615" y="500531"/>
                  </a:lnTo>
                  <a:lnTo>
                    <a:pt x="2762936" y="489152"/>
                  </a:lnTo>
                  <a:lnTo>
                    <a:pt x="2762936" y="480612"/>
                  </a:lnTo>
                  <a:lnTo>
                    <a:pt x="2766257" y="466395"/>
                  </a:lnTo>
                  <a:lnTo>
                    <a:pt x="2769730" y="449019"/>
                  </a:lnTo>
                  <a:lnTo>
                    <a:pt x="2769730" y="431899"/>
                  </a:lnTo>
                  <a:lnTo>
                    <a:pt x="2773051" y="423423"/>
                  </a:lnTo>
                  <a:lnTo>
                    <a:pt x="2773051" y="426248"/>
                  </a:lnTo>
                  <a:lnTo>
                    <a:pt x="2776372" y="431899"/>
                  </a:lnTo>
                  <a:lnTo>
                    <a:pt x="2779693" y="434853"/>
                  </a:lnTo>
                  <a:lnTo>
                    <a:pt x="2779693" y="440504"/>
                  </a:lnTo>
                  <a:lnTo>
                    <a:pt x="2783014" y="446167"/>
                  </a:lnTo>
                  <a:lnTo>
                    <a:pt x="2783014" y="449019"/>
                  </a:lnTo>
                  <a:lnTo>
                    <a:pt x="2786336" y="463556"/>
                  </a:lnTo>
                  <a:lnTo>
                    <a:pt x="2789657" y="483463"/>
                  </a:lnTo>
                  <a:lnTo>
                    <a:pt x="2789657" y="506528"/>
                  </a:lnTo>
                  <a:lnTo>
                    <a:pt x="2793129" y="532124"/>
                  </a:lnTo>
                  <a:lnTo>
                    <a:pt x="2793129" y="557719"/>
                  </a:lnTo>
                  <a:lnTo>
                    <a:pt x="2796450" y="577946"/>
                  </a:lnTo>
                  <a:lnTo>
                    <a:pt x="2799771" y="603542"/>
                  </a:lnTo>
                  <a:lnTo>
                    <a:pt x="2799771" y="632297"/>
                  </a:lnTo>
                  <a:lnTo>
                    <a:pt x="2803093" y="666432"/>
                  </a:lnTo>
                  <a:lnTo>
                    <a:pt x="2803093" y="706566"/>
                  </a:lnTo>
                  <a:lnTo>
                    <a:pt x="2806414" y="743848"/>
                  </a:lnTo>
                  <a:lnTo>
                    <a:pt x="2809735" y="769444"/>
                  </a:lnTo>
                  <a:lnTo>
                    <a:pt x="2809735" y="786833"/>
                  </a:lnTo>
                  <a:lnTo>
                    <a:pt x="2813056" y="801050"/>
                  </a:lnTo>
                  <a:lnTo>
                    <a:pt x="2813056" y="815266"/>
                  </a:lnTo>
                </a:path>
                <a:path w="4622165" h="1264920">
                  <a:moveTo>
                    <a:pt x="2813056" y="815266"/>
                  </a:moveTo>
                  <a:lnTo>
                    <a:pt x="2816529" y="832334"/>
                  </a:lnTo>
                  <a:lnTo>
                    <a:pt x="2819850" y="841183"/>
                  </a:lnTo>
                  <a:lnTo>
                    <a:pt x="2819850" y="844034"/>
                  </a:lnTo>
                  <a:lnTo>
                    <a:pt x="2823171" y="846872"/>
                  </a:lnTo>
                  <a:lnTo>
                    <a:pt x="2826492" y="832334"/>
                  </a:lnTo>
                  <a:lnTo>
                    <a:pt x="2829813" y="809577"/>
                  </a:lnTo>
                  <a:lnTo>
                    <a:pt x="2829813" y="786833"/>
                  </a:lnTo>
                  <a:lnTo>
                    <a:pt x="2833135" y="760916"/>
                  </a:lnTo>
                  <a:lnTo>
                    <a:pt x="2833135" y="732482"/>
                  </a:lnTo>
                  <a:lnTo>
                    <a:pt x="2836456" y="700877"/>
                  </a:lnTo>
                  <a:lnTo>
                    <a:pt x="2839928" y="669271"/>
                  </a:lnTo>
                  <a:lnTo>
                    <a:pt x="2839928" y="637986"/>
                  </a:lnTo>
                  <a:lnTo>
                    <a:pt x="2843249" y="612082"/>
                  </a:lnTo>
                  <a:lnTo>
                    <a:pt x="2843249" y="589325"/>
                  </a:lnTo>
                  <a:lnTo>
                    <a:pt x="2846570" y="572257"/>
                  </a:lnTo>
                  <a:lnTo>
                    <a:pt x="2850345" y="552030"/>
                  </a:lnTo>
                  <a:lnTo>
                    <a:pt x="2850345" y="529285"/>
                  </a:lnTo>
                  <a:lnTo>
                    <a:pt x="2853666" y="517907"/>
                  </a:lnTo>
                  <a:lnTo>
                    <a:pt x="2853666" y="512217"/>
                  </a:lnTo>
                  <a:lnTo>
                    <a:pt x="2856987" y="506528"/>
                  </a:lnTo>
                  <a:lnTo>
                    <a:pt x="2860308" y="506528"/>
                  </a:lnTo>
                  <a:lnTo>
                    <a:pt x="2860308" y="503369"/>
                  </a:lnTo>
                  <a:lnTo>
                    <a:pt x="2863629" y="503369"/>
                  </a:lnTo>
                  <a:lnTo>
                    <a:pt x="2863629" y="506528"/>
                  </a:lnTo>
                  <a:lnTo>
                    <a:pt x="2866951" y="503369"/>
                  </a:lnTo>
                  <a:lnTo>
                    <a:pt x="2870272" y="494841"/>
                  </a:lnTo>
                  <a:lnTo>
                    <a:pt x="2870272" y="489152"/>
                  </a:lnTo>
                  <a:lnTo>
                    <a:pt x="2873744" y="489152"/>
                  </a:lnTo>
                  <a:lnTo>
                    <a:pt x="2877065" y="489152"/>
                  </a:lnTo>
                  <a:lnTo>
                    <a:pt x="2880387" y="494841"/>
                  </a:lnTo>
                  <a:lnTo>
                    <a:pt x="2880387" y="503369"/>
                  </a:lnTo>
                  <a:lnTo>
                    <a:pt x="2883708" y="509379"/>
                  </a:lnTo>
                  <a:lnTo>
                    <a:pt x="2883708" y="512217"/>
                  </a:lnTo>
                  <a:lnTo>
                    <a:pt x="2887029" y="517907"/>
                  </a:lnTo>
                  <a:lnTo>
                    <a:pt x="2890350" y="526434"/>
                  </a:lnTo>
                  <a:lnTo>
                    <a:pt x="2890350" y="537813"/>
                  </a:lnTo>
                  <a:lnTo>
                    <a:pt x="2893671" y="549192"/>
                  </a:lnTo>
                  <a:lnTo>
                    <a:pt x="2893671" y="563729"/>
                  </a:lnTo>
                  <a:lnTo>
                    <a:pt x="2897144" y="580797"/>
                  </a:lnTo>
                  <a:lnTo>
                    <a:pt x="2900465" y="592163"/>
                  </a:lnTo>
                  <a:lnTo>
                    <a:pt x="2900465" y="603542"/>
                  </a:lnTo>
                  <a:lnTo>
                    <a:pt x="2903786" y="609231"/>
                  </a:lnTo>
                  <a:lnTo>
                    <a:pt x="2903786" y="612082"/>
                  </a:lnTo>
                  <a:lnTo>
                    <a:pt x="2907107" y="614920"/>
                  </a:lnTo>
                  <a:lnTo>
                    <a:pt x="2910428" y="614920"/>
                  </a:lnTo>
                  <a:lnTo>
                    <a:pt x="2913750" y="620931"/>
                  </a:lnTo>
                  <a:lnTo>
                    <a:pt x="2913750" y="626607"/>
                  </a:lnTo>
                  <a:lnTo>
                    <a:pt x="2917071" y="626607"/>
                  </a:lnTo>
                  <a:lnTo>
                    <a:pt x="2920543" y="629458"/>
                  </a:lnTo>
                  <a:lnTo>
                    <a:pt x="2920543" y="632297"/>
                  </a:lnTo>
                  <a:lnTo>
                    <a:pt x="2923864" y="632297"/>
                  </a:lnTo>
                  <a:lnTo>
                    <a:pt x="2923864" y="637986"/>
                  </a:lnTo>
                  <a:lnTo>
                    <a:pt x="2927185" y="640837"/>
                  </a:lnTo>
                  <a:lnTo>
                    <a:pt x="2930507" y="646526"/>
                  </a:lnTo>
                  <a:lnTo>
                    <a:pt x="2930507" y="652216"/>
                  </a:lnTo>
                  <a:lnTo>
                    <a:pt x="2933828" y="663581"/>
                  </a:lnTo>
                  <a:lnTo>
                    <a:pt x="2933828" y="680970"/>
                  </a:lnTo>
                  <a:lnTo>
                    <a:pt x="2937149" y="698025"/>
                  </a:lnTo>
                  <a:lnTo>
                    <a:pt x="2940470" y="712255"/>
                  </a:lnTo>
                  <a:lnTo>
                    <a:pt x="2940470" y="723634"/>
                  </a:lnTo>
                  <a:lnTo>
                    <a:pt x="2943943" y="729631"/>
                  </a:lnTo>
                  <a:lnTo>
                    <a:pt x="2943943" y="735321"/>
                  </a:lnTo>
                  <a:lnTo>
                    <a:pt x="2947264" y="735321"/>
                  </a:lnTo>
                  <a:lnTo>
                    <a:pt x="2950585" y="732482"/>
                  </a:lnTo>
                  <a:lnTo>
                    <a:pt x="2950585" y="726793"/>
                  </a:lnTo>
                  <a:lnTo>
                    <a:pt x="2953906" y="726793"/>
                  </a:lnTo>
                  <a:lnTo>
                    <a:pt x="2953906" y="720783"/>
                  </a:lnTo>
                  <a:lnTo>
                    <a:pt x="2957227" y="703715"/>
                  </a:lnTo>
                  <a:lnTo>
                    <a:pt x="2960549" y="689498"/>
                  </a:lnTo>
                  <a:lnTo>
                    <a:pt x="2960549" y="680970"/>
                  </a:lnTo>
                  <a:lnTo>
                    <a:pt x="2963870" y="672430"/>
                  </a:lnTo>
                  <a:lnTo>
                    <a:pt x="2963870" y="666432"/>
                  </a:lnTo>
                  <a:lnTo>
                    <a:pt x="2967342" y="655054"/>
                  </a:lnTo>
                  <a:lnTo>
                    <a:pt x="2970663" y="646526"/>
                  </a:lnTo>
                  <a:lnTo>
                    <a:pt x="2970663" y="640837"/>
                  </a:lnTo>
                  <a:lnTo>
                    <a:pt x="2973984" y="635148"/>
                  </a:lnTo>
                  <a:lnTo>
                    <a:pt x="2973984" y="626607"/>
                  </a:lnTo>
                  <a:lnTo>
                    <a:pt x="2977306" y="612082"/>
                  </a:lnTo>
                  <a:lnTo>
                    <a:pt x="2980627" y="595014"/>
                  </a:lnTo>
                  <a:lnTo>
                    <a:pt x="2980627" y="575108"/>
                  </a:lnTo>
                  <a:lnTo>
                    <a:pt x="2983948" y="563729"/>
                  </a:lnTo>
                  <a:lnTo>
                    <a:pt x="2983948" y="560570"/>
                  </a:lnTo>
                  <a:lnTo>
                    <a:pt x="2987269" y="554881"/>
                  </a:lnTo>
                  <a:lnTo>
                    <a:pt x="2990742" y="549192"/>
                  </a:lnTo>
                  <a:lnTo>
                    <a:pt x="2994063" y="549192"/>
                  </a:lnTo>
                  <a:lnTo>
                    <a:pt x="2994063" y="552030"/>
                  </a:lnTo>
                  <a:lnTo>
                    <a:pt x="2997384" y="554881"/>
                  </a:lnTo>
                  <a:lnTo>
                    <a:pt x="3000705" y="560570"/>
                  </a:lnTo>
                  <a:lnTo>
                    <a:pt x="3000705" y="569419"/>
                  </a:lnTo>
                  <a:lnTo>
                    <a:pt x="3004026" y="580797"/>
                  </a:lnTo>
                  <a:lnTo>
                    <a:pt x="3004026" y="597853"/>
                  </a:lnTo>
                  <a:lnTo>
                    <a:pt x="3007348" y="609231"/>
                  </a:lnTo>
                  <a:lnTo>
                    <a:pt x="3010820" y="614920"/>
                  </a:lnTo>
                  <a:lnTo>
                    <a:pt x="3010820" y="623769"/>
                  </a:lnTo>
                  <a:lnTo>
                    <a:pt x="3014141" y="626607"/>
                  </a:lnTo>
                  <a:lnTo>
                    <a:pt x="3014141" y="629458"/>
                  </a:lnTo>
                </a:path>
                <a:path w="4622165" h="1264920">
                  <a:moveTo>
                    <a:pt x="3014141" y="629458"/>
                  </a:moveTo>
                  <a:lnTo>
                    <a:pt x="3017462" y="637986"/>
                  </a:lnTo>
                  <a:lnTo>
                    <a:pt x="3020783" y="646526"/>
                  </a:lnTo>
                  <a:lnTo>
                    <a:pt x="3020783" y="652216"/>
                  </a:lnTo>
                  <a:lnTo>
                    <a:pt x="3024105" y="660743"/>
                  </a:lnTo>
                  <a:lnTo>
                    <a:pt x="3024105" y="669271"/>
                  </a:lnTo>
                  <a:lnTo>
                    <a:pt x="3027426" y="678119"/>
                  </a:lnTo>
                  <a:lnTo>
                    <a:pt x="3030747" y="686660"/>
                  </a:lnTo>
                  <a:lnTo>
                    <a:pt x="3030747" y="689498"/>
                  </a:lnTo>
                  <a:lnTo>
                    <a:pt x="3034219" y="692349"/>
                  </a:lnTo>
                  <a:lnTo>
                    <a:pt x="3037541" y="692349"/>
                  </a:lnTo>
                  <a:lnTo>
                    <a:pt x="3040862" y="698025"/>
                  </a:lnTo>
                  <a:lnTo>
                    <a:pt x="3040862" y="700877"/>
                  </a:lnTo>
                  <a:lnTo>
                    <a:pt x="3044183" y="700877"/>
                  </a:lnTo>
                  <a:lnTo>
                    <a:pt x="3044183" y="698025"/>
                  </a:lnTo>
                  <a:lnTo>
                    <a:pt x="3047504" y="692349"/>
                  </a:lnTo>
                  <a:lnTo>
                    <a:pt x="3050825" y="683809"/>
                  </a:lnTo>
                  <a:lnTo>
                    <a:pt x="3050825" y="675281"/>
                  </a:lnTo>
                  <a:lnTo>
                    <a:pt x="3054147" y="675281"/>
                  </a:lnTo>
                  <a:lnTo>
                    <a:pt x="3054147" y="678119"/>
                  </a:lnTo>
                  <a:lnTo>
                    <a:pt x="3057619" y="672430"/>
                  </a:lnTo>
                  <a:lnTo>
                    <a:pt x="3061242" y="657892"/>
                  </a:lnTo>
                  <a:lnTo>
                    <a:pt x="3061242" y="643675"/>
                  </a:lnTo>
                  <a:lnTo>
                    <a:pt x="3064563" y="632297"/>
                  </a:lnTo>
                  <a:lnTo>
                    <a:pt x="3064563" y="620931"/>
                  </a:lnTo>
                  <a:lnTo>
                    <a:pt x="3067884" y="603542"/>
                  </a:lnTo>
                  <a:lnTo>
                    <a:pt x="3071357" y="589325"/>
                  </a:lnTo>
                  <a:lnTo>
                    <a:pt x="3071357" y="583636"/>
                  </a:lnTo>
                  <a:lnTo>
                    <a:pt x="3074678" y="586474"/>
                  </a:lnTo>
                  <a:lnTo>
                    <a:pt x="3074678" y="595014"/>
                  </a:lnTo>
                  <a:lnTo>
                    <a:pt x="3077999" y="603542"/>
                  </a:lnTo>
                  <a:lnTo>
                    <a:pt x="3081320" y="609231"/>
                  </a:lnTo>
                  <a:lnTo>
                    <a:pt x="3081320" y="618080"/>
                  </a:lnTo>
                  <a:lnTo>
                    <a:pt x="3084641" y="626607"/>
                  </a:lnTo>
                  <a:lnTo>
                    <a:pt x="3084641" y="637986"/>
                  </a:lnTo>
                  <a:lnTo>
                    <a:pt x="3087963" y="646526"/>
                  </a:lnTo>
                  <a:lnTo>
                    <a:pt x="3091284" y="655054"/>
                  </a:lnTo>
                  <a:lnTo>
                    <a:pt x="3091284" y="657892"/>
                  </a:lnTo>
                  <a:lnTo>
                    <a:pt x="3094756" y="657892"/>
                  </a:lnTo>
                  <a:lnTo>
                    <a:pt x="3098077" y="655054"/>
                  </a:lnTo>
                  <a:lnTo>
                    <a:pt x="3101398" y="649365"/>
                  </a:lnTo>
                  <a:lnTo>
                    <a:pt x="3101398" y="643675"/>
                  </a:lnTo>
                  <a:lnTo>
                    <a:pt x="3104720" y="643675"/>
                  </a:lnTo>
                  <a:lnTo>
                    <a:pt x="3108041" y="640837"/>
                  </a:lnTo>
                  <a:lnTo>
                    <a:pt x="3111362" y="632297"/>
                  </a:lnTo>
                  <a:lnTo>
                    <a:pt x="3111362" y="618080"/>
                  </a:lnTo>
                  <a:lnTo>
                    <a:pt x="3114683" y="606393"/>
                  </a:lnTo>
                  <a:lnTo>
                    <a:pt x="3114683" y="597853"/>
                  </a:lnTo>
                  <a:lnTo>
                    <a:pt x="3118156" y="589325"/>
                  </a:lnTo>
                  <a:lnTo>
                    <a:pt x="3121477" y="586474"/>
                  </a:lnTo>
                  <a:lnTo>
                    <a:pt x="3121477" y="589325"/>
                  </a:lnTo>
                  <a:lnTo>
                    <a:pt x="3124798" y="595014"/>
                  </a:lnTo>
                  <a:lnTo>
                    <a:pt x="3124798" y="600704"/>
                  </a:lnTo>
                  <a:lnTo>
                    <a:pt x="3128119" y="603542"/>
                  </a:lnTo>
                  <a:lnTo>
                    <a:pt x="3131440" y="614920"/>
                  </a:lnTo>
                  <a:lnTo>
                    <a:pt x="3131440" y="629458"/>
                  </a:lnTo>
                  <a:lnTo>
                    <a:pt x="3134762" y="649365"/>
                  </a:lnTo>
                  <a:lnTo>
                    <a:pt x="3134762" y="680970"/>
                  </a:lnTo>
                  <a:lnTo>
                    <a:pt x="3138234" y="729631"/>
                  </a:lnTo>
                  <a:lnTo>
                    <a:pt x="3141555" y="781143"/>
                  </a:lnTo>
                  <a:lnTo>
                    <a:pt x="3141555" y="826645"/>
                  </a:lnTo>
                  <a:lnTo>
                    <a:pt x="3144876" y="869630"/>
                  </a:lnTo>
                  <a:lnTo>
                    <a:pt x="3144876" y="909763"/>
                  </a:lnTo>
                  <a:lnTo>
                    <a:pt x="3148197" y="943886"/>
                  </a:lnTo>
                  <a:lnTo>
                    <a:pt x="3151519" y="969803"/>
                  </a:lnTo>
                  <a:lnTo>
                    <a:pt x="3151519" y="989709"/>
                  </a:lnTo>
                  <a:lnTo>
                    <a:pt x="3154840" y="1007085"/>
                  </a:lnTo>
                  <a:lnTo>
                    <a:pt x="3154840" y="1012774"/>
                  </a:lnTo>
                  <a:lnTo>
                    <a:pt x="3158161" y="1015625"/>
                  </a:lnTo>
                  <a:lnTo>
                    <a:pt x="3161633" y="1021315"/>
                  </a:lnTo>
                  <a:lnTo>
                    <a:pt x="3161633" y="1027004"/>
                  </a:lnTo>
                  <a:lnTo>
                    <a:pt x="3164955" y="1032693"/>
                  </a:lnTo>
                  <a:lnTo>
                    <a:pt x="3164955" y="1027004"/>
                  </a:lnTo>
                  <a:lnTo>
                    <a:pt x="3168276" y="1018464"/>
                  </a:lnTo>
                  <a:lnTo>
                    <a:pt x="3171597" y="1012774"/>
                  </a:lnTo>
                  <a:lnTo>
                    <a:pt x="3171597" y="1004247"/>
                  </a:lnTo>
                  <a:lnTo>
                    <a:pt x="3174918" y="986870"/>
                  </a:lnTo>
                  <a:lnTo>
                    <a:pt x="3174918" y="958424"/>
                  </a:lnTo>
                  <a:lnTo>
                    <a:pt x="3178239" y="929669"/>
                  </a:lnTo>
                  <a:lnTo>
                    <a:pt x="3181561" y="898384"/>
                  </a:lnTo>
                  <a:lnTo>
                    <a:pt x="3181561" y="858251"/>
                  </a:lnTo>
                  <a:lnTo>
                    <a:pt x="3185033" y="812428"/>
                  </a:lnTo>
                  <a:lnTo>
                    <a:pt x="3185033" y="766605"/>
                  </a:lnTo>
                  <a:lnTo>
                    <a:pt x="3188354" y="723634"/>
                  </a:lnTo>
                  <a:lnTo>
                    <a:pt x="3191675" y="683809"/>
                  </a:lnTo>
                  <a:lnTo>
                    <a:pt x="3191675" y="643675"/>
                  </a:lnTo>
                  <a:lnTo>
                    <a:pt x="3194996" y="612082"/>
                  </a:lnTo>
                  <a:lnTo>
                    <a:pt x="3194996" y="589325"/>
                  </a:lnTo>
                  <a:lnTo>
                    <a:pt x="3198318" y="569419"/>
                  </a:lnTo>
                  <a:lnTo>
                    <a:pt x="3201639" y="546340"/>
                  </a:lnTo>
                  <a:lnTo>
                    <a:pt x="3201639" y="529285"/>
                  </a:lnTo>
                  <a:lnTo>
                    <a:pt x="3204960" y="520745"/>
                  </a:lnTo>
                  <a:lnTo>
                    <a:pt x="3204960" y="512217"/>
                  </a:lnTo>
                  <a:lnTo>
                    <a:pt x="3208432" y="506528"/>
                  </a:lnTo>
                  <a:lnTo>
                    <a:pt x="3211754" y="503369"/>
                  </a:lnTo>
                  <a:lnTo>
                    <a:pt x="3211754" y="512217"/>
                  </a:lnTo>
                  <a:lnTo>
                    <a:pt x="3215075" y="529285"/>
                  </a:lnTo>
                  <a:lnTo>
                    <a:pt x="3215075" y="552030"/>
                  </a:lnTo>
                </a:path>
                <a:path w="4622165" h="1264920">
                  <a:moveTo>
                    <a:pt x="3215075" y="552030"/>
                  </a:moveTo>
                  <a:lnTo>
                    <a:pt x="3218396" y="577946"/>
                  </a:lnTo>
                  <a:lnTo>
                    <a:pt x="3221717" y="603542"/>
                  </a:lnTo>
                  <a:lnTo>
                    <a:pt x="3221717" y="620931"/>
                  </a:lnTo>
                  <a:lnTo>
                    <a:pt x="3225038" y="626607"/>
                  </a:lnTo>
                  <a:lnTo>
                    <a:pt x="3225038" y="618080"/>
                  </a:lnTo>
                  <a:lnTo>
                    <a:pt x="3228360" y="603542"/>
                  </a:lnTo>
                  <a:lnTo>
                    <a:pt x="3231832" y="589325"/>
                  </a:lnTo>
                  <a:lnTo>
                    <a:pt x="3231832" y="580797"/>
                  </a:lnTo>
                  <a:lnTo>
                    <a:pt x="3235153" y="577946"/>
                  </a:lnTo>
                  <a:lnTo>
                    <a:pt x="3235153" y="583636"/>
                  </a:lnTo>
                  <a:lnTo>
                    <a:pt x="3238474" y="583636"/>
                  </a:lnTo>
                  <a:lnTo>
                    <a:pt x="3241795" y="583636"/>
                  </a:lnTo>
                  <a:lnTo>
                    <a:pt x="3241795" y="592163"/>
                  </a:lnTo>
                  <a:lnTo>
                    <a:pt x="3245117" y="609231"/>
                  </a:lnTo>
                  <a:lnTo>
                    <a:pt x="3245117" y="629458"/>
                  </a:lnTo>
                  <a:lnTo>
                    <a:pt x="3248438" y="646526"/>
                  </a:lnTo>
                  <a:lnTo>
                    <a:pt x="3251759" y="649365"/>
                  </a:lnTo>
                  <a:lnTo>
                    <a:pt x="3251759" y="646526"/>
                  </a:lnTo>
                  <a:lnTo>
                    <a:pt x="3255231" y="637986"/>
                  </a:lnTo>
                  <a:lnTo>
                    <a:pt x="3255231" y="635148"/>
                  </a:lnTo>
                  <a:lnTo>
                    <a:pt x="3258553" y="640837"/>
                  </a:lnTo>
                  <a:lnTo>
                    <a:pt x="3261874" y="652216"/>
                  </a:lnTo>
                  <a:lnTo>
                    <a:pt x="3261874" y="649365"/>
                  </a:lnTo>
                  <a:lnTo>
                    <a:pt x="3265195" y="637986"/>
                  </a:lnTo>
                  <a:lnTo>
                    <a:pt x="3265195" y="629458"/>
                  </a:lnTo>
                  <a:lnTo>
                    <a:pt x="3268969" y="632297"/>
                  </a:lnTo>
                  <a:lnTo>
                    <a:pt x="3272290" y="637986"/>
                  </a:lnTo>
                  <a:lnTo>
                    <a:pt x="3272290" y="632297"/>
                  </a:lnTo>
                  <a:lnTo>
                    <a:pt x="3275611" y="609231"/>
                  </a:lnTo>
                  <a:lnTo>
                    <a:pt x="3275611" y="597853"/>
                  </a:lnTo>
                  <a:lnTo>
                    <a:pt x="3278933" y="606393"/>
                  </a:lnTo>
                  <a:lnTo>
                    <a:pt x="3282254" y="626607"/>
                  </a:lnTo>
                  <a:lnTo>
                    <a:pt x="3282254" y="640837"/>
                  </a:lnTo>
                  <a:lnTo>
                    <a:pt x="3285575" y="646526"/>
                  </a:lnTo>
                  <a:lnTo>
                    <a:pt x="3285575" y="649365"/>
                  </a:lnTo>
                  <a:lnTo>
                    <a:pt x="3289047" y="655054"/>
                  </a:lnTo>
                  <a:lnTo>
                    <a:pt x="3292369" y="672430"/>
                  </a:lnTo>
                  <a:lnTo>
                    <a:pt x="3292369" y="686660"/>
                  </a:lnTo>
                  <a:lnTo>
                    <a:pt x="3295690" y="689498"/>
                  </a:lnTo>
                  <a:lnTo>
                    <a:pt x="3299011" y="683809"/>
                  </a:lnTo>
                  <a:lnTo>
                    <a:pt x="3302332" y="680970"/>
                  </a:lnTo>
                  <a:lnTo>
                    <a:pt x="3305653" y="683809"/>
                  </a:lnTo>
                  <a:lnTo>
                    <a:pt x="3305653" y="686660"/>
                  </a:lnTo>
                  <a:lnTo>
                    <a:pt x="3308975" y="689498"/>
                  </a:lnTo>
                  <a:lnTo>
                    <a:pt x="3312447" y="695187"/>
                  </a:lnTo>
                  <a:lnTo>
                    <a:pt x="3312447" y="709404"/>
                  </a:lnTo>
                  <a:lnTo>
                    <a:pt x="3315768" y="732482"/>
                  </a:lnTo>
                  <a:lnTo>
                    <a:pt x="3315768" y="752389"/>
                  </a:lnTo>
                  <a:lnTo>
                    <a:pt x="3319089" y="760916"/>
                  </a:lnTo>
                  <a:lnTo>
                    <a:pt x="3322410" y="758078"/>
                  </a:lnTo>
                  <a:lnTo>
                    <a:pt x="3325732" y="763767"/>
                  </a:lnTo>
                  <a:lnTo>
                    <a:pt x="3325732" y="783982"/>
                  </a:lnTo>
                  <a:lnTo>
                    <a:pt x="3329053" y="801050"/>
                  </a:lnTo>
                  <a:lnTo>
                    <a:pt x="3332374" y="812428"/>
                  </a:lnTo>
                  <a:lnTo>
                    <a:pt x="3332374" y="806739"/>
                  </a:lnTo>
                  <a:lnTo>
                    <a:pt x="3335846" y="801050"/>
                  </a:lnTo>
                  <a:lnTo>
                    <a:pt x="3335846" y="806739"/>
                  </a:lnTo>
                  <a:lnTo>
                    <a:pt x="3339168" y="823807"/>
                  </a:lnTo>
                  <a:lnTo>
                    <a:pt x="3342489" y="849711"/>
                  </a:lnTo>
                  <a:lnTo>
                    <a:pt x="3342489" y="872468"/>
                  </a:lnTo>
                  <a:lnTo>
                    <a:pt x="3345810" y="892695"/>
                  </a:lnTo>
                  <a:lnTo>
                    <a:pt x="3345810" y="901223"/>
                  </a:lnTo>
                  <a:lnTo>
                    <a:pt x="3349131" y="901223"/>
                  </a:lnTo>
                  <a:lnTo>
                    <a:pt x="3352452" y="895533"/>
                  </a:lnTo>
                  <a:lnTo>
                    <a:pt x="3352452" y="904074"/>
                  </a:lnTo>
                  <a:lnTo>
                    <a:pt x="3355774" y="921142"/>
                  </a:lnTo>
                  <a:lnTo>
                    <a:pt x="3355774" y="935358"/>
                  </a:lnTo>
                  <a:lnTo>
                    <a:pt x="3359246" y="947045"/>
                  </a:lnTo>
                  <a:lnTo>
                    <a:pt x="3362567" y="952735"/>
                  </a:lnTo>
                  <a:lnTo>
                    <a:pt x="3362567" y="949896"/>
                  </a:lnTo>
                  <a:lnTo>
                    <a:pt x="3365888" y="935358"/>
                  </a:lnTo>
                  <a:lnTo>
                    <a:pt x="3365888" y="921142"/>
                  </a:lnTo>
                  <a:lnTo>
                    <a:pt x="3369209" y="906912"/>
                  </a:lnTo>
                  <a:lnTo>
                    <a:pt x="3372531" y="881008"/>
                  </a:lnTo>
                  <a:lnTo>
                    <a:pt x="3372531" y="852562"/>
                  </a:lnTo>
                  <a:lnTo>
                    <a:pt x="3375852" y="829496"/>
                  </a:lnTo>
                  <a:lnTo>
                    <a:pt x="3375852" y="818118"/>
                  </a:lnTo>
                  <a:lnTo>
                    <a:pt x="3379173" y="812428"/>
                  </a:lnTo>
                  <a:lnTo>
                    <a:pt x="3382645" y="801050"/>
                  </a:lnTo>
                  <a:lnTo>
                    <a:pt x="3382645" y="777984"/>
                  </a:lnTo>
                  <a:lnTo>
                    <a:pt x="3385967" y="758078"/>
                  </a:lnTo>
                  <a:lnTo>
                    <a:pt x="3385967" y="741010"/>
                  </a:lnTo>
                  <a:lnTo>
                    <a:pt x="3389288" y="723634"/>
                  </a:lnTo>
                  <a:lnTo>
                    <a:pt x="3392609" y="703715"/>
                  </a:lnTo>
                  <a:lnTo>
                    <a:pt x="3392609" y="686660"/>
                  </a:lnTo>
                  <a:lnTo>
                    <a:pt x="3395930" y="669271"/>
                  </a:lnTo>
                  <a:lnTo>
                    <a:pt x="3395930" y="652216"/>
                  </a:lnTo>
                  <a:lnTo>
                    <a:pt x="3399251" y="637986"/>
                  </a:lnTo>
                  <a:lnTo>
                    <a:pt x="3402573" y="620931"/>
                  </a:lnTo>
                  <a:lnTo>
                    <a:pt x="3402573" y="597853"/>
                  </a:lnTo>
                  <a:lnTo>
                    <a:pt x="3406045" y="575108"/>
                  </a:lnTo>
                  <a:lnTo>
                    <a:pt x="3406045" y="546340"/>
                  </a:lnTo>
                  <a:lnTo>
                    <a:pt x="3409366" y="523596"/>
                  </a:lnTo>
                  <a:lnTo>
                    <a:pt x="3412687" y="512217"/>
                  </a:lnTo>
                  <a:lnTo>
                    <a:pt x="3412687" y="506528"/>
                  </a:lnTo>
                  <a:lnTo>
                    <a:pt x="3416008" y="494841"/>
                  </a:lnTo>
                  <a:lnTo>
                    <a:pt x="3416008" y="486301"/>
                  </a:lnTo>
                </a:path>
                <a:path w="4622165" h="1264920">
                  <a:moveTo>
                    <a:pt x="3416008" y="486301"/>
                  </a:moveTo>
                  <a:lnTo>
                    <a:pt x="3419330" y="477773"/>
                  </a:lnTo>
                  <a:lnTo>
                    <a:pt x="3422651" y="466395"/>
                  </a:lnTo>
                  <a:lnTo>
                    <a:pt x="3422651" y="457867"/>
                  </a:lnTo>
                  <a:lnTo>
                    <a:pt x="3426123" y="455016"/>
                  </a:lnTo>
                  <a:lnTo>
                    <a:pt x="3426123" y="457867"/>
                  </a:lnTo>
                  <a:lnTo>
                    <a:pt x="3429444" y="457867"/>
                  </a:lnTo>
                  <a:lnTo>
                    <a:pt x="3432766" y="446167"/>
                  </a:lnTo>
                  <a:lnTo>
                    <a:pt x="3432766" y="437678"/>
                  </a:lnTo>
                  <a:lnTo>
                    <a:pt x="3436087" y="434853"/>
                  </a:lnTo>
                  <a:lnTo>
                    <a:pt x="3439408" y="437678"/>
                  </a:lnTo>
                  <a:lnTo>
                    <a:pt x="3442729" y="443329"/>
                  </a:lnTo>
                  <a:lnTo>
                    <a:pt x="3442729" y="449019"/>
                  </a:lnTo>
                  <a:lnTo>
                    <a:pt x="3446050" y="452178"/>
                  </a:lnTo>
                  <a:lnTo>
                    <a:pt x="3446050" y="455016"/>
                  </a:lnTo>
                  <a:lnTo>
                    <a:pt x="3449523" y="457867"/>
                  </a:lnTo>
                  <a:lnTo>
                    <a:pt x="3452844" y="457867"/>
                  </a:lnTo>
                  <a:lnTo>
                    <a:pt x="3456165" y="460705"/>
                  </a:lnTo>
                  <a:lnTo>
                    <a:pt x="3456165" y="463556"/>
                  </a:lnTo>
                  <a:lnTo>
                    <a:pt x="3459486" y="469246"/>
                  </a:lnTo>
                  <a:lnTo>
                    <a:pt x="3462807" y="472084"/>
                  </a:lnTo>
                  <a:lnTo>
                    <a:pt x="3466129" y="474922"/>
                  </a:lnTo>
                  <a:lnTo>
                    <a:pt x="3466129" y="486301"/>
                  </a:lnTo>
                  <a:lnTo>
                    <a:pt x="3469450" y="497680"/>
                  </a:lnTo>
                  <a:lnTo>
                    <a:pt x="3472922" y="509379"/>
                  </a:lnTo>
                  <a:lnTo>
                    <a:pt x="3472922" y="517907"/>
                  </a:lnTo>
                  <a:lnTo>
                    <a:pt x="3476243" y="520745"/>
                  </a:lnTo>
                  <a:lnTo>
                    <a:pt x="3476243" y="532124"/>
                  </a:lnTo>
                  <a:lnTo>
                    <a:pt x="3479866" y="549192"/>
                  </a:lnTo>
                  <a:lnTo>
                    <a:pt x="3483188" y="563729"/>
                  </a:lnTo>
                  <a:lnTo>
                    <a:pt x="3483188" y="575108"/>
                  </a:lnTo>
                  <a:lnTo>
                    <a:pt x="3486660" y="592163"/>
                  </a:lnTo>
                  <a:lnTo>
                    <a:pt x="3486660" y="606393"/>
                  </a:lnTo>
                  <a:lnTo>
                    <a:pt x="3489981" y="626607"/>
                  </a:lnTo>
                  <a:lnTo>
                    <a:pt x="3493302" y="649365"/>
                  </a:lnTo>
                  <a:lnTo>
                    <a:pt x="3493302" y="672430"/>
                  </a:lnTo>
                  <a:lnTo>
                    <a:pt x="3496623" y="700877"/>
                  </a:lnTo>
                  <a:lnTo>
                    <a:pt x="3496623" y="735321"/>
                  </a:lnTo>
                  <a:lnTo>
                    <a:pt x="3499945" y="760916"/>
                  </a:lnTo>
                  <a:lnTo>
                    <a:pt x="3503266" y="775133"/>
                  </a:lnTo>
                  <a:lnTo>
                    <a:pt x="3503266" y="783982"/>
                  </a:lnTo>
                  <a:lnTo>
                    <a:pt x="3506587" y="789671"/>
                  </a:lnTo>
                  <a:lnTo>
                    <a:pt x="3510059" y="786833"/>
                  </a:lnTo>
                  <a:lnTo>
                    <a:pt x="3513381" y="777984"/>
                  </a:lnTo>
                  <a:lnTo>
                    <a:pt x="3513381" y="758078"/>
                  </a:lnTo>
                  <a:lnTo>
                    <a:pt x="3516702" y="735321"/>
                  </a:lnTo>
                  <a:lnTo>
                    <a:pt x="3516702" y="706566"/>
                  </a:lnTo>
                  <a:lnTo>
                    <a:pt x="3520023" y="678119"/>
                  </a:lnTo>
                  <a:lnTo>
                    <a:pt x="3523344" y="646526"/>
                  </a:lnTo>
                  <a:lnTo>
                    <a:pt x="3523344" y="618080"/>
                  </a:lnTo>
                  <a:lnTo>
                    <a:pt x="3526665" y="586474"/>
                  </a:lnTo>
                  <a:lnTo>
                    <a:pt x="3526665" y="552030"/>
                  </a:lnTo>
                  <a:lnTo>
                    <a:pt x="3529987" y="520745"/>
                  </a:lnTo>
                  <a:lnTo>
                    <a:pt x="3533459" y="486301"/>
                  </a:lnTo>
                  <a:lnTo>
                    <a:pt x="3533459" y="452178"/>
                  </a:lnTo>
                  <a:lnTo>
                    <a:pt x="3536780" y="417772"/>
                  </a:lnTo>
                  <a:lnTo>
                    <a:pt x="3536780" y="383225"/>
                  </a:lnTo>
                  <a:lnTo>
                    <a:pt x="3540101" y="343413"/>
                  </a:lnTo>
                  <a:lnTo>
                    <a:pt x="3543422" y="297693"/>
                  </a:lnTo>
                  <a:lnTo>
                    <a:pt x="3543422" y="254670"/>
                  </a:lnTo>
                  <a:lnTo>
                    <a:pt x="3546744" y="231553"/>
                  </a:lnTo>
                  <a:lnTo>
                    <a:pt x="3546744" y="214472"/>
                  </a:lnTo>
                  <a:lnTo>
                    <a:pt x="3550065" y="205996"/>
                  </a:lnTo>
                  <a:lnTo>
                    <a:pt x="3553537" y="197520"/>
                  </a:lnTo>
                  <a:lnTo>
                    <a:pt x="3553537" y="191741"/>
                  </a:lnTo>
                  <a:lnTo>
                    <a:pt x="3556858" y="183265"/>
                  </a:lnTo>
                  <a:lnTo>
                    <a:pt x="3556858" y="174403"/>
                  </a:lnTo>
                  <a:lnTo>
                    <a:pt x="3560180" y="168752"/>
                  </a:lnTo>
                  <a:lnTo>
                    <a:pt x="3563501" y="177229"/>
                  </a:lnTo>
                  <a:lnTo>
                    <a:pt x="3563501" y="197520"/>
                  </a:lnTo>
                  <a:lnTo>
                    <a:pt x="3566822" y="217426"/>
                  </a:lnTo>
                  <a:lnTo>
                    <a:pt x="3566822" y="231553"/>
                  </a:lnTo>
                  <a:lnTo>
                    <a:pt x="3570143" y="249019"/>
                  </a:lnTo>
                  <a:lnTo>
                    <a:pt x="3573464" y="268925"/>
                  </a:lnTo>
                  <a:lnTo>
                    <a:pt x="3573464" y="300518"/>
                  </a:lnTo>
                  <a:lnTo>
                    <a:pt x="3576937" y="331726"/>
                  </a:lnTo>
                  <a:lnTo>
                    <a:pt x="3576937" y="363319"/>
                  </a:lnTo>
                  <a:lnTo>
                    <a:pt x="3580258" y="403517"/>
                  </a:lnTo>
                  <a:lnTo>
                    <a:pt x="3583579" y="446167"/>
                  </a:lnTo>
                  <a:lnTo>
                    <a:pt x="3583579" y="480612"/>
                  </a:lnTo>
                  <a:lnTo>
                    <a:pt x="3586900" y="512217"/>
                  </a:lnTo>
                  <a:lnTo>
                    <a:pt x="3586900" y="546340"/>
                  </a:lnTo>
                  <a:lnTo>
                    <a:pt x="3590221" y="589325"/>
                  </a:lnTo>
                  <a:lnTo>
                    <a:pt x="3593543" y="626607"/>
                  </a:lnTo>
                  <a:lnTo>
                    <a:pt x="3593543" y="657892"/>
                  </a:lnTo>
                  <a:lnTo>
                    <a:pt x="3596864" y="686660"/>
                  </a:lnTo>
                  <a:lnTo>
                    <a:pt x="3596864" y="717945"/>
                  </a:lnTo>
                  <a:lnTo>
                    <a:pt x="3600336" y="758078"/>
                  </a:lnTo>
                  <a:lnTo>
                    <a:pt x="3603657" y="801050"/>
                  </a:lnTo>
                  <a:lnTo>
                    <a:pt x="3603657" y="838345"/>
                  </a:lnTo>
                  <a:lnTo>
                    <a:pt x="3606979" y="872468"/>
                  </a:lnTo>
                  <a:lnTo>
                    <a:pt x="3606979" y="898384"/>
                  </a:lnTo>
                  <a:lnTo>
                    <a:pt x="3610300" y="918291"/>
                  </a:lnTo>
                  <a:lnTo>
                    <a:pt x="3613621" y="926818"/>
                  </a:lnTo>
                  <a:lnTo>
                    <a:pt x="3616942" y="921142"/>
                  </a:lnTo>
                  <a:lnTo>
                    <a:pt x="3616942" y="923980"/>
                  </a:lnTo>
                </a:path>
                <a:path w="4622165" h="1264920">
                  <a:moveTo>
                    <a:pt x="3616942" y="923980"/>
                  </a:moveTo>
                  <a:lnTo>
                    <a:pt x="3620263" y="935358"/>
                  </a:lnTo>
                  <a:lnTo>
                    <a:pt x="3623736" y="952735"/>
                  </a:lnTo>
                  <a:lnTo>
                    <a:pt x="3623736" y="975492"/>
                  </a:lnTo>
                  <a:lnTo>
                    <a:pt x="3627057" y="1001408"/>
                  </a:lnTo>
                  <a:lnTo>
                    <a:pt x="3627057" y="1024153"/>
                  </a:lnTo>
                  <a:lnTo>
                    <a:pt x="3630378" y="1032693"/>
                  </a:lnTo>
                  <a:lnTo>
                    <a:pt x="3633699" y="1038370"/>
                  </a:lnTo>
                  <a:lnTo>
                    <a:pt x="3633699" y="1035531"/>
                  </a:lnTo>
                  <a:lnTo>
                    <a:pt x="3637020" y="1027004"/>
                  </a:lnTo>
                  <a:lnTo>
                    <a:pt x="3637020" y="1021315"/>
                  </a:lnTo>
                  <a:lnTo>
                    <a:pt x="3640342" y="1012774"/>
                  </a:lnTo>
                  <a:lnTo>
                    <a:pt x="3643663" y="1001408"/>
                  </a:lnTo>
                  <a:lnTo>
                    <a:pt x="3643663" y="995398"/>
                  </a:lnTo>
                  <a:lnTo>
                    <a:pt x="3647135" y="1001408"/>
                  </a:lnTo>
                  <a:lnTo>
                    <a:pt x="3647135" y="1009936"/>
                  </a:lnTo>
                  <a:lnTo>
                    <a:pt x="3650456" y="1012774"/>
                  </a:lnTo>
                  <a:lnTo>
                    <a:pt x="3653778" y="1018464"/>
                  </a:lnTo>
                  <a:lnTo>
                    <a:pt x="3653778" y="1024153"/>
                  </a:lnTo>
                  <a:lnTo>
                    <a:pt x="3657099" y="1029842"/>
                  </a:lnTo>
                  <a:lnTo>
                    <a:pt x="3660420" y="1035531"/>
                  </a:lnTo>
                  <a:lnTo>
                    <a:pt x="3663741" y="1038370"/>
                  </a:lnTo>
                  <a:lnTo>
                    <a:pt x="3663741" y="1041221"/>
                  </a:lnTo>
                  <a:lnTo>
                    <a:pt x="3667062" y="1041221"/>
                  </a:lnTo>
                  <a:lnTo>
                    <a:pt x="3667062" y="1044059"/>
                  </a:lnTo>
                  <a:lnTo>
                    <a:pt x="3670535" y="1044059"/>
                  </a:lnTo>
                  <a:lnTo>
                    <a:pt x="3673856" y="1044059"/>
                  </a:lnTo>
                  <a:lnTo>
                    <a:pt x="3673856" y="1041221"/>
                  </a:lnTo>
                  <a:lnTo>
                    <a:pt x="3677177" y="1038370"/>
                  </a:lnTo>
                  <a:lnTo>
                    <a:pt x="3677177" y="1024153"/>
                  </a:lnTo>
                  <a:lnTo>
                    <a:pt x="3680498" y="1001408"/>
                  </a:lnTo>
                  <a:lnTo>
                    <a:pt x="3683819" y="978330"/>
                  </a:lnTo>
                  <a:lnTo>
                    <a:pt x="3683819" y="958424"/>
                  </a:lnTo>
                  <a:lnTo>
                    <a:pt x="3687594" y="941048"/>
                  </a:lnTo>
                  <a:lnTo>
                    <a:pt x="3687594" y="926818"/>
                  </a:lnTo>
                  <a:lnTo>
                    <a:pt x="3690915" y="901223"/>
                  </a:lnTo>
                  <a:lnTo>
                    <a:pt x="3694236" y="875319"/>
                  </a:lnTo>
                  <a:lnTo>
                    <a:pt x="3694236" y="855400"/>
                  </a:lnTo>
                  <a:lnTo>
                    <a:pt x="3697557" y="844034"/>
                  </a:lnTo>
                  <a:lnTo>
                    <a:pt x="3697557" y="832334"/>
                  </a:lnTo>
                  <a:lnTo>
                    <a:pt x="3700878" y="826645"/>
                  </a:lnTo>
                  <a:lnTo>
                    <a:pt x="3704351" y="818118"/>
                  </a:lnTo>
                  <a:lnTo>
                    <a:pt x="3704351" y="806739"/>
                  </a:lnTo>
                  <a:lnTo>
                    <a:pt x="3707672" y="801050"/>
                  </a:lnTo>
                  <a:lnTo>
                    <a:pt x="3707672" y="792522"/>
                  </a:lnTo>
                  <a:lnTo>
                    <a:pt x="3710993" y="775133"/>
                  </a:lnTo>
                  <a:lnTo>
                    <a:pt x="3714314" y="763767"/>
                  </a:lnTo>
                  <a:lnTo>
                    <a:pt x="3714314" y="758078"/>
                  </a:lnTo>
                  <a:lnTo>
                    <a:pt x="3717635" y="749538"/>
                  </a:lnTo>
                  <a:lnTo>
                    <a:pt x="3717635" y="738159"/>
                  </a:lnTo>
                  <a:lnTo>
                    <a:pt x="3720957" y="723634"/>
                  </a:lnTo>
                  <a:lnTo>
                    <a:pt x="3724278" y="715093"/>
                  </a:lnTo>
                  <a:lnTo>
                    <a:pt x="3724278" y="712255"/>
                  </a:lnTo>
                  <a:lnTo>
                    <a:pt x="3727750" y="712255"/>
                  </a:lnTo>
                  <a:lnTo>
                    <a:pt x="3727750" y="709404"/>
                  </a:lnTo>
                  <a:lnTo>
                    <a:pt x="3731071" y="712255"/>
                  </a:lnTo>
                  <a:lnTo>
                    <a:pt x="3734393" y="715093"/>
                  </a:lnTo>
                  <a:lnTo>
                    <a:pt x="3734393" y="726793"/>
                  </a:lnTo>
                  <a:lnTo>
                    <a:pt x="3737714" y="743848"/>
                  </a:lnTo>
                  <a:lnTo>
                    <a:pt x="3737714" y="760916"/>
                  </a:lnTo>
                  <a:lnTo>
                    <a:pt x="3741035" y="766605"/>
                  </a:lnTo>
                  <a:lnTo>
                    <a:pt x="3744356" y="766605"/>
                  </a:lnTo>
                  <a:lnTo>
                    <a:pt x="3747677" y="772295"/>
                  </a:lnTo>
                  <a:lnTo>
                    <a:pt x="3747677" y="783982"/>
                  </a:lnTo>
                  <a:lnTo>
                    <a:pt x="3751150" y="792522"/>
                  </a:lnTo>
                  <a:lnTo>
                    <a:pt x="3754471" y="798211"/>
                  </a:lnTo>
                  <a:lnTo>
                    <a:pt x="3757792" y="798211"/>
                  </a:lnTo>
                  <a:lnTo>
                    <a:pt x="3761113" y="798211"/>
                  </a:lnTo>
                  <a:lnTo>
                    <a:pt x="3764434" y="806739"/>
                  </a:lnTo>
                  <a:lnTo>
                    <a:pt x="3764434" y="815266"/>
                  </a:lnTo>
                  <a:lnTo>
                    <a:pt x="3767756" y="820956"/>
                  </a:lnTo>
                  <a:lnTo>
                    <a:pt x="3771077" y="815266"/>
                  </a:lnTo>
                  <a:lnTo>
                    <a:pt x="3774549" y="806739"/>
                  </a:lnTo>
                  <a:lnTo>
                    <a:pt x="3774549" y="798211"/>
                  </a:lnTo>
                  <a:lnTo>
                    <a:pt x="3777870" y="789671"/>
                  </a:lnTo>
                  <a:lnTo>
                    <a:pt x="3777870" y="781143"/>
                  </a:lnTo>
                  <a:lnTo>
                    <a:pt x="3781192" y="775133"/>
                  </a:lnTo>
                  <a:lnTo>
                    <a:pt x="3784513" y="772295"/>
                  </a:lnTo>
                  <a:lnTo>
                    <a:pt x="3784513" y="766605"/>
                  </a:lnTo>
                  <a:lnTo>
                    <a:pt x="3787834" y="758078"/>
                  </a:lnTo>
                  <a:lnTo>
                    <a:pt x="3787834" y="749538"/>
                  </a:lnTo>
                  <a:lnTo>
                    <a:pt x="3791155" y="741010"/>
                  </a:lnTo>
                  <a:lnTo>
                    <a:pt x="3794476" y="723634"/>
                  </a:lnTo>
                  <a:lnTo>
                    <a:pt x="3794476" y="700877"/>
                  </a:lnTo>
                  <a:lnTo>
                    <a:pt x="3797949" y="683809"/>
                  </a:lnTo>
                  <a:lnTo>
                    <a:pt x="3797949" y="672430"/>
                  </a:lnTo>
                  <a:lnTo>
                    <a:pt x="3801270" y="663581"/>
                  </a:lnTo>
                  <a:lnTo>
                    <a:pt x="3804591" y="655054"/>
                  </a:lnTo>
                  <a:lnTo>
                    <a:pt x="3804591" y="646526"/>
                  </a:lnTo>
                  <a:lnTo>
                    <a:pt x="3807912" y="637986"/>
                  </a:lnTo>
                  <a:lnTo>
                    <a:pt x="3807912" y="623769"/>
                  </a:lnTo>
                  <a:lnTo>
                    <a:pt x="3811233" y="609231"/>
                  </a:lnTo>
                  <a:lnTo>
                    <a:pt x="3814555" y="592163"/>
                  </a:lnTo>
                  <a:lnTo>
                    <a:pt x="3814555" y="577946"/>
                  </a:lnTo>
                  <a:lnTo>
                    <a:pt x="3817876" y="560570"/>
                  </a:lnTo>
                  <a:lnTo>
                    <a:pt x="3817876" y="540664"/>
                  </a:lnTo>
                </a:path>
                <a:path w="4622165" h="1264920">
                  <a:moveTo>
                    <a:pt x="3817876" y="540664"/>
                  </a:moveTo>
                  <a:lnTo>
                    <a:pt x="3821348" y="515056"/>
                  </a:lnTo>
                  <a:lnTo>
                    <a:pt x="3824669" y="491990"/>
                  </a:lnTo>
                  <a:lnTo>
                    <a:pt x="3824669" y="472084"/>
                  </a:lnTo>
                  <a:lnTo>
                    <a:pt x="3827990" y="455016"/>
                  </a:lnTo>
                  <a:lnTo>
                    <a:pt x="3827990" y="434853"/>
                  </a:lnTo>
                  <a:lnTo>
                    <a:pt x="3831312" y="414947"/>
                  </a:lnTo>
                  <a:lnTo>
                    <a:pt x="3834633" y="394655"/>
                  </a:lnTo>
                  <a:lnTo>
                    <a:pt x="3834633" y="377575"/>
                  </a:lnTo>
                  <a:lnTo>
                    <a:pt x="3837954" y="369098"/>
                  </a:lnTo>
                  <a:lnTo>
                    <a:pt x="3837954" y="366273"/>
                  </a:lnTo>
                  <a:lnTo>
                    <a:pt x="3841275" y="357668"/>
                  </a:lnTo>
                  <a:lnTo>
                    <a:pt x="3844748" y="352018"/>
                  </a:lnTo>
                  <a:lnTo>
                    <a:pt x="3844748" y="346367"/>
                  </a:lnTo>
                  <a:lnTo>
                    <a:pt x="3848069" y="346367"/>
                  </a:lnTo>
                  <a:lnTo>
                    <a:pt x="3851390" y="352018"/>
                  </a:lnTo>
                  <a:lnTo>
                    <a:pt x="3854711" y="363319"/>
                  </a:lnTo>
                  <a:lnTo>
                    <a:pt x="3854711" y="377575"/>
                  </a:lnTo>
                  <a:lnTo>
                    <a:pt x="3858032" y="394655"/>
                  </a:lnTo>
                  <a:lnTo>
                    <a:pt x="3858032" y="414947"/>
                  </a:lnTo>
                  <a:lnTo>
                    <a:pt x="3861354" y="434853"/>
                  </a:lnTo>
                  <a:lnTo>
                    <a:pt x="3864826" y="446167"/>
                  </a:lnTo>
                  <a:lnTo>
                    <a:pt x="3864826" y="457867"/>
                  </a:lnTo>
                  <a:lnTo>
                    <a:pt x="3868147" y="469246"/>
                  </a:lnTo>
                  <a:lnTo>
                    <a:pt x="3868147" y="477773"/>
                  </a:lnTo>
                  <a:lnTo>
                    <a:pt x="3871468" y="480612"/>
                  </a:lnTo>
                  <a:lnTo>
                    <a:pt x="3874789" y="483463"/>
                  </a:lnTo>
                  <a:lnTo>
                    <a:pt x="3874789" y="489152"/>
                  </a:lnTo>
                  <a:lnTo>
                    <a:pt x="3878111" y="494841"/>
                  </a:lnTo>
                  <a:lnTo>
                    <a:pt x="3878111" y="500531"/>
                  </a:lnTo>
                  <a:lnTo>
                    <a:pt x="3881432" y="506528"/>
                  </a:lnTo>
                  <a:lnTo>
                    <a:pt x="3884753" y="515056"/>
                  </a:lnTo>
                  <a:lnTo>
                    <a:pt x="3884753" y="526434"/>
                  </a:lnTo>
                  <a:lnTo>
                    <a:pt x="3888225" y="537813"/>
                  </a:lnTo>
                  <a:lnTo>
                    <a:pt x="3888225" y="546340"/>
                  </a:lnTo>
                  <a:lnTo>
                    <a:pt x="3891547" y="552030"/>
                  </a:lnTo>
                  <a:lnTo>
                    <a:pt x="3894868" y="552030"/>
                  </a:lnTo>
                  <a:lnTo>
                    <a:pt x="3894868" y="549192"/>
                  </a:lnTo>
                  <a:lnTo>
                    <a:pt x="3898491" y="543502"/>
                  </a:lnTo>
                  <a:lnTo>
                    <a:pt x="3898491" y="532124"/>
                  </a:lnTo>
                  <a:lnTo>
                    <a:pt x="3901963" y="512217"/>
                  </a:lnTo>
                  <a:lnTo>
                    <a:pt x="3905284" y="494841"/>
                  </a:lnTo>
                  <a:lnTo>
                    <a:pt x="3905284" y="491990"/>
                  </a:lnTo>
                  <a:lnTo>
                    <a:pt x="3908606" y="491990"/>
                  </a:lnTo>
                  <a:lnTo>
                    <a:pt x="3908606" y="486301"/>
                  </a:lnTo>
                  <a:lnTo>
                    <a:pt x="3911927" y="477773"/>
                  </a:lnTo>
                  <a:lnTo>
                    <a:pt x="3915248" y="474922"/>
                  </a:lnTo>
                  <a:lnTo>
                    <a:pt x="3915248" y="472084"/>
                  </a:lnTo>
                  <a:lnTo>
                    <a:pt x="3918569" y="469246"/>
                  </a:lnTo>
                  <a:lnTo>
                    <a:pt x="3918569" y="460705"/>
                  </a:lnTo>
                  <a:lnTo>
                    <a:pt x="3921890" y="455016"/>
                  </a:lnTo>
                  <a:lnTo>
                    <a:pt x="3925363" y="463556"/>
                  </a:lnTo>
                  <a:lnTo>
                    <a:pt x="3925363" y="477773"/>
                  </a:lnTo>
                  <a:lnTo>
                    <a:pt x="3928684" y="486301"/>
                  </a:lnTo>
                  <a:lnTo>
                    <a:pt x="3928684" y="497680"/>
                  </a:lnTo>
                  <a:lnTo>
                    <a:pt x="3932005" y="515056"/>
                  </a:lnTo>
                  <a:lnTo>
                    <a:pt x="3935326" y="529285"/>
                  </a:lnTo>
                  <a:lnTo>
                    <a:pt x="3935326" y="543502"/>
                  </a:lnTo>
                  <a:lnTo>
                    <a:pt x="3938647" y="557719"/>
                  </a:lnTo>
                  <a:lnTo>
                    <a:pt x="3938647" y="572257"/>
                  </a:lnTo>
                  <a:lnTo>
                    <a:pt x="3941969" y="589325"/>
                  </a:lnTo>
                  <a:lnTo>
                    <a:pt x="3945290" y="606393"/>
                  </a:lnTo>
                  <a:lnTo>
                    <a:pt x="3945290" y="626607"/>
                  </a:lnTo>
                  <a:lnTo>
                    <a:pt x="3948762" y="646526"/>
                  </a:lnTo>
                  <a:lnTo>
                    <a:pt x="3948762" y="666432"/>
                  </a:lnTo>
                  <a:lnTo>
                    <a:pt x="3952083" y="695187"/>
                  </a:lnTo>
                  <a:lnTo>
                    <a:pt x="3955405" y="726793"/>
                  </a:lnTo>
                  <a:lnTo>
                    <a:pt x="3955405" y="755227"/>
                  </a:lnTo>
                  <a:lnTo>
                    <a:pt x="3958726" y="781143"/>
                  </a:lnTo>
                  <a:lnTo>
                    <a:pt x="3958726" y="803901"/>
                  </a:lnTo>
                  <a:lnTo>
                    <a:pt x="3962047" y="823807"/>
                  </a:lnTo>
                  <a:lnTo>
                    <a:pt x="3965368" y="846872"/>
                  </a:lnTo>
                  <a:lnTo>
                    <a:pt x="3965368" y="875319"/>
                  </a:lnTo>
                  <a:lnTo>
                    <a:pt x="3968689" y="915452"/>
                  </a:lnTo>
                  <a:lnTo>
                    <a:pt x="3968689" y="955586"/>
                  </a:lnTo>
                  <a:lnTo>
                    <a:pt x="3972162" y="992560"/>
                  </a:lnTo>
                  <a:lnTo>
                    <a:pt x="3975483" y="1029842"/>
                  </a:lnTo>
                  <a:lnTo>
                    <a:pt x="3975483" y="1067137"/>
                  </a:lnTo>
                  <a:lnTo>
                    <a:pt x="3978804" y="1104111"/>
                  </a:lnTo>
                  <a:lnTo>
                    <a:pt x="3978804" y="1135704"/>
                  </a:lnTo>
                  <a:lnTo>
                    <a:pt x="3982125" y="1152772"/>
                  </a:lnTo>
                  <a:lnTo>
                    <a:pt x="3985446" y="1170149"/>
                  </a:lnTo>
                  <a:lnTo>
                    <a:pt x="3985446" y="1190055"/>
                  </a:lnTo>
                  <a:lnTo>
                    <a:pt x="3988768" y="1209974"/>
                  </a:lnTo>
                  <a:lnTo>
                    <a:pt x="3988768" y="1224512"/>
                  </a:lnTo>
                  <a:lnTo>
                    <a:pt x="3992240" y="1241567"/>
                  </a:lnTo>
                  <a:lnTo>
                    <a:pt x="3995561" y="1258635"/>
                  </a:lnTo>
                  <a:lnTo>
                    <a:pt x="3995561" y="1264324"/>
                  </a:lnTo>
                  <a:lnTo>
                    <a:pt x="3998882" y="1252945"/>
                  </a:lnTo>
                  <a:lnTo>
                    <a:pt x="3998882" y="1233039"/>
                  </a:lnTo>
                  <a:lnTo>
                    <a:pt x="4002204" y="1204284"/>
                  </a:lnTo>
                  <a:lnTo>
                    <a:pt x="4005525" y="1170149"/>
                  </a:lnTo>
                  <a:lnTo>
                    <a:pt x="4005525" y="1130015"/>
                  </a:lnTo>
                  <a:lnTo>
                    <a:pt x="4008846" y="1081354"/>
                  </a:lnTo>
                  <a:lnTo>
                    <a:pt x="4008846" y="1024153"/>
                  </a:lnTo>
                  <a:lnTo>
                    <a:pt x="4012167" y="966951"/>
                  </a:lnTo>
                  <a:lnTo>
                    <a:pt x="4015639" y="915452"/>
                  </a:lnTo>
                  <a:lnTo>
                    <a:pt x="4015639" y="858251"/>
                  </a:lnTo>
                  <a:lnTo>
                    <a:pt x="4018961" y="786833"/>
                  </a:lnTo>
                  <a:lnTo>
                    <a:pt x="4018961" y="709404"/>
                  </a:lnTo>
                </a:path>
                <a:path w="4622165" h="1264920">
                  <a:moveTo>
                    <a:pt x="4018961" y="709404"/>
                  </a:moveTo>
                  <a:lnTo>
                    <a:pt x="4022282" y="632297"/>
                  </a:lnTo>
                  <a:lnTo>
                    <a:pt x="4025603" y="563729"/>
                  </a:lnTo>
                  <a:lnTo>
                    <a:pt x="4025603" y="497680"/>
                  </a:lnTo>
                  <a:lnTo>
                    <a:pt x="4028924" y="426248"/>
                  </a:lnTo>
                  <a:lnTo>
                    <a:pt x="4028924" y="343413"/>
                  </a:lnTo>
                  <a:lnTo>
                    <a:pt x="4032245" y="257495"/>
                  </a:lnTo>
                  <a:lnTo>
                    <a:pt x="4035567" y="180439"/>
                  </a:lnTo>
                  <a:lnTo>
                    <a:pt x="4035567" y="120079"/>
                  </a:lnTo>
                  <a:lnTo>
                    <a:pt x="4039039" y="80266"/>
                  </a:lnTo>
                  <a:lnTo>
                    <a:pt x="4039039" y="48673"/>
                  </a:lnTo>
                  <a:lnTo>
                    <a:pt x="4042360" y="25813"/>
                  </a:lnTo>
                  <a:lnTo>
                    <a:pt x="4045681" y="8476"/>
                  </a:lnTo>
                  <a:lnTo>
                    <a:pt x="4045681" y="0"/>
                  </a:lnTo>
                  <a:lnTo>
                    <a:pt x="4049002" y="0"/>
                  </a:lnTo>
                  <a:lnTo>
                    <a:pt x="4049002" y="14512"/>
                  </a:lnTo>
                  <a:lnTo>
                    <a:pt x="4052324" y="34418"/>
                  </a:lnTo>
                  <a:lnTo>
                    <a:pt x="4055645" y="62800"/>
                  </a:lnTo>
                  <a:lnTo>
                    <a:pt x="4055645" y="94393"/>
                  </a:lnTo>
                  <a:lnTo>
                    <a:pt x="4058966" y="131766"/>
                  </a:lnTo>
                  <a:lnTo>
                    <a:pt x="4058966" y="174403"/>
                  </a:lnTo>
                  <a:lnTo>
                    <a:pt x="4062438" y="223077"/>
                  </a:lnTo>
                  <a:lnTo>
                    <a:pt x="4065760" y="268925"/>
                  </a:lnTo>
                  <a:lnTo>
                    <a:pt x="4065760" y="317599"/>
                  </a:lnTo>
                  <a:lnTo>
                    <a:pt x="4069081" y="374749"/>
                  </a:lnTo>
                  <a:lnTo>
                    <a:pt x="4069081" y="431899"/>
                  </a:lnTo>
                  <a:lnTo>
                    <a:pt x="4072402" y="480612"/>
                  </a:lnTo>
                  <a:lnTo>
                    <a:pt x="4075723" y="529285"/>
                  </a:lnTo>
                  <a:lnTo>
                    <a:pt x="4075723" y="577946"/>
                  </a:lnTo>
                  <a:lnTo>
                    <a:pt x="4079044" y="620931"/>
                  </a:lnTo>
                  <a:lnTo>
                    <a:pt x="4079044" y="652216"/>
                  </a:lnTo>
                  <a:lnTo>
                    <a:pt x="4082366" y="680970"/>
                  </a:lnTo>
                  <a:lnTo>
                    <a:pt x="4085838" y="709404"/>
                  </a:lnTo>
                  <a:lnTo>
                    <a:pt x="4085838" y="741010"/>
                  </a:lnTo>
                  <a:lnTo>
                    <a:pt x="4089159" y="769444"/>
                  </a:lnTo>
                  <a:lnTo>
                    <a:pt x="4089159" y="795360"/>
                  </a:lnTo>
                  <a:lnTo>
                    <a:pt x="4092480" y="818118"/>
                  </a:lnTo>
                  <a:lnTo>
                    <a:pt x="4095801" y="844034"/>
                  </a:lnTo>
                  <a:lnTo>
                    <a:pt x="4095801" y="855400"/>
                  </a:lnTo>
                  <a:lnTo>
                    <a:pt x="4099123" y="861089"/>
                  </a:lnTo>
                  <a:lnTo>
                    <a:pt x="4099123" y="869630"/>
                  </a:lnTo>
                  <a:lnTo>
                    <a:pt x="4102444" y="878157"/>
                  </a:lnTo>
                  <a:lnTo>
                    <a:pt x="4105765" y="892695"/>
                  </a:lnTo>
                  <a:lnTo>
                    <a:pt x="4105765" y="904074"/>
                  </a:lnTo>
                  <a:lnTo>
                    <a:pt x="4109539" y="912601"/>
                  </a:lnTo>
                  <a:lnTo>
                    <a:pt x="4109539" y="921142"/>
                  </a:lnTo>
                  <a:lnTo>
                    <a:pt x="4112860" y="926818"/>
                  </a:lnTo>
                  <a:lnTo>
                    <a:pt x="4116182" y="929669"/>
                  </a:lnTo>
                  <a:lnTo>
                    <a:pt x="4116182" y="926818"/>
                  </a:lnTo>
                  <a:lnTo>
                    <a:pt x="4119654" y="926818"/>
                  </a:lnTo>
                  <a:lnTo>
                    <a:pt x="4122975" y="921142"/>
                  </a:lnTo>
                  <a:lnTo>
                    <a:pt x="4126296" y="918291"/>
                  </a:lnTo>
                  <a:lnTo>
                    <a:pt x="4126296" y="926818"/>
                  </a:lnTo>
                  <a:lnTo>
                    <a:pt x="4129618" y="943886"/>
                  </a:lnTo>
                  <a:lnTo>
                    <a:pt x="4129618" y="955586"/>
                  </a:lnTo>
                  <a:lnTo>
                    <a:pt x="4132939" y="964113"/>
                  </a:lnTo>
                  <a:lnTo>
                    <a:pt x="4136260" y="966951"/>
                  </a:lnTo>
                  <a:lnTo>
                    <a:pt x="4136260" y="975492"/>
                  </a:lnTo>
                  <a:lnTo>
                    <a:pt x="4139581" y="986870"/>
                  </a:lnTo>
                  <a:lnTo>
                    <a:pt x="4139581" y="1004247"/>
                  </a:lnTo>
                  <a:lnTo>
                    <a:pt x="4143053" y="1021315"/>
                  </a:lnTo>
                  <a:lnTo>
                    <a:pt x="4146375" y="1029842"/>
                  </a:lnTo>
                  <a:lnTo>
                    <a:pt x="4146375" y="1027004"/>
                  </a:lnTo>
                  <a:lnTo>
                    <a:pt x="4149696" y="1021315"/>
                  </a:lnTo>
                  <a:lnTo>
                    <a:pt x="4149696" y="1015625"/>
                  </a:lnTo>
                  <a:lnTo>
                    <a:pt x="4153017" y="1015625"/>
                  </a:lnTo>
                  <a:lnTo>
                    <a:pt x="4156338" y="1012774"/>
                  </a:lnTo>
                  <a:lnTo>
                    <a:pt x="4156338" y="1001408"/>
                  </a:lnTo>
                  <a:lnTo>
                    <a:pt x="4159659" y="984019"/>
                  </a:lnTo>
                  <a:lnTo>
                    <a:pt x="4159659" y="972641"/>
                  </a:lnTo>
                  <a:lnTo>
                    <a:pt x="4162981" y="969803"/>
                  </a:lnTo>
                  <a:lnTo>
                    <a:pt x="4166453" y="961275"/>
                  </a:lnTo>
                  <a:lnTo>
                    <a:pt x="4166453" y="947045"/>
                  </a:lnTo>
                  <a:lnTo>
                    <a:pt x="4169774" y="938197"/>
                  </a:lnTo>
                  <a:lnTo>
                    <a:pt x="4169774" y="929669"/>
                  </a:lnTo>
                  <a:lnTo>
                    <a:pt x="4173095" y="921142"/>
                  </a:lnTo>
                  <a:lnTo>
                    <a:pt x="4176416" y="912601"/>
                  </a:lnTo>
                  <a:lnTo>
                    <a:pt x="4176416" y="901223"/>
                  </a:lnTo>
                  <a:lnTo>
                    <a:pt x="4179738" y="889536"/>
                  </a:lnTo>
                  <a:lnTo>
                    <a:pt x="4179738" y="878157"/>
                  </a:lnTo>
                  <a:lnTo>
                    <a:pt x="4183059" y="878157"/>
                  </a:lnTo>
                  <a:lnTo>
                    <a:pt x="4186380" y="883846"/>
                  </a:lnTo>
                  <a:lnTo>
                    <a:pt x="4186380" y="889536"/>
                  </a:lnTo>
                  <a:lnTo>
                    <a:pt x="4189852" y="889536"/>
                  </a:lnTo>
                  <a:lnTo>
                    <a:pt x="4189852" y="886685"/>
                  </a:lnTo>
                  <a:lnTo>
                    <a:pt x="4193174" y="886685"/>
                  </a:lnTo>
                  <a:lnTo>
                    <a:pt x="4196495" y="892695"/>
                  </a:lnTo>
                  <a:lnTo>
                    <a:pt x="4196495" y="898384"/>
                  </a:lnTo>
                  <a:lnTo>
                    <a:pt x="4199816" y="892695"/>
                  </a:lnTo>
                  <a:lnTo>
                    <a:pt x="4199816" y="881008"/>
                  </a:lnTo>
                  <a:lnTo>
                    <a:pt x="4203137" y="875319"/>
                  </a:lnTo>
                  <a:lnTo>
                    <a:pt x="4206458" y="875319"/>
                  </a:lnTo>
                  <a:lnTo>
                    <a:pt x="4209780" y="875319"/>
                  </a:lnTo>
                  <a:lnTo>
                    <a:pt x="4209780" y="878157"/>
                  </a:lnTo>
                  <a:lnTo>
                    <a:pt x="4213252" y="878157"/>
                  </a:lnTo>
                  <a:lnTo>
                    <a:pt x="4216573" y="875319"/>
                  </a:lnTo>
                  <a:lnTo>
                    <a:pt x="4216573" y="866778"/>
                  </a:lnTo>
                  <a:lnTo>
                    <a:pt x="4219894" y="852562"/>
                  </a:lnTo>
                  <a:lnTo>
                    <a:pt x="4219894" y="826645"/>
                  </a:lnTo>
                </a:path>
                <a:path w="4622165" h="1264920">
                  <a:moveTo>
                    <a:pt x="4219894" y="826645"/>
                  </a:moveTo>
                  <a:lnTo>
                    <a:pt x="4223215" y="801050"/>
                  </a:lnTo>
                  <a:lnTo>
                    <a:pt x="4226537" y="775133"/>
                  </a:lnTo>
                  <a:lnTo>
                    <a:pt x="4226537" y="752389"/>
                  </a:lnTo>
                  <a:lnTo>
                    <a:pt x="4229858" y="723634"/>
                  </a:lnTo>
                  <a:lnTo>
                    <a:pt x="4229858" y="695187"/>
                  </a:lnTo>
                  <a:lnTo>
                    <a:pt x="4233179" y="666432"/>
                  </a:lnTo>
                  <a:lnTo>
                    <a:pt x="4236651" y="637986"/>
                  </a:lnTo>
                  <a:lnTo>
                    <a:pt x="4236651" y="612082"/>
                  </a:lnTo>
                  <a:lnTo>
                    <a:pt x="4239973" y="592163"/>
                  </a:lnTo>
                  <a:lnTo>
                    <a:pt x="4239973" y="569419"/>
                  </a:lnTo>
                  <a:lnTo>
                    <a:pt x="4243294" y="549192"/>
                  </a:lnTo>
                  <a:lnTo>
                    <a:pt x="4246615" y="534975"/>
                  </a:lnTo>
                  <a:lnTo>
                    <a:pt x="4246615" y="529285"/>
                  </a:lnTo>
                  <a:lnTo>
                    <a:pt x="4249936" y="520745"/>
                  </a:lnTo>
                  <a:lnTo>
                    <a:pt x="4249936" y="506528"/>
                  </a:lnTo>
                  <a:lnTo>
                    <a:pt x="4253257" y="494841"/>
                  </a:lnTo>
                  <a:lnTo>
                    <a:pt x="4256579" y="486301"/>
                  </a:lnTo>
                  <a:lnTo>
                    <a:pt x="4256579" y="474922"/>
                  </a:lnTo>
                  <a:lnTo>
                    <a:pt x="4260051" y="460705"/>
                  </a:lnTo>
                  <a:lnTo>
                    <a:pt x="4260051" y="449019"/>
                  </a:lnTo>
                  <a:lnTo>
                    <a:pt x="4263372" y="437678"/>
                  </a:lnTo>
                  <a:lnTo>
                    <a:pt x="4266693" y="423423"/>
                  </a:lnTo>
                  <a:lnTo>
                    <a:pt x="4266693" y="406342"/>
                  </a:lnTo>
                  <a:lnTo>
                    <a:pt x="4270014" y="391830"/>
                  </a:lnTo>
                  <a:lnTo>
                    <a:pt x="4270014" y="380400"/>
                  </a:lnTo>
                  <a:lnTo>
                    <a:pt x="4273336" y="374749"/>
                  </a:lnTo>
                  <a:lnTo>
                    <a:pt x="4276657" y="369098"/>
                  </a:lnTo>
                  <a:lnTo>
                    <a:pt x="4276657" y="354843"/>
                  </a:lnTo>
                  <a:lnTo>
                    <a:pt x="4279978" y="346367"/>
                  </a:lnTo>
                  <a:lnTo>
                    <a:pt x="4283450" y="352018"/>
                  </a:lnTo>
                  <a:lnTo>
                    <a:pt x="4286772" y="354843"/>
                  </a:lnTo>
                  <a:lnTo>
                    <a:pt x="4290093" y="349192"/>
                  </a:lnTo>
                  <a:lnTo>
                    <a:pt x="4290093" y="343413"/>
                  </a:lnTo>
                  <a:lnTo>
                    <a:pt x="4293414" y="343413"/>
                  </a:lnTo>
                  <a:lnTo>
                    <a:pt x="4296735" y="343413"/>
                  </a:lnTo>
                  <a:lnTo>
                    <a:pt x="4296735" y="349192"/>
                  </a:lnTo>
                  <a:lnTo>
                    <a:pt x="4300056" y="354843"/>
                  </a:lnTo>
                  <a:lnTo>
                    <a:pt x="4300056" y="360494"/>
                  </a:lnTo>
                  <a:lnTo>
                    <a:pt x="4303529" y="357668"/>
                  </a:lnTo>
                  <a:lnTo>
                    <a:pt x="4306850" y="346367"/>
                  </a:lnTo>
                  <a:lnTo>
                    <a:pt x="4306850" y="331726"/>
                  </a:lnTo>
                  <a:lnTo>
                    <a:pt x="4310171" y="331726"/>
                  </a:lnTo>
                  <a:lnTo>
                    <a:pt x="4310171" y="340331"/>
                  </a:lnTo>
                  <a:lnTo>
                    <a:pt x="4313492" y="352018"/>
                  </a:lnTo>
                  <a:lnTo>
                    <a:pt x="4317266" y="363319"/>
                  </a:lnTo>
                  <a:lnTo>
                    <a:pt x="4317266" y="366273"/>
                  </a:lnTo>
                  <a:lnTo>
                    <a:pt x="4320588" y="369098"/>
                  </a:lnTo>
                  <a:lnTo>
                    <a:pt x="4323909" y="371924"/>
                  </a:lnTo>
                  <a:lnTo>
                    <a:pt x="4327230" y="383225"/>
                  </a:lnTo>
                  <a:lnTo>
                    <a:pt x="4327230" y="397866"/>
                  </a:lnTo>
                  <a:lnTo>
                    <a:pt x="4330551" y="411993"/>
                  </a:lnTo>
                  <a:lnTo>
                    <a:pt x="4330551" y="429074"/>
                  </a:lnTo>
                  <a:lnTo>
                    <a:pt x="4333872" y="449019"/>
                  </a:lnTo>
                  <a:lnTo>
                    <a:pt x="4337194" y="469246"/>
                  </a:lnTo>
                  <a:lnTo>
                    <a:pt x="4337194" y="491990"/>
                  </a:lnTo>
                  <a:lnTo>
                    <a:pt x="4340666" y="509379"/>
                  </a:lnTo>
                  <a:lnTo>
                    <a:pt x="4340666" y="532124"/>
                  </a:lnTo>
                  <a:lnTo>
                    <a:pt x="4343987" y="552030"/>
                  </a:lnTo>
                  <a:lnTo>
                    <a:pt x="4347308" y="569419"/>
                  </a:lnTo>
                  <a:lnTo>
                    <a:pt x="4347308" y="580797"/>
                  </a:lnTo>
                  <a:lnTo>
                    <a:pt x="4350629" y="597853"/>
                  </a:lnTo>
                  <a:lnTo>
                    <a:pt x="4350629" y="618080"/>
                  </a:lnTo>
                  <a:lnTo>
                    <a:pt x="4353951" y="640837"/>
                  </a:lnTo>
                  <a:lnTo>
                    <a:pt x="4357272" y="663581"/>
                  </a:lnTo>
                  <a:lnTo>
                    <a:pt x="4357272" y="683809"/>
                  </a:lnTo>
                  <a:lnTo>
                    <a:pt x="4360593" y="698025"/>
                  </a:lnTo>
                  <a:lnTo>
                    <a:pt x="4360593" y="715093"/>
                  </a:lnTo>
                  <a:lnTo>
                    <a:pt x="4364065" y="735321"/>
                  </a:lnTo>
                  <a:lnTo>
                    <a:pt x="4367387" y="752389"/>
                  </a:lnTo>
                  <a:lnTo>
                    <a:pt x="4367387" y="772295"/>
                  </a:lnTo>
                  <a:lnTo>
                    <a:pt x="4370708" y="792522"/>
                  </a:lnTo>
                  <a:lnTo>
                    <a:pt x="4370708" y="815266"/>
                  </a:lnTo>
                  <a:lnTo>
                    <a:pt x="4374029" y="835494"/>
                  </a:lnTo>
                  <a:lnTo>
                    <a:pt x="4377350" y="846872"/>
                  </a:lnTo>
                  <a:lnTo>
                    <a:pt x="4377350" y="852562"/>
                  </a:lnTo>
                  <a:lnTo>
                    <a:pt x="4380671" y="858251"/>
                  </a:lnTo>
                  <a:lnTo>
                    <a:pt x="4380671" y="863940"/>
                  </a:lnTo>
                  <a:lnTo>
                    <a:pt x="4383993" y="869630"/>
                  </a:lnTo>
                  <a:lnTo>
                    <a:pt x="4387465" y="878157"/>
                  </a:lnTo>
                  <a:lnTo>
                    <a:pt x="4387465" y="883846"/>
                  </a:lnTo>
                  <a:lnTo>
                    <a:pt x="4390786" y="886685"/>
                  </a:lnTo>
                  <a:lnTo>
                    <a:pt x="4390786" y="889536"/>
                  </a:lnTo>
                  <a:lnTo>
                    <a:pt x="4394107" y="895533"/>
                  </a:lnTo>
                  <a:lnTo>
                    <a:pt x="4397428" y="898384"/>
                  </a:lnTo>
                  <a:lnTo>
                    <a:pt x="4400750" y="898384"/>
                  </a:lnTo>
                  <a:lnTo>
                    <a:pt x="4400750" y="895533"/>
                  </a:lnTo>
                  <a:lnTo>
                    <a:pt x="4404071" y="889536"/>
                  </a:lnTo>
                  <a:lnTo>
                    <a:pt x="4407392" y="881008"/>
                  </a:lnTo>
                  <a:lnTo>
                    <a:pt x="4407392" y="872468"/>
                  </a:lnTo>
                  <a:lnTo>
                    <a:pt x="4410864" y="866778"/>
                  </a:lnTo>
                  <a:lnTo>
                    <a:pt x="4410864" y="863940"/>
                  </a:lnTo>
                  <a:lnTo>
                    <a:pt x="4414186" y="858251"/>
                  </a:lnTo>
                  <a:lnTo>
                    <a:pt x="4417507" y="849711"/>
                  </a:lnTo>
                  <a:lnTo>
                    <a:pt x="4417507" y="844034"/>
                  </a:lnTo>
                  <a:lnTo>
                    <a:pt x="4420828" y="838345"/>
                  </a:lnTo>
                </a:path>
                <a:path w="4622165" h="1264920">
                  <a:moveTo>
                    <a:pt x="4420828" y="838345"/>
                  </a:moveTo>
                  <a:lnTo>
                    <a:pt x="4424149" y="832334"/>
                  </a:lnTo>
                  <a:lnTo>
                    <a:pt x="4427470" y="818118"/>
                  </a:lnTo>
                  <a:lnTo>
                    <a:pt x="4427470" y="815266"/>
                  </a:lnTo>
                  <a:lnTo>
                    <a:pt x="4430943" y="823807"/>
                  </a:lnTo>
                  <a:lnTo>
                    <a:pt x="4430943" y="832334"/>
                  </a:lnTo>
                  <a:lnTo>
                    <a:pt x="4434264" y="832334"/>
                  </a:lnTo>
                  <a:lnTo>
                    <a:pt x="4437585" y="829496"/>
                  </a:lnTo>
                  <a:lnTo>
                    <a:pt x="4437585" y="835494"/>
                  </a:lnTo>
                  <a:lnTo>
                    <a:pt x="4440906" y="841183"/>
                  </a:lnTo>
                  <a:lnTo>
                    <a:pt x="4440906" y="844034"/>
                  </a:lnTo>
                  <a:lnTo>
                    <a:pt x="4444227" y="844034"/>
                  </a:lnTo>
                  <a:lnTo>
                    <a:pt x="4447549" y="846872"/>
                  </a:lnTo>
                  <a:lnTo>
                    <a:pt x="4450870" y="849711"/>
                  </a:lnTo>
                  <a:lnTo>
                    <a:pt x="4450870" y="858251"/>
                  </a:lnTo>
                  <a:lnTo>
                    <a:pt x="4454342" y="863940"/>
                  </a:lnTo>
                  <a:lnTo>
                    <a:pt x="4457663" y="869630"/>
                  </a:lnTo>
                  <a:lnTo>
                    <a:pt x="4457663" y="881008"/>
                  </a:lnTo>
                  <a:lnTo>
                    <a:pt x="4460985" y="883846"/>
                  </a:lnTo>
                  <a:lnTo>
                    <a:pt x="4460985" y="878157"/>
                  </a:lnTo>
                  <a:lnTo>
                    <a:pt x="4464306" y="875319"/>
                  </a:lnTo>
                  <a:lnTo>
                    <a:pt x="4467627" y="878157"/>
                  </a:lnTo>
                  <a:lnTo>
                    <a:pt x="4467627" y="881008"/>
                  </a:lnTo>
                  <a:lnTo>
                    <a:pt x="4470948" y="878157"/>
                  </a:lnTo>
                  <a:lnTo>
                    <a:pt x="4470948" y="875319"/>
                  </a:lnTo>
                  <a:lnTo>
                    <a:pt x="4474269" y="869630"/>
                  </a:lnTo>
                  <a:lnTo>
                    <a:pt x="4477742" y="863940"/>
                  </a:lnTo>
                  <a:lnTo>
                    <a:pt x="4477742" y="855400"/>
                  </a:lnTo>
                  <a:lnTo>
                    <a:pt x="4481063" y="846872"/>
                  </a:lnTo>
                  <a:lnTo>
                    <a:pt x="4481063" y="841183"/>
                  </a:lnTo>
                  <a:lnTo>
                    <a:pt x="4484384" y="832334"/>
                  </a:lnTo>
                  <a:lnTo>
                    <a:pt x="4487705" y="820956"/>
                  </a:lnTo>
                  <a:lnTo>
                    <a:pt x="4487705" y="806739"/>
                  </a:lnTo>
                  <a:lnTo>
                    <a:pt x="4491026" y="792522"/>
                  </a:lnTo>
                  <a:lnTo>
                    <a:pt x="4491026" y="777984"/>
                  </a:lnTo>
                  <a:lnTo>
                    <a:pt x="4494348" y="760916"/>
                  </a:lnTo>
                  <a:lnTo>
                    <a:pt x="4497669" y="749538"/>
                  </a:lnTo>
                  <a:lnTo>
                    <a:pt x="4497669" y="741010"/>
                  </a:lnTo>
                  <a:lnTo>
                    <a:pt x="4501141" y="732482"/>
                  </a:lnTo>
                  <a:lnTo>
                    <a:pt x="4501141" y="723634"/>
                  </a:lnTo>
                  <a:lnTo>
                    <a:pt x="4504462" y="709404"/>
                  </a:lnTo>
                  <a:lnTo>
                    <a:pt x="4507784" y="695187"/>
                  </a:lnTo>
                  <a:lnTo>
                    <a:pt x="4507784" y="680970"/>
                  </a:lnTo>
                  <a:lnTo>
                    <a:pt x="4511105" y="663581"/>
                  </a:lnTo>
                  <a:lnTo>
                    <a:pt x="4511105" y="646526"/>
                  </a:lnTo>
                  <a:lnTo>
                    <a:pt x="4514426" y="632297"/>
                  </a:lnTo>
                  <a:lnTo>
                    <a:pt x="4517747" y="623769"/>
                  </a:lnTo>
                  <a:lnTo>
                    <a:pt x="4517747" y="614920"/>
                  </a:lnTo>
                  <a:lnTo>
                    <a:pt x="4521068" y="600704"/>
                  </a:lnTo>
                  <a:lnTo>
                    <a:pt x="4521068" y="586474"/>
                  </a:lnTo>
                  <a:lnTo>
                    <a:pt x="4524541" y="577946"/>
                  </a:lnTo>
                  <a:lnTo>
                    <a:pt x="4528164" y="580797"/>
                  </a:lnTo>
                  <a:lnTo>
                    <a:pt x="4528164" y="586474"/>
                  </a:lnTo>
                  <a:lnTo>
                    <a:pt x="4531485" y="592163"/>
                  </a:lnTo>
                  <a:lnTo>
                    <a:pt x="4531485" y="600704"/>
                  </a:lnTo>
                  <a:lnTo>
                    <a:pt x="4534806" y="606393"/>
                  </a:lnTo>
                  <a:lnTo>
                    <a:pt x="4538278" y="612082"/>
                  </a:lnTo>
                  <a:lnTo>
                    <a:pt x="4538278" y="620931"/>
                  </a:lnTo>
                  <a:lnTo>
                    <a:pt x="4541600" y="629458"/>
                  </a:lnTo>
                  <a:lnTo>
                    <a:pt x="4541600" y="643675"/>
                  </a:lnTo>
                  <a:lnTo>
                    <a:pt x="4544921" y="660743"/>
                  </a:lnTo>
                  <a:lnTo>
                    <a:pt x="4548242" y="675281"/>
                  </a:lnTo>
                  <a:lnTo>
                    <a:pt x="4548242" y="689498"/>
                  </a:lnTo>
                  <a:lnTo>
                    <a:pt x="4551563" y="706566"/>
                  </a:lnTo>
                  <a:lnTo>
                    <a:pt x="4551563" y="720783"/>
                  </a:lnTo>
                  <a:lnTo>
                    <a:pt x="4554884" y="732482"/>
                  </a:lnTo>
                  <a:lnTo>
                    <a:pt x="4558357" y="741010"/>
                  </a:lnTo>
                  <a:lnTo>
                    <a:pt x="4561678" y="738159"/>
                  </a:lnTo>
                  <a:lnTo>
                    <a:pt x="4564999" y="738159"/>
                  </a:lnTo>
                  <a:lnTo>
                    <a:pt x="4568320" y="735321"/>
                  </a:lnTo>
                  <a:lnTo>
                    <a:pt x="4568320" y="732482"/>
                  </a:lnTo>
                  <a:lnTo>
                    <a:pt x="4571641" y="729631"/>
                  </a:lnTo>
                  <a:lnTo>
                    <a:pt x="4571641" y="735321"/>
                  </a:lnTo>
                  <a:lnTo>
                    <a:pt x="4574963" y="741010"/>
                  </a:lnTo>
                  <a:lnTo>
                    <a:pt x="4578284" y="746699"/>
                  </a:lnTo>
                  <a:lnTo>
                    <a:pt x="4581756" y="746699"/>
                  </a:lnTo>
                  <a:lnTo>
                    <a:pt x="4581756" y="743848"/>
                  </a:lnTo>
                  <a:lnTo>
                    <a:pt x="4585077" y="738159"/>
                  </a:lnTo>
                  <a:lnTo>
                    <a:pt x="4588399" y="732482"/>
                  </a:lnTo>
                  <a:lnTo>
                    <a:pt x="4588399" y="717945"/>
                  </a:lnTo>
                  <a:lnTo>
                    <a:pt x="4591720" y="706566"/>
                  </a:lnTo>
                  <a:lnTo>
                    <a:pt x="4591720" y="695187"/>
                  </a:lnTo>
                  <a:lnTo>
                    <a:pt x="4595041" y="686660"/>
                  </a:lnTo>
                  <a:lnTo>
                    <a:pt x="4598362" y="675281"/>
                  </a:lnTo>
                  <a:lnTo>
                    <a:pt x="4598362" y="669271"/>
                  </a:lnTo>
                  <a:lnTo>
                    <a:pt x="4601683" y="666432"/>
                  </a:lnTo>
                  <a:lnTo>
                    <a:pt x="4601683" y="660743"/>
                  </a:lnTo>
                  <a:lnTo>
                    <a:pt x="4605156" y="652216"/>
                  </a:lnTo>
                  <a:lnTo>
                    <a:pt x="4608477" y="649365"/>
                  </a:lnTo>
                  <a:lnTo>
                    <a:pt x="4608477" y="652216"/>
                  </a:lnTo>
                  <a:lnTo>
                    <a:pt x="4611798" y="655054"/>
                  </a:lnTo>
                  <a:lnTo>
                    <a:pt x="4611798" y="652216"/>
                  </a:lnTo>
                  <a:lnTo>
                    <a:pt x="4615119" y="655054"/>
                  </a:lnTo>
                  <a:lnTo>
                    <a:pt x="4618440" y="655054"/>
                  </a:lnTo>
                  <a:lnTo>
                    <a:pt x="4618440" y="652216"/>
                  </a:lnTo>
                  <a:lnTo>
                    <a:pt x="4621762" y="643675"/>
                  </a:lnTo>
                  <a:lnTo>
                    <a:pt x="4621762" y="635148"/>
                  </a:lnTo>
                </a:path>
              </a:pathLst>
            </a:custGeom>
            <a:ln w="6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36975" y="5451534"/>
              <a:ext cx="207162" cy="19204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4226" y="5205616"/>
              <a:ext cx="7167245" cy="563880"/>
            </a:xfrm>
            <a:custGeom>
              <a:avLst/>
              <a:gdLst/>
              <a:ahLst/>
              <a:cxnLst/>
              <a:rect l="l" t="t" r="r" b="b"/>
              <a:pathLst>
                <a:path w="7167245" h="563879">
                  <a:moveTo>
                    <a:pt x="4956797" y="386192"/>
                  </a:moveTo>
                  <a:lnTo>
                    <a:pt x="4960269" y="383341"/>
                  </a:lnTo>
                  <a:lnTo>
                    <a:pt x="4963591" y="374813"/>
                  </a:lnTo>
                  <a:lnTo>
                    <a:pt x="4963591" y="366273"/>
                  </a:lnTo>
                  <a:lnTo>
                    <a:pt x="4966912" y="363435"/>
                  </a:lnTo>
                  <a:lnTo>
                    <a:pt x="4970233" y="357746"/>
                  </a:lnTo>
                  <a:lnTo>
                    <a:pt x="4973554" y="343208"/>
                  </a:lnTo>
                  <a:lnTo>
                    <a:pt x="4973554" y="328991"/>
                  </a:lnTo>
                  <a:lnTo>
                    <a:pt x="4976875" y="314774"/>
                  </a:lnTo>
                  <a:lnTo>
                    <a:pt x="4976875" y="300544"/>
                  </a:lnTo>
                  <a:lnTo>
                    <a:pt x="4980197" y="297706"/>
                  </a:lnTo>
                  <a:lnTo>
                    <a:pt x="4983669" y="297706"/>
                  </a:lnTo>
                  <a:lnTo>
                    <a:pt x="4983669" y="300544"/>
                  </a:lnTo>
                  <a:lnTo>
                    <a:pt x="4986990" y="303395"/>
                  </a:lnTo>
                  <a:lnTo>
                    <a:pt x="4986990" y="306233"/>
                  </a:lnTo>
                  <a:lnTo>
                    <a:pt x="4990311" y="309085"/>
                  </a:lnTo>
                  <a:lnTo>
                    <a:pt x="4993632" y="309085"/>
                  </a:lnTo>
                  <a:lnTo>
                    <a:pt x="4993632" y="314774"/>
                  </a:lnTo>
                  <a:lnTo>
                    <a:pt x="4996954" y="320450"/>
                  </a:lnTo>
                  <a:lnTo>
                    <a:pt x="4996954" y="323301"/>
                  </a:lnTo>
                  <a:lnTo>
                    <a:pt x="5000275" y="320450"/>
                  </a:lnTo>
                  <a:lnTo>
                    <a:pt x="5003747" y="311923"/>
                  </a:lnTo>
                  <a:lnTo>
                    <a:pt x="5003747" y="300544"/>
                  </a:lnTo>
                  <a:lnTo>
                    <a:pt x="5007068" y="291696"/>
                  </a:lnTo>
                  <a:lnTo>
                    <a:pt x="5007068" y="288857"/>
                  </a:lnTo>
                  <a:lnTo>
                    <a:pt x="5010390" y="286006"/>
                  </a:lnTo>
                  <a:lnTo>
                    <a:pt x="5013711" y="283168"/>
                  </a:lnTo>
                  <a:lnTo>
                    <a:pt x="5013711" y="274640"/>
                  </a:lnTo>
                  <a:lnTo>
                    <a:pt x="5017032" y="260411"/>
                  </a:lnTo>
                  <a:lnTo>
                    <a:pt x="5017032" y="246194"/>
                  </a:lnTo>
                  <a:lnTo>
                    <a:pt x="5020353" y="231656"/>
                  </a:lnTo>
                  <a:lnTo>
                    <a:pt x="5023674" y="208899"/>
                  </a:lnTo>
                  <a:lnTo>
                    <a:pt x="5023674" y="182995"/>
                  </a:lnTo>
                  <a:lnTo>
                    <a:pt x="5027147" y="163089"/>
                  </a:lnTo>
                  <a:lnTo>
                    <a:pt x="5027147" y="146021"/>
                  </a:lnTo>
                  <a:lnTo>
                    <a:pt x="5030468" y="122955"/>
                  </a:lnTo>
                  <a:lnTo>
                    <a:pt x="5033789" y="97347"/>
                  </a:lnTo>
                  <a:lnTo>
                    <a:pt x="5033789" y="74603"/>
                  </a:lnTo>
                  <a:lnTo>
                    <a:pt x="5037110" y="57278"/>
                  </a:lnTo>
                  <a:lnTo>
                    <a:pt x="5037110" y="40197"/>
                  </a:lnTo>
                  <a:lnTo>
                    <a:pt x="5040431" y="23116"/>
                  </a:lnTo>
                  <a:lnTo>
                    <a:pt x="5043753" y="11429"/>
                  </a:lnTo>
                  <a:lnTo>
                    <a:pt x="5043753" y="2825"/>
                  </a:lnTo>
                  <a:lnTo>
                    <a:pt x="5047074" y="0"/>
                  </a:lnTo>
                  <a:lnTo>
                    <a:pt x="5047074" y="2825"/>
                  </a:lnTo>
                  <a:lnTo>
                    <a:pt x="5050546" y="11429"/>
                  </a:lnTo>
                  <a:lnTo>
                    <a:pt x="5053867" y="34418"/>
                  </a:lnTo>
                  <a:lnTo>
                    <a:pt x="5053867" y="62929"/>
                  </a:lnTo>
                  <a:lnTo>
                    <a:pt x="5057189" y="91671"/>
                  </a:lnTo>
                  <a:lnTo>
                    <a:pt x="5057189" y="120104"/>
                  </a:lnTo>
                  <a:lnTo>
                    <a:pt x="5060510" y="151710"/>
                  </a:lnTo>
                  <a:lnTo>
                    <a:pt x="5063831" y="186154"/>
                  </a:lnTo>
                  <a:lnTo>
                    <a:pt x="5063831" y="220277"/>
                  </a:lnTo>
                  <a:lnTo>
                    <a:pt x="5067152" y="254721"/>
                  </a:lnTo>
                  <a:lnTo>
                    <a:pt x="5067152" y="288857"/>
                  </a:lnTo>
                  <a:lnTo>
                    <a:pt x="5070473" y="323301"/>
                  </a:lnTo>
                  <a:lnTo>
                    <a:pt x="5073946" y="354907"/>
                  </a:lnTo>
                  <a:lnTo>
                    <a:pt x="5073946" y="383341"/>
                  </a:lnTo>
                  <a:lnTo>
                    <a:pt x="5077267" y="409258"/>
                  </a:lnTo>
                  <a:lnTo>
                    <a:pt x="5077267" y="429164"/>
                  </a:lnTo>
                  <a:lnTo>
                    <a:pt x="5080890" y="449070"/>
                  </a:lnTo>
                  <a:lnTo>
                    <a:pt x="5084211" y="469297"/>
                  </a:lnTo>
                  <a:lnTo>
                    <a:pt x="5084211" y="483514"/>
                  </a:lnTo>
                  <a:lnTo>
                    <a:pt x="5087683" y="503433"/>
                  </a:lnTo>
                  <a:lnTo>
                    <a:pt x="5087683" y="520809"/>
                  </a:lnTo>
                  <a:lnTo>
                    <a:pt x="5091005" y="529337"/>
                  </a:lnTo>
                  <a:lnTo>
                    <a:pt x="5094326" y="529337"/>
                  </a:lnTo>
                  <a:lnTo>
                    <a:pt x="5094326" y="526499"/>
                  </a:lnTo>
                  <a:lnTo>
                    <a:pt x="5097647" y="529337"/>
                  </a:lnTo>
                  <a:lnTo>
                    <a:pt x="5100968" y="529337"/>
                  </a:lnTo>
                  <a:lnTo>
                    <a:pt x="5104289" y="526499"/>
                  </a:lnTo>
                  <a:lnTo>
                    <a:pt x="5104289" y="520809"/>
                  </a:lnTo>
                  <a:lnTo>
                    <a:pt x="5107611" y="515120"/>
                  </a:lnTo>
                  <a:lnTo>
                    <a:pt x="5107611" y="511961"/>
                  </a:lnTo>
                  <a:lnTo>
                    <a:pt x="5111083" y="511961"/>
                  </a:lnTo>
                  <a:lnTo>
                    <a:pt x="5114404" y="515120"/>
                  </a:lnTo>
                  <a:lnTo>
                    <a:pt x="5114404" y="520809"/>
                  </a:lnTo>
                  <a:lnTo>
                    <a:pt x="5117725" y="529337"/>
                  </a:lnTo>
                  <a:lnTo>
                    <a:pt x="5117725" y="537877"/>
                  </a:lnTo>
                  <a:lnTo>
                    <a:pt x="5121046" y="546405"/>
                  </a:lnTo>
                  <a:lnTo>
                    <a:pt x="5124368" y="557783"/>
                  </a:lnTo>
                  <a:lnTo>
                    <a:pt x="5124368" y="563473"/>
                  </a:lnTo>
                  <a:lnTo>
                    <a:pt x="5127689" y="557783"/>
                  </a:lnTo>
                  <a:lnTo>
                    <a:pt x="5127689" y="552094"/>
                  </a:lnTo>
                  <a:lnTo>
                    <a:pt x="5131161" y="552094"/>
                  </a:lnTo>
                  <a:lnTo>
                    <a:pt x="5134482" y="557783"/>
                  </a:lnTo>
                  <a:lnTo>
                    <a:pt x="5137804" y="554932"/>
                  </a:lnTo>
                  <a:lnTo>
                    <a:pt x="5137804" y="552094"/>
                  </a:lnTo>
                  <a:lnTo>
                    <a:pt x="5141125" y="546405"/>
                  </a:lnTo>
                  <a:lnTo>
                    <a:pt x="5144446" y="543566"/>
                  </a:lnTo>
                  <a:lnTo>
                    <a:pt x="5147767" y="543566"/>
                  </a:lnTo>
                  <a:lnTo>
                    <a:pt x="5147767" y="540715"/>
                  </a:lnTo>
                  <a:lnTo>
                    <a:pt x="5151088" y="540715"/>
                  </a:lnTo>
                  <a:lnTo>
                    <a:pt x="5154561" y="537877"/>
                  </a:lnTo>
                  <a:lnTo>
                    <a:pt x="5154561" y="526499"/>
                  </a:lnTo>
                  <a:lnTo>
                    <a:pt x="5157882" y="509109"/>
                  </a:lnTo>
                  <a:lnTo>
                    <a:pt x="5157882" y="500582"/>
                  </a:lnTo>
                </a:path>
                <a:path w="7167245" h="563879">
                  <a:moveTo>
                    <a:pt x="5157882" y="500582"/>
                  </a:moveTo>
                  <a:lnTo>
                    <a:pt x="5161203" y="489203"/>
                  </a:lnTo>
                  <a:lnTo>
                    <a:pt x="5164524" y="477825"/>
                  </a:lnTo>
                  <a:lnTo>
                    <a:pt x="5164524" y="472135"/>
                  </a:lnTo>
                  <a:lnTo>
                    <a:pt x="5167845" y="466459"/>
                  </a:lnTo>
                  <a:lnTo>
                    <a:pt x="5167845" y="460770"/>
                  </a:lnTo>
                  <a:lnTo>
                    <a:pt x="5171167" y="460770"/>
                  </a:lnTo>
                  <a:lnTo>
                    <a:pt x="5174488" y="463608"/>
                  </a:lnTo>
                  <a:lnTo>
                    <a:pt x="5177960" y="463608"/>
                  </a:lnTo>
                  <a:lnTo>
                    <a:pt x="5177960" y="457919"/>
                  </a:lnTo>
                  <a:lnTo>
                    <a:pt x="5181281" y="454759"/>
                  </a:lnTo>
                  <a:lnTo>
                    <a:pt x="5184603" y="454759"/>
                  </a:lnTo>
                  <a:lnTo>
                    <a:pt x="5187924" y="451921"/>
                  </a:lnTo>
                  <a:lnTo>
                    <a:pt x="5191245" y="449070"/>
                  </a:lnTo>
                  <a:lnTo>
                    <a:pt x="5194566" y="443381"/>
                  </a:lnTo>
                  <a:lnTo>
                    <a:pt x="5194566" y="434853"/>
                  </a:lnTo>
                  <a:lnTo>
                    <a:pt x="5197887" y="426326"/>
                  </a:lnTo>
                  <a:lnTo>
                    <a:pt x="5197887" y="420636"/>
                  </a:lnTo>
                  <a:lnTo>
                    <a:pt x="5201360" y="412096"/>
                  </a:lnTo>
                  <a:lnTo>
                    <a:pt x="5204681" y="406406"/>
                  </a:lnTo>
                  <a:lnTo>
                    <a:pt x="5204681" y="397558"/>
                  </a:lnTo>
                  <a:lnTo>
                    <a:pt x="5208002" y="389030"/>
                  </a:lnTo>
                  <a:lnTo>
                    <a:pt x="5208002" y="380503"/>
                  </a:lnTo>
                  <a:lnTo>
                    <a:pt x="5211323" y="374813"/>
                  </a:lnTo>
                  <a:lnTo>
                    <a:pt x="5214644" y="369124"/>
                  </a:lnTo>
                  <a:lnTo>
                    <a:pt x="5214644" y="366273"/>
                  </a:lnTo>
                  <a:lnTo>
                    <a:pt x="5217966" y="363435"/>
                  </a:lnTo>
                  <a:lnTo>
                    <a:pt x="5217966" y="357746"/>
                  </a:lnTo>
                  <a:lnTo>
                    <a:pt x="5221287" y="354907"/>
                  </a:lnTo>
                  <a:lnTo>
                    <a:pt x="5224759" y="352056"/>
                  </a:lnTo>
                  <a:lnTo>
                    <a:pt x="5224759" y="349218"/>
                  </a:lnTo>
                  <a:lnTo>
                    <a:pt x="5228080" y="343208"/>
                  </a:lnTo>
                  <a:lnTo>
                    <a:pt x="5228080" y="340369"/>
                  </a:lnTo>
                  <a:lnTo>
                    <a:pt x="5231402" y="334680"/>
                  </a:lnTo>
                  <a:lnTo>
                    <a:pt x="5234723" y="331829"/>
                  </a:lnTo>
                  <a:lnTo>
                    <a:pt x="5234723" y="328991"/>
                  </a:lnTo>
                  <a:lnTo>
                    <a:pt x="5238044" y="331829"/>
                  </a:lnTo>
                  <a:lnTo>
                    <a:pt x="5241365" y="326140"/>
                  </a:lnTo>
                  <a:lnTo>
                    <a:pt x="5244686" y="320450"/>
                  </a:lnTo>
                  <a:lnTo>
                    <a:pt x="5244686" y="314774"/>
                  </a:lnTo>
                  <a:lnTo>
                    <a:pt x="5248159" y="311923"/>
                  </a:lnTo>
                  <a:lnTo>
                    <a:pt x="5251480" y="311923"/>
                  </a:lnTo>
                  <a:lnTo>
                    <a:pt x="5254801" y="311923"/>
                  </a:lnTo>
                  <a:lnTo>
                    <a:pt x="5254801" y="306233"/>
                  </a:lnTo>
                  <a:lnTo>
                    <a:pt x="5258122" y="303395"/>
                  </a:lnTo>
                  <a:lnTo>
                    <a:pt x="5261443" y="303395"/>
                  </a:lnTo>
                  <a:lnTo>
                    <a:pt x="5264765" y="303395"/>
                  </a:lnTo>
                  <a:lnTo>
                    <a:pt x="5264765" y="300544"/>
                  </a:lnTo>
                  <a:lnTo>
                    <a:pt x="5268086" y="303395"/>
                  </a:lnTo>
                  <a:lnTo>
                    <a:pt x="5274879" y="303395"/>
                  </a:lnTo>
                  <a:lnTo>
                    <a:pt x="5278200" y="303395"/>
                  </a:lnTo>
                  <a:lnTo>
                    <a:pt x="5281522" y="306233"/>
                  </a:lnTo>
                  <a:lnTo>
                    <a:pt x="5284843" y="306233"/>
                  </a:lnTo>
                  <a:lnTo>
                    <a:pt x="5284843" y="309085"/>
                  </a:lnTo>
                  <a:lnTo>
                    <a:pt x="5288164" y="311923"/>
                  </a:lnTo>
                  <a:lnTo>
                    <a:pt x="5291938" y="311923"/>
                  </a:lnTo>
                  <a:lnTo>
                    <a:pt x="5295259" y="314774"/>
                  </a:lnTo>
                  <a:lnTo>
                    <a:pt x="5295259" y="320450"/>
                  </a:lnTo>
                  <a:lnTo>
                    <a:pt x="5298581" y="326140"/>
                  </a:lnTo>
                  <a:lnTo>
                    <a:pt x="5298581" y="328991"/>
                  </a:lnTo>
                  <a:lnTo>
                    <a:pt x="5301902" y="331829"/>
                  </a:lnTo>
                  <a:lnTo>
                    <a:pt x="5305374" y="334680"/>
                  </a:lnTo>
                  <a:lnTo>
                    <a:pt x="5305374" y="340369"/>
                  </a:lnTo>
                  <a:lnTo>
                    <a:pt x="5308695" y="343208"/>
                  </a:lnTo>
                  <a:lnTo>
                    <a:pt x="5312017" y="346059"/>
                  </a:lnTo>
                  <a:lnTo>
                    <a:pt x="5315338" y="346059"/>
                  </a:lnTo>
                  <a:lnTo>
                    <a:pt x="5318659" y="346059"/>
                  </a:lnTo>
                  <a:lnTo>
                    <a:pt x="5318659" y="349218"/>
                  </a:lnTo>
                  <a:lnTo>
                    <a:pt x="5321980" y="352056"/>
                  </a:lnTo>
                  <a:lnTo>
                    <a:pt x="5325301" y="354907"/>
                  </a:lnTo>
                  <a:lnTo>
                    <a:pt x="5328774" y="357746"/>
                  </a:lnTo>
                  <a:lnTo>
                    <a:pt x="5328774" y="360584"/>
                  </a:lnTo>
                  <a:lnTo>
                    <a:pt x="5332095" y="366273"/>
                  </a:lnTo>
                  <a:lnTo>
                    <a:pt x="5335416" y="377652"/>
                  </a:lnTo>
                  <a:lnTo>
                    <a:pt x="5335416" y="380503"/>
                  </a:lnTo>
                  <a:lnTo>
                    <a:pt x="5338737" y="383341"/>
                  </a:lnTo>
                  <a:lnTo>
                    <a:pt x="5342058" y="389030"/>
                  </a:lnTo>
                  <a:lnTo>
                    <a:pt x="5345380" y="394720"/>
                  </a:lnTo>
                  <a:lnTo>
                    <a:pt x="5345380" y="400409"/>
                  </a:lnTo>
                  <a:lnTo>
                    <a:pt x="5348701" y="406406"/>
                  </a:lnTo>
                  <a:lnTo>
                    <a:pt x="5352173" y="406406"/>
                  </a:lnTo>
                  <a:lnTo>
                    <a:pt x="5355494" y="406406"/>
                  </a:lnTo>
                  <a:lnTo>
                    <a:pt x="5358816" y="406406"/>
                  </a:lnTo>
                  <a:lnTo>
                    <a:pt x="5358816" y="409258"/>
                  </a:lnTo>
                </a:path>
                <a:path w="7167245" h="563879">
                  <a:moveTo>
                    <a:pt x="5358816" y="409258"/>
                  </a:moveTo>
                  <a:lnTo>
                    <a:pt x="5362137" y="406406"/>
                  </a:lnTo>
                  <a:lnTo>
                    <a:pt x="5365458" y="406406"/>
                  </a:lnTo>
                  <a:lnTo>
                    <a:pt x="5365458" y="409258"/>
                  </a:lnTo>
                  <a:lnTo>
                    <a:pt x="5368779" y="423474"/>
                  </a:lnTo>
                  <a:lnTo>
                    <a:pt x="5368779" y="440542"/>
                  </a:lnTo>
                  <a:lnTo>
                    <a:pt x="5372100" y="449070"/>
                  </a:lnTo>
                  <a:lnTo>
                    <a:pt x="5375573" y="454759"/>
                  </a:lnTo>
                  <a:lnTo>
                    <a:pt x="5375573" y="460770"/>
                  </a:lnTo>
                  <a:lnTo>
                    <a:pt x="5378894" y="460770"/>
                  </a:lnTo>
                  <a:lnTo>
                    <a:pt x="5382215" y="466459"/>
                  </a:lnTo>
                  <a:lnTo>
                    <a:pt x="5385536" y="469297"/>
                  </a:lnTo>
                  <a:lnTo>
                    <a:pt x="5388857" y="472135"/>
                  </a:lnTo>
                  <a:lnTo>
                    <a:pt x="5388857" y="474986"/>
                  </a:lnTo>
                  <a:lnTo>
                    <a:pt x="5392179" y="477825"/>
                  </a:lnTo>
                  <a:lnTo>
                    <a:pt x="5395500" y="480676"/>
                  </a:lnTo>
                  <a:lnTo>
                    <a:pt x="5398972" y="480676"/>
                  </a:lnTo>
                  <a:lnTo>
                    <a:pt x="5402293" y="477825"/>
                  </a:lnTo>
                  <a:lnTo>
                    <a:pt x="5405615" y="472135"/>
                  </a:lnTo>
                  <a:lnTo>
                    <a:pt x="5408936" y="472135"/>
                  </a:lnTo>
                  <a:lnTo>
                    <a:pt x="5412257" y="466459"/>
                  </a:lnTo>
                  <a:lnTo>
                    <a:pt x="5415578" y="460770"/>
                  </a:lnTo>
                  <a:lnTo>
                    <a:pt x="5415578" y="451921"/>
                  </a:lnTo>
                  <a:lnTo>
                    <a:pt x="5418899" y="443381"/>
                  </a:lnTo>
                  <a:lnTo>
                    <a:pt x="5418899" y="434853"/>
                  </a:lnTo>
                  <a:lnTo>
                    <a:pt x="5422372" y="429164"/>
                  </a:lnTo>
                  <a:lnTo>
                    <a:pt x="5425693" y="423474"/>
                  </a:lnTo>
                  <a:lnTo>
                    <a:pt x="5425693" y="417785"/>
                  </a:lnTo>
                  <a:lnTo>
                    <a:pt x="5429014" y="409258"/>
                  </a:lnTo>
                  <a:lnTo>
                    <a:pt x="5429014" y="397558"/>
                  </a:lnTo>
                  <a:lnTo>
                    <a:pt x="5432335" y="386192"/>
                  </a:lnTo>
                  <a:lnTo>
                    <a:pt x="5435656" y="380503"/>
                  </a:lnTo>
                  <a:lnTo>
                    <a:pt x="5438978" y="374813"/>
                  </a:lnTo>
                  <a:lnTo>
                    <a:pt x="5438978" y="371962"/>
                  </a:lnTo>
                  <a:lnTo>
                    <a:pt x="5442450" y="369124"/>
                  </a:lnTo>
                  <a:lnTo>
                    <a:pt x="5445771" y="366273"/>
                  </a:lnTo>
                  <a:lnTo>
                    <a:pt x="5445771" y="363435"/>
                  </a:lnTo>
                  <a:lnTo>
                    <a:pt x="5449092" y="363435"/>
                  </a:lnTo>
                  <a:lnTo>
                    <a:pt x="5452413" y="357746"/>
                  </a:lnTo>
                  <a:lnTo>
                    <a:pt x="5455735" y="354907"/>
                  </a:lnTo>
                  <a:lnTo>
                    <a:pt x="5455735" y="357746"/>
                  </a:lnTo>
                  <a:lnTo>
                    <a:pt x="5459056" y="357746"/>
                  </a:lnTo>
                  <a:lnTo>
                    <a:pt x="5462377" y="357746"/>
                  </a:lnTo>
                  <a:lnTo>
                    <a:pt x="5465849" y="360584"/>
                  </a:lnTo>
                  <a:lnTo>
                    <a:pt x="5469171" y="363435"/>
                  </a:lnTo>
                  <a:lnTo>
                    <a:pt x="5469171" y="369124"/>
                  </a:lnTo>
                  <a:lnTo>
                    <a:pt x="5472492" y="371962"/>
                  </a:lnTo>
                  <a:lnTo>
                    <a:pt x="5475813" y="371962"/>
                  </a:lnTo>
                  <a:lnTo>
                    <a:pt x="5479134" y="371962"/>
                  </a:lnTo>
                  <a:lnTo>
                    <a:pt x="5479134" y="374813"/>
                  </a:lnTo>
                  <a:lnTo>
                    <a:pt x="5482455" y="380503"/>
                  </a:lnTo>
                  <a:lnTo>
                    <a:pt x="5485777" y="383341"/>
                  </a:lnTo>
                  <a:lnTo>
                    <a:pt x="5485777" y="380503"/>
                  </a:lnTo>
                  <a:lnTo>
                    <a:pt x="5489249" y="377652"/>
                  </a:lnTo>
                  <a:lnTo>
                    <a:pt x="5489249" y="383341"/>
                  </a:lnTo>
                  <a:lnTo>
                    <a:pt x="5492570" y="389030"/>
                  </a:lnTo>
                  <a:lnTo>
                    <a:pt x="5495891" y="391869"/>
                  </a:lnTo>
                  <a:lnTo>
                    <a:pt x="5495891" y="389030"/>
                  </a:lnTo>
                  <a:lnTo>
                    <a:pt x="5499514" y="386192"/>
                  </a:lnTo>
                  <a:lnTo>
                    <a:pt x="5499514" y="383341"/>
                  </a:lnTo>
                  <a:lnTo>
                    <a:pt x="5502987" y="386192"/>
                  </a:lnTo>
                  <a:lnTo>
                    <a:pt x="5506308" y="391869"/>
                  </a:lnTo>
                  <a:lnTo>
                    <a:pt x="5506308" y="397558"/>
                  </a:lnTo>
                  <a:lnTo>
                    <a:pt x="5509629" y="403568"/>
                  </a:lnTo>
                  <a:lnTo>
                    <a:pt x="5512950" y="406406"/>
                  </a:lnTo>
                  <a:lnTo>
                    <a:pt x="5516271" y="412096"/>
                  </a:lnTo>
                  <a:lnTo>
                    <a:pt x="5519593" y="409258"/>
                  </a:lnTo>
                  <a:lnTo>
                    <a:pt x="5522914" y="409258"/>
                  </a:lnTo>
                  <a:lnTo>
                    <a:pt x="5526386" y="406406"/>
                  </a:lnTo>
                  <a:lnTo>
                    <a:pt x="5526386" y="403568"/>
                  </a:lnTo>
                  <a:lnTo>
                    <a:pt x="5529707" y="403568"/>
                  </a:lnTo>
                  <a:lnTo>
                    <a:pt x="5533029" y="400409"/>
                  </a:lnTo>
                  <a:lnTo>
                    <a:pt x="5536350" y="400409"/>
                  </a:lnTo>
                  <a:lnTo>
                    <a:pt x="5536350" y="397558"/>
                  </a:lnTo>
                  <a:lnTo>
                    <a:pt x="5539671" y="394720"/>
                  </a:lnTo>
                  <a:lnTo>
                    <a:pt x="5539671" y="391869"/>
                  </a:lnTo>
                  <a:lnTo>
                    <a:pt x="5542992" y="391869"/>
                  </a:lnTo>
                  <a:lnTo>
                    <a:pt x="5546313" y="391869"/>
                  </a:lnTo>
                  <a:lnTo>
                    <a:pt x="5546313" y="394720"/>
                  </a:lnTo>
                  <a:lnTo>
                    <a:pt x="5549786" y="391869"/>
                  </a:lnTo>
                  <a:lnTo>
                    <a:pt x="5553107" y="391869"/>
                  </a:lnTo>
                  <a:lnTo>
                    <a:pt x="5556428" y="391869"/>
                  </a:lnTo>
                  <a:lnTo>
                    <a:pt x="5556428" y="389030"/>
                  </a:lnTo>
                  <a:lnTo>
                    <a:pt x="5559749" y="389030"/>
                  </a:lnTo>
                  <a:lnTo>
                    <a:pt x="5559749" y="386192"/>
                  </a:lnTo>
                </a:path>
                <a:path w="7167245" h="563879">
                  <a:moveTo>
                    <a:pt x="5559749" y="386192"/>
                  </a:moveTo>
                  <a:lnTo>
                    <a:pt x="5563070" y="386192"/>
                  </a:lnTo>
                  <a:lnTo>
                    <a:pt x="5566392" y="386192"/>
                  </a:lnTo>
                  <a:lnTo>
                    <a:pt x="5569864" y="389030"/>
                  </a:lnTo>
                  <a:lnTo>
                    <a:pt x="5573185" y="389030"/>
                  </a:lnTo>
                  <a:lnTo>
                    <a:pt x="5576506" y="391869"/>
                  </a:lnTo>
                  <a:lnTo>
                    <a:pt x="5576506" y="389030"/>
                  </a:lnTo>
                  <a:lnTo>
                    <a:pt x="5579828" y="383341"/>
                  </a:lnTo>
                  <a:lnTo>
                    <a:pt x="5583149" y="389030"/>
                  </a:lnTo>
                  <a:lnTo>
                    <a:pt x="5586470" y="389030"/>
                  </a:lnTo>
                  <a:lnTo>
                    <a:pt x="5589791" y="389030"/>
                  </a:lnTo>
                  <a:lnTo>
                    <a:pt x="5593263" y="391869"/>
                  </a:lnTo>
                  <a:lnTo>
                    <a:pt x="5596585" y="391869"/>
                  </a:lnTo>
                  <a:lnTo>
                    <a:pt x="5596585" y="389030"/>
                  </a:lnTo>
                  <a:lnTo>
                    <a:pt x="5599906" y="389030"/>
                  </a:lnTo>
                  <a:lnTo>
                    <a:pt x="5599906" y="391869"/>
                  </a:lnTo>
                  <a:lnTo>
                    <a:pt x="5603227" y="391869"/>
                  </a:lnTo>
                  <a:lnTo>
                    <a:pt x="5606548" y="391869"/>
                  </a:lnTo>
                  <a:lnTo>
                    <a:pt x="5606548" y="394720"/>
                  </a:lnTo>
                  <a:lnTo>
                    <a:pt x="5609869" y="397558"/>
                  </a:lnTo>
                  <a:lnTo>
                    <a:pt x="5609869" y="391869"/>
                  </a:lnTo>
                  <a:lnTo>
                    <a:pt x="5613191" y="389030"/>
                  </a:lnTo>
                  <a:lnTo>
                    <a:pt x="5616663" y="389030"/>
                  </a:lnTo>
                  <a:lnTo>
                    <a:pt x="5619984" y="389030"/>
                  </a:lnTo>
                  <a:lnTo>
                    <a:pt x="5623305" y="391869"/>
                  </a:lnTo>
                  <a:lnTo>
                    <a:pt x="5626626" y="391869"/>
                  </a:lnTo>
                  <a:lnTo>
                    <a:pt x="5629948" y="397558"/>
                  </a:lnTo>
                  <a:lnTo>
                    <a:pt x="5629948" y="400409"/>
                  </a:lnTo>
                  <a:lnTo>
                    <a:pt x="5633269" y="403568"/>
                  </a:lnTo>
                  <a:lnTo>
                    <a:pt x="5636590" y="403568"/>
                  </a:lnTo>
                  <a:lnTo>
                    <a:pt x="5636590" y="406406"/>
                  </a:lnTo>
                  <a:lnTo>
                    <a:pt x="5640062" y="406406"/>
                  </a:lnTo>
                  <a:lnTo>
                    <a:pt x="5640062" y="409258"/>
                  </a:lnTo>
                  <a:lnTo>
                    <a:pt x="5643384" y="412096"/>
                  </a:lnTo>
                  <a:lnTo>
                    <a:pt x="5646705" y="414947"/>
                  </a:lnTo>
                  <a:lnTo>
                    <a:pt x="5646705" y="420636"/>
                  </a:lnTo>
                  <a:lnTo>
                    <a:pt x="5650026" y="426326"/>
                  </a:lnTo>
                  <a:lnTo>
                    <a:pt x="5650026" y="429164"/>
                  </a:lnTo>
                  <a:lnTo>
                    <a:pt x="5653347" y="434853"/>
                  </a:lnTo>
                  <a:lnTo>
                    <a:pt x="5656668" y="437691"/>
                  </a:lnTo>
                  <a:lnTo>
                    <a:pt x="5659990" y="434853"/>
                  </a:lnTo>
                  <a:lnTo>
                    <a:pt x="5663462" y="434853"/>
                  </a:lnTo>
                  <a:lnTo>
                    <a:pt x="5666783" y="434853"/>
                  </a:lnTo>
                  <a:lnTo>
                    <a:pt x="5670104" y="437691"/>
                  </a:lnTo>
                  <a:lnTo>
                    <a:pt x="5670104" y="440542"/>
                  </a:lnTo>
                  <a:lnTo>
                    <a:pt x="5673425" y="440542"/>
                  </a:lnTo>
                  <a:lnTo>
                    <a:pt x="5676747" y="443381"/>
                  </a:lnTo>
                  <a:lnTo>
                    <a:pt x="5676747" y="446232"/>
                  </a:lnTo>
                  <a:lnTo>
                    <a:pt x="5680068" y="449070"/>
                  </a:lnTo>
                  <a:lnTo>
                    <a:pt x="5683389" y="449070"/>
                  </a:lnTo>
                  <a:lnTo>
                    <a:pt x="5686861" y="454759"/>
                  </a:lnTo>
                  <a:lnTo>
                    <a:pt x="5686861" y="466459"/>
                  </a:lnTo>
                  <a:lnTo>
                    <a:pt x="5690183" y="474986"/>
                  </a:lnTo>
                  <a:lnTo>
                    <a:pt x="5690183" y="477825"/>
                  </a:lnTo>
                  <a:lnTo>
                    <a:pt x="5693504" y="480676"/>
                  </a:lnTo>
                  <a:lnTo>
                    <a:pt x="5696825" y="486365"/>
                  </a:lnTo>
                  <a:lnTo>
                    <a:pt x="5696825" y="492054"/>
                  </a:lnTo>
                  <a:lnTo>
                    <a:pt x="5700146" y="494893"/>
                  </a:lnTo>
                  <a:lnTo>
                    <a:pt x="5700146" y="492054"/>
                  </a:lnTo>
                  <a:lnTo>
                    <a:pt x="5703467" y="489203"/>
                  </a:lnTo>
                  <a:lnTo>
                    <a:pt x="5706789" y="489203"/>
                  </a:lnTo>
                  <a:lnTo>
                    <a:pt x="5710563" y="489203"/>
                  </a:lnTo>
                  <a:lnTo>
                    <a:pt x="5713884" y="486365"/>
                  </a:lnTo>
                  <a:lnTo>
                    <a:pt x="5717205" y="483514"/>
                  </a:lnTo>
                  <a:lnTo>
                    <a:pt x="5717205" y="477825"/>
                  </a:lnTo>
                  <a:lnTo>
                    <a:pt x="5720677" y="474986"/>
                  </a:lnTo>
                  <a:lnTo>
                    <a:pt x="5723999" y="469297"/>
                  </a:lnTo>
                  <a:lnTo>
                    <a:pt x="5727320" y="466459"/>
                  </a:lnTo>
                  <a:lnTo>
                    <a:pt x="5727320" y="469297"/>
                  </a:lnTo>
                  <a:lnTo>
                    <a:pt x="5730641" y="474986"/>
                  </a:lnTo>
                  <a:lnTo>
                    <a:pt x="5730641" y="477825"/>
                  </a:lnTo>
                  <a:lnTo>
                    <a:pt x="5733962" y="474986"/>
                  </a:lnTo>
                  <a:lnTo>
                    <a:pt x="5737283" y="474986"/>
                  </a:lnTo>
                  <a:lnTo>
                    <a:pt x="5740605" y="474986"/>
                  </a:lnTo>
                  <a:lnTo>
                    <a:pt x="5740605" y="472135"/>
                  </a:lnTo>
                  <a:lnTo>
                    <a:pt x="5744077" y="469297"/>
                  </a:lnTo>
                  <a:lnTo>
                    <a:pt x="5747398" y="466459"/>
                  </a:lnTo>
                  <a:lnTo>
                    <a:pt x="5747398" y="463608"/>
                  </a:lnTo>
                  <a:lnTo>
                    <a:pt x="5750719" y="460770"/>
                  </a:lnTo>
                  <a:lnTo>
                    <a:pt x="5750719" y="457919"/>
                  </a:lnTo>
                  <a:lnTo>
                    <a:pt x="5754041" y="451921"/>
                  </a:lnTo>
                  <a:lnTo>
                    <a:pt x="5757362" y="449070"/>
                  </a:lnTo>
                  <a:lnTo>
                    <a:pt x="5757362" y="446232"/>
                  </a:lnTo>
                  <a:lnTo>
                    <a:pt x="5760683" y="440542"/>
                  </a:lnTo>
                  <a:lnTo>
                    <a:pt x="5760683" y="437691"/>
                  </a:lnTo>
                </a:path>
                <a:path w="7167245" h="563879">
                  <a:moveTo>
                    <a:pt x="5760683" y="437691"/>
                  </a:moveTo>
                  <a:lnTo>
                    <a:pt x="5764004" y="437691"/>
                  </a:lnTo>
                  <a:lnTo>
                    <a:pt x="5767476" y="437691"/>
                  </a:lnTo>
                  <a:lnTo>
                    <a:pt x="5767476" y="434853"/>
                  </a:lnTo>
                  <a:lnTo>
                    <a:pt x="5770798" y="429164"/>
                  </a:lnTo>
                  <a:lnTo>
                    <a:pt x="5770798" y="417785"/>
                  </a:lnTo>
                  <a:lnTo>
                    <a:pt x="5774119" y="403568"/>
                  </a:lnTo>
                  <a:lnTo>
                    <a:pt x="5777440" y="386192"/>
                  </a:lnTo>
                  <a:lnTo>
                    <a:pt x="5777440" y="374813"/>
                  </a:lnTo>
                  <a:lnTo>
                    <a:pt x="5780761" y="360584"/>
                  </a:lnTo>
                  <a:lnTo>
                    <a:pt x="5780761" y="349218"/>
                  </a:lnTo>
                  <a:lnTo>
                    <a:pt x="5784082" y="337518"/>
                  </a:lnTo>
                  <a:lnTo>
                    <a:pt x="5787404" y="328991"/>
                  </a:lnTo>
                  <a:lnTo>
                    <a:pt x="5787404" y="323301"/>
                  </a:lnTo>
                  <a:lnTo>
                    <a:pt x="5790876" y="314774"/>
                  </a:lnTo>
                  <a:lnTo>
                    <a:pt x="5790876" y="309085"/>
                  </a:lnTo>
                  <a:lnTo>
                    <a:pt x="5794197" y="303395"/>
                  </a:lnTo>
                  <a:lnTo>
                    <a:pt x="5797518" y="294855"/>
                  </a:lnTo>
                  <a:lnTo>
                    <a:pt x="5797518" y="288857"/>
                  </a:lnTo>
                  <a:lnTo>
                    <a:pt x="5800839" y="286006"/>
                  </a:lnTo>
                  <a:lnTo>
                    <a:pt x="5800839" y="280317"/>
                  </a:lnTo>
                  <a:lnTo>
                    <a:pt x="5804161" y="268951"/>
                  </a:lnTo>
                  <a:lnTo>
                    <a:pt x="5807482" y="266100"/>
                  </a:lnTo>
                  <a:lnTo>
                    <a:pt x="5807482" y="263262"/>
                  </a:lnTo>
                  <a:lnTo>
                    <a:pt x="5810803" y="254721"/>
                  </a:lnTo>
                  <a:lnTo>
                    <a:pt x="5810803" y="246194"/>
                  </a:lnTo>
                  <a:lnTo>
                    <a:pt x="5814275" y="240505"/>
                  </a:lnTo>
                  <a:lnTo>
                    <a:pt x="5817597" y="240505"/>
                  </a:lnTo>
                  <a:lnTo>
                    <a:pt x="5817597" y="237345"/>
                  </a:lnTo>
                  <a:lnTo>
                    <a:pt x="5820918" y="231656"/>
                  </a:lnTo>
                  <a:lnTo>
                    <a:pt x="5820918" y="228818"/>
                  </a:lnTo>
                  <a:lnTo>
                    <a:pt x="5824239" y="231656"/>
                  </a:lnTo>
                  <a:lnTo>
                    <a:pt x="5827560" y="234507"/>
                  </a:lnTo>
                  <a:lnTo>
                    <a:pt x="5827560" y="243356"/>
                  </a:lnTo>
                  <a:lnTo>
                    <a:pt x="5830881" y="249032"/>
                  </a:lnTo>
                  <a:lnTo>
                    <a:pt x="5834203" y="251883"/>
                  </a:lnTo>
                  <a:lnTo>
                    <a:pt x="5837675" y="257573"/>
                  </a:lnTo>
                  <a:lnTo>
                    <a:pt x="5837675" y="266100"/>
                  </a:lnTo>
                  <a:lnTo>
                    <a:pt x="5840996" y="274640"/>
                  </a:lnTo>
                  <a:lnTo>
                    <a:pt x="5840996" y="277479"/>
                  </a:lnTo>
                  <a:lnTo>
                    <a:pt x="5844317" y="280317"/>
                  </a:lnTo>
                  <a:lnTo>
                    <a:pt x="5847638" y="286006"/>
                  </a:lnTo>
                  <a:lnTo>
                    <a:pt x="5847638" y="297706"/>
                  </a:lnTo>
                  <a:lnTo>
                    <a:pt x="5850960" y="306233"/>
                  </a:lnTo>
                  <a:lnTo>
                    <a:pt x="5850960" y="309085"/>
                  </a:lnTo>
                  <a:lnTo>
                    <a:pt x="5854281" y="309085"/>
                  </a:lnTo>
                  <a:lnTo>
                    <a:pt x="5857753" y="311923"/>
                  </a:lnTo>
                  <a:lnTo>
                    <a:pt x="5857753" y="320450"/>
                  </a:lnTo>
                  <a:lnTo>
                    <a:pt x="5861074" y="323301"/>
                  </a:lnTo>
                  <a:lnTo>
                    <a:pt x="5864396" y="328991"/>
                  </a:lnTo>
                  <a:lnTo>
                    <a:pt x="5867717" y="331829"/>
                  </a:lnTo>
                  <a:lnTo>
                    <a:pt x="5871038" y="334680"/>
                  </a:lnTo>
                  <a:lnTo>
                    <a:pt x="5874359" y="331829"/>
                  </a:lnTo>
                  <a:lnTo>
                    <a:pt x="5877680" y="331829"/>
                  </a:lnTo>
                  <a:lnTo>
                    <a:pt x="5877680" y="337518"/>
                  </a:lnTo>
                  <a:lnTo>
                    <a:pt x="5881153" y="343208"/>
                  </a:lnTo>
                  <a:lnTo>
                    <a:pt x="5881153" y="352056"/>
                  </a:lnTo>
                  <a:lnTo>
                    <a:pt x="5884474" y="360584"/>
                  </a:lnTo>
                  <a:lnTo>
                    <a:pt x="5887795" y="369124"/>
                  </a:lnTo>
                  <a:lnTo>
                    <a:pt x="5887795" y="374813"/>
                  </a:lnTo>
                  <a:lnTo>
                    <a:pt x="5891116" y="383341"/>
                  </a:lnTo>
                  <a:lnTo>
                    <a:pt x="5891116" y="394720"/>
                  </a:lnTo>
                  <a:lnTo>
                    <a:pt x="5894437" y="403568"/>
                  </a:lnTo>
                  <a:lnTo>
                    <a:pt x="5897759" y="409258"/>
                  </a:lnTo>
                  <a:lnTo>
                    <a:pt x="5897759" y="417785"/>
                  </a:lnTo>
                  <a:lnTo>
                    <a:pt x="5901080" y="429164"/>
                  </a:lnTo>
                  <a:lnTo>
                    <a:pt x="5901080" y="437691"/>
                  </a:lnTo>
                  <a:lnTo>
                    <a:pt x="5904552" y="446232"/>
                  </a:lnTo>
                  <a:lnTo>
                    <a:pt x="5907873" y="451921"/>
                  </a:lnTo>
                  <a:lnTo>
                    <a:pt x="5907873" y="454759"/>
                  </a:lnTo>
                  <a:lnTo>
                    <a:pt x="5911195" y="457919"/>
                  </a:lnTo>
                  <a:lnTo>
                    <a:pt x="5911195" y="463608"/>
                  </a:lnTo>
                  <a:lnTo>
                    <a:pt x="5914516" y="466459"/>
                  </a:lnTo>
                  <a:lnTo>
                    <a:pt x="5917837" y="469297"/>
                  </a:lnTo>
                  <a:lnTo>
                    <a:pt x="5917837" y="474986"/>
                  </a:lnTo>
                  <a:lnTo>
                    <a:pt x="5921611" y="480676"/>
                  </a:lnTo>
                  <a:lnTo>
                    <a:pt x="5921611" y="477825"/>
                  </a:lnTo>
                  <a:lnTo>
                    <a:pt x="5924932" y="477825"/>
                  </a:lnTo>
                  <a:lnTo>
                    <a:pt x="5928254" y="474986"/>
                  </a:lnTo>
                  <a:lnTo>
                    <a:pt x="5931575" y="469297"/>
                  </a:lnTo>
                  <a:lnTo>
                    <a:pt x="5931575" y="463608"/>
                  </a:lnTo>
                  <a:lnTo>
                    <a:pt x="5934896" y="457919"/>
                  </a:lnTo>
                  <a:lnTo>
                    <a:pt x="5938217" y="457919"/>
                  </a:lnTo>
                  <a:lnTo>
                    <a:pt x="5938217" y="460770"/>
                  </a:lnTo>
                  <a:lnTo>
                    <a:pt x="5941689" y="463608"/>
                  </a:lnTo>
                  <a:lnTo>
                    <a:pt x="5941689" y="469297"/>
                  </a:lnTo>
                  <a:lnTo>
                    <a:pt x="5945011" y="477825"/>
                  </a:lnTo>
                  <a:lnTo>
                    <a:pt x="5948332" y="486365"/>
                  </a:lnTo>
                  <a:lnTo>
                    <a:pt x="5948332" y="492054"/>
                  </a:lnTo>
                  <a:lnTo>
                    <a:pt x="5951653" y="494893"/>
                  </a:lnTo>
                  <a:lnTo>
                    <a:pt x="5954974" y="497744"/>
                  </a:lnTo>
                  <a:lnTo>
                    <a:pt x="5958295" y="503433"/>
                  </a:lnTo>
                  <a:lnTo>
                    <a:pt x="5958295" y="506271"/>
                  </a:lnTo>
                  <a:lnTo>
                    <a:pt x="5961617" y="506271"/>
                  </a:lnTo>
                  <a:lnTo>
                    <a:pt x="5961617" y="509109"/>
                  </a:lnTo>
                </a:path>
                <a:path w="7167245" h="563879">
                  <a:moveTo>
                    <a:pt x="5961617" y="509109"/>
                  </a:moveTo>
                  <a:lnTo>
                    <a:pt x="5965089" y="517958"/>
                  </a:lnTo>
                  <a:lnTo>
                    <a:pt x="5968410" y="523647"/>
                  </a:lnTo>
                  <a:lnTo>
                    <a:pt x="5968410" y="526499"/>
                  </a:lnTo>
                  <a:lnTo>
                    <a:pt x="5971731" y="529337"/>
                  </a:lnTo>
                  <a:lnTo>
                    <a:pt x="5975052" y="526499"/>
                  </a:lnTo>
                  <a:lnTo>
                    <a:pt x="5978374" y="526499"/>
                  </a:lnTo>
                  <a:lnTo>
                    <a:pt x="5978374" y="523647"/>
                  </a:lnTo>
                  <a:lnTo>
                    <a:pt x="5981695" y="523647"/>
                  </a:lnTo>
                  <a:lnTo>
                    <a:pt x="5985016" y="526499"/>
                  </a:lnTo>
                  <a:lnTo>
                    <a:pt x="5988488" y="529337"/>
                  </a:lnTo>
                  <a:lnTo>
                    <a:pt x="5991810" y="523647"/>
                  </a:lnTo>
                  <a:lnTo>
                    <a:pt x="5991810" y="520809"/>
                  </a:lnTo>
                  <a:lnTo>
                    <a:pt x="5995131" y="517958"/>
                  </a:lnTo>
                  <a:lnTo>
                    <a:pt x="5998452" y="515120"/>
                  </a:lnTo>
                  <a:lnTo>
                    <a:pt x="5998452" y="509109"/>
                  </a:lnTo>
                  <a:lnTo>
                    <a:pt x="6001773" y="500582"/>
                  </a:lnTo>
                  <a:lnTo>
                    <a:pt x="6001773" y="494893"/>
                  </a:lnTo>
                  <a:lnTo>
                    <a:pt x="6005094" y="489203"/>
                  </a:lnTo>
                  <a:lnTo>
                    <a:pt x="6008567" y="480676"/>
                  </a:lnTo>
                  <a:lnTo>
                    <a:pt x="6008567" y="466459"/>
                  </a:lnTo>
                  <a:lnTo>
                    <a:pt x="6011888" y="457919"/>
                  </a:lnTo>
                  <a:lnTo>
                    <a:pt x="6011888" y="451921"/>
                  </a:lnTo>
                  <a:lnTo>
                    <a:pt x="6015209" y="446232"/>
                  </a:lnTo>
                  <a:lnTo>
                    <a:pt x="6018530" y="437691"/>
                  </a:lnTo>
                  <a:lnTo>
                    <a:pt x="6018530" y="426326"/>
                  </a:lnTo>
                  <a:lnTo>
                    <a:pt x="6021851" y="417785"/>
                  </a:lnTo>
                  <a:lnTo>
                    <a:pt x="6021851" y="409258"/>
                  </a:lnTo>
                  <a:lnTo>
                    <a:pt x="6025173" y="403568"/>
                  </a:lnTo>
                  <a:lnTo>
                    <a:pt x="6028494" y="394720"/>
                  </a:lnTo>
                  <a:lnTo>
                    <a:pt x="6028494" y="386192"/>
                  </a:lnTo>
                  <a:lnTo>
                    <a:pt x="6031966" y="383341"/>
                  </a:lnTo>
                  <a:lnTo>
                    <a:pt x="6031966" y="380503"/>
                  </a:lnTo>
                  <a:lnTo>
                    <a:pt x="6035287" y="377652"/>
                  </a:lnTo>
                  <a:lnTo>
                    <a:pt x="6038609" y="374813"/>
                  </a:lnTo>
                  <a:lnTo>
                    <a:pt x="6038609" y="369124"/>
                  </a:lnTo>
                  <a:lnTo>
                    <a:pt x="6041930" y="369124"/>
                  </a:lnTo>
                  <a:lnTo>
                    <a:pt x="6041930" y="371962"/>
                  </a:lnTo>
                  <a:lnTo>
                    <a:pt x="6045251" y="374813"/>
                  </a:lnTo>
                  <a:lnTo>
                    <a:pt x="6048572" y="371962"/>
                  </a:lnTo>
                  <a:lnTo>
                    <a:pt x="6048572" y="369124"/>
                  </a:lnTo>
                  <a:lnTo>
                    <a:pt x="6051893" y="366273"/>
                  </a:lnTo>
                  <a:lnTo>
                    <a:pt x="6055366" y="363435"/>
                  </a:lnTo>
                  <a:lnTo>
                    <a:pt x="6058687" y="363435"/>
                  </a:lnTo>
                  <a:lnTo>
                    <a:pt x="6062008" y="357746"/>
                  </a:lnTo>
                  <a:lnTo>
                    <a:pt x="6065329" y="360584"/>
                  </a:lnTo>
                  <a:lnTo>
                    <a:pt x="6068650" y="360584"/>
                  </a:lnTo>
                  <a:lnTo>
                    <a:pt x="6068650" y="357746"/>
                  </a:lnTo>
                  <a:lnTo>
                    <a:pt x="6071972" y="357746"/>
                  </a:lnTo>
                  <a:lnTo>
                    <a:pt x="6075293" y="357746"/>
                  </a:lnTo>
                  <a:lnTo>
                    <a:pt x="6078765" y="357746"/>
                  </a:lnTo>
                  <a:lnTo>
                    <a:pt x="6082086" y="357746"/>
                  </a:lnTo>
                  <a:lnTo>
                    <a:pt x="6082086" y="360584"/>
                  </a:lnTo>
                  <a:lnTo>
                    <a:pt x="6085408" y="360584"/>
                  </a:lnTo>
                  <a:lnTo>
                    <a:pt x="6088729" y="360584"/>
                  </a:lnTo>
                  <a:lnTo>
                    <a:pt x="6092050" y="360584"/>
                  </a:lnTo>
                  <a:lnTo>
                    <a:pt x="6092050" y="363435"/>
                  </a:lnTo>
                  <a:lnTo>
                    <a:pt x="6095371" y="363435"/>
                  </a:lnTo>
                  <a:lnTo>
                    <a:pt x="6098692" y="363435"/>
                  </a:lnTo>
                  <a:lnTo>
                    <a:pt x="6098692" y="366273"/>
                  </a:lnTo>
                  <a:lnTo>
                    <a:pt x="6102165" y="366273"/>
                  </a:lnTo>
                  <a:lnTo>
                    <a:pt x="6105486" y="366273"/>
                  </a:lnTo>
                  <a:lnTo>
                    <a:pt x="6108807" y="369124"/>
                  </a:lnTo>
                  <a:lnTo>
                    <a:pt x="6108807" y="371962"/>
                  </a:lnTo>
                  <a:lnTo>
                    <a:pt x="6112128" y="374813"/>
                  </a:lnTo>
                  <a:lnTo>
                    <a:pt x="6112128" y="383341"/>
                  </a:lnTo>
                  <a:lnTo>
                    <a:pt x="6115449" y="386192"/>
                  </a:lnTo>
                  <a:lnTo>
                    <a:pt x="6118771" y="389030"/>
                  </a:lnTo>
                  <a:lnTo>
                    <a:pt x="6122092" y="391869"/>
                  </a:lnTo>
                  <a:lnTo>
                    <a:pt x="6125564" y="391869"/>
                  </a:lnTo>
                  <a:lnTo>
                    <a:pt x="6129187" y="394720"/>
                  </a:lnTo>
                  <a:lnTo>
                    <a:pt x="6132508" y="397558"/>
                  </a:lnTo>
                  <a:lnTo>
                    <a:pt x="6135981" y="397558"/>
                  </a:lnTo>
                  <a:lnTo>
                    <a:pt x="6139302" y="397558"/>
                  </a:lnTo>
                  <a:lnTo>
                    <a:pt x="6139302" y="394720"/>
                  </a:lnTo>
                  <a:lnTo>
                    <a:pt x="6142623" y="391869"/>
                  </a:lnTo>
                  <a:lnTo>
                    <a:pt x="6142623" y="386192"/>
                  </a:lnTo>
                  <a:lnTo>
                    <a:pt x="6145944" y="380503"/>
                  </a:lnTo>
                  <a:lnTo>
                    <a:pt x="6149265" y="377652"/>
                  </a:lnTo>
                  <a:lnTo>
                    <a:pt x="6149265" y="374813"/>
                  </a:lnTo>
                  <a:lnTo>
                    <a:pt x="6152587" y="374813"/>
                  </a:lnTo>
                  <a:lnTo>
                    <a:pt x="6152587" y="371962"/>
                  </a:lnTo>
                  <a:lnTo>
                    <a:pt x="6155908" y="371962"/>
                  </a:lnTo>
                  <a:lnTo>
                    <a:pt x="6159380" y="371962"/>
                  </a:lnTo>
                  <a:lnTo>
                    <a:pt x="6159380" y="369124"/>
                  </a:lnTo>
                  <a:lnTo>
                    <a:pt x="6162701" y="366273"/>
                  </a:lnTo>
                  <a:lnTo>
                    <a:pt x="6162701" y="369124"/>
                  </a:lnTo>
                </a:path>
                <a:path w="7167245" h="563879">
                  <a:moveTo>
                    <a:pt x="6162701" y="369124"/>
                  </a:moveTo>
                  <a:lnTo>
                    <a:pt x="6166023" y="369124"/>
                  </a:lnTo>
                  <a:lnTo>
                    <a:pt x="6169344" y="371962"/>
                  </a:lnTo>
                  <a:lnTo>
                    <a:pt x="6169344" y="374813"/>
                  </a:lnTo>
                  <a:lnTo>
                    <a:pt x="6172665" y="383341"/>
                  </a:lnTo>
                  <a:lnTo>
                    <a:pt x="6172665" y="397558"/>
                  </a:lnTo>
                  <a:lnTo>
                    <a:pt x="6175986" y="406406"/>
                  </a:lnTo>
                  <a:lnTo>
                    <a:pt x="6179307" y="417785"/>
                  </a:lnTo>
                  <a:lnTo>
                    <a:pt x="6179307" y="423474"/>
                  </a:lnTo>
                  <a:lnTo>
                    <a:pt x="6182780" y="429164"/>
                  </a:lnTo>
                  <a:lnTo>
                    <a:pt x="6182780" y="434853"/>
                  </a:lnTo>
                  <a:lnTo>
                    <a:pt x="6186101" y="437691"/>
                  </a:lnTo>
                  <a:lnTo>
                    <a:pt x="6189422" y="440542"/>
                  </a:lnTo>
                  <a:lnTo>
                    <a:pt x="6189422" y="443381"/>
                  </a:lnTo>
                  <a:lnTo>
                    <a:pt x="6192743" y="449070"/>
                  </a:lnTo>
                  <a:lnTo>
                    <a:pt x="6192743" y="457919"/>
                  </a:lnTo>
                  <a:lnTo>
                    <a:pt x="6196064" y="463608"/>
                  </a:lnTo>
                  <a:lnTo>
                    <a:pt x="6199386" y="466459"/>
                  </a:lnTo>
                  <a:lnTo>
                    <a:pt x="6202707" y="469297"/>
                  </a:lnTo>
                  <a:lnTo>
                    <a:pt x="6202707" y="472135"/>
                  </a:lnTo>
                  <a:lnTo>
                    <a:pt x="6206179" y="474986"/>
                  </a:lnTo>
                  <a:lnTo>
                    <a:pt x="6209500" y="474986"/>
                  </a:lnTo>
                  <a:lnTo>
                    <a:pt x="6212822" y="477825"/>
                  </a:lnTo>
                  <a:lnTo>
                    <a:pt x="6212822" y="480676"/>
                  </a:lnTo>
                  <a:lnTo>
                    <a:pt x="6216143" y="486365"/>
                  </a:lnTo>
                  <a:lnTo>
                    <a:pt x="6219464" y="483514"/>
                  </a:lnTo>
                  <a:lnTo>
                    <a:pt x="6219464" y="480676"/>
                  </a:lnTo>
                  <a:lnTo>
                    <a:pt x="6222785" y="480676"/>
                  </a:lnTo>
                  <a:lnTo>
                    <a:pt x="6222785" y="474986"/>
                  </a:lnTo>
                  <a:lnTo>
                    <a:pt x="6226106" y="472135"/>
                  </a:lnTo>
                  <a:lnTo>
                    <a:pt x="6229579" y="469297"/>
                  </a:lnTo>
                  <a:lnTo>
                    <a:pt x="6229579" y="466459"/>
                  </a:lnTo>
                  <a:lnTo>
                    <a:pt x="6232900" y="457919"/>
                  </a:lnTo>
                  <a:lnTo>
                    <a:pt x="6232900" y="449070"/>
                  </a:lnTo>
                  <a:lnTo>
                    <a:pt x="6236221" y="440542"/>
                  </a:lnTo>
                  <a:lnTo>
                    <a:pt x="6239542" y="434853"/>
                  </a:lnTo>
                  <a:lnTo>
                    <a:pt x="6239542" y="429164"/>
                  </a:lnTo>
                  <a:lnTo>
                    <a:pt x="6242863" y="426326"/>
                  </a:lnTo>
                  <a:lnTo>
                    <a:pt x="6242863" y="420636"/>
                  </a:lnTo>
                  <a:lnTo>
                    <a:pt x="6246185" y="417785"/>
                  </a:lnTo>
                  <a:lnTo>
                    <a:pt x="6249506" y="414947"/>
                  </a:lnTo>
                  <a:lnTo>
                    <a:pt x="6249506" y="409258"/>
                  </a:lnTo>
                  <a:lnTo>
                    <a:pt x="6252978" y="409258"/>
                  </a:lnTo>
                  <a:lnTo>
                    <a:pt x="6252978" y="406406"/>
                  </a:lnTo>
                  <a:lnTo>
                    <a:pt x="6256299" y="403568"/>
                  </a:lnTo>
                  <a:lnTo>
                    <a:pt x="6259621" y="403568"/>
                  </a:lnTo>
                  <a:lnTo>
                    <a:pt x="6259621" y="400409"/>
                  </a:lnTo>
                  <a:lnTo>
                    <a:pt x="6262942" y="397558"/>
                  </a:lnTo>
                  <a:lnTo>
                    <a:pt x="6266263" y="397558"/>
                  </a:lnTo>
                  <a:lnTo>
                    <a:pt x="6269584" y="394720"/>
                  </a:lnTo>
                  <a:lnTo>
                    <a:pt x="6269584" y="391869"/>
                  </a:lnTo>
                  <a:lnTo>
                    <a:pt x="6272905" y="391869"/>
                  </a:lnTo>
                  <a:lnTo>
                    <a:pt x="6272905" y="389030"/>
                  </a:lnTo>
                  <a:lnTo>
                    <a:pt x="6276378" y="386192"/>
                  </a:lnTo>
                  <a:lnTo>
                    <a:pt x="6279699" y="383341"/>
                  </a:lnTo>
                  <a:lnTo>
                    <a:pt x="6279699" y="386192"/>
                  </a:lnTo>
                  <a:lnTo>
                    <a:pt x="6283020" y="386192"/>
                  </a:lnTo>
                  <a:lnTo>
                    <a:pt x="6286341" y="386192"/>
                  </a:lnTo>
                  <a:lnTo>
                    <a:pt x="6289662" y="389030"/>
                  </a:lnTo>
                  <a:lnTo>
                    <a:pt x="6289662" y="391869"/>
                  </a:lnTo>
                  <a:lnTo>
                    <a:pt x="6292984" y="389030"/>
                  </a:lnTo>
                  <a:lnTo>
                    <a:pt x="6292984" y="386192"/>
                  </a:lnTo>
                  <a:lnTo>
                    <a:pt x="6296456" y="389030"/>
                  </a:lnTo>
                  <a:lnTo>
                    <a:pt x="6299777" y="391869"/>
                  </a:lnTo>
                  <a:lnTo>
                    <a:pt x="6299777" y="389030"/>
                  </a:lnTo>
                  <a:lnTo>
                    <a:pt x="6303098" y="389030"/>
                  </a:lnTo>
                  <a:lnTo>
                    <a:pt x="6303098" y="386192"/>
                  </a:lnTo>
                  <a:lnTo>
                    <a:pt x="6306420" y="386192"/>
                  </a:lnTo>
                  <a:lnTo>
                    <a:pt x="6309741" y="389030"/>
                  </a:lnTo>
                  <a:lnTo>
                    <a:pt x="6313062" y="389030"/>
                  </a:lnTo>
                  <a:lnTo>
                    <a:pt x="6316383" y="391869"/>
                  </a:lnTo>
                  <a:lnTo>
                    <a:pt x="6319855" y="391869"/>
                  </a:lnTo>
                  <a:lnTo>
                    <a:pt x="6323177" y="394720"/>
                  </a:lnTo>
                  <a:lnTo>
                    <a:pt x="6323177" y="400409"/>
                  </a:lnTo>
                  <a:lnTo>
                    <a:pt x="6326498" y="403568"/>
                  </a:lnTo>
                  <a:lnTo>
                    <a:pt x="6329819" y="403568"/>
                  </a:lnTo>
                  <a:lnTo>
                    <a:pt x="6329819" y="400409"/>
                  </a:lnTo>
                  <a:lnTo>
                    <a:pt x="6333140" y="400409"/>
                  </a:lnTo>
                  <a:lnTo>
                    <a:pt x="6333140" y="406406"/>
                  </a:lnTo>
                  <a:lnTo>
                    <a:pt x="6336461" y="409258"/>
                  </a:lnTo>
                  <a:lnTo>
                    <a:pt x="6340236" y="409258"/>
                  </a:lnTo>
                  <a:lnTo>
                    <a:pt x="6343557" y="406406"/>
                  </a:lnTo>
                  <a:lnTo>
                    <a:pt x="6346878" y="406406"/>
                  </a:lnTo>
                  <a:lnTo>
                    <a:pt x="6350199" y="403568"/>
                  </a:lnTo>
                  <a:lnTo>
                    <a:pt x="6350199" y="406406"/>
                  </a:lnTo>
                  <a:lnTo>
                    <a:pt x="6353520" y="409258"/>
                  </a:lnTo>
                  <a:lnTo>
                    <a:pt x="6356993" y="409258"/>
                  </a:lnTo>
                  <a:lnTo>
                    <a:pt x="6360314" y="406406"/>
                  </a:lnTo>
                  <a:lnTo>
                    <a:pt x="6363635" y="403568"/>
                  </a:lnTo>
                  <a:lnTo>
                    <a:pt x="6363635" y="400409"/>
                  </a:lnTo>
                </a:path>
                <a:path w="7167245" h="563879">
                  <a:moveTo>
                    <a:pt x="6363635" y="400409"/>
                  </a:moveTo>
                  <a:lnTo>
                    <a:pt x="6366956" y="400409"/>
                  </a:lnTo>
                  <a:lnTo>
                    <a:pt x="6370277" y="400409"/>
                  </a:lnTo>
                  <a:lnTo>
                    <a:pt x="6370277" y="403568"/>
                  </a:lnTo>
                  <a:lnTo>
                    <a:pt x="6373599" y="406406"/>
                  </a:lnTo>
                  <a:lnTo>
                    <a:pt x="6376920" y="409258"/>
                  </a:lnTo>
                  <a:lnTo>
                    <a:pt x="6380392" y="406406"/>
                  </a:lnTo>
                  <a:lnTo>
                    <a:pt x="6383713" y="409258"/>
                  </a:lnTo>
                  <a:lnTo>
                    <a:pt x="6383713" y="412096"/>
                  </a:lnTo>
                  <a:lnTo>
                    <a:pt x="6387035" y="412096"/>
                  </a:lnTo>
                  <a:lnTo>
                    <a:pt x="6390356" y="412096"/>
                  </a:lnTo>
                  <a:lnTo>
                    <a:pt x="6393677" y="414947"/>
                  </a:lnTo>
                  <a:lnTo>
                    <a:pt x="6393677" y="417785"/>
                  </a:lnTo>
                  <a:lnTo>
                    <a:pt x="6396998" y="420636"/>
                  </a:lnTo>
                  <a:lnTo>
                    <a:pt x="6400319" y="420636"/>
                  </a:lnTo>
                  <a:lnTo>
                    <a:pt x="6400319" y="423474"/>
                  </a:lnTo>
                  <a:lnTo>
                    <a:pt x="6403792" y="426326"/>
                  </a:lnTo>
                  <a:lnTo>
                    <a:pt x="6403792" y="429164"/>
                  </a:lnTo>
                  <a:lnTo>
                    <a:pt x="6407113" y="429164"/>
                  </a:lnTo>
                  <a:lnTo>
                    <a:pt x="6410434" y="426326"/>
                  </a:lnTo>
                  <a:lnTo>
                    <a:pt x="6410434" y="429164"/>
                  </a:lnTo>
                  <a:lnTo>
                    <a:pt x="6413755" y="432002"/>
                  </a:lnTo>
                  <a:lnTo>
                    <a:pt x="6417076" y="434853"/>
                  </a:lnTo>
                  <a:lnTo>
                    <a:pt x="6420398" y="437691"/>
                  </a:lnTo>
                  <a:lnTo>
                    <a:pt x="6423870" y="440542"/>
                  </a:lnTo>
                  <a:lnTo>
                    <a:pt x="6427191" y="440542"/>
                  </a:lnTo>
                  <a:lnTo>
                    <a:pt x="6430512" y="443381"/>
                  </a:lnTo>
                  <a:lnTo>
                    <a:pt x="6430512" y="446232"/>
                  </a:lnTo>
                  <a:lnTo>
                    <a:pt x="6433834" y="449070"/>
                  </a:lnTo>
                  <a:lnTo>
                    <a:pt x="6433834" y="446232"/>
                  </a:lnTo>
                  <a:lnTo>
                    <a:pt x="6437155" y="446232"/>
                  </a:lnTo>
                  <a:lnTo>
                    <a:pt x="6440476" y="449070"/>
                  </a:lnTo>
                  <a:lnTo>
                    <a:pt x="6440476" y="454759"/>
                  </a:lnTo>
                  <a:lnTo>
                    <a:pt x="6443797" y="451921"/>
                  </a:lnTo>
                  <a:lnTo>
                    <a:pt x="6447269" y="451921"/>
                  </a:lnTo>
                  <a:lnTo>
                    <a:pt x="6450591" y="454759"/>
                  </a:lnTo>
                  <a:lnTo>
                    <a:pt x="6453912" y="454759"/>
                  </a:lnTo>
                  <a:lnTo>
                    <a:pt x="6457233" y="454759"/>
                  </a:lnTo>
                  <a:lnTo>
                    <a:pt x="6460554" y="454759"/>
                  </a:lnTo>
                  <a:lnTo>
                    <a:pt x="6460554" y="457919"/>
                  </a:lnTo>
                  <a:lnTo>
                    <a:pt x="6463875" y="457919"/>
                  </a:lnTo>
                  <a:lnTo>
                    <a:pt x="6463875" y="454759"/>
                  </a:lnTo>
                  <a:lnTo>
                    <a:pt x="6467197" y="454759"/>
                  </a:lnTo>
                  <a:lnTo>
                    <a:pt x="6470669" y="457919"/>
                  </a:lnTo>
                  <a:lnTo>
                    <a:pt x="6473990" y="457919"/>
                  </a:lnTo>
                  <a:lnTo>
                    <a:pt x="6477311" y="457919"/>
                  </a:lnTo>
                  <a:lnTo>
                    <a:pt x="6480633" y="454759"/>
                  </a:lnTo>
                  <a:lnTo>
                    <a:pt x="6483954" y="457919"/>
                  </a:lnTo>
                  <a:lnTo>
                    <a:pt x="6483954" y="460770"/>
                  </a:lnTo>
                  <a:lnTo>
                    <a:pt x="6487275" y="460770"/>
                  </a:lnTo>
                  <a:lnTo>
                    <a:pt x="6490596" y="463608"/>
                  </a:lnTo>
                  <a:lnTo>
                    <a:pt x="6494068" y="463608"/>
                  </a:lnTo>
                  <a:lnTo>
                    <a:pt x="6494068" y="466459"/>
                  </a:lnTo>
                  <a:lnTo>
                    <a:pt x="6497390" y="472135"/>
                  </a:lnTo>
                  <a:lnTo>
                    <a:pt x="6500711" y="474986"/>
                  </a:lnTo>
                  <a:lnTo>
                    <a:pt x="6500711" y="472135"/>
                  </a:lnTo>
                  <a:lnTo>
                    <a:pt x="6504032" y="472135"/>
                  </a:lnTo>
                  <a:lnTo>
                    <a:pt x="6507353" y="472135"/>
                  </a:lnTo>
                  <a:lnTo>
                    <a:pt x="6510674" y="472135"/>
                  </a:lnTo>
                  <a:lnTo>
                    <a:pt x="6510674" y="474986"/>
                  </a:lnTo>
                  <a:lnTo>
                    <a:pt x="6513996" y="474986"/>
                  </a:lnTo>
                  <a:lnTo>
                    <a:pt x="6513996" y="469297"/>
                  </a:lnTo>
                  <a:lnTo>
                    <a:pt x="6517468" y="466459"/>
                  </a:lnTo>
                  <a:lnTo>
                    <a:pt x="6520789" y="469297"/>
                  </a:lnTo>
                  <a:lnTo>
                    <a:pt x="6524110" y="469297"/>
                  </a:lnTo>
                  <a:lnTo>
                    <a:pt x="6524110" y="466459"/>
                  </a:lnTo>
                  <a:lnTo>
                    <a:pt x="6527431" y="466459"/>
                  </a:lnTo>
                  <a:lnTo>
                    <a:pt x="6530753" y="469297"/>
                  </a:lnTo>
                  <a:lnTo>
                    <a:pt x="6534074" y="469297"/>
                  </a:lnTo>
                  <a:lnTo>
                    <a:pt x="6534074" y="466459"/>
                  </a:lnTo>
                  <a:lnTo>
                    <a:pt x="6537395" y="460770"/>
                  </a:lnTo>
                  <a:lnTo>
                    <a:pt x="6540867" y="457919"/>
                  </a:lnTo>
                  <a:lnTo>
                    <a:pt x="6544189" y="457919"/>
                  </a:lnTo>
                  <a:lnTo>
                    <a:pt x="6544189" y="454759"/>
                  </a:lnTo>
                  <a:lnTo>
                    <a:pt x="6547812" y="449070"/>
                  </a:lnTo>
                  <a:lnTo>
                    <a:pt x="6551133" y="443381"/>
                  </a:lnTo>
                  <a:lnTo>
                    <a:pt x="6551133" y="440542"/>
                  </a:lnTo>
                  <a:lnTo>
                    <a:pt x="6554605" y="437691"/>
                  </a:lnTo>
                  <a:lnTo>
                    <a:pt x="6554605" y="440542"/>
                  </a:lnTo>
                  <a:lnTo>
                    <a:pt x="6557926" y="437691"/>
                  </a:lnTo>
                  <a:lnTo>
                    <a:pt x="6561248" y="434853"/>
                  </a:lnTo>
                  <a:lnTo>
                    <a:pt x="6561248" y="429164"/>
                  </a:lnTo>
                  <a:lnTo>
                    <a:pt x="6564569" y="429164"/>
                  </a:lnTo>
                  <a:lnTo>
                    <a:pt x="6564569" y="426326"/>
                  </a:lnTo>
                </a:path>
                <a:path w="7167245" h="563879">
                  <a:moveTo>
                    <a:pt x="6564569" y="426326"/>
                  </a:moveTo>
                  <a:lnTo>
                    <a:pt x="6567890" y="423474"/>
                  </a:lnTo>
                  <a:lnTo>
                    <a:pt x="6571211" y="423474"/>
                  </a:lnTo>
                  <a:lnTo>
                    <a:pt x="6574683" y="423474"/>
                  </a:lnTo>
                  <a:lnTo>
                    <a:pt x="6574683" y="420636"/>
                  </a:lnTo>
                  <a:lnTo>
                    <a:pt x="6578005" y="409258"/>
                  </a:lnTo>
                  <a:lnTo>
                    <a:pt x="6581326" y="391869"/>
                  </a:lnTo>
                  <a:lnTo>
                    <a:pt x="6581326" y="383341"/>
                  </a:lnTo>
                  <a:lnTo>
                    <a:pt x="6584647" y="377652"/>
                  </a:lnTo>
                  <a:lnTo>
                    <a:pt x="6584647" y="371962"/>
                  </a:lnTo>
                  <a:lnTo>
                    <a:pt x="6587968" y="366273"/>
                  </a:lnTo>
                  <a:lnTo>
                    <a:pt x="6591289" y="360584"/>
                  </a:lnTo>
                  <a:lnTo>
                    <a:pt x="6591289" y="357746"/>
                  </a:lnTo>
                  <a:lnTo>
                    <a:pt x="6594611" y="357746"/>
                  </a:lnTo>
                  <a:lnTo>
                    <a:pt x="6598083" y="357746"/>
                  </a:lnTo>
                  <a:lnTo>
                    <a:pt x="6601404" y="360584"/>
                  </a:lnTo>
                  <a:lnTo>
                    <a:pt x="6604725" y="360584"/>
                  </a:lnTo>
                  <a:lnTo>
                    <a:pt x="6608047" y="363435"/>
                  </a:lnTo>
                  <a:lnTo>
                    <a:pt x="6611368" y="363435"/>
                  </a:lnTo>
                  <a:lnTo>
                    <a:pt x="6611368" y="366273"/>
                  </a:lnTo>
                  <a:lnTo>
                    <a:pt x="6614689" y="369124"/>
                  </a:lnTo>
                  <a:lnTo>
                    <a:pt x="6618010" y="369124"/>
                  </a:lnTo>
                  <a:lnTo>
                    <a:pt x="6621482" y="374813"/>
                  </a:lnTo>
                  <a:lnTo>
                    <a:pt x="6621482" y="383341"/>
                  </a:lnTo>
                  <a:lnTo>
                    <a:pt x="6624804" y="389030"/>
                  </a:lnTo>
                  <a:lnTo>
                    <a:pt x="6624804" y="391869"/>
                  </a:lnTo>
                  <a:lnTo>
                    <a:pt x="6628125" y="397558"/>
                  </a:lnTo>
                  <a:lnTo>
                    <a:pt x="6631446" y="406406"/>
                  </a:lnTo>
                  <a:lnTo>
                    <a:pt x="6631446" y="414947"/>
                  </a:lnTo>
                  <a:lnTo>
                    <a:pt x="6634767" y="423474"/>
                  </a:lnTo>
                  <a:lnTo>
                    <a:pt x="6634767" y="432002"/>
                  </a:lnTo>
                  <a:lnTo>
                    <a:pt x="6638088" y="437691"/>
                  </a:lnTo>
                  <a:lnTo>
                    <a:pt x="6641410" y="446232"/>
                  </a:lnTo>
                  <a:lnTo>
                    <a:pt x="6641410" y="449070"/>
                  </a:lnTo>
                  <a:lnTo>
                    <a:pt x="6644882" y="451921"/>
                  </a:lnTo>
                  <a:lnTo>
                    <a:pt x="6644882" y="454759"/>
                  </a:lnTo>
                  <a:lnTo>
                    <a:pt x="6648203" y="454759"/>
                  </a:lnTo>
                  <a:lnTo>
                    <a:pt x="6651524" y="454759"/>
                  </a:lnTo>
                  <a:lnTo>
                    <a:pt x="6654846" y="457919"/>
                  </a:lnTo>
                  <a:lnTo>
                    <a:pt x="6661488" y="457919"/>
                  </a:lnTo>
                  <a:lnTo>
                    <a:pt x="6664809" y="454759"/>
                  </a:lnTo>
                  <a:lnTo>
                    <a:pt x="6668281" y="460770"/>
                  </a:lnTo>
                  <a:lnTo>
                    <a:pt x="6671603" y="457919"/>
                  </a:lnTo>
                  <a:lnTo>
                    <a:pt x="6671603" y="451921"/>
                  </a:lnTo>
                  <a:lnTo>
                    <a:pt x="6674924" y="446232"/>
                  </a:lnTo>
                  <a:lnTo>
                    <a:pt x="6678245" y="446232"/>
                  </a:lnTo>
                  <a:lnTo>
                    <a:pt x="6681566" y="446232"/>
                  </a:lnTo>
                  <a:lnTo>
                    <a:pt x="6681566" y="443381"/>
                  </a:lnTo>
                  <a:lnTo>
                    <a:pt x="6684887" y="440542"/>
                  </a:lnTo>
                  <a:lnTo>
                    <a:pt x="6688209" y="437691"/>
                  </a:lnTo>
                  <a:lnTo>
                    <a:pt x="6691681" y="434853"/>
                  </a:lnTo>
                  <a:lnTo>
                    <a:pt x="6691681" y="432002"/>
                  </a:lnTo>
                  <a:lnTo>
                    <a:pt x="6695002" y="432002"/>
                  </a:lnTo>
                  <a:lnTo>
                    <a:pt x="6695002" y="429164"/>
                  </a:lnTo>
                  <a:lnTo>
                    <a:pt x="6698323" y="429164"/>
                  </a:lnTo>
                  <a:lnTo>
                    <a:pt x="6701644" y="429164"/>
                  </a:lnTo>
                  <a:lnTo>
                    <a:pt x="6701644" y="423474"/>
                  </a:lnTo>
                  <a:lnTo>
                    <a:pt x="6704966" y="420636"/>
                  </a:lnTo>
                  <a:lnTo>
                    <a:pt x="6708287" y="423474"/>
                  </a:lnTo>
                  <a:lnTo>
                    <a:pt x="6711608" y="420636"/>
                  </a:lnTo>
                  <a:lnTo>
                    <a:pt x="6715080" y="417785"/>
                  </a:lnTo>
                  <a:lnTo>
                    <a:pt x="6715080" y="414947"/>
                  </a:lnTo>
                  <a:lnTo>
                    <a:pt x="6718402" y="412096"/>
                  </a:lnTo>
                  <a:lnTo>
                    <a:pt x="6721723" y="412096"/>
                  </a:lnTo>
                  <a:lnTo>
                    <a:pt x="6725044" y="409258"/>
                  </a:lnTo>
                  <a:lnTo>
                    <a:pt x="6728365" y="406406"/>
                  </a:lnTo>
                  <a:lnTo>
                    <a:pt x="6731686" y="409258"/>
                  </a:lnTo>
                  <a:lnTo>
                    <a:pt x="6731686" y="406406"/>
                  </a:lnTo>
                  <a:lnTo>
                    <a:pt x="6735159" y="406406"/>
                  </a:lnTo>
                  <a:lnTo>
                    <a:pt x="6735159" y="409258"/>
                  </a:lnTo>
                  <a:lnTo>
                    <a:pt x="6738480" y="412096"/>
                  </a:lnTo>
                  <a:lnTo>
                    <a:pt x="6741801" y="412096"/>
                  </a:lnTo>
                  <a:lnTo>
                    <a:pt x="6745122" y="417785"/>
                  </a:lnTo>
                  <a:lnTo>
                    <a:pt x="6745122" y="420636"/>
                  </a:lnTo>
                  <a:lnTo>
                    <a:pt x="6748443" y="420636"/>
                  </a:lnTo>
                  <a:lnTo>
                    <a:pt x="6751765" y="420636"/>
                  </a:lnTo>
                  <a:lnTo>
                    <a:pt x="6751765" y="417785"/>
                  </a:lnTo>
                  <a:lnTo>
                    <a:pt x="6755086" y="420636"/>
                  </a:lnTo>
                  <a:lnTo>
                    <a:pt x="6755086" y="423474"/>
                  </a:lnTo>
                  <a:lnTo>
                    <a:pt x="6758860" y="426326"/>
                  </a:lnTo>
                  <a:lnTo>
                    <a:pt x="6762181" y="429164"/>
                  </a:lnTo>
                  <a:lnTo>
                    <a:pt x="6762181" y="432002"/>
                  </a:lnTo>
                  <a:lnTo>
                    <a:pt x="6765502" y="434853"/>
                  </a:lnTo>
                </a:path>
                <a:path w="7167245" h="563879">
                  <a:moveTo>
                    <a:pt x="6765502" y="434853"/>
                  </a:moveTo>
                  <a:lnTo>
                    <a:pt x="6768824" y="432002"/>
                  </a:lnTo>
                  <a:lnTo>
                    <a:pt x="6772296" y="432002"/>
                  </a:lnTo>
                  <a:lnTo>
                    <a:pt x="6772296" y="437691"/>
                  </a:lnTo>
                  <a:lnTo>
                    <a:pt x="6775617" y="437691"/>
                  </a:lnTo>
                  <a:lnTo>
                    <a:pt x="6775617" y="434853"/>
                  </a:lnTo>
                  <a:lnTo>
                    <a:pt x="6778938" y="432002"/>
                  </a:lnTo>
                  <a:lnTo>
                    <a:pt x="6782260" y="434853"/>
                  </a:lnTo>
                  <a:lnTo>
                    <a:pt x="6785581" y="434853"/>
                  </a:lnTo>
                  <a:lnTo>
                    <a:pt x="6785581" y="432002"/>
                  </a:lnTo>
                  <a:lnTo>
                    <a:pt x="6788902" y="432002"/>
                  </a:lnTo>
                  <a:lnTo>
                    <a:pt x="6792223" y="434853"/>
                  </a:lnTo>
                  <a:lnTo>
                    <a:pt x="6795695" y="432002"/>
                  </a:lnTo>
                  <a:lnTo>
                    <a:pt x="6799017" y="432002"/>
                  </a:lnTo>
                  <a:lnTo>
                    <a:pt x="6802338" y="434853"/>
                  </a:lnTo>
                  <a:lnTo>
                    <a:pt x="6802338" y="432002"/>
                  </a:lnTo>
                  <a:lnTo>
                    <a:pt x="6805659" y="432002"/>
                  </a:lnTo>
                  <a:lnTo>
                    <a:pt x="6805659" y="429164"/>
                  </a:lnTo>
                  <a:lnTo>
                    <a:pt x="6808980" y="429164"/>
                  </a:lnTo>
                  <a:lnTo>
                    <a:pt x="6812301" y="426326"/>
                  </a:lnTo>
                  <a:lnTo>
                    <a:pt x="6812301" y="423474"/>
                  </a:lnTo>
                  <a:lnTo>
                    <a:pt x="6815623" y="423474"/>
                  </a:lnTo>
                  <a:lnTo>
                    <a:pt x="6815623" y="420636"/>
                  </a:lnTo>
                  <a:lnTo>
                    <a:pt x="6819095" y="420636"/>
                  </a:lnTo>
                  <a:lnTo>
                    <a:pt x="6822416" y="417785"/>
                  </a:lnTo>
                  <a:lnTo>
                    <a:pt x="6822416" y="414947"/>
                  </a:lnTo>
                  <a:lnTo>
                    <a:pt x="6825737" y="412096"/>
                  </a:lnTo>
                  <a:lnTo>
                    <a:pt x="6825737" y="409258"/>
                  </a:lnTo>
                  <a:lnTo>
                    <a:pt x="6829059" y="409258"/>
                  </a:lnTo>
                  <a:lnTo>
                    <a:pt x="6832380" y="409258"/>
                  </a:lnTo>
                  <a:lnTo>
                    <a:pt x="6832380" y="403568"/>
                  </a:lnTo>
                  <a:lnTo>
                    <a:pt x="6835701" y="400409"/>
                  </a:lnTo>
                  <a:lnTo>
                    <a:pt x="6835701" y="397558"/>
                  </a:lnTo>
                  <a:lnTo>
                    <a:pt x="6839022" y="391869"/>
                  </a:lnTo>
                  <a:lnTo>
                    <a:pt x="6842494" y="391869"/>
                  </a:lnTo>
                  <a:lnTo>
                    <a:pt x="6845816" y="389030"/>
                  </a:lnTo>
                  <a:lnTo>
                    <a:pt x="6845816" y="383341"/>
                  </a:lnTo>
                  <a:lnTo>
                    <a:pt x="6849137" y="383341"/>
                  </a:lnTo>
                  <a:lnTo>
                    <a:pt x="6852458" y="380503"/>
                  </a:lnTo>
                  <a:lnTo>
                    <a:pt x="6852458" y="377652"/>
                  </a:lnTo>
                  <a:lnTo>
                    <a:pt x="6855779" y="380503"/>
                  </a:lnTo>
                  <a:lnTo>
                    <a:pt x="6859100" y="383341"/>
                  </a:lnTo>
                  <a:lnTo>
                    <a:pt x="6862573" y="380503"/>
                  </a:lnTo>
                  <a:lnTo>
                    <a:pt x="6865894" y="380503"/>
                  </a:lnTo>
                  <a:lnTo>
                    <a:pt x="6869215" y="380503"/>
                  </a:lnTo>
                  <a:lnTo>
                    <a:pt x="6872536" y="383341"/>
                  </a:lnTo>
                  <a:lnTo>
                    <a:pt x="6872536" y="386192"/>
                  </a:lnTo>
                  <a:lnTo>
                    <a:pt x="6875857" y="389030"/>
                  </a:lnTo>
                  <a:lnTo>
                    <a:pt x="6875857" y="391869"/>
                  </a:lnTo>
                  <a:lnTo>
                    <a:pt x="6879179" y="391869"/>
                  </a:lnTo>
                  <a:lnTo>
                    <a:pt x="6882500" y="394720"/>
                  </a:lnTo>
                  <a:lnTo>
                    <a:pt x="6885972" y="394720"/>
                  </a:lnTo>
                  <a:lnTo>
                    <a:pt x="6885972" y="391869"/>
                  </a:lnTo>
                  <a:lnTo>
                    <a:pt x="6889293" y="394720"/>
                  </a:lnTo>
                  <a:lnTo>
                    <a:pt x="6892615" y="394720"/>
                  </a:lnTo>
                  <a:lnTo>
                    <a:pt x="6895936" y="394720"/>
                  </a:lnTo>
                  <a:lnTo>
                    <a:pt x="6895936" y="397558"/>
                  </a:lnTo>
                  <a:lnTo>
                    <a:pt x="6899257" y="403568"/>
                  </a:lnTo>
                  <a:lnTo>
                    <a:pt x="6902578" y="403568"/>
                  </a:lnTo>
                  <a:lnTo>
                    <a:pt x="6902578" y="400409"/>
                  </a:lnTo>
                  <a:lnTo>
                    <a:pt x="6905899" y="400409"/>
                  </a:lnTo>
                  <a:lnTo>
                    <a:pt x="6905899" y="403568"/>
                  </a:lnTo>
                  <a:lnTo>
                    <a:pt x="6909372" y="409258"/>
                  </a:lnTo>
                  <a:lnTo>
                    <a:pt x="6912693" y="409258"/>
                  </a:lnTo>
                  <a:lnTo>
                    <a:pt x="6916014" y="409258"/>
                  </a:lnTo>
                  <a:lnTo>
                    <a:pt x="6916014" y="412096"/>
                  </a:lnTo>
                  <a:lnTo>
                    <a:pt x="6919335" y="414947"/>
                  </a:lnTo>
                  <a:lnTo>
                    <a:pt x="6922656" y="414947"/>
                  </a:lnTo>
                  <a:lnTo>
                    <a:pt x="6925978" y="414947"/>
                  </a:lnTo>
                  <a:lnTo>
                    <a:pt x="6925978" y="412096"/>
                  </a:lnTo>
                  <a:lnTo>
                    <a:pt x="6929299" y="412096"/>
                  </a:lnTo>
                  <a:lnTo>
                    <a:pt x="6932771" y="412096"/>
                  </a:lnTo>
                  <a:lnTo>
                    <a:pt x="6932771" y="409258"/>
                  </a:lnTo>
                  <a:lnTo>
                    <a:pt x="6936092" y="406406"/>
                  </a:lnTo>
                  <a:lnTo>
                    <a:pt x="6939414" y="409258"/>
                  </a:lnTo>
                  <a:lnTo>
                    <a:pt x="6942735" y="409258"/>
                  </a:lnTo>
                  <a:lnTo>
                    <a:pt x="6942735" y="412096"/>
                  </a:lnTo>
                  <a:lnTo>
                    <a:pt x="6946056" y="414947"/>
                  </a:lnTo>
                  <a:lnTo>
                    <a:pt x="6949377" y="414947"/>
                  </a:lnTo>
                  <a:lnTo>
                    <a:pt x="6952698" y="417785"/>
                  </a:lnTo>
                  <a:lnTo>
                    <a:pt x="6952698" y="420636"/>
                  </a:lnTo>
                  <a:lnTo>
                    <a:pt x="6956171" y="420636"/>
                  </a:lnTo>
                  <a:lnTo>
                    <a:pt x="6959492" y="420636"/>
                  </a:lnTo>
                  <a:lnTo>
                    <a:pt x="6962813" y="420636"/>
                  </a:lnTo>
                  <a:lnTo>
                    <a:pt x="6962813" y="423474"/>
                  </a:lnTo>
                  <a:lnTo>
                    <a:pt x="6966134" y="420636"/>
                  </a:lnTo>
                </a:path>
                <a:path w="7167245" h="563879">
                  <a:moveTo>
                    <a:pt x="6966134" y="420636"/>
                  </a:moveTo>
                  <a:lnTo>
                    <a:pt x="6969908" y="423474"/>
                  </a:lnTo>
                  <a:lnTo>
                    <a:pt x="6973230" y="426326"/>
                  </a:lnTo>
                  <a:lnTo>
                    <a:pt x="6973230" y="434853"/>
                  </a:lnTo>
                  <a:lnTo>
                    <a:pt x="6976551" y="449070"/>
                  </a:lnTo>
                  <a:lnTo>
                    <a:pt x="6976551" y="469297"/>
                  </a:lnTo>
                  <a:lnTo>
                    <a:pt x="6979872" y="480676"/>
                  </a:lnTo>
                  <a:lnTo>
                    <a:pt x="6983193" y="489203"/>
                  </a:lnTo>
                  <a:lnTo>
                    <a:pt x="6983193" y="492054"/>
                  </a:lnTo>
                  <a:lnTo>
                    <a:pt x="6986514" y="492054"/>
                  </a:lnTo>
                  <a:lnTo>
                    <a:pt x="6986514" y="494893"/>
                  </a:lnTo>
                  <a:lnTo>
                    <a:pt x="6989987" y="500582"/>
                  </a:lnTo>
                  <a:lnTo>
                    <a:pt x="6993308" y="506271"/>
                  </a:lnTo>
                  <a:lnTo>
                    <a:pt x="6993308" y="509109"/>
                  </a:lnTo>
                  <a:lnTo>
                    <a:pt x="6996629" y="509109"/>
                  </a:lnTo>
                  <a:lnTo>
                    <a:pt x="6999950" y="515120"/>
                  </a:lnTo>
                  <a:lnTo>
                    <a:pt x="7003272" y="515120"/>
                  </a:lnTo>
                  <a:lnTo>
                    <a:pt x="7003272" y="511961"/>
                  </a:lnTo>
                  <a:lnTo>
                    <a:pt x="7006593" y="509109"/>
                  </a:lnTo>
                  <a:lnTo>
                    <a:pt x="7006593" y="506271"/>
                  </a:lnTo>
                  <a:lnTo>
                    <a:pt x="7009914" y="503433"/>
                  </a:lnTo>
                  <a:lnTo>
                    <a:pt x="7013386" y="500582"/>
                  </a:lnTo>
                  <a:lnTo>
                    <a:pt x="7016707" y="494893"/>
                  </a:lnTo>
                  <a:lnTo>
                    <a:pt x="7016707" y="486365"/>
                  </a:lnTo>
                  <a:lnTo>
                    <a:pt x="7020029" y="480676"/>
                  </a:lnTo>
                  <a:lnTo>
                    <a:pt x="7023350" y="477825"/>
                  </a:lnTo>
                  <a:lnTo>
                    <a:pt x="7023350" y="474986"/>
                  </a:lnTo>
                  <a:lnTo>
                    <a:pt x="7026671" y="469297"/>
                  </a:lnTo>
                  <a:lnTo>
                    <a:pt x="7026671" y="457919"/>
                  </a:lnTo>
                  <a:lnTo>
                    <a:pt x="7029992" y="446232"/>
                  </a:lnTo>
                  <a:lnTo>
                    <a:pt x="7033313" y="440542"/>
                  </a:lnTo>
                  <a:lnTo>
                    <a:pt x="7033313" y="434853"/>
                  </a:lnTo>
                  <a:lnTo>
                    <a:pt x="7036786" y="426326"/>
                  </a:lnTo>
                  <a:lnTo>
                    <a:pt x="7036786" y="417785"/>
                  </a:lnTo>
                  <a:lnTo>
                    <a:pt x="7040107" y="409258"/>
                  </a:lnTo>
                  <a:lnTo>
                    <a:pt x="7043428" y="403568"/>
                  </a:lnTo>
                  <a:lnTo>
                    <a:pt x="7043428" y="397558"/>
                  </a:lnTo>
                  <a:lnTo>
                    <a:pt x="7046749" y="394720"/>
                  </a:lnTo>
                  <a:lnTo>
                    <a:pt x="7046749" y="391869"/>
                  </a:lnTo>
                  <a:lnTo>
                    <a:pt x="7050070" y="391869"/>
                  </a:lnTo>
                  <a:lnTo>
                    <a:pt x="7053392" y="389030"/>
                  </a:lnTo>
                  <a:lnTo>
                    <a:pt x="7056713" y="391869"/>
                  </a:lnTo>
                  <a:lnTo>
                    <a:pt x="7056713" y="394720"/>
                  </a:lnTo>
                  <a:lnTo>
                    <a:pt x="7060185" y="394720"/>
                  </a:lnTo>
                  <a:lnTo>
                    <a:pt x="7063506" y="397558"/>
                  </a:lnTo>
                  <a:lnTo>
                    <a:pt x="7063506" y="400409"/>
                  </a:lnTo>
                  <a:lnTo>
                    <a:pt x="7066828" y="400409"/>
                  </a:lnTo>
                  <a:lnTo>
                    <a:pt x="7070149" y="403568"/>
                  </a:lnTo>
                  <a:lnTo>
                    <a:pt x="7073470" y="409258"/>
                  </a:lnTo>
                  <a:lnTo>
                    <a:pt x="7073470" y="412096"/>
                  </a:lnTo>
                  <a:lnTo>
                    <a:pt x="7076791" y="412096"/>
                  </a:lnTo>
                  <a:lnTo>
                    <a:pt x="7080112" y="412096"/>
                  </a:lnTo>
                  <a:lnTo>
                    <a:pt x="7083585" y="414947"/>
                  </a:lnTo>
                  <a:lnTo>
                    <a:pt x="7086906" y="417785"/>
                  </a:lnTo>
                  <a:lnTo>
                    <a:pt x="7086906" y="420636"/>
                  </a:lnTo>
                  <a:lnTo>
                    <a:pt x="7090227" y="426326"/>
                  </a:lnTo>
                  <a:lnTo>
                    <a:pt x="7093548" y="426326"/>
                  </a:lnTo>
                  <a:lnTo>
                    <a:pt x="7096869" y="429164"/>
                  </a:lnTo>
                  <a:lnTo>
                    <a:pt x="7100191" y="426326"/>
                  </a:lnTo>
                  <a:lnTo>
                    <a:pt x="7103512" y="426326"/>
                  </a:lnTo>
                  <a:lnTo>
                    <a:pt x="7103512" y="429164"/>
                  </a:lnTo>
                  <a:lnTo>
                    <a:pt x="7106984" y="432002"/>
                  </a:lnTo>
                  <a:lnTo>
                    <a:pt x="7106984" y="429164"/>
                  </a:lnTo>
                  <a:lnTo>
                    <a:pt x="7110305" y="426326"/>
                  </a:lnTo>
                  <a:lnTo>
                    <a:pt x="7113627" y="426326"/>
                  </a:lnTo>
                  <a:lnTo>
                    <a:pt x="7113627" y="423474"/>
                  </a:lnTo>
                  <a:lnTo>
                    <a:pt x="7116948" y="423474"/>
                  </a:lnTo>
                  <a:lnTo>
                    <a:pt x="7120269" y="417785"/>
                  </a:lnTo>
                  <a:lnTo>
                    <a:pt x="7123590" y="417785"/>
                  </a:lnTo>
                  <a:lnTo>
                    <a:pt x="7123590" y="420636"/>
                  </a:lnTo>
                  <a:lnTo>
                    <a:pt x="7126911" y="417785"/>
                  </a:lnTo>
                  <a:lnTo>
                    <a:pt x="7130384" y="414947"/>
                  </a:lnTo>
                  <a:lnTo>
                    <a:pt x="7133705" y="412096"/>
                  </a:lnTo>
                  <a:lnTo>
                    <a:pt x="7133705" y="406406"/>
                  </a:lnTo>
                  <a:lnTo>
                    <a:pt x="7137026" y="403568"/>
                  </a:lnTo>
                  <a:lnTo>
                    <a:pt x="7137026" y="406406"/>
                  </a:lnTo>
                  <a:lnTo>
                    <a:pt x="7140347" y="412096"/>
                  </a:lnTo>
                  <a:lnTo>
                    <a:pt x="7143668" y="412096"/>
                  </a:lnTo>
                  <a:lnTo>
                    <a:pt x="7143668" y="409258"/>
                  </a:lnTo>
                  <a:lnTo>
                    <a:pt x="7146990" y="409258"/>
                  </a:lnTo>
                  <a:lnTo>
                    <a:pt x="7146990" y="412096"/>
                  </a:lnTo>
                  <a:lnTo>
                    <a:pt x="7150311" y="412096"/>
                  </a:lnTo>
                  <a:lnTo>
                    <a:pt x="7153783" y="412096"/>
                  </a:lnTo>
                  <a:lnTo>
                    <a:pt x="7157104" y="414947"/>
                  </a:lnTo>
                  <a:lnTo>
                    <a:pt x="7157104" y="412096"/>
                  </a:lnTo>
                  <a:lnTo>
                    <a:pt x="7160426" y="412096"/>
                  </a:lnTo>
                  <a:lnTo>
                    <a:pt x="7163747" y="409258"/>
                  </a:lnTo>
                  <a:lnTo>
                    <a:pt x="7163747" y="406406"/>
                  </a:lnTo>
                  <a:lnTo>
                    <a:pt x="7167068" y="400409"/>
                  </a:lnTo>
                  <a:lnTo>
                    <a:pt x="7167068" y="394720"/>
                  </a:lnTo>
                </a:path>
                <a:path w="7167245" h="563879">
                  <a:moveTo>
                    <a:pt x="0" y="500582"/>
                  </a:moveTo>
                  <a:lnTo>
                    <a:pt x="13375" y="500582"/>
                  </a:lnTo>
                  <a:lnTo>
                    <a:pt x="0" y="500582"/>
                  </a:lnTo>
                </a:path>
              </a:pathLst>
            </a:custGeom>
            <a:ln w="6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0914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4226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37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0914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4226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37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0914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6154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37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92841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86154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37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2841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6154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37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92841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88081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37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94769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88081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37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94769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88081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37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394769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90009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37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96697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90009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37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96697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90009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37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96697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91877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198670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191877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98670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191877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98670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93895" y="5706198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00538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93895" y="6049702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00538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93895" y="639289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0538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95762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002556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95762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02556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95762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002556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397781" y="5706198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404423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97781" y="6049702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404423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397781" y="639289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04423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799648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06291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799648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06291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799648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06291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01516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08309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201516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208309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201516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08309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603081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737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609875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603081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737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609875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03081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737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609875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005100" y="5706198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011742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05100" y="6049702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011742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005100" y="639289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011742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406967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413610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06967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413610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406967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413610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08986" y="5706198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15628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808986" y="6049702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815628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808986" y="639289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15628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10853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17495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210853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217495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10853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217495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12720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619514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612720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619514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612720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619514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14738" y="5706198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021381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014738" y="6049702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021381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014739" y="6392897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4">
                  <a:moveTo>
                    <a:pt x="0" y="0"/>
                  </a:moveTo>
                  <a:lnTo>
                    <a:pt x="13284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021381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416606" y="57061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423248" y="570050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9"/>
                  </a:moveTo>
                  <a:lnTo>
                    <a:pt x="3343" y="5689"/>
                  </a:lnTo>
                </a:path>
              </a:pathLst>
            </a:custGeom>
            <a:ln w="11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416606" y="604970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423248" y="6043704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-3343" y="5843"/>
                  </a:moveTo>
                  <a:lnTo>
                    <a:pt x="3343" y="5843"/>
                  </a:lnTo>
                </a:path>
              </a:pathLst>
            </a:custGeom>
            <a:ln w="116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416606" y="6392897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435" y="0"/>
                  </a:lnTo>
                  <a:lnTo>
                    <a:pt x="0" y="0"/>
                  </a:lnTo>
                </a:path>
              </a:pathLst>
            </a:custGeom>
            <a:ln w="56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423248" y="6387208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-3343" y="5682"/>
                  </a:moveTo>
                  <a:lnTo>
                    <a:pt x="3343" y="5682"/>
                  </a:lnTo>
                </a:path>
              </a:pathLst>
            </a:custGeom>
            <a:ln w="11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751294" y="5588957"/>
              <a:ext cx="60960" cy="23495"/>
            </a:xfrm>
            <a:custGeom>
              <a:avLst/>
              <a:gdLst/>
              <a:ahLst/>
              <a:cxnLst/>
              <a:rect l="l" t="t" r="r" b="b"/>
              <a:pathLst>
                <a:path w="60959" h="23495">
                  <a:moveTo>
                    <a:pt x="0" y="11378"/>
                  </a:moveTo>
                  <a:lnTo>
                    <a:pt x="3321" y="11378"/>
                  </a:lnTo>
                  <a:lnTo>
                    <a:pt x="6793" y="8527"/>
                  </a:lnTo>
                  <a:lnTo>
                    <a:pt x="10416" y="8527"/>
                  </a:lnTo>
                  <a:lnTo>
                    <a:pt x="10416" y="11378"/>
                  </a:lnTo>
                  <a:lnTo>
                    <a:pt x="13737" y="8527"/>
                  </a:lnTo>
                  <a:lnTo>
                    <a:pt x="17058" y="5689"/>
                  </a:lnTo>
                  <a:lnTo>
                    <a:pt x="20531" y="2851"/>
                  </a:lnTo>
                  <a:lnTo>
                    <a:pt x="20531" y="0"/>
                  </a:lnTo>
                  <a:lnTo>
                    <a:pt x="23852" y="2851"/>
                  </a:lnTo>
                  <a:lnTo>
                    <a:pt x="27173" y="5689"/>
                  </a:lnTo>
                  <a:lnTo>
                    <a:pt x="27173" y="8527"/>
                  </a:lnTo>
                  <a:lnTo>
                    <a:pt x="30494" y="8527"/>
                  </a:lnTo>
                  <a:lnTo>
                    <a:pt x="33816" y="8527"/>
                  </a:lnTo>
                  <a:lnTo>
                    <a:pt x="37137" y="8527"/>
                  </a:lnTo>
                  <a:lnTo>
                    <a:pt x="37137" y="11378"/>
                  </a:lnTo>
                  <a:lnTo>
                    <a:pt x="40458" y="17067"/>
                  </a:lnTo>
                  <a:lnTo>
                    <a:pt x="47251" y="17067"/>
                  </a:lnTo>
                  <a:lnTo>
                    <a:pt x="50573" y="20227"/>
                  </a:lnTo>
                  <a:lnTo>
                    <a:pt x="53894" y="23065"/>
                  </a:lnTo>
                  <a:lnTo>
                    <a:pt x="57215" y="23065"/>
                  </a:lnTo>
                  <a:lnTo>
                    <a:pt x="60536" y="23065"/>
                  </a:lnTo>
                </a:path>
              </a:pathLst>
            </a:custGeom>
            <a:ln w="5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537427" y="4605094"/>
            <a:ext cx="2130425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  <a:tabLst>
                <a:tab pos="387985" algn="l"/>
                <a:tab pos="789940" algn="l"/>
                <a:tab pos="1191895" algn="l"/>
                <a:tab pos="1600835" algn="l"/>
                <a:tab pos="1995805" algn="l"/>
              </a:tabLst>
            </a:pPr>
            <a:r>
              <a:rPr sz="700" spc="-80" dirty="0">
                <a:latin typeface="Arial"/>
                <a:cs typeface="Arial"/>
              </a:rPr>
              <a:t>1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130" dirty="0">
                <a:latin typeface="Arial"/>
                <a:cs typeface="Arial"/>
              </a:rPr>
              <a:t>2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130" dirty="0">
                <a:latin typeface="Arial"/>
                <a:cs typeface="Arial"/>
              </a:rPr>
              <a:t>3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130" dirty="0">
                <a:latin typeface="Arial"/>
                <a:cs typeface="Arial"/>
              </a:rPr>
              <a:t>4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25" dirty="0">
                <a:latin typeface="Arial"/>
                <a:cs typeface="Arial"/>
              </a:rPr>
              <a:t>5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130" dirty="0">
                <a:latin typeface="Arial"/>
                <a:cs typeface="Arial"/>
              </a:rPr>
              <a:t>60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942321" y="4605094"/>
            <a:ext cx="930910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  <a:tabLst>
                <a:tab pos="394335" algn="l"/>
                <a:tab pos="796290" algn="l"/>
              </a:tabLst>
            </a:pPr>
            <a:r>
              <a:rPr sz="700" spc="25" dirty="0">
                <a:latin typeface="Arial"/>
                <a:cs typeface="Arial"/>
              </a:rPr>
              <a:t>7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130" dirty="0">
                <a:latin typeface="Arial"/>
                <a:cs typeface="Arial"/>
              </a:rPr>
              <a:t>8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130" dirty="0">
                <a:latin typeface="Arial"/>
                <a:cs typeface="Arial"/>
              </a:rPr>
              <a:t>90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120901" y="4605094"/>
            <a:ext cx="1372870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  <a:tabLst>
                <a:tab pos="414655" algn="l"/>
                <a:tab pos="803275" algn="l"/>
                <a:tab pos="1205230" algn="l"/>
              </a:tabLst>
            </a:pPr>
            <a:r>
              <a:rPr sz="700" spc="-80" dirty="0">
                <a:latin typeface="Arial"/>
                <a:cs typeface="Arial"/>
              </a:rPr>
              <a:t>1</a:t>
            </a:r>
            <a:r>
              <a:rPr sz="700" spc="130" dirty="0">
                <a:latin typeface="Arial"/>
                <a:cs typeface="Arial"/>
              </a:rPr>
              <a:t>0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-80" dirty="0">
                <a:latin typeface="Arial"/>
                <a:cs typeface="Arial"/>
              </a:rPr>
              <a:t>11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-80" dirty="0">
                <a:latin typeface="Arial"/>
                <a:cs typeface="Arial"/>
              </a:rPr>
              <a:t>1</a:t>
            </a:r>
            <a:r>
              <a:rPr sz="700" spc="130" dirty="0">
                <a:latin typeface="Arial"/>
                <a:cs typeface="Arial"/>
              </a:rPr>
              <a:t>2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-80" dirty="0">
                <a:latin typeface="Arial"/>
                <a:cs typeface="Arial"/>
              </a:rPr>
              <a:t>1</a:t>
            </a:r>
            <a:r>
              <a:rPr sz="700" spc="130" dirty="0">
                <a:latin typeface="Arial"/>
                <a:cs typeface="Arial"/>
              </a:rPr>
              <a:t>3</a:t>
            </a:r>
            <a:r>
              <a:rPr sz="700" spc="80" dirty="0">
                <a:latin typeface="Arial"/>
                <a:cs typeface="Arial"/>
              </a:rPr>
              <a:t>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728672" y="4605094"/>
            <a:ext cx="1272540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  <a:tabLst>
                <a:tab pos="408305" algn="l"/>
                <a:tab pos="803275" algn="l"/>
                <a:tab pos="1212215" algn="l"/>
              </a:tabLst>
            </a:pPr>
            <a:r>
              <a:rPr sz="700" spc="-80" dirty="0">
                <a:latin typeface="Arial"/>
                <a:cs typeface="Arial"/>
              </a:rPr>
              <a:t>1</a:t>
            </a:r>
            <a:r>
              <a:rPr sz="700" spc="130" dirty="0">
                <a:latin typeface="Arial"/>
                <a:cs typeface="Arial"/>
              </a:rPr>
              <a:t>4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-80" dirty="0">
                <a:latin typeface="Arial"/>
                <a:cs typeface="Arial"/>
              </a:rPr>
              <a:t>1</a:t>
            </a:r>
            <a:r>
              <a:rPr sz="700" spc="30" dirty="0">
                <a:latin typeface="Arial"/>
                <a:cs typeface="Arial"/>
              </a:rPr>
              <a:t>5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-80" dirty="0">
                <a:latin typeface="Arial"/>
                <a:cs typeface="Arial"/>
              </a:rPr>
              <a:t>1</a:t>
            </a:r>
            <a:r>
              <a:rPr sz="700" spc="130" dirty="0">
                <a:latin typeface="Arial"/>
                <a:cs typeface="Arial"/>
              </a:rPr>
              <a:t>6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80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981293" y="4605094"/>
            <a:ext cx="857250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  <a:tabLst>
                <a:tab pos="354330" algn="l"/>
                <a:tab pos="756285" algn="l"/>
              </a:tabLst>
            </a:pPr>
            <a:r>
              <a:rPr sz="700" spc="30" dirty="0">
                <a:latin typeface="Arial"/>
                <a:cs typeface="Arial"/>
              </a:rPr>
              <a:t>7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-80" dirty="0">
                <a:latin typeface="Arial"/>
                <a:cs typeface="Arial"/>
              </a:rPr>
              <a:t>1</a:t>
            </a:r>
            <a:r>
              <a:rPr sz="700" spc="130" dirty="0">
                <a:latin typeface="Arial"/>
                <a:cs typeface="Arial"/>
              </a:rPr>
              <a:t>8</a:t>
            </a:r>
            <a:r>
              <a:rPr sz="700" spc="80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-80" dirty="0">
                <a:latin typeface="Arial"/>
                <a:cs typeface="Arial"/>
              </a:rPr>
              <a:t>1</a:t>
            </a:r>
            <a:r>
              <a:rPr sz="700" spc="80" dirty="0">
                <a:latin typeface="Arial"/>
                <a:cs typeface="Arial"/>
              </a:rPr>
              <a:t>9</a:t>
            </a:r>
            <a:endParaRPr sz="7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900609" y="4710703"/>
            <a:ext cx="79375" cy="1485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950" spc="100" dirty="0">
                <a:latin typeface="Tahoma"/>
                <a:cs typeface="Tahoma"/>
              </a:rPr>
              <a:t>1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980663" y="4710703"/>
            <a:ext cx="833119" cy="1485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950" spc="100" dirty="0">
                <a:latin typeface="Tahoma"/>
                <a:cs typeface="Tahoma"/>
              </a:rPr>
              <a:t>0 </a:t>
            </a:r>
            <a:r>
              <a:rPr sz="950" spc="50" dirty="0">
                <a:latin typeface="Tahoma"/>
                <a:cs typeface="Tahoma"/>
              </a:rPr>
              <a:t>мс </a:t>
            </a:r>
            <a:r>
              <a:rPr sz="950" spc="105" dirty="0">
                <a:latin typeface="Tahoma"/>
                <a:cs typeface="Tahoma"/>
              </a:rPr>
              <a:t>200</a:t>
            </a:r>
            <a:r>
              <a:rPr sz="950" spc="-160" dirty="0">
                <a:latin typeface="Tahoma"/>
                <a:cs typeface="Tahoma"/>
              </a:rPr>
              <a:t> </a:t>
            </a:r>
            <a:r>
              <a:rPr sz="950" spc="90" dirty="0">
                <a:latin typeface="Tahoma"/>
                <a:cs typeface="Tahoma"/>
              </a:rPr>
              <a:t>мкВ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911335" y="5611177"/>
            <a:ext cx="6030595" cy="107950"/>
            <a:chOff x="911335" y="5611177"/>
            <a:chExt cx="6030595" cy="107950"/>
          </a:xfrm>
        </p:grpSpPr>
        <p:sp>
          <p:nvSpPr>
            <p:cNvPr id="147" name="object 147"/>
            <p:cNvSpPr/>
            <p:nvPr/>
          </p:nvSpPr>
          <p:spPr>
            <a:xfrm>
              <a:off x="6934426" y="5618162"/>
              <a:ext cx="0" cy="93980"/>
            </a:xfrm>
            <a:custGeom>
              <a:avLst/>
              <a:gdLst/>
              <a:ahLst/>
              <a:cxnLst/>
              <a:rect l="l" t="t" r="r" b="b"/>
              <a:pathLst>
                <a:path h="93979">
                  <a:moveTo>
                    <a:pt x="0" y="0"/>
                  </a:moveTo>
                  <a:lnTo>
                    <a:pt x="0" y="93725"/>
                  </a:lnTo>
                </a:path>
              </a:pathLst>
            </a:custGeom>
            <a:ln w="133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495432" y="5618162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145"/>
                  </a:lnTo>
                </a:path>
              </a:pathLst>
            </a:custGeom>
            <a:ln w="1337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12605" y="5619363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69">
                  <a:moveTo>
                    <a:pt x="0" y="0"/>
                  </a:moveTo>
                  <a:lnTo>
                    <a:pt x="13372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/>
          <p:cNvSpPr txBox="1"/>
          <p:nvPr/>
        </p:nvSpPr>
        <p:spPr>
          <a:xfrm>
            <a:off x="859792" y="5613550"/>
            <a:ext cx="100330" cy="135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-85" dirty="0">
                <a:latin typeface="Arial"/>
                <a:cs typeface="Arial"/>
              </a:rPr>
              <a:t>1к</a:t>
            </a:r>
            <a:endParaRPr sz="7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10977" y="5618162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779"/>
                </a:lnTo>
              </a:path>
            </a:pathLst>
          </a:custGeom>
          <a:ln w="1337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551463" y="5624921"/>
            <a:ext cx="112395" cy="135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-80" dirty="0">
                <a:latin typeface="Arial"/>
                <a:cs typeface="Arial"/>
              </a:rPr>
              <a:t>1н</a:t>
            </a:r>
            <a:endParaRPr sz="7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422196" y="5636300"/>
            <a:ext cx="158750" cy="135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130" dirty="0">
                <a:latin typeface="Arial"/>
                <a:cs typeface="Arial"/>
              </a:rPr>
              <a:t>2н</a:t>
            </a:r>
            <a:endParaRPr sz="7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861189" y="5704880"/>
            <a:ext cx="146685" cy="135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120" dirty="0">
                <a:latin typeface="Arial"/>
                <a:cs typeface="Arial"/>
              </a:rPr>
              <a:t>2к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487362" y="2916301"/>
            <a:ext cx="8377555" cy="2714625"/>
            <a:chOff x="487362" y="2916301"/>
            <a:chExt cx="8377555" cy="2714625"/>
          </a:xfrm>
        </p:grpSpPr>
        <p:sp>
          <p:nvSpPr>
            <p:cNvPr id="156" name="object 156"/>
            <p:cNvSpPr/>
            <p:nvPr/>
          </p:nvSpPr>
          <p:spPr>
            <a:xfrm>
              <a:off x="500062" y="2928873"/>
              <a:ext cx="8352155" cy="2689860"/>
            </a:xfrm>
            <a:custGeom>
              <a:avLst/>
              <a:gdLst/>
              <a:ahLst/>
              <a:cxnLst/>
              <a:rect l="l" t="t" r="r" b="b"/>
              <a:pathLst>
                <a:path w="8352155" h="2689860">
                  <a:moveTo>
                    <a:pt x="8351837" y="1847913"/>
                  </a:moveTo>
                  <a:lnTo>
                    <a:pt x="6523037" y="1847913"/>
                  </a:lnTo>
                  <a:lnTo>
                    <a:pt x="5033962" y="1847913"/>
                  </a:lnTo>
                  <a:lnTo>
                    <a:pt x="3544887" y="1847913"/>
                  </a:lnTo>
                  <a:lnTo>
                    <a:pt x="3544887" y="2268601"/>
                  </a:lnTo>
                  <a:lnTo>
                    <a:pt x="2176526" y="2268601"/>
                  </a:lnTo>
                  <a:lnTo>
                    <a:pt x="2176526" y="1847913"/>
                  </a:lnTo>
                  <a:lnTo>
                    <a:pt x="0" y="1847913"/>
                  </a:lnTo>
                  <a:lnTo>
                    <a:pt x="0" y="2268601"/>
                  </a:lnTo>
                  <a:lnTo>
                    <a:pt x="0" y="2689288"/>
                  </a:lnTo>
                  <a:lnTo>
                    <a:pt x="2176462" y="2689288"/>
                  </a:lnTo>
                  <a:lnTo>
                    <a:pt x="8351837" y="2689288"/>
                  </a:lnTo>
                  <a:lnTo>
                    <a:pt x="8351837" y="2268601"/>
                  </a:lnTo>
                  <a:lnTo>
                    <a:pt x="8351837" y="1847913"/>
                  </a:lnTo>
                  <a:close/>
                </a:path>
                <a:path w="8352155" h="2689860">
                  <a:moveTo>
                    <a:pt x="8351837" y="1427162"/>
                  </a:moveTo>
                  <a:lnTo>
                    <a:pt x="6523037" y="1427162"/>
                  </a:lnTo>
                  <a:lnTo>
                    <a:pt x="6523037" y="706501"/>
                  </a:lnTo>
                  <a:lnTo>
                    <a:pt x="6523037" y="63"/>
                  </a:lnTo>
                  <a:lnTo>
                    <a:pt x="2176526" y="63"/>
                  </a:lnTo>
                  <a:lnTo>
                    <a:pt x="0" y="0"/>
                  </a:lnTo>
                  <a:lnTo>
                    <a:pt x="0" y="1427162"/>
                  </a:lnTo>
                  <a:lnTo>
                    <a:pt x="0" y="1847850"/>
                  </a:lnTo>
                  <a:lnTo>
                    <a:pt x="2176526" y="1847850"/>
                  </a:lnTo>
                  <a:lnTo>
                    <a:pt x="2176526" y="1427226"/>
                  </a:lnTo>
                  <a:lnTo>
                    <a:pt x="3544887" y="1427226"/>
                  </a:lnTo>
                  <a:lnTo>
                    <a:pt x="3544887" y="1847850"/>
                  </a:lnTo>
                  <a:lnTo>
                    <a:pt x="5033962" y="1847850"/>
                  </a:lnTo>
                  <a:lnTo>
                    <a:pt x="6523037" y="1847850"/>
                  </a:lnTo>
                  <a:lnTo>
                    <a:pt x="8351837" y="1847850"/>
                  </a:lnTo>
                  <a:lnTo>
                    <a:pt x="8351837" y="14271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93712" y="2922651"/>
              <a:ext cx="8364855" cy="2701925"/>
            </a:xfrm>
            <a:custGeom>
              <a:avLst/>
              <a:gdLst/>
              <a:ahLst/>
              <a:cxnLst/>
              <a:rect l="l" t="t" r="r" b="b"/>
              <a:pathLst>
                <a:path w="8364855" h="2701925">
                  <a:moveTo>
                    <a:pt x="0" y="1433449"/>
                  </a:moveTo>
                  <a:lnTo>
                    <a:pt x="8364537" y="1433449"/>
                  </a:lnTo>
                </a:path>
                <a:path w="8364855" h="2701925">
                  <a:moveTo>
                    <a:pt x="0" y="1854073"/>
                  </a:moveTo>
                  <a:lnTo>
                    <a:pt x="8364537" y="1854073"/>
                  </a:lnTo>
                </a:path>
                <a:path w="8364855" h="2701925">
                  <a:moveTo>
                    <a:pt x="0" y="2274824"/>
                  </a:moveTo>
                  <a:lnTo>
                    <a:pt x="8364537" y="2274824"/>
                  </a:lnTo>
                </a:path>
                <a:path w="8364855" h="2701925">
                  <a:moveTo>
                    <a:pt x="8358187" y="0"/>
                  </a:moveTo>
                  <a:lnTo>
                    <a:pt x="8358187" y="2701861"/>
                  </a:lnTo>
                </a:path>
                <a:path w="8364855" h="2701925">
                  <a:moveTo>
                    <a:pt x="6350" y="0"/>
                  </a:moveTo>
                  <a:lnTo>
                    <a:pt x="6350" y="2701861"/>
                  </a:lnTo>
                </a:path>
                <a:path w="8364855" h="2701925">
                  <a:moveTo>
                    <a:pt x="0" y="6350"/>
                  </a:moveTo>
                  <a:lnTo>
                    <a:pt x="8364537" y="6350"/>
                  </a:lnTo>
                </a:path>
                <a:path w="8364855" h="2701925">
                  <a:moveTo>
                    <a:pt x="0" y="2695511"/>
                  </a:moveTo>
                  <a:lnTo>
                    <a:pt x="8364537" y="269551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8" name="object 158"/>
          <p:cNvGraphicFramePr>
            <a:graphicFrameLocks noGrp="1"/>
          </p:cNvGraphicFramePr>
          <p:nvPr/>
        </p:nvGraphicFramePr>
        <p:xfrm>
          <a:off x="500062" y="2929001"/>
          <a:ext cx="8154034" cy="2689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3605"/>
                <a:gridCol w="1372234"/>
                <a:gridCol w="1489710"/>
                <a:gridCol w="1492884"/>
                <a:gridCol w="1628140"/>
              </a:tblGrid>
              <a:tr h="706374">
                <a:tc>
                  <a:txBody>
                    <a:bodyPr/>
                    <a:lstStyle/>
                    <a:p>
                      <a:pPr marL="434975">
                        <a:lnSpc>
                          <a:spcPts val="2125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ts val="2125"/>
                        </a:lnSpc>
                      </a:pPr>
                      <a:r>
                        <a:rPr sz="1800" b="1" spc="-15" dirty="0">
                          <a:latin typeface="Arial"/>
                          <a:cs typeface="Arial"/>
                        </a:rPr>
                        <a:t>Уровень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повреждения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03200" algn="ctr">
                        <a:lnSpc>
                          <a:spcPts val="212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Здоровые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74040" marR="365760" indent="2540" algn="ctr">
                        <a:lnSpc>
                          <a:spcPct val="100000"/>
                        </a:lnSpc>
                      </a:pPr>
                      <a:r>
                        <a:rPr sz="1800" b="1" spc="5" dirty="0">
                          <a:latin typeface="Arial"/>
                          <a:cs typeface="Arial"/>
                        </a:rPr>
                        <a:t>лица 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(n=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715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Шейный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(n=79)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ts val="1895"/>
                        </a:lnSpc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Грудной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41959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(n=51)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Поясничный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(n=43)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2031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Длительность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(мс)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45,1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2,4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38,9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2,2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37,6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2,5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35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5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20878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Латентность</a:t>
                      </a:r>
                      <a:r>
                        <a:rPr sz="1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(мс)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35,5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1,7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34,5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1,6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36,2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1,8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5971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37,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spc="-1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1,9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25904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Порог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(мА)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1,8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0,1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2,0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0,1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2,2</a:t>
                      </a:r>
                      <a:r>
                        <a:rPr sz="180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0,1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2385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10" dirty="0">
                          <a:latin typeface="Symbol"/>
                          <a:cs typeface="Symbol"/>
                        </a:rPr>
                        <a:t>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0,1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59" name="object 159"/>
          <p:cNvSpPr/>
          <p:nvPr/>
        </p:nvSpPr>
        <p:spPr>
          <a:xfrm>
            <a:off x="6934200" y="6553199"/>
            <a:ext cx="2209800" cy="304800"/>
          </a:xfrm>
          <a:custGeom>
            <a:avLst/>
            <a:gdLst/>
            <a:ahLst/>
            <a:cxnLst/>
            <a:rect l="l" t="t" r="r" b="b"/>
            <a:pathLst>
              <a:path w="2209800" h="304800">
                <a:moveTo>
                  <a:pt x="2209800" y="0"/>
                </a:moveTo>
                <a:lnTo>
                  <a:pt x="0" y="0"/>
                </a:lnTo>
                <a:lnTo>
                  <a:pt x="0" y="304800"/>
                </a:lnTo>
                <a:lnTo>
                  <a:pt x="2209800" y="304800"/>
                </a:lnTo>
                <a:lnTo>
                  <a:pt x="2209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7247635" y="6580123"/>
            <a:ext cx="15875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Р.А.,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2019г.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829310"/>
          </a:xfrm>
          <a:custGeom>
            <a:avLst/>
            <a:gdLst/>
            <a:ahLst/>
            <a:cxnLst/>
            <a:rect l="l" t="t" r="r" b="b"/>
            <a:pathLst>
              <a:path w="9144000" h="829310">
                <a:moveTo>
                  <a:pt x="9144000" y="0"/>
                </a:moveTo>
                <a:lnTo>
                  <a:pt x="0" y="0"/>
                </a:lnTo>
                <a:lnTo>
                  <a:pt x="0" y="829055"/>
                </a:lnTo>
                <a:lnTo>
                  <a:pt x="9144000" y="82905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0318" y="18668"/>
            <a:ext cx="74987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6495" marR="5080" indent="-2424430">
              <a:lnSpc>
                <a:spcPct val="100000"/>
              </a:lnSpc>
              <a:spcBef>
                <a:spcPts val="100"/>
              </a:spcBef>
              <a:tabLst>
                <a:tab pos="2038350" algn="l"/>
                <a:tab pos="6802120" algn="l"/>
              </a:tabLst>
            </a:pPr>
            <a:r>
              <a:rPr sz="2400" dirty="0"/>
              <a:t>И</a:t>
            </a:r>
            <a:r>
              <a:rPr sz="2400" spc="-25" dirty="0"/>
              <a:t>с</a:t>
            </a:r>
            <a:r>
              <a:rPr sz="2400" spc="-5" dirty="0"/>
              <a:t>с</a:t>
            </a:r>
            <a:r>
              <a:rPr sz="2400" spc="10" dirty="0"/>
              <a:t>л</a:t>
            </a:r>
            <a:r>
              <a:rPr sz="2400" spc="-35" dirty="0"/>
              <a:t>е</a:t>
            </a:r>
            <a:r>
              <a:rPr sz="2400" spc="-30" dirty="0"/>
              <a:t>д</a:t>
            </a:r>
            <a:r>
              <a:rPr sz="2400" dirty="0"/>
              <a:t>о</a:t>
            </a:r>
            <a:r>
              <a:rPr sz="2400" spc="-10" dirty="0"/>
              <a:t>ва</a:t>
            </a:r>
            <a:r>
              <a:rPr sz="2400" spc="5" dirty="0"/>
              <a:t>ни</a:t>
            </a:r>
            <a:r>
              <a:rPr sz="2400" dirty="0"/>
              <a:t>е	</a:t>
            </a:r>
            <a:r>
              <a:rPr sz="2400" spc="-15" dirty="0"/>
              <a:t>в</a:t>
            </a:r>
            <a:r>
              <a:rPr sz="2400" spc="-10" dirty="0"/>
              <a:t>а</a:t>
            </a:r>
            <a:r>
              <a:rPr sz="2400" spc="5" dirty="0"/>
              <a:t>ри</a:t>
            </a:r>
            <a:r>
              <a:rPr sz="2400" spc="-10" dirty="0"/>
              <a:t>а</a:t>
            </a:r>
            <a:r>
              <a:rPr sz="2400" spc="-5" dirty="0"/>
              <a:t>б</a:t>
            </a:r>
            <a:r>
              <a:rPr sz="2400" spc="-65" dirty="0"/>
              <a:t>е</a:t>
            </a:r>
            <a:r>
              <a:rPr sz="2400" spc="5" dirty="0"/>
              <a:t>л</a:t>
            </a:r>
            <a:r>
              <a:rPr sz="2400" spc="-15" dirty="0"/>
              <a:t>ь</a:t>
            </a:r>
            <a:r>
              <a:rPr sz="2400" spc="5" dirty="0"/>
              <a:t>н</a:t>
            </a:r>
            <a:r>
              <a:rPr sz="2400" dirty="0"/>
              <a:t>о</a:t>
            </a:r>
            <a:r>
              <a:rPr sz="2400" spc="5" dirty="0"/>
              <a:t>с</a:t>
            </a:r>
            <a:r>
              <a:rPr sz="2400" dirty="0"/>
              <a:t>ти</a:t>
            </a:r>
            <a:r>
              <a:rPr sz="2400" spc="10" dirty="0"/>
              <a:t> </a:t>
            </a:r>
            <a:r>
              <a:rPr sz="2400" spc="-5" dirty="0"/>
              <a:t>се</a:t>
            </a:r>
            <a:r>
              <a:rPr sz="2400" spc="-45" dirty="0"/>
              <a:t>р</a:t>
            </a:r>
            <a:r>
              <a:rPr sz="2400" spc="-30" dirty="0"/>
              <a:t>д</a:t>
            </a:r>
            <a:r>
              <a:rPr sz="2400" spc="-10" dirty="0"/>
              <a:t>е</a:t>
            </a:r>
            <a:r>
              <a:rPr sz="2400" spc="-5" dirty="0"/>
              <a:t>ч</a:t>
            </a:r>
            <a:r>
              <a:rPr sz="2400" spc="10" dirty="0"/>
              <a:t>н</a:t>
            </a:r>
            <a:r>
              <a:rPr sz="2400" dirty="0"/>
              <a:t>о</a:t>
            </a:r>
            <a:r>
              <a:rPr sz="2400" spc="-35" dirty="0"/>
              <a:t>г</a:t>
            </a:r>
            <a:r>
              <a:rPr sz="2400" dirty="0"/>
              <a:t>о</a:t>
            </a:r>
            <a:r>
              <a:rPr sz="2400" spc="35" dirty="0"/>
              <a:t> </a:t>
            </a:r>
            <a:r>
              <a:rPr sz="2400" spc="5" dirty="0"/>
              <a:t>ри</a:t>
            </a:r>
            <a:r>
              <a:rPr sz="2400" dirty="0"/>
              <a:t>т</a:t>
            </a:r>
            <a:r>
              <a:rPr sz="2400" spc="-10" dirty="0"/>
              <a:t>м</a:t>
            </a:r>
            <a:r>
              <a:rPr sz="2400" dirty="0"/>
              <a:t>а	(</a:t>
            </a:r>
            <a:r>
              <a:rPr sz="2400" spc="-10" dirty="0"/>
              <a:t>В</a:t>
            </a:r>
            <a:r>
              <a:rPr sz="2400" spc="-5" dirty="0"/>
              <a:t>СР)  </a:t>
            </a:r>
            <a:r>
              <a:rPr sz="2400" dirty="0"/>
              <a:t>у </a:t>
            </a:r>
            <a:r>
              <a:rPr sz="2400" spc="-5" dirty="0"/>
              <a:t>пациентов </a:t>
            </a:r>
            <a:r>
              <a:rPr sz="2400" dirty="0"/>
              <a:t>с</a:t>
            </a:r>
            <a:r>
              <a:rPr sz="2400" spc="-5" dirty="0"/>
              <a:t> </a:t>
            </a:r>
            <a:r>
              <a:rPr sz="2400" dirty="0"/>
              <a:t>ТБСМ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86511" y="1356360"/>
            <a:ext cx="8857615" cy="5501640"/>
            <a:chOff x="286511" y="1356360"/>
            <a:chExt cx="8857615" cy="5501640"/>
          </a:xfrm>
        </p:grpSpPr>
        <p:sp>
          <p:nvSpPr>
            <p:cNvPr id="5" name="object 5"/>
            <p:cNvSpPr/>
            <p:nvPr/>
          </p:nvSpPr>
          <p:spPr>
            <a:xfrm>
              <a:off x="286511" y="1356360"/>
              <a:ext cx="2843784" cy="2106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6767" y="3429000"/>
              <a:ext cx="2950463" cy="2106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71615" y="4501895"/>
              <a:ext cx="2868167" cy="21488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43928" y="4925568"/>
              <a:ext cx="396240" cy="106680"/>
            </a:xfrm>
            <a:custGeom>
              <a:avLst/>
              <a:gdLst/>
              <a:ahLst/>
              <a:cxnLst/>
              <a:rect l="l" t="t" r="r" b="b"/>
              <a:pathLst>
                <a:path w="396240" h="106679">
                  <a:moveTo>
                    <a:pt x="396240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396240" y="106679"/>
                  </a:lnTo>
                  <a:lnTo>
                    <a:pt x="396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43928" y="4925568"/>
              <a:ext cx="396240" cy="106680"/>
            </a:xfrm>
            <a:custGeom>
              <a:avLst/>
              <a:gdLst/>
              <a:ahLst/>
              <a:cxnLst/>
              <a:rect l="l" t="t" r="r" b="b"/>
              <a:pathLst>
                <a:path w="396240" h="106679">
                  <a:moveTo>
                    <a:pt x="0" y="106679"/>
                  </a:moveTo>
                  <a:lnTo>
                    <a:pt x="396240" y="106679"/>
                  </a:lnTo>
                  <a:lnTo>
                    <a:pt x="396240" y="0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243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9856" y="5455919"/>
              <a:ext cx="420624" cy="1310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34200" y="6553199"/>
              <a:ext cx="2209800" cy="304800"/>
            </a:xfrm>
            <a:custGeom>
              <a:avLst/>
              <a:gdLst/>
              <a:ahLst/>
              <a:cxnLst/>
              <a:rect l="l" t="t" r="r" b="b"/>
              <a:pathLst>
                <a:path w="2209800" h="304800">
                  <a:moveTo>
                    <a:pt x="2209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209800" y="3048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47635" y="6580123"/>
            <a:ext cx="15875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Р.А.,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2019г.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53795"/>
            <a:chOff x="0" y="0"/>
            <a:chExt cx="9144000" cy="11537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6136" y="109766"/>
              <a:ext cx="8578342" cy="678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4424" y="475526"/>
              <a:ext cx="5283454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1328" y="475526"/>
              <a:ext cx="763358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0991" y="475526"/>
              <a:ext cx="1019390" cy="678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66688" y="475526"/>
              <a:ext cx="498170" cy="6780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1176" y="475526"/>
              <a:ext cx="775525" cy="6780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33031" y="475526"/>
              <a:ext cx="2003932" cy="6780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63711" y="536422"/>
              <a:ext cx="479882" cy="5712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6374" y="175005"/>
            <a:ext cx="81299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0"/>
              </a:spcBef>
              <a:tabLst>
                <a:tab pos="2799715" algn="l"/>
              </a:tabLst>
            </a:pPr>
            <a:r>
              <a:rPr sz="2400" spc="-25" dirty="0"/>
              <a:t>Результаты </a:t>
            </a:r>
            <a:r>
              <a:rPr sz="2400" spc="-10" dirty="0"/>
              <a:t>исследования вариабельности </a:t>
            </a:r>
            <a:r>
              <a:rPr sz="2400" spc="-15" dirty="0"/>
              <a:t>сердечного </a:t>
            </a:r>
            <a:r>
              <a:rPr sz="2400" dirty="0"/>
              <a:t>ритма  у </a:t>
            </a:r>
            <a:r>
              <a:rPr sz="2400" spc="-5" dirty="0"/>
              <a:t>пациентов</a:t>
            </a:r>
            <a:r>
              <a:rPr sz="2400" spc="20" dirty="0"/>
              <a:t> </a:t>
            </a:r>
            <a:r>
              <a:rPr sz="2400" dirty="0"/>
              <a:t>с</a:t>
            </a:r>
            <a:r>
              <a:rPr sz="2400" spc="-15" dirty="0"/>
              <a:t> </a:t>
            </a:r>
            <a:r>
              <a:rPr sz="2400" dirty="0"/>
              <a:t>ТБСМ	и </a:t>
            </a:r>
            <a:r>
              <a:rPr sz="2400" spc="-5" dirty="0"/>
              <a:t>здоровых </a:t>
            </a:r>
            <a:r>
              <a:rPr sz="2400" dirty="0"/>
              <a:t>лиц </a:t>
            </a:r>
            <a:r>
              <a:rPr sz="2400" spc="-10" dirty="0"/>
              <a:t>(Mе, </a:t>
            </a:r>
            <a:r>
              <a:rPr sz="2400" spc="5" dirty="0"/>
              <a:t>25-75</a:t>
            </a:r>
            <a:r>
              <a:rPr sz="2400" spc="-55" dirty="0"/>
              <a:t> </a:t>
            </a:r>
            <a:r>
              <a:rPr sz="2400" spc="-5" dirty="0"/>
              <a:t>процентили</a:t>
            </a:r>
            <a:r>
              <a:rPr spc="-5" dirty="0"/>
              <a:t>)</a:t>
            </a:r>
            <a:endParaRPr sz="240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07962" y="1351025"/>
          <a:ext cx="8735060" cy="5162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8930"/>
                <a:gridCol w="1600834"/>
                <a:gridCol w="1520189"/>
                <a:gridCol w="1520189"/>
                <a:gridCol w="1439545"/>
                <a:gridCol w="1041400"/>
              </a:tblGrid>
              <a:tr h="2254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Показатели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ts val="142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Уровень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повреждения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Здоровые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лица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(n=31)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2540"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р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9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Шейный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(n=79)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7960" algn="r">
                        <a:lnSpc>
                          <a:spcPts val="142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Грудной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(n=51)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Поясничный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(n=43)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19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19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9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Фоновая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запись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ТР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(мс</a:t>
                      </a:r>
                      <a:r>
                        <a:rPr sz="1200" spc="-7" baseline="2430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842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(507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1710)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ts val="1425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1198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(630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2276)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1447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(705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2884)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2128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(1273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3352)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&lt;0,001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2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VLF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(мс</a:t>
                      </a:r>
                      <a:r>
                        <a:rPr sz="1200" spc="-7" baseline="2430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590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(314</a:t>
                      </a:r>
                      <a:r>
                        <a:rPr sz="1200" spc="-1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1131)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651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(354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1240)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607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(298</a:t>
                      </a:r>
                      <a:r>
                        <a:rPr sz="1200" spc="-1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1172)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751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(495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1263)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 &lt;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LF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(мс</a:t>
                      </a:r>
                      <a:r>
                        <a:rPr sz="1200" spc="-7" baseline="2430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178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(143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259)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248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(118</a:t>
                      </a:r>
                      <a:r>
                        <a:rPr sz="1200" spc="-1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417)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432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(206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751)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539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(317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946)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2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&lt;0,001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2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HF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(мс</a:t>
                      </a:r>
                      <a:r>
                        <a:rPr sz="1200" spc="-7" baseline="2430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2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95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(46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-193)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42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129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(52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260)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2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428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(247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736)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2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815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(439-1185)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2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LF/HF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2,3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(0,6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1,1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(0,7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0,9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(0,8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0,8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(0,4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1,1)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&lt;0,001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VLF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65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(58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69,5)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(34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42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(40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31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(24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5" baseline="-20833" dirty="0">
                          <a:latin typeface="Arial"/>
                          <a:cs typeface="Arial"/>
                        </a:rPr>
                        <a:t>1-4</a:t>
                      </a:r>
                      <a:r>
                        <a:rPr sz="1200" spc="172" baseline="-2083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=0,024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(15-29)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(8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27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(23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(19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(8-11)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(8</a:t>
                      </a:r>
                      <a:r>
                        <a:rPr sz="1200" spc="-2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11)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(25-39)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35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(23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395"/>
                        </a:lnSpc>
                        <a:spcBef>
                          <a:spcPts val="275"/>
                        </a:spcBef>
                      </a:pPr>
                      <a:r>
                        <a:rPr sz="1800" spc="-7" baseline="13888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1-4, 2-4</a:t>
                      </a:r>
                      <a:r>
                        <a:rPr sz="80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" baseline="13888" dirty="0">
                          <a:latin typeface="Arial"/>
                          <a:cs typeface="Arial"/>
                        </a:rPr>
                        <a:t>&lt;0,01</a:t>
                      </a:r>
                      <a:endParaRPr sz="1800" baseline="13888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Ортостатическая</a:t>
                      </a:r>
                      <a:r>
                        <a:rPr sz="12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проба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542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30/15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1,14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(0,96-1,19)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1,22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(1,17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1,26)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1,26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(1,21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1,37)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1,37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(1,29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1,61)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&lt;0,001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35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TP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(мс</a:t>
                      </a:r>
                      <a:r>
                        <a:rPr sz="1200" spc="-7" baseline="2430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514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(286-1174)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781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(384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1273)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35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1176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(415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1928)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1326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(627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2946)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VLF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(мс</a:t>
                      </a:r>
                      <a:r>
                        <a:rPr sz="1200" spc="-7" baseline="2430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358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(84-762)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216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(145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671)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529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(338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926)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897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(369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1325)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&lt;0,001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LF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(мс</a:t>
                      </a:r>
                      <a:r>
                        <a:rPr sz="1200" spc="-7" baseline="2430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89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(61-176)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192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(96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272)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337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(118</a:t>
                      </a:r>
                      <a:r>
                        <a:rPr sz="1200" spc="-1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425)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586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(283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891)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 &lt;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361">
                <a:tc>
                  <a:txBody>
                    <a:bodyPr/>
                    <a:lstStyle/>
                    <a:p>
                      <a:pPr marL="45085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HF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(мс</a:t>
                      </a:r>
                      <a:r>
                        <a:rPr sz="1200" spc="-7" baseline="2430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(32-128)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980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96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(41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286)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5"/>
                        </a:lnSpc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116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(48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323)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145 (68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396)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&lt;0,001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LF/HF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1,4 (0,6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-1,7)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1,9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(0,9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2,3)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2,6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(1,3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3,2)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3,8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(1,6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6,4)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&lt;0,001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VLF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69 (29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-85)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46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(36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(39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(34</a:t>
                      </a:r>
                      <a:r>
                        <a:rPr sz="1200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58)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35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200" spc="-15" baseline="-20833" dirty="0">
                          <a:latin typeface="Arial"/>
                          <a:cs typeface="Arial"/>
                        </a:rPr>
                        <a:t>1-4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0,005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16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(12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-21)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(19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(21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36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(30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0,001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(9-29)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(10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(11</a:t>
                      </a:r>
                      <a:r>
                        <a:rPr sz="1200" spc="-1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16)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(8</a:t>
                      </a:r>
                      <a:r>
                        <a:rPr sz="1200" spc="-5" dirty="0">
                          <a:latin typeface="Symbol"/>
                          <a:cs typeface="Symbol"/>
                        </a:rPr>
                        <a:t>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19)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934200" y="6553199"/>
            <a:ext cx="2209800" cy="304800"/>
          </a:xfrm>
          <a:custGeom>
            <a:avLst/>
            <a:gdLst/>
            <a:ahLst/>
            <a:cxnLst/>
            <a:rect l="l" t="t" r="r" b="b"/>
            <a:pathLst>
              <a:path w="2209800" h="304800">
                <a:moveTo>
                  <a:pt x="2209800" y="0"/>
                </a:moveTo>
                <a:lnTo>
                  <a:pt x="0" y="0"/>
                </a:lnTo>
                <a:lnTo>
                  <a:pt x="0" y="304800"/>
                </a:lnTo>
                <a:lnTo>
                  <a:pt x="2209800" y="304800"/>
                </a:lnTo>
                <a:lnTo>
                  <a:pt x="2209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47635" y="6434734"/>
            <a:ext cx="158750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8600" algn="r">
              <a:lnSpc>
                <a:spcPts val="129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88888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Р.А.,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2019г.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1828800"/>
            <a:ext cx="2667000" cy="3252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600200"/>
            <a:ext cx="25908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4662" y="244805"/>
            <a:ext cx="8090534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/>
              <a:t>Определение </a:t>
            </a:r>
            <a:r>
              <a:rPr sz="2800" spc="-5" dirty="0"/>
              <a:t>толерантности </a:t>
            </a:r>
            <a:r>
              <a:rPr sz="2800" spc="5" dirty="0"/>
              <a:t>к </a:t>
            </a:r>
            <a:r>
              <a:rPr sz="2800" spc="-5" dirty="0"/>
              <a:t>физической</a:t>
            </a:r>
            <a:r>
              <a:rPr sz="2800" spc="-210" dirty="0"/>
              <a:t> </a:t>
            </a:r>
            <a:r>
              <a:rPr sz="2800" spc="-10" dirty="0"/>
              <a:t>нагрузке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6324600" y="2514600"/>
            <a:ext cx="252984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5468" y="5832754"/>
            <a:ext cx="731012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libri"/>
                <a:cs typeface="Calibri"/>
              </a:rPr>
              <a:t>Ручной эргометр с </a:t>
            </a:r>
            <a:r>
              <a:rPr sz="2000" spc="-10" dirty="0">
                <a:latin typeface="Calibri"/>
                <a:cs typeface="Calibri"/>
              </a:rPr>
              <a:t>применением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ступенчато-возрастающей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нагрузкой </a:t>
            </a:r>
            <a:r>
              <a:rPr sz="2000" spc="-10" dirty="0">
                <a:latin typeface="Calibri"/>
                <a:cs typeface="Calibri"/>
              </a:rPr>
              <a:t>(MONARK </a:t>
            </a:r>
            <a:r>
              <a:rPr sz="2000" spc="-5" dirty="0">
                <a:latin typeface="Calibri"/>
                <a:cs typeface="Calibri"/>
              </a:rPr>
              <a:t>Ergomedic 891 E), газоанализатор Metalyzer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3B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(Германия).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2424760"/>
            <a:ext cx="202818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5850" algn="l"/>
                <a:tab pos="1918335" algn="l"/>
              </a:tabLst>
            </a:pPr>
            <a:r>
              <a:rPr sz="1800" spc="5" dirty="0">
                <a:latin typeface="Calibri"/>
                <a:cs typeface="Calibri"/>
              </a:rPr>
              <a:t>П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л	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	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8976" y="2424760"/>
            <a:ext cx="3355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0505" algn="l"/>
              </a:tabLst>
            </a:pPr>
            <a:r>
              <a:rPr sz="1800" dirty="0">
                <a:latin typeface="Calibri"/>
                <a:cs typeface="Calibri"/>
              </a:rPr>
              <a:t>н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б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ль</a:t>
            </a:r>
            <a:r>
              <a:rPr sz="1800" dirty="0">
                <a:latin typeface="Calibri"/>
                <a:cs typeface="Calibri"/>
              </a:rPr>
              <a:t>ш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и	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spc="-3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spc="-5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уа</a:t>
            </a:r>
            <a:r>
              <a:rPr sz="1800" spc="-10" dirty="0">
                <a:latin typeface="Calibri"/>
                <a:cs typeface="Calibri"/>
              </a:rPr>
              <a:t>ль</a:t>
            </a:r>
            <a:r>
              <a:rPr sz="1800" dirty="0">
                <a:latin typeface="Calibri"/>
                <a:cs typeface="Calibri"/>
              </a:rPr>
              <a:t>ными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4526" y="2424760"/>
            <a:ext cx="22129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3820" algn="l"/>
              </a:tabLst>
            </a:pPr>
            <a:r>
              <a:rPr sz="1800" spc="-5" dirty="0">
                <a:latin typeface="Calibri"/>
                <a:cs typeface="Calibri"/>
              </a:rPr>
              <a:t>прибавками	</a:t>
            </a:r>
            <a:r>
              <a:rPr sz="1800" spc="-10" dirty="0">
                <a:latin typeface="Calibri"/>
                <a:cs typeface="Calibri"/>
              </a:rPr>
              <a:t>является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2699765"/>
            <a:ext cx="8272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предпочтительным для тестирования максимальной аэробной </a:t>
            </a:r>
            <a:r>
              <a:rPr sz="1800" dirty="0">
                <a:latin typeface="Calibri"/>
                <a:cs typeface="Calibri"/>
              </a:rPr>
              <a:t>способности, </a:t>
            </a:r>
            <a:r>
              <a:rPr sz="1800" spc="-5" dirty="0">
                <a:latin typeface="Calibri"/>
                <a:cs typeface="Calibri"/>
              </a:rPr>
              <a:t>но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965" y="2973781"/>
            <a:ext cx="65347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0025" algn="l"/>
                <a:tab pos="2527935" algn="l"/>
                <a:tab pos="3659504" algn="l"/>
                <a:tab pos="4915535" algn="l"/>
              </a:tabLst>
            </a:pPr>
            <a:r>
              <a:rPr sz="1800" spc="-5" dirty="0">
                <a:latin typeface="Calibri"/>
                <a:cs typeface="Calibri"/>
              </a:rPr>
              <a:t>того,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чтобы	</a:t>
            </a:r>
            <a:r>
              <a:rPr sz="1800" spc="-10" dirty="0">
                <a:latin typeface="Calibri"/>
                <a:cs typeface="Calibri"/>
              </a:rPr>
              <a:t>сделать	</a:t>
            </a:r>
            <a:r>
              <a:rPr sz="1800" spc="-5" dirty="0">
                <a:latin typeface="Calibri"/>
                <a:cs typeface="Calibri"/>
              </a:rPr>
              <a:t>выводы,	</a:t>
            </a:r>
            <a:r>
              <a:rPr sz="1800" spc="-10" dirty="0">
                <a:latin typeface="Calibri"/>
                <a:cs typeface="Calibri"/>
              </a:rPr>
              <a:t>требуется	дополнительная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режимов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6131" y="2973781"/>
            <a:ext cx="1300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п</a:t>
            </a:r>
            <a:r>
              <a:rPr sz="1800" spc="-15" dirty="0">
                <a:latin typeface="Calibri"/>
                <a:cs typeface="Calibri"/>
              </a:rPr>
              <a:t>р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р</a:t>
            </a: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dirty="0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уп</a:t>
            </a:r>
            <a:r>
              <a:rPr sz="1800" spc="-1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spc="15" dirty="0">
                <a:latin typeface="Calibri"/>
                <a:cs typeface="Calibri"/>
              </a:rPr>
              <a:t>й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927" y="3522979"/>
            <a:ext cx="826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Субмаксимальное тестирование </a:t>
            </a:r>
            <a:r>
              <a:rPr sz="1800" spc="-5" dirty="0">
                <a:latin typeface="Calibri"/>
                <a:cs typeface="Calibri"/>
              </a:rPr>
              <a:t>имеет </a:t>
            </a:r>
            <a:r>
              <a:rPr sz="1800" dirty="0">
                <a:latin typeface="Calibri"/>
                <a:cs typeface="Calibri"/>
              </a:rPr>
              <a:t>значение </a:t>
            </a:r>
            <a:r>
              <a:rPr sz="1800" spc="-5" dirty="0">
                <a:latin typeface="Calibri"/>
                <a:cs typeface="Calibri"/>
              </a:rPr>
              <a:t>для оценки </a:t>
            </a:r>
            <a:r>
              <a:rPr sz="1800" spc="-10" dirty="0">
                <a:latin typeface="Calibri"/>
                <a:cs typeface="Calibri"/>
              </a:rPr>
              <a:t>производительности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3944" y="3796995"/>
            <a:ext cx="5854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915" algn="l"/>
                <a:tab pos="1988185" algn="l"/>
                <a:tab pos="2536825" algn="l"/>
                <a:tab pos="3442335" algn="l"/>
                <a:tab pos="5159375" algn="l"/>
              </a:tabLst>
            </a:pPr>
            <a:r>
              <a:rPr sz="1800" dirty="0">
                <a:latin typeface="Calibri"/>
                <a:cs typeface="Calibri"/>
              </a:rPr>
              <a:t>и	</a:t>
            </a:r>
            <a:r>
              <a:rPr sz="1800" spc="-5" dirty="0">
                <a:latin typeface="Calibri"/>
                <a:cs typeface="Calibri"/>
              </a:rPr>
              <a:t>интенсивности	</a:t>
            </a:r>
            <a:r>
              <a:rPr sz="1800" spc="-10" dirty="0">
                <a:latin typeface="Calibri"/>
                <a:cs typeface="Calibri"/>
              </a:rPr>
              <a:t>для	</a:t>
            </a:r>
            <a:r>
              <a:rPr sz="1800" spc="-5" dirty="0">
                <a:latin typeface="Calibri"/>
                <a:cs typeface="Calibri"/>
              </a:rPr>
              <a:t>оценки	</a:t>
            </a:r>
            <a:r>
              <a:rPr sz="1800" spc="-10" dirty="0">
                <a:latin typeface="Calibri"/>
                <a:cs typeface="Calibri"/>
              </a:rPr>
              <a:t>максимального	уровня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965" y="3796995"/>
            <a:ext cx="22472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0360" algn="l"/>
              </a:tabLst>
            </a:pPr>
            <a:r>
              <a:rPr sz="1800" dirty="0">
                <a:latin typeface="Calibri"/>
                <a:cs typeface="Calibri"/>
              </a:rPr>
              <a:t>п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дневн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й	</a:t>
            </a:r>
            <a:r>
              <a:rPr sz="1800" spc="-20" dirty="0">
                <a:latin typeface="Calibri"/>
                <a:cs typeface="Calibri"/>
              </a:rPr>
              <a:t>ж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зни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потребления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38120" y="4071873"/>
            <a:ext cx="2618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74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кислорода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47140" algn="l"/>
                <a:tab pos="1506220" algn="l"/>
              </a:tabLst>
            </a:pPr>
            <a:r>
              <a:rPr sz="1800" spc="-2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нс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</a:t>
            </a:r>
            <a:r>
              <a:rPr sz="1800" spc="-2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уса	в	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ш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нии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965" y="4345889"/>
            <a:ext cx="21793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7000" algn="l"/>
              </a:tabLst>
            </a:pPr>
            <a:r>
              <a:rPr sz="1800" spc="5" dirty="0">
                <a:latin typeface="Calibri"/>
                <a:cs typeface="Calibri"/>
              </a:rPr>
              <a:t>Н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spc="-25" dirty="0">
                <a:latin typeface="Calibri"/>
                <a:cs typeface="Calibri"/>
              </a:rPr>
              <a:t>б</a:t>
            </a:r>
            <a:r>
              <a:rPr sz="1800" spc="-35" dirty="0">
                <a:latin typeface="Calibri"/>
                <a:cs typeface="Calibri"/>
              </a:rPr>
              <a:t>х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1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м</a:t>
            </a:r>
            <a:r>
              <a:rPr sz="1800" dirty="0">
                <a:latin typeface="Calibri"/>
                <a:cs typeface="Calibri"/>
              </a:rPr>
              <a:t>о	</a:t>
            </a:r>
            <a:r>
              <a:rPr sz="1800" spc="-25" dirty="0">
                <a:latin typeface="Calibri"/>
                <a:cs typeface="Calibri"/>
              </a:rPr>
              <a:t>д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чь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полученных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6242" y="4620895"/>
            <a:ext cx="3401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1940" algn="l"/>
                <a:tab pos="2466975" algn="l"/>
              </a:tabLst>
            </a:pPr>
            <a:r>
              <a:rPr sz="1800" spc="-10" dirty="0">
                <a:latin typeface="Calibri"/>
                <a:cs typeface="Calibri"/>
              </a:rPr>
              <a:t>ре</a:t>
            </a:r>
            <a:r>
              <a:rPr sz="1800" spc="5" dirty="0">
                <a:latin typeface="Calibri"/>
                <a:cs typeface="Calibri"/>
              </a:rPr>
              <a:t>з</a:t>
            </a:r>
            <a:r>
              <a:rPr sz="1800" spc="-50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л</a:t>
            </a:r>
            <a:r>
              <a:rPr sz="1800" spc="-80" dirty="0">
                <a:latin typeface="Calibri"/>
                <a:cs typeface="Calibri"/>
              </a:rPr>
              <a:t>ь</a:t>
            </a:r>
            <a:r>
              <a:rPr sz="1800" spc="-5" dirty="0">
                <a:latin typeface="Calibri"/>
                <a:cs typeface="Calibri"/>
              </a:rPr>
              <a:t>та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в,	ч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бы	п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вы</a:t>
            </a:r>
            <a:r>
              <a:rPr sz="1800" spc="5" dirty="0">
                <a:latin typeface="Calibri"/>
                <a:cs typeface="Calibri"/>
              </a:rPr>
              <a:t>си</a:t>
            </a:r>
            <a:r>
              <a:rPr sz="1800" spc="-5" dirty="0">
                <a:latin typeface="Calibri"/>
                <a:cs typeface="Calibri"/>
              </a:rPr>
              <a:t>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82209" y="4071873"/>
            <a:ext cx="3225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58365" algn="r">
              <a:lnSpc>
                <a:spcPct val="100000"/>
              </a:lnSpc>
              <a:spcBef>
                <a:spcPts val="100"/>
              </a:spcBef>
              <a:tabLst>
                <a:tab pos="1229360" algn="l"/>
                <a:tab pos="1899920" algn="l"/>
                <a:tab pos="2317750" algn="l"/>
                <a:tab pos="3082925" algn="l"/>
              </a:tabLst>
            </a:pPr>
            <a:r>
              <a:rPr sz="1800" spc="5" dirty="0">
                <a:latin typeface="Calibri"/>
                <a:cs typeface="Calibri"/>
              </a:rPr>
              <a:t>(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pe</a:t>
            </a:r>
            <a:r>
              <a:rPr sz="1800" dirty="0">
                <a:latin typeface="Calibri"/>
                <a:cs typeface="Calibri"/>
              </a:rPr>
              <a:t>ak</a:t>
            </a:r>
            <a:r>
              <a:rPr sz="1800" spc="5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.  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че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и	п</a:t>
            </a:r>
            <a:r>
              <a:rPr sz="1800" spc="-15" dirty="0">
                <a:latin typeface="Calibri"/>
                <a:cs typeface="Calibri"/>
              </a:rPr>
              <a:t>р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spc="-20" dirty="0">
                <a:latin typeface="Calibri"/>
                <a:cs typeface="Calibri"/>
              </a:rPr>
              <a:t>ц</a:t>
            </a:r>
            <a:r>
              <a:rPr sz="1800" spc="-35" dirty="0">
                <a:latin typeface="Calibri"/>
                <a:cs typeface="Calibri"/>
              </a:rPr>
              <a:t>е</a:t>
            </a:r>
            <a:r>
              <a:rPr sz="1800" spc="-25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ур	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spc="-15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т</a:t>
            </a:r>
            <a:r>
              <a:rPr sz="1800" spc="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	и  </a:t>
            </a:r>
            <a:r>
              <a:rPr sz="1800" spc="5" dirty="0">
                <a:latin typeface="Calibri"/>
                <a:cs typeface="Calibri"/>
              </a:rPr>
              <a:t>со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5" dirty="0">
                <a:latin typeface="Calibri"/>
                <a:cs typeface="Calibri"/>
              </a:rPr>
              <a:t>ос</a:t>
            </a:r>
            <a:r>
              <a:rPr sz="1800" spc="-5" dirty="0">
                <a:latin typeface="Calibri"/>
                <a:cs typeface="Calibri"/>
              </a:rPr>
              <a:t>тав</a:t>
            </a:r>
            <a:r>
              <a:rPr sz="1800" spc="10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м</a:t>
            </a:r>
            <a:r>
              <a:rPr sz="1800" spc="5" dirty="0">
                <a:latin typeface="Calibri"/>
                <a:cs typeface="Calibri"/>
              </a:rPr>
              <a:t>ос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ь	</a:t>
            </a:r>
            <a:r>
              <a:rPr sz="1800" spc="-10" dirty="0">
                <a:latin typeface="Calibri"/>
                <a:cs typeface="Calibri"/>
              </a:rPr>
              <a:t>р</a:t>
            </a:r>
            <a:r>
              <a:rPr sz="1800" spc="-5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з</a:t>
            </a:r>
            <a:r>
              <a:rPr sz="1800" spc="-45" dirty="0">
                <a:latin typeface="Calibri"/>
                <a:cs typeface="Calibri"/>
              </a:rPr>
              <a:t>у</a:t>
            </a:r>
            <a:r>
              <a:rPr sz="1800" spc="-5" dirty="0">
                <a:latin typeface="Calibri"/>
                <a:cs typeface="Calibri"/>
              </a:rPr>
              <a:t>л</a:t>
            </a:r>
            <a:r>
              <a:rPr sz="1800" spc="-80" dirty="0">
                <a:latin typeface="Calibri"/>
                <a:cs typeface="Calibri"/>
              </a:rPr>
              <a:t>ь</a:t>
            </a:r>
            <a:r>
              <a:rPr sz="1800" spc="-5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25" dirty="0">
                <a:latin typeface="Calibri"/>
                <a:cs typeface="Calibri"/>
              </a:rPr>
              <a:t>т</a:t>
            </a:r>
            <a:r>
              <a:rPr sz="1800" spc="10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965" y="4895215"/>
            <a:ext cx="8205470" cy="177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реабилитации.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00600"/>
              </a:lnSpc>
            </a:pPr>
            <a:r>
              <a:rPr sz="1400" i="1" spc="-20" dirty="0">
                <a:latin typeface="Arial"/>
                <a:cs typeface="Arial"/>
              </a:rPr>
              <a:t>«Maximal </a:t>
            </a:r>
            <a:r>
              <a:rPr sz="1600" i="1" spc="-10" dirty="0">
                <a:latin typeface="Calibri"/>
                <a:cs typeface="Calibri"/>
              </a:rPr>
              <a:t>and </a:t>
            </a:r>
            <a:r>
              <a:rPr sz="1600" i="1" spc="-5" dirty="0">
                <a:latin typeface="Calibri"/>
                <a:cs typeface="Calibri"/>
              </a:rPr>
              <a:t>submaximal aerobic </a:t>
            </a:r>
            <a:r>
              <a:rPr sz="1600" i="1" spc="-15" dirty="0">
                <a:latin typeface="Calibri"/>
                <a:cs typeface="Calibri"/>
              </a:rPr>
              <a:t>tests for </a:t>
            </a:r>
            <a:r>
              <a:rPr sz="1600" i="1" spc="-5" dirty="0">
                <a:latin typeface="Calibri"/>
                <a:cs typeface="Calibri"/>
              </a:rPr>
              <a:t>wheelchair-dependent persons with </a:t>
            </a:r>
            <a:r>
              <a:rPr sz="1600" i="1" spc="-10" dirty="0">
                <a:latin typeface="Calibri"/>
                <a:cs typeface="Calibri"/>
              </a:rPr>
              <a:t>spinal cord </a:t>
            </a:r>
            <a:r>
              <a:rPr sz="1600" i="1" spc="-5" dirty="0">
                <a:latin typeface="Calibri"/>
                <a:cs typeface="Calibri"/>
              </a:rPr>
              <a:t>injury: </a:t>
            </a:r>
            <a:r>
              <a:rPr sz="1600" i="1" dirty="0">
                <a:latin typeface="Calibri"/>
                <a:cs typeface="Calibri"/>
              </a:rPr>
              <a:t>a  </a:t>
            </a:r>
            <a:r>
              <a:rPr sz="1600" i="1" spc="-10" dirty="0">
                <a:latin typeface="Calibri"/>
                <a:cs typeface="Calibri"/>
              </a:rPr>
              <a:t>systematic </a:t>
            </a:r>
            <a:r>
              <a:rPr sz="1600" i="1" dirty="0">
                <a:latin typeface="Calibri"/>
                <a:cs typeface="Calibri"/>
              </a:rPr>
              <a:t>review </a:t>
            </a:r>
            <a:r>
              <a:rPr sz="1600" i="1" spc="-20" dirty="0">
                <a:latin typeface="Calibri"/>
                <a:cs typeface="Calibri"/>
              </a:rPr>
              <a:t>to </a:t>
            </a:r>
            <a:r>
              <a:rPr sz="1600" i="1" spc="-5" dirty="0">
                <a:latin typeface="Calibri"/>
                <a:cs typeface="Calibri"/>
              </a:rPr>
              <a:t>summarize and </a:t>
            </a:r>
            <a:r>
              <a:rPr sz="1600" i="1" spc="-10" dirty="0">
                <a:latin typeface="Calibri"/>
                <a:cs typeface="Calibri"/>
              </a:rPr>
              <a:t>identify </a:t>
            </a:r>
            <a:r>
              <a:rPr sz="1600" i="1" spc="-5" dirty="0">
                <a:latin typeface="Calibri"/>
                <a:cs typeface="Calibri"/>
              </a:rPr>
              <a:t>useful </a:t>
            </a:r>
            <a:r>
              <a:rPr sz="1600" i="1" spc="-10" dirty="0">
                <a:latin typeface="Calibri"/>
                <a:cs typeface="Calibri"/>
              </a:rPr>
              <a:t>applications </a:t>
            </a:r>
            <a:r>
              <a:rPr sz="1600" i="1" spc="-15" dirty="0">
                <a:latin typeface="Calibri"/>
                <a:cs typeface="Calibri"/>
              </a:rPr>
              <a:t>for </a:t>
            </a:r>
            <a:r>
              <a:rPr sz="1600" i="1" spc="-5" dirty="0">
                <a:latin typeface="Calibri"/>
                <a:cs typeface="Calibri"/>
              </a:rPr>
              <a:t>clinical </a:t>
            </a:r>
            <a:r>
              <a:rPr sz="1600" i="1" spc="-10" dirty="0">
                <a:latin typeface="Calibri"/>
                <a:cs typeface="Calibri"/>
              </a:rPr>
              <a:t>rehabilitation» </a:t>
            </a:r>
            <a:r>
              <a:rPr sz="1600" spc="-10" dirty="0">
                <a:latin typeface="Calibri"/>
                <a:cs typeface="Calibri"/>
              </a:rPr>
              <a:t>March  </a:t>
            </a:r>
            <a:r>
              <a:rPr sz="1600" spc="5" dirty="0">
                <a:latin typeface="Calibri"/>
                <a:cs typeface="Calibri"/>
              </a:rPr>
              <a:t>2017 </a:t>
            </a:r>
            <a:r>
              <a:rPr sz="1600" i="1" dirty="0">
                <a:latin typeface="Arial"/>
                <a:cs typeface="Arial"/>
              </a:rPr>
              <a:t>DISABILITY AND </a:t>
            </a:r>
            <a:r>
              <a:rPr sz="1600" i="1" spc="-15" dirty="0">
                <a:latin typeface="Arial"/>
                <a:cs typeface="Arial"/>
              </a:rPr>
              <a:t>REHABILITATION,</a:t>
            </a:r>
            <a:r>
              <a:rPr sz="1600" i="1" spc="-30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http://dx.doi.org/10.1080/09638288.2017.128762</a:t>
            </a:r>
            <a:r>
              <a:rPr sz="1600" i="1" spc="-12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1600" i="1" spc="-10" dirty="0">
                <a:latin typeface="Arial"/>
                <a:cs typeface="Arial"/>
              </a:rPr>
              <a:t>3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https://www.nature.com/articles/sc201695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18845" y="710006"/>
            <a:ext cx="80518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Максимальные </a:t>
            </a:r>
            <a:r>
              <a:rPr spc="-5" dirty="0">
                <a:solidFill>
                  <a:srgbClr val="000000"/>
                </a:solidFill>
              </a:rPr>
              <a:t>и </a:t>
            </a:r>
            <a:r>
              <a:rPr spc="-10" dirty="0">
                <a:solidFill>
                  <a:srgbClr val="000000"/>
                </a:solidFill>
              </a:rPr>
              <a:t>субмаксимальные </a:t>
            </a:r>
            <a:r>
              <a:rPr spc="-5" dirty="0">
                <a:solidFill>
                  <a:srgbClr val="000000"/>
                </a:solidFill>
              </a:rPr>
              <a:t>аэробные </a:t>
            </a:r>
            <a:r>
              <a:rPr spc="-15" dirty="0">
                <a:solidFill>
                  <a:srgbClr val="000000"/>
                </a:solidFill>
              </a:rPr>
              <a:t>тесты </a:t>
            </a:r>
            <a:r>
              <a:rPr spc="-10" dirty="0">
                <a:solidFill>
                  <a:srgbClr val="000000"/>
                </a:solidFill>
              </a:rPr>
              <a:t>для инвалидов-  </a:t>
            </a:r>
            <a:r>
              <a:rPr spc="-15" dirty="0">
                <a:solidFill>
                  <a:srgbClr val="000000"/>
                </a:solidFill>
              </a:rPr>
              <a:t>колясочников </a:t>
            </a:r>
            <a:r>
              <a:rPr spc="-5" dirty="0">
                <a:solidFill>
                  <a:srgbClr val="000000"/>
                </a:solidFill>
              </a:rPr>
              <a:t>с </a:t>
            </a:r>
            <a:r>
              <a:rPr spc="-10" dirty="0">
                <a:solidFill>
                  <a:srgbClr val="000000"/>
                </a:solidFill>
              </a:rPr>
              <a:t>травмой спинного </a:t>
            </a:r>
            <a:r>
              <a:rPr spc="-5" dirty="0">
                <a:solidFill>
                  <a:srgbClr val="000000"/>
                </a:solidFill>
              </a:rPr>
              <a:t>мозга: систематический обзор </a:t>
            </a:r>
            <a:r>
              <a:rPr dirty="0">
                <a:solidFill>
                  <a:srgbClr val="000000"/>
                </a:solidFill>
              </a:rPr>
              <a:t>для  </a:t>
            </a:r>
            <a:r>
              <a:rPr spc="-10" dirty="0">
                <a:solidFill>
                  <a:srgbClr val="000000"/>
                </a:solidFill>
              </a:rPr>
              <a:t>обобщения </a:t>
            </a:r>
            <a:r>
              <a:rPr spc="-5" dirty="0">
                <a:solidFill>
                  <a:srgbClr val="000000"/>
                </a:solidFill>
              </a:rPr>
              <a:t>и </a:t>
            </a:r>
            <a:r>
              <a:rPr spc="-10" dirty="0">
                <a:solidFill>
                  <a:srgbClr val="000000"/>
                </a:solidFill>
              </a:rPr>
              <a:t>определения полезных приложений </a:t>
            </a:r>
            <a:r>
              <a:rPr spc="-5" dirty="0">
                <a:solidFill>
                  <a:srgbClr val="000000"/>
                </a:solidFill>
              </a:rPr>
              <a:t>для клинической  реабилитации</a:t>
            </a:r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9144000" cy="713740"/>
          </a:xfrm>
          <a:custGeom>
            <a:avLst/>
            <a:gdLst/>
            <a:ahLst/>
            <a:cxnLst/>
            <a:rect l="l" t="t" r="r" b="b"/>
            <a:pathLst>
              <a:path w="9144000" h="713740">
                <a:moveTo>
                  <a:pt x="9144000" y="0"/>
                </a:moveTo>
                <a:lnTo>
                  <a:pt x="0" y="0"/>
                </a:lnTo>
                <a:lnTo>
                  <a:pt x="0" y="713232"/>
                </a:lnTo>
                <a:lnTo>
                  <a:pt x="9144000" y="713232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68095"/>
          </a:xfrm>
          <a:custGeom>
            <a:avLst/>
            <a:gdLst/>
            <a:ahLst/>
            <a:cxnLst/>
            <a:rect l="l" t="t" r="r" b="b"/>
            <a:pathLst>
              <a:path w="9144000" h="1268095">
                <a:moveTo>
                  <a:pt x="9144000" y="0"/>
                </a:moveTo>
                <a:lnTo>
                  <a:pt x="0" y="0"/>
                </a:lnTo>
                <a:lnTo>
                  <a:pt x="0" y="1267967"/>
                </a:lnTo>
                <a:lnTo>
                  <a:pt x="9144000" y="1267967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961" y="170814"/>
            <a:ext cx="59429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0130" marR="5080" indent="-102743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Показатели внешнего </a:t>
            </a:r>
            <a:r>
              <a:rPr sz="2800" dirty="0"/>
              <a:t>дыхания и</a:t>
            </a:r>
            <a:r>
              <a:rPr sz="2800" spc="-175" dirty="0"/>
              <a:t> </a:t>
            </a:r>
            <a:r>
              <a:rPr sz="2800" dirty="0"/>
              <a:t>МПК  у </a:t>
            </a:r>
            <a:r>
              <a:rPr sz="2800" spc="5" dirty="0"/>
              <a:t>паралимпийцев </a:t>
            </a:r>
            <a:r>
              <a:rPr sz="2800" dirty="0"/>
              <a:t>с</a:t>
            </a:r>
            <a:r>
              <a:rPr sz="2800" spc="-110" dirty="0"/>
              <a:t> </a:t>
            </a:r>
            <a:r>
              <a:rPr sz="2800" dirty="0"/>
              <a:t>ТБСМ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533158" y="1909237"/>
            <a:ext cx="8611235" cy="4949190"/>
            <a:chOff x="533158" y="1909237"/>
            <a:chExt cx="8611235" cy="4949190"/>
          </a:xfrm>
        </p:grpSpPr>
        <p:sp>
          <p:nvSpPr>
            <p:cNvPr id="5" name="object 5"/>
            <p:cNvSpPr/>
            <p:nvPr/>
          </p:nvSpPr>
          <p:spPr>
            <a:xfrm>
              <a:off x="533158" y="1909237"/>
              <a:ext cx="7954359" cy="49150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87895" y="6644639"/>
              <a:ext cx="2356485" cy="213360"/>
            </a:xfrm>
            <a:custGeom>
              <a:avLst/>
              <a:gdLst/>
              <a:ahLst/>
              <a:cxnLst/>
              <a:rect l="l" t="t" r="r" b="b"/>
              <a:pathLst>
                <a:path w="2356484" h="213359">
                  <a:moveTo>
                    <a:pt x="2356104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2356104" y="213359"/>
                  </a:lnTo>
                  <a:lnTo>
                    <a:pt x="23561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98181" y="6640779"/>
            <a:ext cx="1337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Мавлиев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А., 2018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0339" y="617347"/>
            <a:ext cx="370840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75"/>
              </a:lnSpc>
            </a:pPr>
            <a:r>
              <a:rPr sz="4400" spc="-5" dirty="0">
                <a:latin typeface="Calibri"/>
                <a:cs typeface="Calibri"/>
              </a:rPr>
              <a:t>П</a:t>
            </a:r>
            <a:r>
              <a:rPr sz="4400" spc="10" dirty="0">
                <a:latin typeface="Calibri"/>
                <a:cs typeface="Calibri"/>
              </a:rPr>
              <a:t>а</a:t>
            </a:r>
            <a:r>
              <a:rPr sz="4400" spc="-10" dirty="0">
                <a:latin typeface="Calibri"/>
                <a:cs typeface="Calibri"/>
              </a:rPr>
              <a:t>рали</a:t>
            </a:r>
            <a:r>
              <a:rPr sz="4400" dirty="0">
                <a:latin typeface="Calibri"/>
                <a:cs typeface="Calibri"/>
              </a:rPr>
              <a:t>м</a:t>
            </a:r>
            <a:r>
              <a:rPr sz="4400" spc="-5" dirty="0">
                <a:latin typeface="Calibri"/>
                <a:cs typeface="Calibri"/>
              </a:rPr>
              <a:t>пийцы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3106" y="1835343"/>
            <a:ext cx="7445177" cy="4809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268095"/>
          </a:xfrm>
          <a:custGeom>
            <a:avLst/>
            <a:gdLst/>
            <a:ahLst/>
            <a:cxnLst/>
            <a:rect l="l" t="t" r="r" b="b"/>
            <a:pathLst>
              <a:path w="9144000" h="1268095">
                <a:moveTo>
                  <a:pt x="9144000" y="0"/>
                </a:moveTo>
                <a:lnTo>
                  <a:pt x="0" y="0"/>
                </a:lnTo>
                <a:lnTo>
                  <a:pt x="0" y="1267967"/>
                </a:lnTo>
                <a:lnTo>
                  <a:pt x="9144000" y="1267967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7374" y="170814"/>
            <a:ext cx="736536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105"/>
              </a:spcBef>
              <a:tabLst>
                <a:tab pos="4384040" algn="l"/>
              </a:tabLst>
            </a:pPr>
            <a:r>
              <a:rPr sz="2800" spc="-5" dirty="0"/>
              <a:t>Показатели потребления кислорода </a:t>
            </a:r>
            <a:r>
              <a:rPr sz="2800" dirty="0"/>
              <a:t>и</a:t>
            </a:r>
            <a:r>
              <a:rPr sz="2800" spc="-210" dirty="0"/>
              <a:t> </a:t>
            </a:r>
            <a:r>
              <a:rPr sz="2800" dirty="0"/>
              <a:t>дыхания  </a:t>
            </a:r>
            <a:r>
              <a:rPr sz="2800" spc="5" dirty="0"/>
              <a:t>на </a:t>
            </a:r>
            <a:r>
              <a:rPr sz="2800" dirty="0"/>
              <a:t>вентиляторном</a:t>
            </a:r>
            <a:r>
              <a:rPr sz="2800" spc="-60" dirty="0"/>
              <a:t> </a:t>
            </a:r>
            <a:r>
              <a:rPr sz="2800" dirty="0"/>
              <a:t>пороге	у</a:t>
            </a:r>
            <a:r>
              <a:rPr sz="2800" spc="-25" dirty="0"/>
              <a:t> </a:t>
            </a:r>
            <a:r>
              <a:rPr sz="2800" dirty="0"/>
              <a:t>паралимпийцев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6787895" y="6644639"/>
            <a:ext cx="2356485" cy="213360"/>
          </a:xfrm>
          <a:custGeom>
            <a:avLst/>
            <a:gdLst/>
            <a:ahLst/>
            <a:cxnLst/>
            <a:rect l="l" t="t" r="r" b="b"/>
            <a:pathLst>
              <a:path w="2356484" h="213359">
                <a:moveTo>
                  <a:pt x="2356104" y="0"/>
                </a:moveTo>
                <a:lnTo>
                  <a:pt x="0" y="0"/>
                </a:lnTo>
                <a:lnTo>
                  <a:pt x="0" y="213359"/>
                </a:lnTo>
                <a:lnTo>
                  <a:pt x="2356104" y="213359"/>
                </a:lnTo>
                <a:lnTo>
                  <a:pt x="235610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98181" y="6640779"/>
            <a:ext cx="1337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Мавлиев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А., 2018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938022"/>
            <a:ext cx="824420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1832610" algn="l"/>
                <a:tab pos="3836035" algn="l"/>
                <a:tab pos="5808980" algn="l"/>
              </a:tabLst>
            </a:pPr>
            <a:r>
              <a:rPr sz="2800" spc="-10" dirty="0">
                <a:latin typeface="Calibri"/>
                <a:cs typeface="Calibri"/>
              </a:rPr>
              <a:t>1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-5" dirty="0">
                <a:latin typeface="Calibri"/>
                <a:cs typeface="Calibri"/>
              </a:rPr>
              <a:t>ТБСМ</a:t>
            </a:r>
            <a:r>
              <a:rPr sz="2800" dirty="0">
                <a:latin typeface="Calibri"/>
                <a:cs typeface="Calibri"/>
              </a:rPr>
              <a:t>.	Э</a:t>
            </a:r>
            <a:r>
              <a:rPr sz="2800" spc="-10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5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л</a:t>
            </a:r>
            <a:r>
              <a:rPr sz="2800" spc="1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г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20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.	Па</a:t>
            </a:r>
            <a:r>
              <a:rPr sz="2800" spc="-2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spc="-30" dirty="0">
                <a:latin typeface="Calibri"/>
                <a:cs typeface="Calibri"/>
              </a:rPr>
              <a:t>г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5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ла</a:t>
            </a:r>
            <a:r>
              <a:rPr sz="2800" spc="-30" dirty="0">
                <a:latin typeface="Calibri"/>
                <a:cs typeface="Calibri"/>
              </a:rPr>
              <a:t>с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иф</a:t>
            </a:r>
            <a:r>
              <a:rPr sz="2800" spc="-15" dirty="0">
                <a:latin typeface="Calibri"/>
                <a:cs typeface="Calibri"/>
              </a:rPr>
              <a:t>и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15" dirty="0">
                <a:latin typeface="Calibri"/>
                <a:cs typeface="Calibri"/>
              </a:rPr>
              <a:t>ц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10" dirty="0">
                <a:latin typeface="Calibri"/>
                <a:cs typeface="Calibri"/>
              </a:rPr>
              <a:t>я</a:t>
            </a:r>
            <a:r>
              <a:rPr sz="2800" dirty="0">
                <a:latin typeface="Calibri"/>
                <a:cs typeface="Calibri"/>
              </a:rPr>
              <a:t>.  </a:t>
            </a:r>
            <a:r>
              <a:rPr sz="2800" spc="-5" dirty="0">
                <a:latin typeface="Calibri"/>
                <a:cs typeface="Calibri"/>
              </a:rPr>
              <a:t>Симптомы. </a:t>
            </a:r>
            <a:r>
              <a:rPr sz="2800" spc="-10" dirty="0">
                <a:latin typeface="Calibri"/>
                <a:cs typeface="Calibri"/>
              </a:rPr>
              <a:t>Периоды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течения.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876755"/>
            <a:ext cx="34861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27685" algn="l"/>
                <a:tab pos="3363595" algn="l"/>
              </a:tabLst>
            </a:pPr>
            <a:r>
              <a:rPr sz="2800" spc="-5" dirty="0"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-10" dirty="0">
                <a:latin typeface="Calibri"/>
                <a:cs typeface="Calibri"/>
              </a:rPr>
              <a:t>Орг</a:t>
            </a:r>
            <a:r>
              <a:rPr sz="2800" spc="5" dirty="0">
                <a:latin typeface="Calibri"/>
                <a:cs typeface="Calibri"/>
              </a:rPr>
              <a:t>ани</a:t>
            </a:r>
            <a:r>
              <a:rPr sz="2800" spc="-15" dirty="0">
                <a:latin typeface="Calibri"/>
                <a:cs typeface="Calibri"/>
              </a:rPr>
              <a:t>з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ц</a:t>
            </a:r>
            <a:r>
              <a:rPr sz="2800" spc="5" dirty="0">
                <a:latin typeface="Calibri"/>
                <a:cs typeface="Calibri"/>
              </a:rPr>
              <a:t>ио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	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6639" y="1876755"/>
            <a:ext cx="45161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75660" algn="l"/>
              </a:tabLst>
            </a:pPr>
            <a:r>
              <a:rPr sz="280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spc="-55" dirty="0">
                <a:latin typeface="Calibri"/>
                <a:cs typeface="Calibri"/>
              </a:rPr>
              <a:t>д</a:t>
            </a:r>
            <a:r>
              <a:rPr sz="2800" spc="-6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л</a:t>
            </a:r>
            <a:r>
              <a:rPr sz="2800" spc="1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г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30" dirty="0">
                <a:latin typeface="Calibri"/>
                <a:cs typeface="Calibri"/>
              </a:rPr>
              <a:t>ч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и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	осн</a:t>
            </a:r>
            <a:r>
              <a:rPr sz="2800" spc="5" dirty="0">
                <a:latin typeface="Calibri"/>
                <a:cs typeface="Calibri"/>
              </a:rPr>
              <a:t>овы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2304033"/>
            <a:ext cx="8248650" cy="181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>
              <a:lnSpc>
                <a:spcPct val="100000"/>
              </a:lnSpc>
              <a:spcBef>
                <a:spcPts val="105"/>
              </a:spcBef>
              <a:tabLst>
                <a:tab pos="1902460" algn="l"/>
                <a:tab pos="2795905" algn="l"/>
                <a:tab pos="5266055" algn="l"/>
              </a:tabLst>
            </a:pPr>
            <a:r>
              <a:rPr sz="2800" spc="-15" dirty="0">
                <a:latin typeface="Calibri"/>
                <a:cs typeface="Calibri"/>
              </a:rPr>
              <a:t>медицинской	</a:t>
            </a:r>
            <a:r>
              <a:rPr sz="2800" dirty="0">
                <a:latin typeface="Calibri"/>
                <a:cs typeface="Calibri"/>
              </a:rPr>
              <a:t>реабилитации.	</a:t>
            </a:r>
            <a:r>
              <a:rPr sz="2800" spc="-10" dirty="0">
                <a:latin typeface="Calibri"/>
                <a:cs typeface="Calibri"/>
              </a:rPr>
              <a:t>Реабилитационный  </a:t>
            </a:r>
            <a:r>
              <a:rPr sz="2800" spc="-5" dirty="0">
                <a:latin typeface="Calibri"/>
                <a:cs typeface="Calibri"/>
              </a:rPr>
              <a:t>диагноз	</a:t>
            </a:r>
            <a:r>
              <a:rPr sz="2800" spc="5" dirty="0">
                <a:latin typeface="Calibri"/>
                <a:cs typeface="Calibri"/>
              </a:rPr>
              <a:t>на </a:t>
            </a:r>
            <a:r>
              <a:rPr sz="2800" dirty="0">
                <a:latin typeface="Calibri"/>
                <a:cs typeface="Calibri"/>
              </a:rPr>
              <a:t>основе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70" dirty="0">
                <a:latin typeface="Calibri"/>
                <a:cs typeface="Calibri"/>
              </a:rPr>
              <a:t>МКФ.</a:t>
            </a:r>
            <a:endParaRPr sz="2800">
              <a:latin typeface="Calibri"/>
              <a:cs typeface="Calibri"/>
            </a:endParaRPr>
          </a:p>
          <a:p>
            <a:pPr marL="527685" marR="10160" indent="-515620">
              <a:lnSpc>
                <a:spcPct val="100000"/>
              </a:lnSpc>
              <a:spcBef>
                <a:spcPts val="675"/>
              </a:spcBef>
              <a:tabLst>
                <a:tab pos="527685" algn="l"/>
                <a:tab pos="5183505" algn="l"/>
                <a:tab pos="6699250" algn="l"/>
              </a:tabLst>
            </a:pPr>
            <a:r>
              <a:rPr sz="2800" spc="-5" dirty="0">
                <a:latin typeface="Calibri"/>
                <a:cs typeface="Calibri"/>
              </a:rPr>
              <a:t>3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10" dirty="0">
                <a:latin typeface="Calibri"/>
                <a:cs typeface="Calibri"/>
              </a:rPr>
              <a:t>К</a:t>
            </a:r>
            <a:r>
              <a:rPr sz="2800" dirty="0">
                <a:latin typeface="Calibri"/>
                <a:cs typeface="Calibri"/>
              </a:rPr>
              <a:t>л</a:t>
            </a:r>
            <a:r>
              <a:rPr sz="2800" spc="-2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65" dirty="0">
                <a:latin typeface="Calibri"/>
                <a:cs typeface="Calibri"/>
              </a:rPr>
              <a:t>к</a:t>
            </a:r>
            <a:r>
              <a:rPr sz="2800" spc="1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-ин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spc="-40" dirty="0">
                <a:latin typeface="Calibri"/>
                <a:cs typeface="Calibri"/>
              </a:rPr>
              <a:t>р</a:t>
            </a:r>
            <a:r>
              <a:rPr sz="2800" spc="-25" dirty="0">
                <a:latin typeface="Calibri"/>
                <a:cs typeface="Calibri"/>
              </a:rPr>
              <a:t>у</a:t>
            </a:r>
            <a:r>
              <a:rPr sz="2800" dirty="0">
                <a:latin typeface="Calibri"/>
                <a:cs typeface="Calibri"/>
              </a:rPr>
              <a:t>м</a:t>
            </a:r>
            <a:r>
              <a:rPr sz="2800" spc="-10" dirty="0">
                <a:latin typeface="Calibri"/>
                <a:cs typeface="Calibri"/>
              </a:rPr>
              <a:t>е</a:t>
            </a:r>
            <a:r>
              <a:rPr sz="2800" spc="-15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та</a:t>
            </a:r>
            <a:r>
              <a:rPr sz="2800" dirty="0">
                <a:latin typeface="Calibri"/>
                <a:cs typeface="Calibri"/>
              </a:rPr>
              <a:t>ль</a:t>
            </a: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ая</a:t>
            </a:r>
            <a:r>
              <a:rPr sz="2800" dirty="0">
                <a:latin typeface="Calibri"/>
                <a:cs typeface="Calibri"/>
              </a:rPr>
              <a:t>	о</a:t>
            </a:r>
            <a:r>
              <a:rPr sz="2800" spc="-25" dirty="0">
                <a:latin typeface="Calibri"/>
                <a:cs typeface="Calibri"/>
              </a:rPr>
              <a:t>ц</a:t>
            </a:r>
            <a:r>
              <a:rPr sz="2800" spc="5" dirty="0">
                <a:latin typeface="Calibri"/>
                <a:cs typeface="Calibri"/>
              </a:rPr>
              <a:t>ен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ос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ояния  </a:t>
            </a:r>
            <a:r>
              <a:rPr sz="2800" dirty="0">
                <a:latin typeface="Calibri"/>
                <a:cs typeface="Calibri"/>
              </a:rPr>
              <a:t>пациента.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4182617"/>
            <a:ext cx="28644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2653030" algn="l"/>
              </a:tabLst>
            </a:pPr>
            <a:r>
              <a:rPr sz="2800" b="1" spc="-10" dirty="0">
                <a:latin typeface="Calibri"/>
                <a:cs typeface="Calibri"/>
              </a:rPr>
              <a:t>4</a:t>
            </a:r>
            <a:r>
              <a:rPr sz="2800" b="1" dirty="0">
                <a:latin typeface="Calibri"/>
                <a:cs typeface="Calibri"/>
              </a:rPr>
              <a:t>.	Ме</a:t>
            </a:r>
            <a:r>
              <a:rPr sz="2800" b="1" spc="-20" dirty="0">
                <a:latin typeface="Calibri"/>
                <a:cs typeface="Calibri"/>
              </a:rPr>
              <a:t>т</a:t>
            </a:r>
            <a:r>
              <a:rPr sz="2800" b="1" spc="-95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д</a:t>
            </a:r>
            <a:r>
              <a:rPr sz="2800" b="1" spc="5" dirty="0">
                <a:latin typeface="Calibri"/>
                <a:cs typeface="Calibri"/>
              </a:rPr>
              <a:t>ы</a:t>
            </a:r>
            <a:r>
              <a:rPr sz="2800" b="1" dirty="0">
                <a:latin typeface="Calibri"/>
                <a:cs typeface="Calibri"/>
              </a:rPr>
              <a:t>	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0063" y="4182617"/>
            <a:ext cx="45497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99665" algn="l"/>
              </a:tabLst>
            </a:pPr>
            <a:r>
              <a:rPr sz="2800" b="1" spc="-15" dirty="0">
                <a:latin typeface="Calibri"/>
                <a:cs typeface="Calibri"/>
              </a:rPr>
              <a:t>методики	</a:t>
            </a:r>
            <a:r>
              <a:rPr sz="2800" b="1" spc="-10" dirty="0">
                <a:latin typeface="Calibri"/>
                <a:cs typeface="Calibri"/>
              </a:rPr>
              <a:t>медицинской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42" y="4525020"/>
            <a:ext cx="8251190" cy="24161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latin typeface="Calibri"/>
                <a:cs typeface="Calibri"/>
              </a:rPr>
              <a:t>реабилитации.</a:t>
            </a:r>
            <a:endParaRPr sz="28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675"/>
              </a:spcBef>
              <a:buFont typeface="Calibri"/>
              <a:buAutoNum type="arabicPeriod" startAt="5"/>
              <a:tabLst>
                <a:tab pos="607060" algn="l"/>
                <a:tab pos="607695" algn="l"/>
                <a:tab pos="3302635" algn="l"/>
                <a:tab pos="564388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ос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spc="-2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лени</a:t>
            </a:r>
            <a:r>
              <a:rPr sz="2800" spc="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п</a:t>
            </a:r>
            <a:r>
              <a:rPr sz="2800" spc="-10" dirty="0">
                <a:latin typeface="Calibri"/>
                <a:cs typeface="Calibri"/>
              </a:rPr>
              <a:t>р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spc="-40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л</a:t>
            </a:r>
            <a:r>
              <a:rPr sz="2800" spc="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инди</a:t>
            </a:r>
            <a:r>
              <a:rPr sz="2800" spc="-2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dirty="0">
                <a:latin typeface="Calibri"/>
                <a:cs typeface="Calibri"/>
              </a:rPr>
              <a:t>уа</a:t>
            </a:r>
            <a:r>
              <a:rPr sz="2800" spc="10" dirty="0">
                <a:latin typeface="Calibri"/>
                <a:cs typeface="Calibri"/>
              </a:rPr>
              <a:t>л</a:t>
            </a:r>
            <a:r>
              <a:rPr sz="2800" spc="-25" dirty="0">
                <a:latin typeface="Calibri"/>
                <a:cs typeface="Calibri"/>
              </a:rPr>
              <a:t>ь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ы</a:t>
            </a:r>
            <a:r>
              <a:rPr sz="2800" dirty="0">
                <a:latin typeface="Calibri"/>
                <a:cs typeface="Calibri"/>
              </a:rPr>
              <a:t>х  </a:t>
            </a:r>
            <a:r>
              <a:rPr sz="2800" spc="-5" dirty="0">
                <a:latin typeface="Calibri"/>
                <a:cs typeface="Calibri"/>
              </a:rPr>
              <a:t>программ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реабилитации.</a:t>
            </a:r>
            <a:endParaRPr sz="2800">
              <a:latin typeface="Calibri"/>
              <a:cs typeface="Calibri"/>
            </a:endParaRPr>
          </a:p>
          <a:p>
            <a:pPr marL="527685" marR="11430" indent="-515620">
              <a:lnSpc>
                <a:spcPct val="100000"/>
              </a:lnSpc>
              <a:spcBef>
                <a:spcPts val="675"/>
              </a:spcBef>
              <a:buAutoNum type="arabicPeriod" startAt="5"/>
              <a:tabLst>
                <a:tab pos="527685" algn="l"/>
                <a:tab pos="528320" algn="l"/>
                <a:tab pos="2756535" algn="l"/>
                <a:tab pos="6165215" algn="l"/>
              </a:tabLst>
            </a:pP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ц</a:t>
            </a:r>
            <a:r>
              <a:rPr sz="2800" dirty="0">
                <a:latin typeface="Calibri"/>
                <a:cs typeface="Calibri"/>
              </a:rPr>
              <a:t>ен</a:t>
            </a:r>
            <a:r>
              <a:rPr sz="2800" spc="-50" dirty="0">
                <a:latin typeface="Calibri"/>
                <a:cs typeface="Calibri"/>
              </a:rPr>
              <a:t>к</a:t>
            </a:r>
            <a:r>
              <a:rPr sz="2800" dirty="0">
                <a:latin typeface="Calibri"/>
                <a:cs typeface="Calibri"/>
              </a:rPr>
              <a:t>а	эфф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1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ивн</a:t>
            </a:r>
            <a:r>
              <a:rPr sz="2800" spc="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и	м</a:t>
            </a:r>
            <a:r>
              <a:rPr sz="2800" spc="-60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и</a:t>
            </a:r>
            <a:r>
              <a:rPr sz="2800" spc="-10" dirty="0">
                <a:latin typeface="Calibri"/>
                <a:cs typeface="Calibri"/>
              </a:rPr>
              <a:t>ц</a:t>
            </a:r>
            <a:r>
              <a:rPr sz="2800" dirty="0">
                <a:latin typeface="Calibri"/>
                <a:cs typeface="Calibri"/>
              </a:rPr>
              <a:t>ин</a:t>
            </a:r>
            <a:r>
              <a:rPr sz="2800" spc="-10" dirty="0">
                <a:latin typeface="Calibri"/>
                <a:cs typeface="Calibri"/>
              </a:rPr>
              <a:t>с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ой  реабилитации.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9144000" cy="1108075"/>
            <a:chOff x="0" y="0"/>
            <a:chExt cx="9144000" cy="1108075"/>
          </a:xfrm>
        </p:grpSpPr>
        <p:sp>
          <p:nvSpPr>
            <p:cNvPr id="10" name="object 10"/>
            <p:cNvSpPr/>
            <p:nvPr/>
          </p:nvSpPr>
          <p:spPr>
            <a:xfrm>
              <a:off x="0" y="0"/>
              <a:ext cx="9144000" cy="908685"/>
            </a:xfrm>
            <a:custGeom>
              <a:avLst/>
              <a:gdLst/>
              <a:ahLst/>
              <a:cxnLst/>
              <a:rect l="l" t="t" r="r" b="b"/>
              <a:pathLst>
                <a:path w="9144000" h="908685">
                  <a:moveTo>
                    <a:pt x="9144000" y="0"/>
                  </a:moveTo>
                  <a:lnTo>
                    <a:pt x="0" y="0"/>
                  </a:lnTo>
                  <a:lnTo>
                    <a:pt x="0" y="908303"/>
                  </a:lnTo>
                  <a:lnTo>
                    <a:pt x="9144000" y="9083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0448" y="0"/>
              <a:ext cx="5054854" cy="11076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66264" y="103378"/>
            <a:ext cx="44170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spc="-25" dirty="0">
                <a:latin typeface="Calibri"/>
                <a:cs typeface="Calibri"/>
              </a:rPr>
              <a:t>Содержание</a:t>
            </a:r>
            <a:r>
              <a:rPr sz="4000" b="0" spc="-80" dirty="0">
                <a:latin typeface="Calibri"/>
                <a:cs typeface="Calibri"/>
              </a:rPr>
              <a:t> </a:t>
            </a:r>
            <a:r>
              <a:rPr sz="4000" b="0" spc="-5" dirty="0">
                <a:latin typeface="Calibri"/>
                <a:cs typeface="Calibri"/>
              </a:rPr>
              <a:t>лекции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010285"/>
            <a:chOff x="0" y="0"/>
            <a:chExt cx="9144000" cy="10102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9144000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9144000" y="85648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1391" y="0"/>
              <a:ext cx="1570990" cy="6443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98776" y="0"/>
              <a:ext cx="3622421" cy="6443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17464" y="0"/>
              <a:ext cx="2381885" cy="6443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8472" y="332270"/>
              <a:ext cx="7706741" cy="678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8710" y="32131"/>
            <a:ext cx="7324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Система активной медицинской</a:t>
            </a:r>
            <a:r>
              <a:rPr sz="2400" spc="60" dirty="0"/>
              <a:t> </a:t>
            </a:r>
            <a:r>
              <a:rPr sz="2400" spc="-5" dirty="0"/>
              <a:t>реабилитации</a:t>
            </a:r>
            <a:endParaRPr sz="2400"/>
          </a:p>
          <a:p>
            <a:pPr algn="ctr">
              <a:lnSpc>
                <a:spcPct val="100000"/>
              </a:lnSpc>
              <a:tabLst>
                <a:tab pos="1513205" algn="l"/>
                <a:tab pos="3257550" algn="l"/>
              </a:tabLst>
            </a:pPr>
            <a:r>
              <a:rPr sz="2400" dirty="0"/>
              <a:t>на</a:t>
            </a:r>
            <a:r>
              <a:rPr sz="2400" spc="-5" dirty="0"/>
              <a:t> </a:t>
            </a:r>
            <a:r>
              <a:rPr sz="2400" dirty="0"/>
              <a:t>основе	</a:t>
            </a:r>
            <a:r>
              <a:rPr sz="2400" spc="-5" dirty="0"/>
              <a:t>результатов	функциональной</a:t>
            </a:r>
            <a:r>
              <a:rPr sz="2400" spc="-10" dirty="0"/>
              <a:t> </a:t>
            </a:r>
            <a:r>
              <a:rPr sz="2400" spc="-5" dirty="0"/>
              <a:t>диагностики</a:t>
            </a:r>
            <a:endParaRPr sz="2400"/>
          </a:p>
        </p:txBody>
      </p:sp>
      <p:grpSp>
        <p:nvGrpSpPr>
          <p:cNvPr id="9" name="object 9"/>
          <p:cNvGrpSpPr/>
          <p:nvPr/>
        </p:nvGrpSpPr>
        <p:grpSpPr>
          <a:xfrm>
            <a:off x="3532441" y="1145857"/>
            <a:ext cx="2545715" cy="2271395"/>
            <a:chOff x="3532441" y="1145857"/>
            <a:chExt cx="2545715" cy="2271395"/>
          </a:xfrm>
        </p:grpSpPr>
        <p:sp>
          <p:nvSpPr>
            <p:cNvPr id="10" name="object 10"/>
            <p:cNvSpPr/>
            <p:nvPr/>
          </p:nvSpPr>
          <p:spPr>
            <a:xfrm>
              <a:off x="3736847" y="1444751"/>
              <a:ext cx="2112264" cy="8747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0751" y="1438655"/>
              <a:ext cx="2124710" cy="887094"/>
            </a:xfrm>
            <a:custGeom>
              <a:avLst/>
              <a:gdLst/>
              <a:ahLst/>
              <a:cxnLst/>
              <a:rect l="l" t="t" r="r" b="b"/>
              <a:pathLst>
                <a:path w="2124710" h="887094">
                  <a:moveTo>
                    <a:pt x="0" y="886968"/>
                  </a:moveTo>
                  <a:lnTo>
                    <a:pt x="2124455" y="886968"/>
                  </a:lnTo>
                  <a:lnTo>
                    <a:pt x="2124455" y="0"/>
                  </a:lnTo>
                  <a:lnTo>
                    <a:pt x="0" y="0"/>
                  </a:lnTo>
                  <a:lnTo>
                    <a:pt x="0" y="88696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7203" y="1150619"/>
              <a:ext cx="2536190" cy="2234565"/>
            </a:xfrm>
            <a:custGeom>
              <a:avLst/>
              <a:gdLst/>
              <a:ahLst/>
              <a:cxnLst/>
              <a:rect l="l" t="t" r="r" b="b"/>
              <a:pathLst>
                <a:path w="2536190" h="2234565">
                  <a:moveTo>
                    <a:pt x="0" y="372363"/>
                  </a:moveTo>
                  <a:lnTo>
                    <a:pt x="2901" y="325662"/>
                  </a:lnTo>
                  <a:lnTo>
                    <a:pt x="11374" y="280690"/>
                  </a:lnTo>
                  <a:lnTo>
                    <a:pt x="25069" y="237796"/>
                  </a:lnTo>
                  <a:lnTo>
                    <a:pt x="43635" y="197330"/>
                  </a:lnTo>
                  <a:lnTo>
                    <a:pt x="66725" y="159641"/>
                  </a:lnTo>
                  <a:lnTo>
                    <a:pt x="93989" y="125077"/>
                  </a:lnTo>
                  <a:lnTo>
                    <a:pt x="125077" y="93989"/>
                  </a:lnTo>
                  <a:lnTo>
                    <a:pt x="159641" y="66725"/>
                  </a:lnTo>
                  <a:lnTo>
                    <a:pt x="197330" y="43635"/>
                  </a:lnTo>
                  <a:lnTo>
                    <a:pt x="237796" y="25069"/>
                  </a:lnTo>
                  <a:lnTo>
                    <a:pt x="280690" y="11374"/>
                  </a:lnTo>
                  <a:lnTo>
                    <a:pt x="325662" y="2901"/>
                  </a:lnTo>
                  <a:lnTo>
                    <a:pt x="372363" y="0"/>
                  </a:lnTo>
                  <a:lnTo>
                    <a:pt x="2163572" y="0"/>
                  </a:lnTo>
                  <a:lnTo>
                    <a:pt x="2210273" y="2901"/>
                  </a:lnTo>
                  <a:lnTo>
                    <a:pt x="2255245" y="11374"/>
                  </a:lnTo>
                  <a:lnTo>
                    <a:pt x="2298139" y="25069"/>
                  </a:lnTo>
                  <a:lnTo>
                    <a:pt x="2338605" y="43635"/>
                  </a:lnTo>
                  <a:lnTo>
                    <a:pt x="2376294" y="66725"/>
                  </a:lnTo>
                  <a:lnTo>
                    <a:pt x="2410858" y="93989"/>
                  </a:lnTo>
                  <a:lnTo>
                    <a:pt x="2441946" y="125077"/>
                  </a:lnTo>
                  <a:lnTo>
                    <a:pt x="2469210" y="159641"/>
                  </a:lnTo>
                  <a:lnTo>
                    <a:pt x="2492300" y="197330"/>
                  </a:lnTo>
                  <a:lnTo>
                    <a:pt x="2510866" y="237796"/>
                  </a:lnTo>
                  <a:lnTo>
                    <a:pt x="2524561" y="280690"/>
                  </a:lnTo>
                  <a:lnTo>
                    <a:pt x="2533034" y="325662"/>
                  </a:lnTo>
                  <a:lnTo>
                    <a:pt x="2535936" y="372363"/>
                  </a:lnTo>
                  <a:lnTo>
                    <a:pt x="2535936" y="1861819"/>
                  </a:lnTo>
                  <a:lnTo>
                    <a:pt x="2533034" y="1908521"/>
                  </a:lnTo>
                  <a:lnTo>
                    <a:pt x="2524561" y="1953493"/>
                  </a:lnTo>
                  <a:lnTo>
                    <a:pt x="2510866" y="1996387"/>
                  </a:lnTo>
                  <a:lnTo>
                    <a:pt x="2492300" y="2036853"/>
                  </a:lnTo>
                  <a:lnTo>
                    <a:pt x="2469210" y="2074542"/>
                  </a:lnTo>
                  <a:lnTo>
                    <a:pt x="2441946" y="2109106"/>
                  </a:lnTo>
                  <a:lnTo>
                    <a:pt x="2410858" y="2140194"/>
                  </a:lnTo>
                  <a:lnTo>
                    <a:pt x="2376294" y="2167458"/>
                  </a:lnTo>
                  <a:lnTo>
                    <a:pt x="2338605" y="2190548"/>
                  </a:lnTo>
                  <a:lnTo>
                    <a:pt x="2298139" y="2209114"/>
                  </a:lnTo>
                  <a:lnTo>
                    <a:pt x="2255245" y="2222809"/>
                  </a:lnTo>
                  <a:lnTo>
                    <a:pt x="2210273" y="2231282"/>
                  </a:lnTo>
                  <a:lnTo>
                    <a:pt x="2163572" y="2234183"/>
                  </a:lnTo>
                  <a:lnTo>
                    <a:pt x="372363" y="2234183"/>
                  </a:lnTo>
                  <a:lnTo>
                    <a:pt x="325662" y="2231282"/>
                  </a:lnTo>
                  <a:lnTo>
                    <a:pt x="280690" y="2222809"/>
                  </a:lnTo>
                  <a:lnTo>
                    <a:pt x="237796" y="2209114"/>
                  </a:lnTo>
                  <a:lnTo>
                    <a:pt x="197330" y="2190548"/>
                  </a:lnTo>
                  <a:lnTo>
                    <a:pt x="159641" y="2167458"/>
                  </a:lnTo>
                  <a:lnTo>
                    <a:pt x="125077" y="2140194"/>
                  </a:lnTo>
                  <a:lnTo>
                    <a:pt x="93989" y="2109106"/>
                  </a:lnTo>
                  <a:lnTo>
                    <a:pt x="66725" y="2074542"/>
                  </a:lnTo>
                  <a:lnTo>
                    <a:pt x="43635" y="2036853"/>
                  </a:lnTo>
                  <a:lnTo>
                    <a:pt x="25069" y="1996387"/>
                  </a:lnTo>
                  <a:lnTo>
                    <a:pt x="11374" y="1953493"/>
                  </a:lnTo>
                  <a:lnTo>
                    <a:pt x="2901" y="1908521"/>
                  </a:lnTo>
                  <a:lnTo>
                    <a:pt x="0" y="1861819"/>
                  </a:lnTo>
                  <a:lnTo>
                    <a:pt x="0" y="372363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0083" y="2671572"/>
              <a:ext cx="2219325" cy="741045"/>
            </a:xfrm>
            <a:custGeom>
              <a:avLst/>
              <a:gdLst/>
              <a:ahLst/>
              <a:cxnLst/>
              <a:rect l="l" t="t" r="r" b="b"/>
              <a:pathLst>
                <a:path w="2219325" h="741045">
                  <a:moveTo>
                    <a:pt x="0" y="740663"/>
                  </a:moveTo>
                  <a:lnTo>
                    <a:pt x="2218943" y="740663"/>
                  </a:lnTo>
                  <a:lnTo>
                    <a:pt x="2218943" y="0"/>
                  </a:lnTo>
                  <a:lnTo>
                    <a:pt x="0" y="0"/>
                  </a:lnTo>
                  <a:lnTo>
                    <a:pt x="0" y="74066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97553" y="2704541"/>
            <a:ext cx="188277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Определение  реабилитационного  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потенциала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9849" y="4041457"/>
            <a:ext cx="2295525" cy="2393315"/>
            <a:chOff x="319849" y="4041457"/>
            <a:chExt cx="2295525" cy="2393315"/>
          </a:xfrm>
        </p:grpSpPr>
        <p:sp>
          <p:nvSpPr>
            <p:cNvPr id="16" name="object 16"/>
            <p:cNvSpPr/>
            <p:nvPr/>
          </p:nvSpPr>
          <p:spPr>
            <a:xfrm>
              <a:off x="324611" y="4046220"/>
              <a:ext cx="2286000" cy="2383790"/>
            </a:xfrm>
            <a:custGeom>
              <a:avLst/>
              <a:gdLst/>
              <a:ahLst/>
              <a:cxnLst/>
              <a:rect l="l" t="t" r="r" b="b"/>
              <a:pathLst>
                <a:path w="2286000" h="2383790">
                  <a:moveTo>
                    <a:pt x="0" y="380999"/>
                  </a:moveTo>
                  <a:lnTo>
                    <a:pt x="2968" y="333204"/>
                  </a:lnTo>
                  <a:lnTo>
                    <a:pt x="11636" y="287181"/>
                  </a:lnTo>
                  <a:lnTo>
                    <a:pt x="25646" y="243288"/>
                  </a:lnTo>
                  <a:lnTo>
                    <a:pt x="44641" y="201881"/>
                  </a:lnTo>
                  <a:lnTo>
                    <a:pt x="68265" y="163318"/>
                  </a:lnTo>
                  <a:lnTo>
                    <a:pt x="96159" y="127955"/>
                  </a:lnTo>
                  <a:lnTo>
                    <a:pt x="127967" y="96149"/>
                  </a:lnTo>
                  <a:lnTo>
                    <a:pt x="163332" y="68257"/>
                  </a:lnTo>
                  <a:lnTo>
                    <a:pt x="201897" y="44636"/>
                  </a:lnTo>
                  <a:lnTo>
                    <a:pt x="243304" y="25643"/>
                  </a:lnTo>
                  <a:lnTo>
                    <a:pt x="287197" y="11634"/>
                  </a:lnTo>
                  <a:lnTo>
                    <a:pt x="333219" y="2968"/>
                  </a:lnTo>
                  <a:lnTo>
                    <a:pt x="381012" y="0"/>
                  </a:lnTo>
                  <a:lnTo>
                    <a:pt x="1905000" y="0"/>
                  </a:lnTo>
                  <a:lnTo>
                    <a:pt x="1952795" y="2968"/>
                  </a:lnTo>
                  <a:lnTo>
                    <a:pt x="1998818" y="11634"/>
                  </a:lnTo>
                  <a:lnTo>
                    <a:pt x="2042711" y="25643"/>
                  </a:lnTo>
                  <a:lnTo>
                    <a:pt x="2084118" y="44636"/>
                  </a:lnTo>
                  <a:lnTo>
                    <a:pt x="2122681" y="68257"/>
                  </a:lnTo>
                  <a:lnTo>
                    <a:pt x="2158044" y="96149"/>
                  </a:lnTo>
                  <a:lnTo>
                    <a:pt x="2189850" y="127955"/>
                  </a:lnTo>
                  <a:lnTo>
                    <a:pt x="2217742" y="163318"/>
                  </a:lnTo>
                  <a:lnTo>
                    <a:pt x="2241363" y="201881"/>
                  </a:lnTo>
                  <a:lnTo>
                    <a:pt x="2260356" y="243288"/>
                  </a:lnTo>
                  <a:lnTo>
                    <a:pt x="2274365" y="287181"/>
                  </a:lnTo>
                  <a:lnTo>
                    <a:pt x="2283031" y="333204"/>
                  </a:lnTo>
                  <a:lnTo>
                    <a:pt x="2286000" y="380999"/>
                  </a:lnTo>
                  <a:lnTo>
                    <a:pt x="2286000" y="2002523"/>
                  </a:lnTo>
                  <a:lnTo>
                    <a:pt x="2283031" y="2050316"/>
                  </a:lnTo>
                  <a:lnTo>
                    <a:pt x="2274365" y="2096338"/>
                  </a:lnTo>
                  <a:lnTo>
                    <a:pt x="2260356" y="2140231"/>
                  </a:lnTo>
                  <a:lnTo>
                    <a:pt x="2241363" y="2181638"/>
                  </a:lnTo>
                  <a:lnTo>
                    <a:pt x="2217742" y="2220203"/>
                  </a:lnTo>
                  <a:lnTo>
                    <a:pt x="2189850" y="2255568"/>
                  </a:lnTo>
                  <a:lnTo>
                    <a:pt x="2158044" y="2287376"/>
                  </a:lnTo>
                  <a:lnTo>
                    <a:pt x="2122681" y="2315270"/>
                  </a:lnTo>
                  <a:lnTo>
                    <a:pt x="2084118" y="2338894"/>
                  </a:lnTo>
                  <a:lnTo>
                    <a:pt x="2042711" y="2357889"/>
                  </a:lnTo>
                  <a:lnTo>
                    <a:pt x="1998818" y="2371899"/>
                  </a:lnTo>
                  <a:lnTo>
                    <a:pt x="1952795" y="2380567"/>
                  </a:lnTo>
                  <a:lnTo>
                    <a:pt x="1905000" y="2383535"/>
                  </a:lnTo>
                  <a:lnTo>
                    <a:pt x="381012" y="2383535"/>
                  </a:lnTo>
                  <a:lnTo>
                    <a:pt x="333219" y="2380567"/>
                  </a:lnTo>
                  <a:lnTo>
                    <a:pt x="287197" y="2371899"/>
                  </a:lnTo>
                  <a:lnTo>
                    <a:pt x="243304" y="2357889"/>
                  </a:lnTo>
                  <a:lnTo>
                    <a:pt x="201897" y="2338894"/>
                  </a:lnTo>
                  <a:lnTo>
                    <a:pt x="163332" y="2315270"/>
                  </a:lnTo>
                  <a:lnTo>
                    <a:pt x="127967" y="2287376"/>
                  </a:lnTo>
                  <a:lnTo>
                    <a:pt x="96159" y="2255568"/>
                  </a:lnTo>
                  <a:lnTo>
                    <a:pt x="68265" y="2220203"/>
                  </a:lnTo>
                  <a:lnTo>
                    <a:pt x="44641" y="2181638"/>
                  </a:lnTo>
                  <a:lnTo>
                    <a:pt x="25646" y="2140231"/>
                  </a:lnTo>
                  <a:lnTo>
                    <a:pt x="11636" y="2096338"/>
                  </a:lnTo>
                  <a:lnTo>
                    <a:pt x="2968" y="2050316"/>
                  </a:lnTo>
                  <a:lnTo>
                    <a:pt x="0" y="2002523"/>
                  </a:lnTo>
                  <a:lnTo>
                    <a:pt x="0" y="380999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4631" y="4267200"/>
              <a:ext cx="1926336" cy="1301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8535" y="4261104"/>
              <a:ext cx="1938655" cy="1313815"/>
            </a:xfrm>
            <a:custGeom>
              <a:avLst/>
              <a:gdLst/>
              <a:ahLst/>
              <a:cxnLst/>
              <a:rect l="l" t="t" r="r" b="b"/>
              <a:pathLst>
                <a:path w="1938655" h="1313814">
                  <a:moveTo>
                    <a:pt x="0" y="1313688"/>
                  </a:moveTo>
                  <a:lnTo>
                    <a:pt x="1938527" y="1313688"/>
                  </a:lnTo>
                  <a:lnTo>
                    <a:pt x="1938527" y="0"/>
                  </a:lnTo>
                  <a:lnTo>
                    <a:pt x="0" y="0"/>
                  </a:lnTo>
                  <a:lnTo>
                    <a:pt x="0" y="13136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9247" y="5726379"/>
            <a:ext cx="18535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4740" algn="l"/>
              </a:tabLst>
            </a:pPr>
            <a:r>
              <a:rPr sz="1200" b="1" spc="-5" dirty="0">
                <a:solidFill>
                  <a:srgbClr val="C00000"/>
                </a:solidFill>
                <a:latin typeface="Tahoma"/>
                <a:cs typeface="Tahoma"/>
              </a:rPr>
              <a:t>П</a:t>
            </a:r>
            <a:r>
              <a:rPr sz="1200" b="1" spc="-15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200" b="1" dirty="0">
                <a:solidFill>
                  <a:srgbClr val="C00000"/>
                </a:solidFill>
                <a:latin typeface="Tahoma"/>
                <a:cs typeface="Tahoma"/>
              </a:rPr>
              <a:t>ог</a:t>
            </a:r>
            <a:r>
              <a:rPr sz="1200" b="1" spc="-10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200" b="1" dirty="0">
                <a:solidFill>
                  <a:srgbClr val="C00000"/>
                </a:solidFill>
                <a:latin typeface="Tahoma"/>
                <a:cs typeface="Tahoma"/>
              </a:rPr>
              <a:t>амма	акт</a:t>
            </a:r>
            <a:r>
              <a:rPr sz="1200" b="1" spc="5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200" b="1" spc="-10" dirty="0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200" b="1" spc="-15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200" b="1" dirty="0">
                <a:solidFill>
                  <a:srgbClr val="C00000"/>
                </a:solidFill>
                <a:latin typeface="Tahoma"/>
                <a:cs typeface="Tahoma"/>
              </a:rPr>
              <a:t>ой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C00000"/>
                </a:solidFill>
                <a:latin typeface="Tahoma"/>
                <a:cs typeface="Tahoma"/>
              </a:rPr>
              <a:t>медицинской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ahoma"/>
                <a:cs typeface="Tahoma"/>
              </a:rPr>
              <a:t>реабилитации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559873" y="4148137"/>
            <a:ext cx="2308225" cy="2195195"/>
            <a:chOff x="3559873" y="4148137"/>
            <a:chExt cx="2308225" cy="2195195"/>
          </a:xfrm>
        </p:grpSpPr>
        <p:sp>
          <p:nvSpPr>
            <p:cNvPr id="21" name="object 21"/>
            <p:cNvSpPr/>
            <p:nvPr/>
          </p:nvSpPr>
          <p:spPr>
            <a:xfrm>
              <a:off x="3564635" y="4152900"/>
              <a:ext cx="2298700" cy="2170430"/>
            </a:xfrm>
            <a:custGeom>
              <a:avLst/>
              <a:gdLst/>
              <a:ahLst/>
              <a:cxnLst/>
              <a:rect l="l" t="t" r="r" b="b"/>
              <a:pathLst>
                <a:path w="2298700" h="2170429">
                  <a:moveTo>
                    <a:pt x="0" y="361695"/>
                  </a:moveTo>
                  <a:lnTo>
                    <a:pt x="3301" y="312613"/>
                  </a:lnTo>
                  <a:lnTo>
                    <a:pt x="12919" y="265538"/>
                  </a:lnTo>
                  <a:lnTo>
                    <a:pt x="28422" y="220902"/>
                  </a:lnTo>
                  <a:lnTo>
                    <a:pt x="49379" y="179135"/>
                  </a:lnTo>
                  <a:lnTo>
                    <a:pt x="75360" y="140669"/>
                  </a:lnTo>
                  <a:lnTo>
                    <a:pt x="105933" y="105933"/>
                  </a:lnTo>
                  <a:lnTo>
                    <a:pt x="140669" y="75360"/>
                  </a:lnTo>
                  <a:lnTo>
                    <a:pt x="179135" y="49379"/>
                  </a:lnTo>
                  <a:lnTo>
                    <a:pt x="220902" y="28422"/>
                  </a:lnTo>
                  <a:lnTo>
                    <a:pt x="265538" y="12919"/>
                  </a:lnTo>
                  <a:lnTo>
                    <a:pt x="312613" y="3301"/>
                  </a:lnTo>
                  <a:lnTo>
                    <a:pt x="361696" y="0"/>
                  </a:lnTo>
                  <a:lnTo>
                    <a:pt x="1936496" y="0"/>
                  </a:lnTo>
                  <a:lnTo>
                    <a:pt x="1985578" y="3301"/>
                  </a:lnTo>
                  <a:lnTo>
                    <a:pt x="2032653" y="12919"/>
                  </a:lnTo>
                  <a:lnTo>
                    <a:pt x="2077289" y="28422"/>
                  </a:lnTo>
                  <a:lnTo>
                    <a:pt x="2119056" y="49379"/>
                  </a:lnTo>
                  <a:lnTo>
                    <a:pt x="2157522" y="75360"/>
                  </a:lnTo>
                  <a:lnTo>
                    <a:pt x="2192258" y="105933"/>
                  </a:lnTo>
                  <a:lnTo>
                    <a:pt x="2222831" y="140669"/>
                  </a:lnTo>
                  <a:lnTo>
                    <a:pt x="2248812" y="179135"/>
                  </a:lnTo>
                  <a:lnTo>
                    <a:pt x="2269769" y="220902"/>
                  </a:lnTo>
                  <a:lnTo>
                    <a:pt x="2285272" y="265538"/>
                  </a:lnTo>
                  <a:lnTo>
                    <a:pt x="2294890" y="312613"/>
                  </a:lnTo>
                  <a:lnTo>
                    <a:pt x="2298191" y="361695"/>
                  </a:lnTo>
                  <a:lnTo>
                    <a:pt x="2298191" y="1808467"/>
                  </a:lnTo>
                  <a:lnTo>
                    <a:pt x="2294890" y="1857550"/>
                  </a:lnTo>
                  <a:lnTo>
                    <a:pt x="2285272" y="1904625"/>
                  </a:lnTo>
                  <a:lnTo>
                    <a:pt x="2269769" y="1949262"/>
                  </a:lnTo>
                  <a:lnTo>
                    <a:pt x="2248812" y="1991030"/>
                  </a:lnTo>
                  <a:lnTo>
                    <a:pt x="2222831" y="2029498"/>
                  </a:lnTo>
                  <a:lnTo>
                    <a:pt x="2192258" y="2064235"/>
                  </a:lnTo>
                  <a:lnTo>
                    <a:pt x="2157522" y="2094810"/>
                  </a:lnTo>
                  <a:lnTo>
                    <a:pt x="2119056" y="2120793"/>
                  </a:lnTo>
                  <a:lnTo>
                    <a:pt x="2077289" y="2141751"/>
                  </a:lnTo>
                  <a:lnTo>
                    <a:pt x="2032653" y="2157255"/>
                  </a:lnTo>
                  <a:lnTo>
                    <a:pt x="1985578" y="2166874"/>
                  </a:lnTo>
                  <a:lnTo>
                    <a:pt x="1936496" y="2170176"/>
                  </a:lnTo>
                  <a:lnTo>
                    <a:pt x="361696" y="2170176"/>
                  </a:lnTo>
                  <a:lnTo>
                    <a:pt x="312613" y="2166874"/>
                  </a:lnTo>
                  <a:lnTo>
                    <a:pt x="265538" y="2157255"/>
                  </a:lnTo>
                  <a:lnTo>
                    <a:pt x="220902" y="2141751"/>
                  </a:lnTo>
                  <a:lnTo>
                    <a:pt x="179135" y="2120793"/>
                  </a:lnTo>
                  <a:lnTo>
                    <a:pt x="140669" y="2094810"/>
                  </a:lnTo>
                  <a:lnTo>
                    <a:pt x="105933" y="2064235"/>
                  </a:lnTo>
                  <a:lnTo>
                    <a:pt x="75360" y="2029498"/>
                  </a:lnTo>
                  <a:lnTo>
                    <a:pt x="49379" y="1991030"/>
                  </a:lnTo>
                  <a:lnTo>
                    <a:pt x="28422" y="1949262"/>
                  </a:lnTo>
                  <a:lnTo>
                    <a:pt x="12919" y="1904625"/>
                  </a:lnTo>
                  <a:lnTo>
                    <a:pt x="3301" y="1857550"/>
                  </a:lnTo>
                  <a:lnTo>
                    <a:pt x="0" y="1808467"/>
                  </a:lnTo>
                  <a:lnTo>
                    <a:pt x="0" y="361695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7619" y="5692139"/>
              <a:ext cx="2011680" cy="646430"/>
            </a:xfrm>
            <a:custGeom>
              <a:avLst/>
              <a:gdLst/>
              <a:ahLst/>
              <a:cxnLst/>
              <a:rect l="l" t="t" r="r" b="b"/>
              <a:pathLst>
                <a:path w="2011679" h="646429">
                  <a:moveTo>
                    <a:pt x="0" y="646176"/>
                  </a:moveTo>
                  <a:lnTo>
                    <a:pt x="2011679" y="646176"/>
                  </a:lnTo>
                  <a:lnTo>
                    <a:pt x="2011679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96105" y="5726074"/>
            <a:ext cx="1441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00000"/>
                </a:solidFill>
                <a:latin typeface="Tahoma"/>
                <a:cs typeface="Tahoma"/>
              </a:rPr>
              <a:t>Методы</a:t>
            </a:r>
            <a:r>
              <a:rPr sz="1200" b="1" spc="-8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ahoma"/>
                <a:cs typeface="Tahoma"/>
              </a:rPr>
              <a:t>активной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C00000"/>
                </a:solidFill>
                <a:latin typeface="Tahoma"/>
                <a:cs typeface="Tahoma"/>
              </a:rPr>
              <a:t>медицинской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C00000"/>
                </a:solidFill>
                <a:latin typeface="Tahoma"/>
                <a:cs typeface="Tahoma"/>
              </a:rPr>
              <a:t>реабилитации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739641" y="4135945"/>
            <a:ext cx="5200650" cy="2192020"/>
            <a:chOff x="3739641" y="4135945"/>
            <a:chExt cx="5200650" cy="2192020"/>
          </a:xfrm>
        </p:grpSpPr>
        <p:sp>
          <p:nvSpPr>
            <p:cNvPr id="25" name="object 25"/>
            <p:cNvSpPr/>
            <p:nvPr/>
          </p:nvSpPr>
          <p:spPr>
            <a:xfrm>
              <a:off x="3752087" y="4468368"/>
              <a:ext cx="1850136" cy="11795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45991" y="4462272"/>
              <a:ext cx="1862455" cy="1191895"/>
            </a:xfrm>
            <a:custGeom>
              <a:avLst/>
              <a:gdLst/>
              <a:ahLst/>
              <a:cxnLst/>
              <a:rect l="l" t="t" r="r" b="b"/>
              <a:pathLst>
                <a:path w="1862454" h="1191895">
                  <a:moveTo>
                    <a:pt x="0" y="1191767"/>
                  </a:moveTo>
                  <a:lnTo>
                    <a:pt x="1862327" y="1191767"/>
                  </a:lnTo>
                  <a:lnTo>
                    <a:pt x="1862327" y="0"/>
                  </a:lnTo>
                  <a:lnTo>
                    <a:pt x="0" y="0"/>
                  </a:lnTo>
                  <a:lnTo>
                    <a:pt x="0" y="1191767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24827" y="4140708"/>
              <a:ext cx="2310765" cy="2182495"/>
            </a:xfrm>
            <a:custGeom>
              <a:avLst/>
              <a:gdLst/>
              <a:ahLst/>
              <a:cxnLst/>
              <a:rect l="l" t="t" r="r" b="b"/>
              <a:pathLst>
                <a:path w="2310765" h="2182495">
                  <a:moveTo>
                    <a:pt x="0" y="363728"/>
                  </a:moveTo>
                  <a:lnTo>
                    <a:pt x="3319" y="314365"/>
                  </a:lnTo>
                  <a:lnTo>
                    <a:pt x="12990" y="267023"/>
                  </a:lnTo>
                  <a:lnTo>
                    <a:pt x="28578" y="222134"/>
                  </a:lnTo>
                  <a:lnTo>
                    <a:pt x="49652" y="180133"/>
                  </a:lnTo>
                  <a:lnTo>
                    <a:pt x="75777" y="141450"/>
                  </a:lnTo>
                  <a:lnTo>
                    <a:pt x="106521" y="106521"/>
                  </a:lnTo>
                  <a:lnTo>
                    <a:pt x="141450" y="75777"/>
                  </a:lnTo>
                  <a:lnTo>
                    <a:pt x="180133" y="49652"/>
                  </a:lnTo>
                  <a:lnTo>
                    <a:pt x="222134" y="28578"/>
                  </a:lnTo>
                  <a:lnTo>
                    <a:pt x="267023" y="12990"/>
                  </a:lnTo>
                  <a:lnTo>
                    <a:pt x="314365" y="3319"/>
                  </a:lnTo>
                  <a:lnTo>
                    <a:pt x="363727" y="0"/>
                  </a:lnTo>
                  <a:lnTo>
                    <a:pt x="1946655" y="0"/>
                  </a:lnTo>
                  <a:lnTo>
                    <a:pt x="1996018" y="3319"/>
                  </a:lnTo>
                  <a:lnTo>
                    <a:pt x="2043360" y="12990"/>
                  </a:lnTo>
                  <a:lnTo>
                    <a:pt x="2088249" y="28578"/>
                  </a:lnTo>
                  <a:lnTo>
                    <a:pt x="2130250" y="49652"/>
                  </a:lnTo>
                  <a:lnTo>
                    <a:pt x="2168933" y="75777"/>
                  </a:lnTo>
                  <a:lnTo>
                    <a:pt x="2203862" y="106521"/>
                  </a:lnTo>
                  <a:lnTo>
                    <a:pt x="2234606" y="141450"/>
                  </a:lnTo>
                  <a:lnTo>
                    <a:pt x="2260731" y="180133"/>
                  </a:lnTo>
                  <a:lnTo>
                    <a:pt x="2281805" y="222134"/>
                  </a:lnTo>
                  <a:lnTo>
                    <a:pt x="2297393" y="267023"/>
                  </a:lnTo>
                  <a:lnTo>
                    <a:pt x="2307064" y="314365"/>
                  </a:lnTo>
                  <a:lnTo>
                    <a:pt x="2310383" y="363728"/>
                  </a:lnTo>
                  <a:lnTo>
                    <a:pt x="2310383" y="1818627"/>
                  </a:lnTo>
                  <a:lnTo>
                    <a:pt x="2307064" y="1867984"/>
                  </a:lnTo>
                  <a:lnTo>
                    <a:pt x="2297393" y="1915324"/>
                  </a:lnTo>
                  <a:lnTo>
                    <a:pt x="2281805" y="1960211"/>
                  </a:lnTo>
                  <a:lnTo>
                    <a:pt x="2260731" y="2002214"/>
                  </a:lnTo>
                  <a:lnTo>
                    <a:pt x="2234606" y="2040898"/>
                  </a:lnTo>
                  <a:lnTo>
                    <a:pt x="2203862" y="2075830"/>
                  </a:lnTo>
                  <a:lnTo>
                    <a:pt x="2168933" y="2106578"/>
                  </a:lnTo>
                  <a:lnTo>
                    <a:pt x="2130250" y="2132706"/>
                  </a:lnTo>
                  <a:lnTo>
                    <a:pt x="2088249" y="2153783"/>
                  </a:lnTo>
                  <a:lnTo>
                    <a:pt x="2043360" y="2169374"/>
                  </a:lnTo>
                  <a:lnTo>
                    <a:pt x="1996018" y="2179047"/>
                  </a:lnTo>
                  <a:lnTo>
                    <a:pt x="1946655" y="2182368"/>
                  </a:lnTo>
                  <a:lnTo>
                    <a:pt x="363727" y="2182368"/>
                  </a:lnTo>
                  <a:lnTo>
                    <a:pt x="314365" y="2179047"/>
                  </a:lnTo>
                  <a:lnTo>
                    <a:pt x="267023" y="2169374"/>
                  </a:lnTo>
                  <a:lnTo>
                    <a:pt x="222134" y="2153783"/>
                  </a:lnTo>
                  <a:lnTo>
                    <a:pt x="180133" y="2132706"/>
                  </a:lnTo>
                  <a:lnTo>
                    <a:pt x="141450" y="2106578"/>
                  </a:lnTo>
                  <a:lnTo>
                    <a:pt x="106521" y="2075830"/>
                  </a:lnTo>
                  <a:lnTo>
                    <a:pt x="75777" y="2040898"/>
                  </a:lnTo>
                  <a:lnTo>
                    <a:pt x="49652" y="2002214"/>
                  </a:lnTo>
                  <a:lnTo>
                    <a:pt x="28578" y="1960211"/>
                  </a:lnTo>
                  <a:lnTo>
                    <a:pt x="12990" y="1915324"/>
                  </a:lnTo>
                  <a:lnTo>
                    <a:pt x="3319" y="1867984"/>
                  </a:lnTo>
                  <a:lnTo>
                    <a:pt x="0" y="1818627"/>
                  </a:lnTo>
                  <a:lnTo>
                    <a:pt x="0" y="363728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857238" y="5635548"/>
            <a:ext cx="115824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Мо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ит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5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нг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C00000"/>
                </a:solidFill>
                <a:latin typeface="Tahoma"/>
                <a:cs typeface="Tahoma"/>
              </a:rPr>
              <a:t>результатов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67611" y="2261361"/>
            <a:ext cx="7195184" cy="3292475"/>
            <a:chOff x="1467611" y="2261361"/>
            <a:chExt cx="7195184" cy="3292475"/>
          </a:xfrm>
        </p:grpSpPr>
        <p:sp>
          <p:nvSpPr>
            <p:cNvPr id="30" name="object 30"/>
            <p:cNvSpPr/>
            <p:nvPr/>
          </p:nvSpPr>
          <p:spPr>
            <a:xfrm>
              <a:off x="1467612" y="2261361"/>
              <a:ext cx="2097405" cy="3014980"/>
            </a:xfrm>
            <a:custGeom>
              <a:avLst/>
              <a:gdLst/>
              <a:ahLst/>
              <a:cxnLst/>
              <a:rect l="l" t="t" r="r" b="b"/>
              <a:pathLst>
                <a:path w="2097404" h="3014979">
                  <a:moveTo>
                    <a:pt x="2072640" y="9652"/>
                  </a:moveTo>
                  <a:lnTo>
                    <a:pt x="2064385" y="0"/>
                  </a:lnTo>
                  <a:lnTo>
                    <a:pt x="53670" y="1728343"/>
                  </a:lnTo>
                  <a:lnTo>
                    <a:pt x="32893" y="1704213"/>
                  </a:lnTo>
                  <a:lnTo>
                    <a:pt x="0" y="1782826"/>
                  </a:lnTo>
                  <a:lnTo>
                    <a:pt x="82677" y="1761998"/>
                  </a:lnTo>
                  <a:lnTo>
                    <a:pt x="69100" y="1746250"/>
                  </a:lnTo>
                  <a:lnTo>
                    <a:pt x="61963" y="1737969"/>
                  </a:lnTo>
                  <a:lnTo>
                    <a:pt x="2072640" y="9652"/>
                  </a:lnTo>
                  <a:close/>
                </a:path>
                <a:path w="2097404" h="3014979">
                  <a:moveTo>
                    <a:pt x="2097024" y="2976626"/>
                  </a:moveTo>
                  <a:lnTo>
                    <a:pt x="2084324" y="2970276"/>
                  </a:lnTo>
                  <a:lnTo>
                    <a:pt x="2020824" y="2938526"/>
                  </a:lnTo>
                  <a:lnTo>
                    <a:pt x="2020824" y="2970276"/>
                  </a:lnTo>
                  <a:lnTo>
                    <a:pt x="1143000" y="2970276"/>
                  </a:lnTo>
                  <a:lnTo>
                    <a:pt x="1143000" y="2982976"/>
                  </a:lnTo>
                  <a:lnTo>
                    <a:pt x="2020824" y="2982976"/>
                  </a:lnTo>
                  <a:lnTo>
                    <a:pt x="2020824" y="3014726"/>
                  </a:lnTo>
                  <a:lnTo>
                    <a:pt x="2084324" y="2982976"/>
                  </a:lnTo>
                  <a:lnTo>
                    <a:pt x="2097024" y="2976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42759" y="4389119"/>
              <a:ext cx="1807463" cy="11521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36664" y="4383023"/>
              <a:ext cx="1819910" cy="1164590"/>
            </a:xfrm>
            <a:custGeom>
              <a:avLst/>
              <a:gdLst/>
              <a:ahLst/>
              <a:cxnLst/>
              <a:rect l="l" t="t" r="r" b="b"/>
              <a:pathLst>
                <a:path w="1819909" h="1164589">
                  <a:moveTo>
                    <a:pt x="0" y="1164336"/>
                  </a:moveTo>
                  <a:lnTo>
                    <a:pt x="1819655" y="1164336"/>
                  </a:lnTo>
                  <a:lnTo>
                    <a:pt x="1819655" y="0"/>
                  </a:lnTo>
                  <a:lnTo>
                    <a:pt x="0" y="0"/>
                  </a:lnTo>
                  <a:lnTo>
                    <a:pt x="0" y="116433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62828" y="2266187"/>
              <a:ext cx="1921510" cy="3004820"/>
            </a:xfrm>
            <a:custGeom>
              <a:avLst/>
              <a:gdLst/>
              <a:ahLst/>
              <a:cxnLst/>
              <a:rect l="l" t="t" r="r" b="b"/>
              <a:pathLst>
                <a:path w="1921509" h="3004820">
                  <a:moveTo>
                    <a:pt x="760349" y="2965716"/>
                  </a:moveTo>
                  <a:lnTo>
                    <a:pt x="748423" y="2959862"/>
                  </a:lnTo>
                  <a:lnTo>
                    <a:pt x="683895" y="2928239"/>
                  </a:lnTo>
                  <a:lnTo>
                    <a:pt x="684149" y="2959976"/>
                  </a:lnTo>
                  <a:lnTo>
                    <a:pt x="0" y="2965716"/>
                  </a:lnTo>
                  <a:lnTo>
                    <a:pt x="0" y="2978404"/>
                  </a:lnTo>
                  <a:lnTo>
                    <a:pt x="684263" y="2972676"/>
                  </a:lnTo>
                  <a:lnTo>
                    <a:pt x="684517" y="3004439"/>
                  </a:lnTo>
                  <a:lnTo>
                    <a:pt x="760349" y="2965716"/>
                  </a:lnTo>
                  <a:close/>
                </a:path>
                <a:path w="1921509" h="3004820">
                  <a:moveTo>
                    <a:pt x="1921510" y="1868932"/>
                  </a:moveTo>
                  <a:lnTo>
                    <a:pt x="266331" y="52031"/>
                  </a:lnTo>
                  <a:lnTo>
                    <a:pt x="276580" y="42672"/>
                  </a:lnTo>
                  <a:lnTo>
                    <a:pt x="289814" y="30607"/>
                  </a:lnTo>
                  <a:lnTo>
                    <a:pt x="210312" y="0"/>
                  </a:lnTo>
                  <a:lnTo>
                    <a:pt x="233426" y="82042"/>
                  </a:lnTo>
                  <a:lnTo>
                    <a:pt x="256959" y="60579"/>
                  </a:lnTo>
                  <a:lnTo>
                    <a:pt x="1912239" y="1877568"/>
                  </a:lnTo>
                  <a:lnTo>
                    <a:pt x="1921510" y="1868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7071359" y="6644639"/>
            <a:ext cx="2072639" cy="213360"/>
          </a:xfrm>
          <a:custGeom>
            <a:avLst/>
            <a:gdLst/>
            <a:ahLst/>
            <a:cxnLst/>
            <a:rect l="l" t="t" r="r" b="b"/>
            <a:pathLst>
              <a:path w="2072640" h="213359">
                <a:moveTo>
                  <a:pt x="2072640" y="0"/>
                </a:moveTo>
                <a:lnTo>
                  <a:pt x="0" y="0"/>
                </a:lnTo>
                <a:lnTo>
                  <a:pt x="0" y="213359"/>
                </a:lnTo>
                <a:lnTo>
                  <a:pt x="2072640" y="213359"/>
                </a:lnTo>
                <a:lnTo>
                  <a:pt x="207264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04354" y="6640779"/>
            <a:ext cx="1413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Бодрова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Р.А.,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r>
              <a:rPr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56615"/>
            <a:chOff x="0" y="0"/>
            <a:chExt cx="9144000" cy="8566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9144000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9144000" y="85648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0" y="161594"/>
              <a:ext cx="8087741" cy="6597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237" y="241757"/>
            <a:ext cx="77285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Активная </a:t>
            </a:r>
            <a:r>
              <a:rPr sz="2400" dirty="0">
                <a:latin typeface="Tahoma"/>
                <a:cs typeface="Tahoma"/>
              </a:rPr>
              <a:t>медицинская </a:t>
            </a:r>
            <a:r>
              <a:rPr sz="2400" spc="-5" dirty="0">
                <a:latin typeface="Tahoma"/>
                <a:cs typeface="Tahoma"/>
              </a:rPr>
              <a:t>реабилитация при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ТБСМ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194" y="1113792"/>
            <a:ext cx="4509135" cy="368554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305"/>
              </a:spcBef>
            </a:pPr>
            <a:r>
              <a:rPr sz="2000" b="1" spc="-10" dirty="0">
                <a:latin typeface="Calibri"/>
                <a:cs typeface="Calibri"/>
              </a:rPr>
              <a:t>АМР </a:t>
            </a:r>
            <a:r>
              <a:rPr sz="2000" b="1" spc="-5" dirty="0">
                <a:latin typeface="Calibri"/>
                <a:cs typeface="Calibri"/>
              </a:rPr>
              <a:t>– </a:t>
            </a:r>
            <a:r>
              <a:rPr sz="2000" b="1" spc="-20" dirty="0">
                <a:latin typeface="Calibri"/>
                <a:cs typeface="Calibri"/>
              </a:rPr>
              <a:t>это  </a:t>
            </a:r>
            <a:r>
              <a:rPr sz="2000" b="1" spc="-10" dirty="0">
                <a:latin typeface="Calibri"/>
                <a:cs typeface="Calibri"/>
              </a:rPr>
              <a:t>использование </a:t>
            </a:r>
            <a:r>
              <a:rPr sz="2000" b="1" spc="19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методов,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200"/>
              </a:spcBef>
              <a:tabLst>
                <a:tab pos="2331720" algn="l"/>
              </a:tabLst>
            </a:pPr>
            <a:r>
              <a:rPr sz="2000" b="1" spc="-10" dirty="0">
                <a:latin typeface="Calibri"/>
                <a:cs typeface="Calibri"/>
              </a:rPr>
              <a:t>использующих	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целенаправленную</a:t>
            </a:r>
            <a:endParaRPr sz="2000">
              <a:latin typeface="Calibri"/>
              <a:cs typeface="Calibri"/>
            </a:endParaRPr>
          </a:p>
          <a:p>
            <a:pPr marL="12700" marR="5080" indent="-635" algn="just">
              <a:lnSpc>
                <a:spcPct val="150100"/>
              </a:lnSpc>
              <a:spcBef>
                <a:spcPts val="5"/>
              </a:spcBef>
              <a:tabLst>
                <a:tab pos="2274570" algn="l"/>
                <a:tab pos="4084320" algn="l"/>
              </a:tabLst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20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</a:t>
            </a:r>
            <a:r>
              <a:rPr sz="20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ь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ь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ие</a:t>
            </a:r>
            <a:r>
              <a:rPr sz="20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для  восстановления </a:t>
            </a:r>
            <a:r>
              <a:rPr sz="2000" b="1" spc="-5" dirty="0">
                <a:latin typeface="Calibri"/>
                <a:cs typeface="Calibri"/>
              </a:rPr>
              <a:t>нарушенных функций.  </a:t>
            </a:r>
            <a:r>
              <a:rPr sz="2000" b="1" spc="-10" dirty="0">
                <a:latin typeface="Calibri"/>
                <a:cs typeface="Calibri"/>
              </a:rPr>
              <a:t>Обязательное условие АМР </a:t>
            </a:r>
            <a:r>
              <a:rPr sz="2000" b="1" spc="-5" dirty="0">
                <a:latin typeface="Calibri"/>
                <a:cs typeface="Calibri"/>
              </a:rPr>
              <a:t>–  </a:t>
            </a:r>
            <a:r>
              <a:rPr sz="2000" b="1" spc="-10" dirty="0">
                <a:latin typeface="Calibri"/>
                <a:cs typeface="Calibri"/>
              </a:rPr>
              <a:t>сознательное, произвольное,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волевое </a:t>
            </a:r>
            <a:r>
              <a:rPr sz="2000" b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2700" marR="8255" indent="-635" algn="just">
              <a:lnSpc>
                <a:spcPts val="3600"/>
              </a:lnSpc>
              <a:spcBef>
                <a:spcPts val="320"/>
              </a:spcBef>
            </a:pPr>
            <a:r>
              <a:rPr sz="2000" u="heavy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целеустремленное участие пациента </a:t>
            </a:r>
            <a:r>
              <a:rPr sz="2000" b="1" spc="-5" dirty="0">
                <a:latin typeface="Calibri"/>
                <a:cs typeface="Calibri"/>
              </a:rPr>
              <a:t>в  </a:t>
            </a:r>
            <a:r>
              <a:rPr sz="2000" b="1" spc="-10" dirty="0">
                <a:latin typeface="Calibri"/>
                <a:cs typeface="Calibri"/>
              </a:rPr>
              <a:t>процессе </a:t>
            </a:r>
            <a:r>
              <a:rPr sz="2000" b="1" spc="-15" dirty="0">
                <a:latin typeface="Calibri"/>
                <a:cs typeface="Calibri"/>
              </a:rPr>
              <a:t>выполнения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упражнений.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2524" y="1251203"/>
            <a:ext cx="4898390" cy="3648710"/>
          </a:xfrm>
          <a:custGeom>
            <a:avLst/>
            <a:gdLst/>
            <a:ahLst/>
            <a:cxnLst/>
            <a:rect l="l" t="t" r="r" b="b"/>
            <a:pathLst>
              <a:path w="4898390" h="3648710">
                <a:moveTo>
                  <a:pt x="0" y="608076"/>
                </a:moveTo>
                <a:lnTo>
                  <a:pt x="1829" y="560560"/>
                </a:lnTo>
                <a:lnTo>
                  <a:pt x="7227" y="514044"/>
                </a:lnTo>
                <a:lnTo>
                  <a:pt x="16060" y="468663"/>
                </a:lnTo>
                <a:lnTo>
                  <a:pt x="28190" y="424551"/>
                </a:lnTo>
                <a:lnTo>
                  <a:pt x="43484" y="381844"/>
                </a:lnTo>
                <a:lnTo>
                  <a:pt x="61806" y="340678"/>
                </a:lnTo>
                <a:lnTo>
                  <a:pt x="83021" y="301187"/>
                </a:lnTo>
                <a:lnTo>
                  <a:pt x="106994" y="263507"/>
                </a:lnTo>
                <a:lnTo>
                  <a:pt x="133590" y="227773"/>
                </a:lnTo>
                <a:lnTo>
                  <a:pt x="162672" y="194121"/>
                </a:lnTo>
                <a:lnTo>
                  <a:pt x="194107" y="162685"/>
                </a:lnTo>
                <a:lnTo>
                  <a:pt x="227759" y="133601"/>
                </a:lnTo>
                <a:lnTo>
                  <a:pt x="263493" y="107004"/>
                </a:lnTo>
                <a:lnTo>
                  <a:pt x="301174" y="83029"/>
                </a:lnTo>
                <a:lnTo>
                  <a:pt x="340666" y="61813"/>
                </a:lnTo>
                <a:lnTo>
                  <a:pt x="381834" y="43489"/>
                </a:lnTo>
                <a:lnTo>
                  <a:pt x="424544" y="28193"/>
                </a:lnTo>
                <a:lnTo>
                  <a:pt x="468659" y="16061"/>
                </a:lnTo>
                <a:lnTo>
                  <a:pt x="514045" y="7228"/>
                </a:lnTo>
                <a:lnTo>
                  <a:pt x="560566" y="1829"/>
                </a:lnTo>
                <a:lnTo>
                  <a:pt x="608088" y="0"/>
                </a:lnTo>
                <a:lnTo>
                  <a:pt x="4290060" y="0"/>
                </a:lnTo>
                <a:lnTo>
                  <a:pt x="4337575" y="1829"/>
                </a:lnTo>
                <a:lnTo>
                  <a:pt x="4384091" y="7228"/>
                </a:lnTo>
                <a:lnTo>
                  <a:pt x="4429472" y="16061"/>
                </a:lnTo>
                <a:lnTo>
                  <a:pt x="4473584" y="28193"/>
                </a:lnTo>
                <a:lnTo>
                  <a:pt x="4516291" y="43489"/>
                </a:lnTo>
                <a:lnTo>
                  <a:pt x="4557457" y="61813"/>
                </a:lnTo>
                <a:lnTo>
                  <a:pt x="4596948" y="83029"/>
                </a:lnTo>
                <a:lnTo>
                  <a:pt x="4634628" y="107004"/>
                </a:lnTo>
                <a:lnTo>
                  <a:pt x="4670362" y="133601"/>
                </a:lnTo>
                <a:lnTo>
                  <a:pt x="4704014" y="162685"/>
                </a:lnTo>
                <a:lnTo>
                  <a:pt x="4735450" y="194121"/>
                </a:lnTo>
                <a:lnTo>
                  <a:pt x="4764534" y="227773"/>
                </a:lnTo>
                <a:lnTo>
                  <a:pt x="4791131" y="263507"/>
                </a:lnTo>
                <a:lnTo>
                  <a:pt x="4815106" y="301187"/>
                </a:lnTo>
                <a:lnTo>
                  <a:pt x="4836322" y="340678"/>
                </a:lnTo>
                <a:lnTo>
                  <a:pt x="4854646" y="381844"/>
                </a:lnTo>
                <a:lnTo>
                  <a:pt x="4869942" y="424551"/>
                </a:lnTo>
                <a:lnTo>
                  <a:pt x="4882074" y="468663"/>
                </a:lnTo>
                <a:lnTo>
                  <a:pt x="4890907" y="514044"/>
                </a:lnTo>
                <a:lnTo>
                  <a:pt x="4896306" y="560560"/>
                </a:lnTo>
                <a:lnTo>
                  <a:pt x="4898136" y="608076"/>
                </a:lnTo>
                <a:lnTo>
                  <a:pt x="4898136" y="3040380"/>
                </a:lnTo>
                <a:lnTo>
                  <a:pt x="4896306" y="3087895"/>
                </a:lnTo>
                <a:lnTo>
                  <a:pt x="4890907" y="3134411"/>
                </a:lnTo>
                <a:lnTo>
                  <a:pt x="4882074" y="3179792"/>
                </a:lnTo>
                <a:lnTo>
                  <a:pt x="4869942" y="3223904"/>
                </a:lnTo>
                <a:lnTo>
                  <a:pt x="4854646" y="3266611"/>
                </a:lnTo>
                <a:lnTo>
                  <a:pt x="4836322" y="3307777"/>
                </a:lnTo>
                <a:lnTo>
                  <a:pt x="4815106" y="3347268"/>
                </a:lnTo>
                <a:lnTo>
                  <a:pt x="4791131" y="3384948"/>
                </a:lnTo>
                <a:lnTo>
                  <a:pt x="4764534" y="3420682"/>
                </a:lnTo>
                <a:lnTo>
                  <a:pt x="4735450" y="3454334"/>
                </a:lnTo>
                <a:lnTo>
                  <a:pt x="4704014" y="3485770"/>
                </a:lnTo>
                <a:lnTo>
                  <a:pt x="4670362" y="3514854"/>
                </a:lnTo>
                <a:lnTo>
                  <a:pt x="4634628" y="3541451"/>
                </a:lnTo>
                <a:lnTo>
                  <a:pt x="4596948" y="3565426"/>
                </a:lnTo>
                <a:lnTo>
                  <a:pt x="4557457" y="3586642"/>
                </a:lnTo>
                <a:lnTo>
                  <a:pt x="4516291" y="3604966"/>
                </a:lnTo>
                <a:lnTo>
                  <a:pt x="4473584" y="3620262"/>
                </a:lnTo>
                <a:lnTo>
                  <a:pt x="4429472" y="3632394"/>
                </a:lnTo>
                <a:lnTo>
                  <a:pt x="4384091" y="3641227"/>
                </a:lnTo>
                <a:lnTo>
                  <a:pt x="4337575" y="3646626"/>
                </a:lnTo>
                <a:lnTo>
                  <a:pt x="4290060" y="3648456"/>
                </a:lnTo>
                <a:lnTo>
                  <a:pt x="608088" y="3648456"/>
                </a:lnTo>
                <a:lnTo>
                  <a:pt x="560566" y="3646626"/>
                </a:lnTo>
                <a:lnTo>
                  <a:pt x="514045" y="3641227"/>
                </a:lnTo>
                <a:lnTo>
                  <a:pt x="468659" y="3632394"/>
                </a:lnTo>
                <a:lnTo>
                  <a:pt x="424544" y="3620262"/>
                </a:lnTo>
                <a:lnTo>
                  <a:pt x="381834" y="3604966"/>
                </a:lnTo>
                <a:lnTo>
                  <a:pt x="340666" y="3586642"/>
                </a:lnTo>
                <a:lnTo>
                  <a:pt x="301174" y="3565426"/>
                </a:lnTo>
                <a:lnTo>
                  <a:pt x="263493" y="3541451"/>
                </a:lnTo>
                <a:lnTo>
                  <a:pt x="227759" y="3514854"/>
                </a:lnTo>
                <a:lnTo>
                  <a:pt x="194107" y="3485770"/>
                </a:lnTo>
                <a:lnTo>
                  <a:pt x="162672" y="3454334"/>
                </a:lnTo>
                <a:lnTo>
                  <a:pt x="133590" y="3420682"/>
                </a:lnTo>
                <a:lnTo>
                  <a:pt x="106994" y="3384948"/>
                </a:lnTo>
                <a:lnTo>
                  <a:pt x="83021" y="3347268"/>
                </a:lnTo>
                <a:lnTo>
                  <a:pt x="61806" y="3307777"/>
                </a:lnTo>
                <a:lnTo>
                  <a:pt x="43484" y="3266611"/>
                </a:lnTo>
                <a:lnTo>
                  <a:pt x="28190" y="3223904"/>
                </a:lnTo>
                <a:lnTo>
                  <a:pt x="16060" y="3179792"/>
                </a:lnTo>
                <a:lnTo>
                  <a:pt x="7227" y="3134411"/>
                </a:lnTo>
                <a:lnTo>
                  <a:pt x="1829" y="3087895"/>
                </a:lnTo>
                <a:lnTo>
                  <a:pt x="0" y="3040380"/>
                </a:lnTo>
                <a:lnTo>
                  <a:pt x="0" y="608076"/>
                </a:lnTo>
                <a:close/>
              </a:path>
            </a:pathLst>
          </a:custGeom>
          <a:ln w="9143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524" y="5237988"/>
            <a:ext cx="8366759" cy="1216660"/>
          </a:xfrm>
          <a:custGeom>
            <a:avLst/>
            <a:gdLst/>
            <a:ahLst/>
            <a:cxnLst/>
            <a:rect l="l" t="t" r="r" b="b"/>
            <a:pathLst>
              <a:path w="8366759" h="1216660">
                <a:moveTo>
                  <a:pt x="0" y="202692"/>
                </a:moveTo>
                <a:lnTo>
                  <a:pt x="5352" y="156234"/>
                </a:lnTo>
                <a:lnTo>
                  <a:pt x="20600" y="113577"/>
                </a:lnTo>
                <a:lnTo>
                  <a:pt x="44527" y="75942"/>
                </a:lnTo>
                <a:lnTo>
                  <a:pt x="75915" y="44547"/>
                </a:lnTo>
                <a:lnTo>
                  <a:pt x="113550" y="20611"/>
                </a:lnTo>
                <a:lnTo>
                  <a:pt x="156214" y="5356"/>
                </a:lnTo>
                <a:lnTo>
                  <a:pt x="202691" y="0"/>
                </a:lnTo>
                <a:lnTo>
                  <a:pt x="8164068" y="0"/>
                </a:lnTo>
                <a:lnTo>
                  <a:pt x="8210525" y="5356"/>
                </a:lnTo>
                <a:lnTo>
                  <a:pt x="8253182" y="20611"/>
                </a:lnTo>
                <a:lnTo>
                  <a:pt x="8290817" y="44547"/>
                </a:lnTo>
                <a:lnTo>
                  <a:pt x="8322212" y="75942"/>
                </a:lnTo>
                <a:lnTo>
                  <a:pt x="8346148" y="113577"/>
                </a:lnTo>
                <a:lnTo>
                  <a:pt x="8361403" y="156234"/>
                </a:lnTo>
                <a:lnTo>
                  <a:pt x="8366759" y="202692"/>
                </a:lnTo>
                <a:lnTo>
                  <a:pt x="8366759" y="1013460"/>
                </a:lnTo>
                <a:lnTo>
                  <a:pt x="8361403" y="1059933"/>
                </a:lnTo>
                <a:lnTo>
                  <a:pt x="8346148" y="1102596"/>
                </a:lnTo>
                <a:lnTo>
                  <a:pt x="8322212" y="1140231"/>
                </a:lnTo>
                <a:lnTo>
                  <a:pt x="8290817" y="1171620"/>
                </a:lnTo>
                <a:lnTo>
                  <a:pt x="8253182" y="1195549"/>
                </a:lnTo>
                <a:lnTo>
                  <a:pt x="8210525" y="1210798"/>
                </a:lnTo>
                <a:lnTo>
                  <a:pt x="8164068" y="1216152"/>
                </a:lnTo>
                <a:lnTo>
                  <a:pt x="202691" y="1216152"/>
                </a:lnTo>
                <a:lnTo>
                  <a:pt x="156214" y="1210798"/>
                </a:lnTo>
                <a:lnTo>
                  <a:pt x="113550" y="1195549"/>
                </a:lnTo>
                <a:lnTo>
                  <a:pt x="75915" y="1171620"/>
                </a:lnTo>
                <a:lnTo>
                  <a:pt x="44527" y="1140231"/>
                </a:lnTo>
                <a:lnTo>
                  <a:pt x="20600" y="1102596"/>
                </a:lnTo>
                <a:lnTo>
                  <a:pt x="5352" y="1059933"/>
                </a:lnTo>
                <a:lnTo>
                  <a:pt x="0" y="1013460"/>
                </a:lnTo>
                <a:lnTo>
                  <a:pt x="0" y="202692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3125" y="5159382"/>
            <a:ext cx="8150225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50100"/>
              </a:lnSpc>
              <a:spcBef>
                <a:spcPts val="100"/>
              </a:spcBef>
            </a:pPr>
            <a:r>
              <a:rPr sz="1600" b="1" dirty="0">
                <a:latin typeface="Tahoma"/>
                <a:cs typeface="Tahoma"/>
              </a:rPr>
              <a:t>Целью </a:t>
            </a:r>
            <a:r>
              <a:rPr sz="1600" b="1" spc="-5" dirty="0">
                <a:latin typeface="Tahoma"/>
                <a:cs typeface="Tahoma"/>
              </a:rPr>
              <a:t>АМР является </a:t>
            </a:r>
            <a:r>
              <a:rPr sz="1600" b="1" dirty="0">
                <a:latin typeface="Tahoma"/>
                <a:cs typeface="Tahoma"/>
              </a:rPr>
              <a:t>адаптация </a:t>
            </a:r>
            <a:r>
              <a:rPr sz="1600" b="1" spc="5" dirty="0">
                <a:latin typeface="Tahoma"/>
                <a:cs typeface="Tahoma"/>
              </a:rPr>
              <a:t>к </a:t>
            </a:r>
            <a:r>
              <a:rPr sz="1600" b="1" spc="-5" dirty="0">
                <a:latin typeface="Tahoma"/>
                <a:cs typeface="Tahoma"/>
              </a:rPr>
              <a:t>условиям жизнедеятельности </a:t>
            </a:r>
            <a:r>
              <a:rPr sz="1600" b="1" spc="15" dirty="0">
                <a:latin typeface="Tahoma"/>
                <a:cs typeface="Tahoma"/>
              </a:rPr>
              <a:t>на  </a:t>
            </a:r>
            <a:r>
              <a:rPr sz="1600" b="1" dirty="0">
                <a:latin typeface="Tahoma"/>
                <a:cs typeface="Tahoma"/>
              </a:rPr>
              <a:t>основе максимально восстановления </a:t>
            </a:r>
            <a:r>
              <a:rPr sz="1600" b="1" spc="-5" dirty="0">
                <a:latin typeface="Tahoma"/>
                <a:cs typeface="Tahoma"/>
              </a:rPr>
              <a:t>движений, </a:t>
            </a:r>
            <a:r>
              <a:rPr sz="1600" b="1" dirty="0">
                <a:latin typeface="Tahoma"/>
                <a:cs typeface="Tahoma"/>
              </a:rPr>
              <a:t>вегетативного </a:t>
            </a:r>
            <a:r>
              <a:rPr sz="1600" b="1" spc="5" dirty="0">
                <a:latin typeface="Tahoma"/>
                <a:cs typeface="Tahoma"/>
              </a:rPr>
              <a:t>и  </a:t>
            </a:r>
            <a:r>
              <a:rPr sz="1600" b="1" dirty="0">
                <a:latin typeface="Tahoma"/>
                <a:cs typeface="Tahoma"/>
              </a:rPr>
              <a:t>психоэмоционального обеспечения, </a:t>
            </a:r>
            <a:r>
              <a:rPr sz="1600" b="1" spc="5" dirty="0">
                <a:latin typeface="Tahoma"/>
                <a:cs typeface="Tahoma"/>
              </a:rPr>
              <a:t>социальных </a:t>
            </a:r>
            <a:r>
              <a:rPr sz="1600" b="1" dirty="0">
                <a:latin typeface="Tahoma"/>
                <a:cs typeface="Tahoma"/>
              </a:rPr>
              <a:t>связей </a:t>
            </a:r>
            <a:r>
              <a:rPr sz="1600" b="1" spc="5" dirty="0">
                <a:latin typeface="Tahoma"/>
                <a:cs typeface="Tahoma"/>
              </a:rPr>
              <a:t>и</a:t>
            </a:r>
            <a:r>
              <a:rPr sz="1600" b="1" spc="-17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активности.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7177" y="1300937"/>
            <a:ext cx="296989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16330" algn="l"/>
                <a:tab pos="2817495" algn="l"/>
              </a:tabLst>
            </a:pPr>
            <a:r>
              <a:rPr sz="2200" b="1" spc="5" dirty="0">
                <a:latin typeface="Calibri"/>
                <a:cs typeface="Calibri"/>
              </a:rPr>
              <a:t>А</a:t>
            </a:r>
            <a:r>
              <a:rPr sz="2200" b="1" spc="-5" dirty="0">
                <a:latin typeface="Calibri"/>
                <a:cs typeface="Calibri"/>
              </a:rPr>
              <a:t>М</a:t>
            </a:r>
            <a:r>
              <a:rPr sz="2200" b="1" spc="5" dirty="0">
                <a:latin typeface="Calibri"/>
                <a:cs typeface="Calibri"/>
              </a:rPr>
              <a:t>Р</a:t>
            </a:r>
            <a:r>
              <a:rPr sz="2200" b="1" dirty="0">
                <a:latin typeface="Calibri"/>
                <a:cs typeface="Calibri"/>
              </a:rPr>
              <a:t>	п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10" dirty="0">
                <a:latin typeface="Calibri"/>
                <a:cs typeface="Calibri"/>
              </a:rPr>
              <a:t>в</a:t>
            </a:r>
            <a:r>
              <a:rPr sz="2200" b="1" spc="-85" dirty="0">
                <a:latin typeface="Calibri"/>
                <a:cs typeface="Calibri"/>
              </a:rPr>
              <a:t>о</a:t>
            </a:r>
            <a:r>
              <a:rPr sz="2200" b="1" spc="10" dirty="0">
                <a:latin typeface="Calibri"/>
                <a:cs typeface="Calibri"/>
              </a:rPr>
              <a:t>д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dirty="0">
                <a:latin typeface="Calibri"/>
                <a:cs typeface="Calibri"/>
              </a:rPr>
              <a:t>т	</a:t>
            </a:r>
            <a:r>
              <a:rPr sz="2200" b="1" spc="5" dirty="0">
                <a:latin typeface="Calibri"/>
                <a:cs typeface="Calibri"/>
              </a:rPr>
              <a:t>к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5145" y="1636902"/>
            <a:ext cx="2969895" cy="2039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5080">
              <a:lnSpc>
                <a:spcPct val="100000"/>
              </a:lnSpc>
              <a:spcBef>
                <a:spcPts val="105"/>
              </a:spcBef>
              <a:tabLst>
                <a:tab pos="1533525" algn="l"/>
                <a:tab pos="2105660" algn="l"/>
              </a:tabLst>
            </a:pPr>
            <a:r>
              <a:rPr sz="2200" b="1" spc="-5" dirty="0">
                <a:latin typeface="Calibri"/>
                <a:cs typeface="Calibri"/>
              </a:rPr>
              <a:t>формированию  адаптивных  </a:t>
            </a:r>
            <a:r>
              <a:rPr sz="2200" b="1" spc="-10" dirty="0">
                <a:latin typeface="Calibri"/>
                <a:cs typeface="Calibri"/>
              </a:rPr>
              <a:t>двигательных  </a:t>
            </a:r>
            <a:r>
              <a:rPr sz="2200" b="1" dirty="0">
                <a:latin typeface="Calibri"/>
                <a:cs typeface="Calibri"/>
              </a:rPr>
              <a:t>п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spc="-10" dirty="0">
                <a:latin typeface="Calibri"/>
                <a:cs typeface="Calibri"/>
              </a:rPr>
              <a:t>о</a:t>
            </a:r>
            <a:r>
              <a:rPr sz="2200" b="1" spc="5" dirty="0">
                <a:latin typeface="Calibri"/>
                <a:cs typeface="Calibri"/>
              </a:rPr>
              <a:t>г</a:t>
            </a:r>
            <a:r>
              <a:rPr sz="2200" b="1" spc="-10" dirty="0">
                <a:latin typeface="Calibri"/>
                <a:cs typeface="Calibri"/>
              </a:rPr>
              <a:t>ра</a:t>
            </a:r>
            <a:r>
              <a:rPr sz="2200" b="1" spc="10" dirty="0">
                <a:latin typeface="Calibri"/>
                <a:cs typeface="Calibri"/>
              </a:rPr>
              <a:t>м</a:t>
            </a:r>
            <a:r>
              <a:rPr sz="2200" b="1" spc="5" dirty="0">
                <a:latin typeface="Calibri"/>
                <a:cs typeface="Calibri"/>
              </a:rPr>
              <a:t>м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u="heavy" spc="-5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u="heavy" spc="-5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сохранившихся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917064" algn="l"/>
              </a:tabLst>
            </a:pPr>
            <a:r>
              <a:rPr sz="2200" u="heavy" spc="-5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ресурсов	нервной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62873" y="3649472"/>
            <a:ext cx="313690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Calibri"/>
                <a:cs typeface="Calibri"/>
              </a:rPr>
              <a:t>с</a:t>
            </a:r>
            <a:endParaRPr sz="22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2200" b="1" spc="20" dirty="0">
                <a:latin typeface="Calibri"/>
                <a:cs typeface="Calibri"/>
              </a:rPr>
              <a:t>ее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5145" y="3649472"/>
            <a:ext cx="2489835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5080" indent="-2540">
              <a:lnSpc>
                <a:spcPct val="100000"/>
              </a:lnSpc>
              <a:spcBef>
                <a:spcPts val="105"/>
              </a:spcBef>
            </a:pPr>
            <a:r>
              <a:rPr sz="2200" u="heavy" spc="-5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системы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использованием  </a:t>
            </a:r>
            <a:r>
              <a:rPr sz="2200" b="1" spc="-5" dirty="0">
                <a:latin typeface="Calibri"/>
                <a:cs typeface="Calibri"/>
              </a:rPr>
              <a:t>нейропластичности.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30011" y="1214627"/>
            <a:ext cx="3456940" cy="3648710"/>
          </a:xfrm>
          <a:custGeom>
            <a:avLst/>
            <a:gdLst/>
            <a:ahLst/>
            <a:cxnLst/>
            <a:rect l="l" t="t" r="r" b="b"/>
            <a:pathLst>
              <a:path w="3456940" h="3648710">
                <a:moveTo>
                  <a:pt x="0" y="576072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2880360" y="0"/>
                </a:lnTo>
                <a:lnTo>
                  <a:pt x="2927604" y="1909"/>
                </a:lnTo>
                <a:lnTo>
                  <a:pt x="2973796" y="7540"/>
                </a:lnTo>
                <a:lnTo>
                  <a:pt x="3018790" y="16743"/>
                </a:lnTo>
                <a:lnTo>
                  <a:pt x="3062435" y="29370"/>
                </a:lnTo>
                <a:lnTo>
                  <a:pt x="3104584" y="45273"/>
                </a:lnTo>
                <a:lnTo>
                  <a:pt x="3145089" y="64304"/>
                </a:lnTo>
                <a:lnTo>
                  <a:pt x="3183800" y="86313"/>
                </a:lnTo>
                <a:lnTo>
                  <a:pt x="3220571" y="111154"/>
                </a:lnTo>
                <a:lnTo>
                  <a:pt x="3255252" y="138677"/>
                </a:lnTo>
                <a:lnTo>
                  <a:pt x="3287696" y="168735"/>
                </a:lnTo>
                <a:lnTo>
                  <a:pt x="3317754" y="201179"/>
                </a:lnTo>
                <a:lnTo>
                  <a:pt x="3345277" y="235860"/>
                </a:lnTo>
                <a:lnTo>
                  <a:pt x="3370118" y="272631"/>
                </a:lnTo>
                <a:lnTo>
                  <a:pt x="3392127" y="311342"/>
                </a:lnTo>
                <a:lnTo>
                  <a:pt x="3411158" y="351847"/>
                </a:lnTo>
                <a:lnTo>
                  <a:pt x="3427061" y="393996"/>
                </a:lnTo>
                <a:lnTo>
                  <a:pt x="3439688" y="437641"/>
                </a:lnTo>
                <a:lnTo>
                  <a:pt x="3448891" y="482635"/>
                </a:lnTo>
                <a:lnTo>
                  <a:pt x="3454522" y="528827"/>
                </a:lnTo>
                <a:lnTo>
                  <a:pt x="3456432" y="576072"/>
                </a:lnTo>
                <a:lnTo>
                  <a:pt x="3456432" y="3072384"/>
                </a:lnTo>
                <a:lnTo>
                  <a:pt x="3454522" y="3119628"/>
                </a:lnTo>
                <a:lnTo>
                  <a:pt x="3448891" y="3165820"/>
                </a:lnTo>
                <a:lnTo>
                  <a:pt x="3439688" y="3210814"/>
                </a:lnTo>
                <a:lnTo>
                  <a:pt x="3427061" y="3254459"/>
                </a:lnTo>
                <a:lnTo>
                  <a:pt x="3411158" y="3296608"/>
                </a:lnTo>
                <a:lnTo>
                  <a:pt x="3392127" y="3337113"/>
                </a:lnTo>
                <a:lnTo>
                  <a:pt x="3370118" y="3375824"/>
                </a:lnTo>
                <a:lnTo>
                  <a:pt x="3345277" y="3412595"/>
                </a:lnTo>
                <a:lnTo>
                  <a:pt x="3317754" y="3447276"/>
                </a:lnTo>
                <a:lnTo>
                  <a:pt x="3287696" y="3479720"/>
                </a:lnTo>
                <a:lnTo>
                  <a:pt x="3255252" y="3509778"/>
                </a:lnTo>
                <a:lnTo>
                  <a:pt x="3220571" y="3537301"/>
                </a:lnTo>
                <a:lnTo>
                  <a:pt x="3183800" y="3562142"/>
                </a:lnTo>
                <a:lnTo>
                  <a:pt x="3145089" y="3584151"/>
                </a:lnTo>
                <a:lnTo>
                  <a:pt x="3104584" y="3603182"/>
                </a:lnTo>
                <a:lnTo>
                  <a:pt x="3062435" y="3619085"/>
                </a:lnTo>
                <a:lnTo>
                  <a:pt x="3018790" y="3631712"/>
                </a:lnTo>
                <a:lnTo>
                  <a:pt x="2973796" y="3640915"/>
                </a:lnTo>
                <a:lnTo>
                  <a:pt x="2927604" y="3646546"/>
                </a:lnTo>
                <a:lnTo>
                  <a:pt x="2880360" y="3648455"/>
                </a:lnTo>
                <a:lnTo>
                  <a:pt x="576072" y="3648455"/>
                </a:lnTo>
                <a:lnTo>
                  <a:pt x="528827" y="3646546"/>
                </a:lnTo>
                <a:lnTo>
                  <a:pt x="482635" y="3640915"/>
                </a:lnTo>
                <a:lnTo>
                  <a:pt x="437641" y="3631712"/>
                </a:lnTo>
                <a:lnTo>
                  <a:pt x="393996" y="3619085"/>
                </a:lnTo>
                <a:lnTo>
                  <a:pt x="351847" y="3603182"/>
                </a:lnTo>
                <a:lnTo>
                  <a:pt x="311342" y="3584151"/>
                </a:lnTo>
                <a:lnTo>
                  <a:pt x="272631" y="3562142"/>
                </a:lnTo>
                <a:lnTo>
                  <a:pt x="235860" y="3537301"/>
                </a:lnTo>
                <a:lnTo>
                  <a:pt x="201179" y="3509778"/>
                </a:lnTo>
                <a:lnTo>
                  <a:pt x="168735" y="3479720"/>
                </a:lnTo>
                <a:lnTo>
                  <a:pt x="138677" y="3447276"/>
                </a:lnTo>
                <a:lnTo>
                  <a:pt x="111154" y="3412595"/>
                </a:lnTo>
                <a:lnTo>
                  <a:pt x="86313" y="3375824"/>
                </a:lnTo>
                <a:lnTo>
                  <a:pt x="64304" y="3337113"/>
                </a:lnTo>
                <a:lnTo>
                  <a:pt x="45273" y="3296608"/>
                </a:lnTo>
                <a:lnTo>
                  <a:pt x="29370" y="3254459"/>
                </a:lnTo>
                <a:lnTo>
                  <a:pt x="16743" y="3210814"/>
                </a:lnTo>
                <a:lnTo>
                  <a:pt x="7540" y="3165820"/>
                </a:lnTo>
                <a:lnTo>
                  <a:pt x="1909" y="3119628"/>
                </a:lnTo>
                <a:lnTo>
                  <a:pt x="0" y="3072384"/>
                </a:lnTo>
                <a:lnTo>
                  <a:pt x="0" y="576072"/>
                </a:lnTo>
                <a:close/>
              </a:path>
            </a:pathLst>
          </a:custGeom>
          <a:ln w="914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531607" y="6498333"/>
            <a:ext cx="1618615" cy="365760"/>
            <a:chOff x="7531607" y="6498333"/>
            <a:chExt cx="1618615" cy="365760"/>
          </a:xfrm>
        </p:grpSpPr>
        <p:sp>
          <p:nvSpPr>
            <p:cNvPr id="16" name="object 16"/>
            <p:cNvSpPr/>
            <p:nvPr/>
          </p:nvSpPr>
          <p:spPr>
            <a:xfrm>
              <a:off x="7596317" y="6520148"/>
              <a:ext cx="1547682" cy="3378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31607" y="6498333"/>
              <a:ext cx="1612392" cy="359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48955" y="6551675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lnTo>
                    <a:pt x="14965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48955" y="6551675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0" y="307847"/>
                  </a:moveTo>
                  <a:lnTo>
                    <a:pt x="1496568" y="307847"/>
                  </a:ln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4">
              <a:solidFill>
                <a:srgbClr val="00A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653528" y="6577076"/>
            <a:ext cx="14922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Р.А.,2019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88365"/>
            <a:chOff x="0" y="0"/>
            <a:chExt cx="9144000" cy="88836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45079" y="15189"/>
              <a:ext cx="2893822" cy="873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14544" y="15189"/>
              <a:ext cx="1598422" cy="8730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7744" y="101549"/>
            <a:ext cx="35915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82545" algn="l"/>
              </a:tabLst>
            </a:pPr>
            <a:r>
              <a:rPr sz="3200" dirty="0"/>
              <a:t>А</a:t>
            </a:r>
            <a:r>
              <a:rPr sz="3200" spc="-5" dirty="0"/>
              <a:t>кту</a:t>
            </a:r>
            <a:r>
              <a:rPr sz="3200" spc="5" dirty="0"/>
              <a:t>а</a:t>
            </a:r>
            <a:r>
              <a:rPr sz="3200" spc="-5" dirty="0"/>
              <a:t>ль</a:t>
            </a:r>
            <a:r>
              <a:rPr sz="3200" spc="10" dirty="0"/>
              <a:t>н</a:t>
            </a:r>
            <a:r>
              <a:rPr sz="3200" spc="5" dirty="0"/>
              <a:t>о</a:t>
            </a:r>
            <a:r>
              <a:rPr sz="3200" spc="-10" dirty="0"/>
              <a:t>с</a:t>
            </a:r>
            <a:r>
              <a:rPr sz="3200" spc="-5" dirty="0"/>
              <a:t>ть</a:t>
            </a:r>
            <a:r>
              <a:rPr sz="3200" dirty="0"/>
              <a:t>	</a:t>
            </a:r>
            <a:r>
              <a:rPr sz="3200" spc="-10" dirty="0"/>
              <a:t>ТБСМ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474065" y="1134236"/>
            <a:ext cx="8138159" cy="576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marR="5715" indent="-32956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265" algn="l"/>
              </a:tabLst>
            </a:pP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5" dirty="0">
                <a:latin typeface="Calibri"/>
                <a:cs typeface="Calibri"/>
              </a:rPr>
              <a:t>России </a:t>
            </a:r>
            <a:r>
              <a:rPr sz="2400" b="1" spc="5" dirty="0">
                <a:latin typeface="Calibri"/>
                <a:cs typeface="Calibri"/>
              </a:rPr>
              <a:t>она </a:t>
            </a:r>
            <a:r>
              <a:rPr sz="2400" b="1" spc="-5" dirty="0">
                <a:latin typeface="Calibri"/>
                <a:cs typeface="Calibri"/>
              </a:rPr>
              <a:t>занимает третье </a:t>
            </a:r>
            <a:r>
              <a:rPr sz="2400" b="1" spc="-10" dirty="0">
                <a:latin typeface="Calibri"/>
                <a:cs typeface="Calibri"/>
              </a:rPr>
              <a:t>место </a:t>
            </a:r>
            <a:r>
              <a:rPr sz="2400" b="1" spc="-5" dirty="0">
                <a:latin typeface="Calibri"/>
                <a:cs typeface="Calibri"/>
              </a:rPr>
              <a:t>по </a:t>
            </a:r>
            <a:r>
              <a:rPr sz="2400" b="1" spc="-10" dirty="0">
                <a:latin typeface="Calibri"/>
                <a:cs typeface="Calibri"/>
              </a:rPr>
              <a:t>частоте среди  других видов </a:t>
            </a:r>
            <a:r>
              <a:rPr sz="2400" b="1" spc="-5" dirty="0">
                <a:latin typeface="Calibri"/>
                <a:cs typeface="Calibri"/>
              </a:rPr>
              <a:t>травм </a:t>
            </a:r>
            <a:r>
              <a:rPr sz="2400" b="1" spc="-10" dirty="0">
                <a:latin typeface="Calibri"/>
                <a:cs typeface="Calibri"/>
              </a:rPr>
              <a:t>[Лебедев </a:t>
            </a:r>
            <a:r>
              <a:rPr sz="2400" b="1" spc="-5" dirty="0">
                <a:latin typeface="Calibri"/>
                <a:cs typeface="Calibri"/>
              </a:rPr>
              <a:t>В.В. </a:t>
            </a:r>
            <a:r>
              <a:rPr sz="2400" b="1" dirty="0">
                <a:latin typeface="Calibri"/>
                <a:cs typeface="Calibri"/>
              </a:rPr>
              <a:t>и др., </a:t>
            </a:r>
            <a:r>
              <a:rPr sz="2400" b="1" spc="-15" dirty="0">
                <a:latin typeface="Calibri"/>
                <a:cs typeface="Calibri"/>
              </a:rPr>
              <a:t>2005]. </a:t>
            </a:r>
            <a:r>
              <a:rPr sz="2400" b="1" dirty="0">
                <a:latin typeface="Calibri"/>
                <a:cs typeface="Calibri"/>
              </a:rPr>
              <a:t>Мужчины  </a:t>
            </a:r>
            <a:r>
              <a:rPr sz="2400" b="1" spc="-10" dirty="0">
                <a:latin typeface="Calibri"/>
                <a:cs typeface="Calibri"/>
              </a:rPr>
              <a:t>составляют </a:t>
            </a:r>
            <a:r>
              <a:rPr sz="2400" b="1" spc="-15" dirty="0">
                <a:latin typeface="Calibri"/>
                <a:cs typeface="Calibri"/>
              </a:rPr>
              <a:t>до </a:t>
            </a:r>
            <a:r>
              <a:rPr sz="2400" b="1" dirty="0">
                <a:latin typeface="Calibri"/>
                <a:cs typeface="Calibri"/>
              </a:rPr>
              <a:t>75% </a:t>
            </a:r>
            <a:r>
              <a:rPr sz="2400" b="1" spc="-5" dirty="0">
                <a:latin typeface="Calibri"/>
                <a:cs typeface="Calibri"/>
              </a:rPr>
              <a:t>пострадавших </a:t>
            </a:r>
            <a:r>
              <a:rPr sz="2400" b="1" dirty="0">
                <a:latin typeface="Calibri"/>
                <a:cs typeface="Calibri"/>
              </a:rPr>
              <a:t>[Миронов Е.М., </a:t>
            </a:r>
            <a:r>
              <a:rPr sz="2400" b="1" spc="-10" dirty="0">
                <a:latin typeface="Calibri"/>
                <a:cs typeface="Calibri"/>
              </a:rPr>
              <a:t>2004;  Драгун </a:t>
            </a:r>
            <a:r>
              <a:rPr sz="2400" b="1" dirty="0">
                <a:latin typeface="Calibri"/>
                <a:cs typeface="Calibri"/>
              </a:rPr>
              <a:t>В.М., </a:t>
            </a:r>
            <a:r>
              <a:rPr sz="2400" b="1" spc="5" dirty="0">
                <a:latin typeface="Calibri"/>
                <a:cs typeface="Calibri"/>
              </a:rPr>
              <a:t>2008; </a:t>
            </a:r>
            <a:r>
              <a:rPr sz="2400" b="1" dirty="0">
                <a:latin typeface="Calibri"/>
                <a:cs typeface="Calibri"/>
              </a:rPr>
              <a:t>Морозов И.Н.,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2011].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150">
              <a:latin typeface="Calibri"/>
              <a:cs typeface="Calibri"/>
            </a:endParaRPr>
          </a:p>
          <a:p>
            <a:pPr marL="341630" marR="5715" indent="-329565" algn="just">
              <a:lnSpc>
                <a:spcPct val="100000"/>
              </a:lnSpc>
              <a:buFont typeface="Arial"/>
              <a:buChar char="•"/>
              <a:tabLst>
                <a:tab pos="342265" algn="l"/>
              </a:tabLst>
            </a:pPr>
            <a:r>
              <a:rPr sz="2400" b="1" dirty="0">
                <a:latin typeface="Calibri"/>
                <a:cs typeface="Calibri"/>
              </a:rPr>
              <a:t>После </a:t>
            </a:r>
            <a:r>
              <a:rPr sz="2400" b="1" spc="-10" dirty="0">
                <a:latin typeface="Calibri"/>
                <a:cs typeface="Calibri"/>
              </a:rPr>
              <a:t>травмы </a:t>
            </a:r>
            <a:r>
              <a:rPr sz="2400" b="1" spc="-5" dirty="0">
                <a:latin typeface="Calibri"/>
                <a:cs typeface="Calibri"/>
              </a:rPr>
              <a:t>позвоночника </a:t>
            </a:r>
            <a:r>
              <a:rPr sz="2400" b="1" spc="-10" dirty="0">
                <a:latin typeface="Calibri"/>
                <a:cs typeface="Calibri"/>
              </a:rPr>
              <a:t>выживают </a:t>
            </a:r>
            <a:r>
              <a:rPr sz="2400" b="1" spc="-15" dirty="0">
                <a:latin typeface="Calibri"/>
                <a:cs typeface="Calibri"/>
              </a:rPr>
              <a:t>более </a:t>
            </a:r>
            <a:r>
              <a:rPr sz="2400" b="1" spc="-5" dirty="0">
                <a:latin typeface="Calibri"/>
                <a:cs typeface="Calibri"/>
              </a:rPr>
              <a:t>73%  пострадавших, </a:t>
            </a:r>
            <a:r>
              <a:rPr sz="2400" b="1" spc="-20" dirty="0">
                <a:latin typeface="Calibri"/>
                <a:cs typeface="Calibri"/>
              </a:rPr>
              <a:t>однако, </a:t>
            </a:r>
            <a:r>
              <a:rPr sz="2400" b="1" spc="-5" dirty="0">
                <a:latin typeface="Calibri"/>
                <a:cs typeface="Calibri"/>
              </a:rPr>
              <a:t>инвалидами </a:t>
            </a:r>
            <a:r>
              <a:rPr sz="2400" b="1" dirty="0">
                <a:latin typeface="Calibri"/>
                <a:cs typeface="Calibri"/>
              </a:rPr>
              <a:t>I и </a:t>
            </a:r>
            <a:r>
              <a:rPr sz="2400" b="1" spc="-10" dirty="0">
                <a:latin typeface="Calibri"/>
                <a:cs typeface="Calibri"/>
              </a:rPr>
              <a:t>II </a:t>
            </a:r>
            <a:r>
              <a:rPr sz="2400" b="1" spc="-15" dirty="0">
                <a:latin typeface="Calibri"/>
                <a:cs typeface="Calibri"/>
              </a:rPr>
              <a:t>групп </a:t>
            </a:r>
            <a:r>
              <a:rPr sz="2400" b="1" spc="-10" dirty="0">
                <a:latin typeface="Calibri"/>
                <a:cs typeface="Calibri"/>
              </a:rPr>
              <a:t>становятся  </a:t>
            </a:r>
            <a:r>
              <a:rPr sz="2400" b="1" spc="-15" dirty="0">
                <a:latin typeface="Calibri"/>
                <a:cs typeface="Calibri"/>
              </a:rPr>
              <a:t>более </a:t>
            </a:r>
            <a:r>
              <a:rPr sz="2400" b="1" dirty="0">
                <a:latin typeface="Calibri"/>
                <a:cs typeface="Calibri"/>
              </a:rPr>
              <a:t>80% </a:t>
            </a:r>
            <a:r>
              <a:rPr sz="2400" b="1" spc="-10" dirty="0">
                <a:latin typeface="Calibri"/>
                <a:cs typeface="Calibri"/>
              </a:rPr>
              <a:t>больных, причем, </a:t>
            </a:r>
            <a:r>
              <a:rPr sz="2400" b="1" spc="-5" dirty="0">
                <a:latin typeface="Calibri"/>
                <a:cs typeface="Calibri"/>
              </a:rPr>
              <a:t>преимущественно </a:t>
            </a:r>
            <a:r>
              <a:rPr sz="2400" b="1" dirty="0">
                <a:latin typeface="Calibri"/>
                <a:cs typeface="Calibri"/>
              </a:rPr>
              <a:t>лица  </a:t>
            </a:r>
            <a:r>
              <a:rPr sz="2400" b="1" spc="-15" dirty="0">
                <a:latin typeface="Calibri"/>
                <a:cs typeface="Calibri"/>
              </a:rPr>
              <a:t>трудоспособного </a:t>
            </a:r>
            <a:r>
              <a:rPr sz="2400" b="1" spc="-10" dirty="0">
                <a:latin typeface="Calibri"/>
                <a:cs typeface="Calibri"/>
              </a:rPr>
              <a:t>возраста [Белова </a:t>
            </a:r>
            <a:r>
              <a:rPr sz="2400" b="1" spc="5" dirty="0">
                <a:latin typeface="Calibri"/>
                <a:cs typeface="Calibri"/>
              </a:rPr>
              <a:t>А.Н.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20" dirty="0">
                <a:latin typeface="Calibri"/>
                <a:cs typeface="Calibri"/>
              </a:rPr>
              <a:t>соавт., </a:t>
            </a:r>
            <a:r>
              <a:rPr sz="2400" b="1" spc="-5" dirty="0">
                <a:latin typeface="Calibri"/>
                <a:cs typeface="Calibri"/>
              </a:rPr>
              <a:t>2000;  </a:t>
            </a:r>
            <a:r>
              <a:rPr sz="2400" b="1" spc="-15" dirty="0">
                <a:latin typeface="Calibri"/>
                <a:cs typeface="Calibri"/>
              </a:rPr>
              <a:t>Прокопенко </a:t>
            </a:r>
            <a:r>
              <a:rPr sz="2400" b="1" dirty="0">
                <a:latin typeface="Calibri"/>
                <a:cs typeface="Calibri"/>
              </a:rPr>
              <a:t>С.В., </a:t>
            </a:r>
            <a:r>
              <a:rPr sz="2400" b="1" spc="5" dirty="0">
                <a:latin typeface="Calibri"/>
                <a:cs typeface="Calibri"/>
              </a:rPr>
              <a:t>2010;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2016].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150">
              <a:latin typeface="Calibri"/>
              <a:cs typeface="Calibri"/>
            </a:endParaRPr>
          </a:p>
          <a:p>
            <a:pPr marL="341630" marR="5080" indent="-329565" algn="just">
              <a:lnSpc>
                <a:spcPct val="100000"/>
              </a:lnSpc>
              <a:buFont typeface="Arial"/>
              <a:buChar char="•"/>
              <a:tabLst>
                <a:tab pos="342265" algn="l"/>
              </a:tabLst>
            </a:pPr>
            <a:r>
              <a:rPr sz="2400" b="1" spc="-10" dirty="0">
                <a:latin typeface="Calibri"/>
                <a:cs typeface="Calibri"/>
              </a:rPr>
              <a:t>Реабилитация </a:t>
            </a:r>
            <a:r>
              <a:rPr sz="2400" b="1" dirty="0">
                <a:latin typeface="Calibri"/>
                <a:cs typeface="Calibri"/>
              </a:rPr>
              <a:t>после </a:t>
            </a:r>
            <a:r>
              <a:rPr sz="2400" b="1" spc="-5" dirty="0">
                <a:latin typeface="Calibri"/>
                <a:cs typeface="Calibri"/>
              </a:rPr>
              <a:t>травмы спинного мозга </a:t>
            </a:r>
            <a:r>
              <a:rPr sz="2400" b="1" spc="-10" dirty="0">
                <a:latin typeface="Calibri"/>
                <a:cs typeface="Calibri"/>
              </a:rPr>
              <a:t>должна </a:t>
            </a:r>
            <a:r>
              <a:rPr sz="2400" b="1" spc="-5" dirty="0">
                <a:latin typeface="Calibri"/>
                <a:cs typeface="Calibri"/>
              </a:rPr>
              <a:t>быть  </a:t>
            </a:r>
            <a:r>
              <a:rPr sz="2400" b="1" spc="-10" dirty="0">
                <a:latin typeface="Calibri"/>
                <a:cs typeface="Calibri"/>
              </a:rPr>
              <a:t>системной, </a:t>
            </a:r>
            <a:r>
              <a:rPr sz="2400" b="1" spc="-5" dirty="0">
                <a:latin typeface="Calibri"/>
                <a:cs typeface="Calibri"/>
              </a:rPr>
              <a:t>непрерывной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длительной [Иванова </a:t>
            </a:r>
            <a:r>
              <a:rPr sz="2400" b="1" spc="-35" dirty="0">
                <a:latin typeface="Calibri"/>
                <a:cs typeface="Calibri"/>
              </a:rPr>
              <a:t>Г.Е.,  </a:t>
            </a:r>
            <a:r>
              <a:rPr sz="2400" b="1" spc="-5" dirty="0">
                <a:latin typeface="Calibri"/>
                <a:cs typeface="Calibri"/>
              </a:rPr>
              <a:t>Цыкунов </a:t>
            </a:r>
            <a:r>
              <a:rPr sz="2400" b="1" dirty="0">
                <a:latin typeface="Calibri"/>
                <a:cs typeface="Calibri"/>
              </a:rPr>
              <a:t>М.Б. и </a:t>
            </a:r>
            <a:r>
              <a:rPr sz="2400" b="1" spc="-10" dirty="0">
                <a:latin typeface="Calibri"/>
                <a:cs typeface="Calibri"/>
              </a:rPr>
              <a:t>др. </a:t>
            </a:r>
            <a:r>
              <a:rPr sz="2400" b="1" dirty="0">
                <a:latin typeface="Calibri"/>
                <a:cs typeface="Calibri"/>
              </a:rPr>
              <a:t>2010; </a:t>
            </a:r>
            <a:r>
              <a:rPr sz="2400" b="1" spc="-5" dirty="0">
                <a:latin typeface="Calibri"/>
                <a:cs typeface="Calibri"/>
              </a:rPr>
              <a:t>Даминов В.Д., 2011; Madaris </a:t>
            </a:r>
            <a:r>
              <a:rPr sz="2400" b="1" spc="-10" dirty="0">
                <a:latin typeface="Calibri"/>
                <a:cs typeface="Calibri"/>
              </a:rPr>
              <a:t>L.L.  </a:t>
            </a:r>
            <a:r>
              <a:rPr sz="2400" b="1" spc="5" dirty="0">
                <a:latin typeface="Calibri"/>
                <a:cs typeface="Calibri"/>
              </a:rPr>
              <a:t>2016;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2018].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62000"/>
          </a:xfrm>
          <a:custGeom>
            <a:avLst/>
            <a:gdLst/>
            <a:ahLst/>
            <a:cxnLst/>
            <a:rect l="l" t="t" r="r" b="b"/>
            <a:pathLst>
              <a:path w="9144000" h="762000">
                <a:moveTo>
                  <a:pt x="9144000" y="0"/>
                </a:moveTo>
                <a:lnTo>
                  <a:pt x="0" y="0"/>
                </a:lnTo>
                <a:lnTo>
                  <a:pt x="0" y="762000"/>
                </a:lnTo>
                <a:lnTo>
                  <a:pt x="9144000" y="762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26280" y="864233"/>
            <a:ext cx="4978400" cy="5768340"/>
            <a:chOff x="2326280" y="864233"/>
            <a:chExt cx="4978400" cy="5768340"/>
          </a:xfrm>
        </p:grpSpPr>
        <p:sp>
          <p:nvSpPr>
            <p:cNvPr id="4" name="object 4"/>
            <p:cNvSpPr/>
            <p:nvPr/>
          </p:nvSpPr>
          <p:spPr>
            <a:xfrm>
              <a:off x="2326280" y="864233"/>
              <a:ext cx="4977915" cy="56971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45863" y="6452615"/>
              <a:ext cx="649224" cy="1798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379207" y="6541011"/>
            <a:ext cx="1769745" cy="321945"/>
            <a:chOff x="7379207" y="6541011"/>
            <a:chExt cx="1769745" cy="321945"/>
          </a:xfrm>
        </p:grpSpPr>
        <p:sp>
          <p:nvSpPr>
            <p:cNvPr id="7" name="object 7"/>
            <p:cNvSpPr/>
            <p:nvPr/>
          </p:nvSpPr>
          <p:spPr>
            <a:xfrm>
              <a:off x="7379207" y="6541011"/>
              <a:ext cx="1764792" cy="3169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32547" y="6573010"/>
              <a:ext cx="1711960" cy="285115"/>
            </a:xfrm>
            <a:custGeom>
              <a:avLst/>
              <a:gdLst/>
              <a:ahLst/>
              <a:cxnLst/>
              <a:rect l="l" t="t" r="r" b="b"/>
              <a:pathLst>
                <a:path w="1711959" h="285115">
                  <a:moveTo>
                    <a:pt x="1711451" y="0"/>
                  </a:moveTo>
                  <a:lnTo>
                    <a:pt x="0" y="0"/>
                  </a:lnTo>
                  <a:lnTo>
                    <a:pt x="0" y="284986"/>
                  </a:lnTo>
                  <a:lnTo>
                    <a:pt x="1711451" y="284986"/>
                  </a:lnTo>
                  <a:lnTo>
                    <a:pt x="171145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32547" y="6573010"/>
              <a:ext cx="1711960" cy="285115"/>
            </a:xfrm>
            <a:custGeom>
              <a:avLst/>
              <a:gdLst/>
              <a:ahLst/>
              <a:cxnLst/>
              <a:rect l="l" t="t" r="r" b="b"/>
              <a:pathLst>
                <a:path w="1711959" h="285115">
                  <a:moveTo>
                    <a:pt x="1711451" y="0"/>
                  </a:moveTo>
                  <a:lnTo>
                    <a:pt x="0" y="0"/>
                  </a:lnTo>
                  <a:lnTo>
                    <a:pt x="0" y="284986"/>
                  </a:lnTo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37119" y="6437782"/>
            <a:ext cx="170688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835">
              <a:lnSpc>
                <a:spcPts val="1350"/>
              </a:lnSpc>
              <a:spcBef>
                <a:spcPts val="100"/>
              </a:spcBef>
            </a:pPr>
            <a:r>
              <a:rPr sz="1200" b="1" dirty="0">
                <a:solidFill>
                  <a:srgbClr val="888888"/>
                </a:solidFill>
                <a:latin typeface="Tahoma"/>
                <a:cs typeface="Tahoma"/>
              </a:rPr>
              <a:t>60</a:t>
            </a:r>
            <a:endParaRPr sz="1200">
              <a:latin typeface="Tahoma"/>
              <a:cs typeface="Tahoma"/>
            </a:endParaRPr>
          </a:p>
          <a:p>
            <a:pPr marL="95885">
              <a:lnSpc>
                <a:spcPts val="1590"/>
              </a:lnSpc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H.V.Dejk.,2017,</a:t>
            </a:r>
            <a:r>
              <a:rPr sz="14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290955"/>
            <a:chOff x="0" y="0"/>
            <a:chExt cx="9144000" cy="129095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051560"/>
            </a:xfrm>
            <a:custGeom>
              <a:avLst/>
              <a:gdLst/>
              <a:ahLst/>
              <a:cxnLst/>
              <a:rect l="l" t="t" r="r" b="b"/>
              <a:pathLst>
                <a:path w="9144000" h="1051560">
                  <a:moveTo>
                    <a:pt x="9144000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9144000" y="1051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9976" y="0"/>
              <a:ext cx="8093709" cy="5590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0143" y="246926"/>
              <a:ext cx="8450453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57272" y="612686"/>
              <a:ext cx="894372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0" y="612686"/>
              <a:ext cx="668858" cy="678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13176" y="612686"/>
              <a:ext cx="1275334" cy="6780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84903" y="612686"/>
              <a:ext cx="546925" cy="6780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8159" y="612686"/>
              <a:ext cx="592670" cy="6780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17135" y="612686"/>
              <a:ext cx="482904" cy="6780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96384" y="612686"/>
              <a:ext cx="565226" cy="6780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57928" y="612686"/>
              <a:ext cx="982802" cy="67801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7047" y="612686"/>
              <a:ext cx="1327277" cy="6780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4642" y="0"/>
            <a:ext cx="8494395" cy="673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440" marR="295910" indent="2540" algn="ctr">
              <a:lnSpc>
                <a:spcPct val="100000"/>
              </a:lnSpc>
              <a:spcBef>
                <a:spcPts val="100"/>
              </a:spcBef>
              <a:tabLst>
                <a:tab pos="4036695" algn="l"/>
              </a:tabLst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Терапевтические</a:t>
            </a:r>
            <a:r>
              <a:rPr sz="24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стратегии,	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направленные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ускорение  восстановления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функций при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повреждении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спинного мозга 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(по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Mribotta, A,Privat,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1999)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latin typeface="Calibri"/>
                <a:cs typeface="Calibri"/>
              </a:rPr>
              <a:t>Нейропротекция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Антогонизм возбуждающим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аминокислотам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Защита </a:t>
            </a:r>
            <a:r>
              <a:rPr sz="2400" spc="-10" dirty="0">
                <a:latin typeface="Calibri"/>
                <a:cs typeface="Calibri"/>
              </a:rPr>
              <a:t>от свободных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радикалов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sz="2400" spc="-5" dirty="0">
                <a:latin typeface="Calibri"/>
                <a:cs typeface="Calibri"/>
              </a:rPr>
              <a:t>Использование трофических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факторов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Аксональная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регенерация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ts val="2595"/>
              </a:lnSpc>
              <a:buFont typeface="Arial"/>
              <a:buChar char="•"/>
              <a:tabLst>
                <a:tab pos="356870" algn="l"/>
                <a:tab pos="357505" algn="l"/>
                <a:tab pos="3302635" algn="l"/>
                <a:tab pos="4878705" algn="l"/>
                <a:tab pos="6271895" algn="l"/>
                <a:tab pos="8339455" algn="l"/>
              </a:tabLst>
            </a:pPr>
            <a:r>
              <a:rPr sz="2400" dirty="0">
                <a:latin typeface="Calibri"/>
                <a:cs typeface="Calibri"/>
              </a:rPr>
              <a:t>П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spc="-20" dirty="0">
                <a:latin typeface="Calibri"/>
                <a:cs typeface="Calibri"/>
              </a:rPr>
              <a:t>ед</a:t>
            </a:r>
            <a:r>
              <a:rPr sz="2400" spc="-10" dirty="0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п</a:t>
            </a:r>
            <a:r>
              <a:rPr sz="2400" spc="10" dirty="0">
                <a:latin typeface="Calibri"/>
                <a:cs typeface="Calibri"/>
              </a:rPr>
              <a:t>р</a:t>
            </a:r>
            <a:r>
              <a:rPr sz="2400" spc="-40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ж</a:t>
            </a:r>
            <a:r>
              <a:rPr sz="2400" spc="-15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ение	</a:t>
            </a:r>
            <a:r>
              <a:rPr sz="2400" spc="-110" dirty="0">
                <a:latin typeface="Calibri"/>
                <a:cs typeface="Calibri"/>
              </a:rPr>
              <a:t>г</a:t>
            </a:r>
            <a:r>
              <a:rPr sz="2400" spc="-5" dirty="0">
                <a:latin typeface="Calibri"/>
                <a:cs typeface="Calibri"/>
              </a:rPr>
              <a:t>лиаль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ых	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spc="-10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ций,	прив</a:t>
            </a:r>
            <a:r>
              <a:rPr sz="2400" spc="-6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д</a:t>
            </a:r>
            <a:r>
              <a:rPr sz="2400" spc="-10" dirty="0">
                <a:latin typeface="Calibri"/>
                <a:cs typeface="Calibri"/>
              </a:rPr>
              <a:t>я</a:t>
            </a:r>
            <a:r>
              <a:rPr sz="2400" spc="-5" dirty="0">
                <a:latin typeface="Calibri"/>
                <a:cs typeface="Calibri"/>
              </a:rPr>
              <a:t>щи</a:t>
            </a:r>
            <a:r>
              <a:rPr sz="2400" dirty="0">
                <a:latin typeface="Calibri"/>
                <a:cs typeface="Calibri"/>
              </a:rPr>
              <a:t>х	к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образованию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рубцов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Блокирование </a:t>
            </a:r>
            <a:r>
              <a:rPr sz="2400" spc="-5" dirty="0">
                <a:latin typeface="Calibri"/>
                <a:cs typeface="Calibri"/>
              </a:rPr>
              <a:t>ингибиторов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регенерации</a:t>
            </a:r>
            <a:endParaRPr sz="2400">
              <a:latin typeface="Calibri"/>
              <a:cs typeface="Calibri"/>
            </a:endParaRPr>
          </a:p>
          <a:p>
            <a:pPr marL="356870" marR="8890" indent="-344805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  <a:tab pos="2219960" algn="l"/>
                <a:tab pos="2655570" algn="l"/>
                <a:tab pos="3863340" algn="l"/>
                <a:tab pos="5677535" algn="l"/>
                <a:tab pos="7290434" algn="l"/>
              </a:tabLst>
            </a:pPr>
            <a:r>
              <a:rPr sz="2400" spc="-5" dirty="0">
                <a:latin typeface="Calibri"/>
                <a:cs typeface="Calibri"/>
              </a:rPr>
              <a:t>Обеспеч</a:t>
            </a:r>
            <a:r>
              <a:rPr sz="2400" spc="5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ие	а</a:t>
            </a:r>
            <a:r>
              <a:rPr sz="2400" spc="-15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екв</a:t>
            </a:r>
            <a:r>
              <a:rPr sz="2400" spc="5" dirty="0">
                <a:latin typeface="Calibri"/>
                <a:cs typeface="Calibri"/>
              </a:rPr>
              <a:t>ат</a:t>
            </a:r>
            <a:r>
              <a:rPr sz="2400" spc="10" dirty="0">
                <a:latin typeface="Calibri"/>
                <a:cs typeface="Calibri"/>
              </a:rPr>
              <a:t>н</a:t>
            </a:r>
            <a:r>
              <a:rPr sz="2400" spc="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й	</a:t>
            </a:r>
            <a:r>
              <a:rPr sz="2400" spc="-5" dirty="0">
                <a:latin typeface="Calibri"/>
                <a:cs typeface="Calibri"/>
              </a:rPr>
              <a:t>тр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ф</a:t>
            </a:r>
            <a:r>
              <a:rPr sz="2400" dirty="0">
                <a:latin typeface="Calibri"/>
                <a:cs typeface="Calibri"/>
              </a:rPr>
              <a:t>ич</a:t>
            </a:r>
            <a:r>
              <a:rPr sz="2400" spc="1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й	п</a:t>
            </a:r>
            <a:r>
              <a:rPr sz="2400" spc="-65" dirty="0">
                <a:latin typeface="Calibri"/>
                <a:cs typeface="Calibri"/>
              </a:rPr>
              <a:t>о</a:t>
            </a:r>
            <a:r>
              <a:rPr sz="2400" spc="50" dirty="0">
                <a:latin typeface="Calibri"/>
                <a:cs typeface="Calibri"/>
              </a:rPr>
              <a:t>д</a:t>
            </a:r>
            <a:r>
              <a:rPr sz="2400" spc="-20" dirty="0">
                <a:latin typeface="Calibri"/>
                <a:cs typeface="Calibri"/>
              </a:rPr>
              <a:t>де</a:t>
            </a:r>
            <a:r>
              <a:rPr sz="2400" spc="-1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жки	п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ц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30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у  регенерации		</a:t>
            </a:r>
            <a:r>
              <a:rPr sz="2400" spc="-5" dirty="0">
                <a:latin typeface="Calibri"/>
                <a:cs typeface="Calibri"/>
              </a:rPr>
              <a:t>поврежденных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аксонов</a:t>
            </a:r>
            <a:endParaRPr sz="2400">
              <a:latin typeface="Calibri"/>
              <a:cs typeface="Calibri"/>
            </a:endParaRPr>
          </a:p>
          <a:p>
            <a:pPr marL="356870" marR="8255" indent="-344805">
              <a:lnSpc>
                <a:spcPts val="2300"/>
              </a:lnSpc>
              <a:spcBef>
                <a:spcPts val="560"/>
              </a:spcBef>
              <a:tabLst>
                <a:tab pos="1859914" algn="l"/>
                <a:tab pos="3073400" algn="l"/>
                <a:tab pos="4430395" algn="l"/>
                <a:tab pos="5403215" algn="l"/>
                <a:tab pos="7769225" algn="l"/>
              </a:tabLst>
            </a:pP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spc="-1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spc="-15" dirty="0">
                <a:latin typeface="Calibri"/>
                <a:cs typeface="Calibri"/>
              </a:rPr>
              <a:t>в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за</a:t>
            </a:r>
            <a:r>
              <a:rPr sz="2400" b="1" spc="-10" dirty="0">
                <a:latin typeface="Calibri"/>
                <a:cs typeface="Calibri"/>
              </a:rPr>
              <a:t>ц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я	</a:t>
            </a:r>
            <a:r>
              <a:rPr sz="2400" b="1" spc="-30" dirty="0">
                <a:latin typeface="Calibri"/>
                <a:cs typeface="Calibri"/>
              </a:rPr>
              <a:t>ц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ов	</a:t>
            </a:r>
            <a:r>
              <a:rPr sz="2400" b="1" spc="-5" dirty="0">
                <a:latin typeface="Calibri"/>
                <a:cs typeface="Calibri"/>
              </a:rPr>
              <a:t>сп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spc="10" dirty="0">
                <a:latin typeface="Calibri"/>
                <a:cs typeface="Calibri"/>
              </a:rPr>
              <a:t>нн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spc="-3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	</a:t>
            </a:r>
            <a:r>
              <a:rPr sz="2400" b="1" spc="-10" dirty="0">
                <a:latin typeface="Calibri"/>
                <a:cs typeface="Calibri"/>
              </a:rPr>
              <a:t>м</a:t>
            </a:r>
            <a:r>
              <a:rPr sz="2400" b="1" spc="-2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зг</a:t>
            </a:r>
            <a:r>
              <a:rPr sz="2400" b="1" spc="-15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,	</a:t>
            </a:r>
            <a:r>
              <a:rPr sz="2400" b="1" spc="5" dirty="0">
                <a:latin typeface="Calibri"/>
                <a:cs typeface="Calibri"/>
              </a:rPr>
              <a:t>л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35" dirty="0">
                <a:latin typeface="Calibri"/>
                <a:cs typeface="Calibri"/>
              </a:rPr>
              <a:t>к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spc="-15" dirty="0">
                <a:latin typeface="Calibri"/>
                <a:cs typeface="Calibri"/>
              </a:rPr>
              <a:t>л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з</a:t>
            </a:r>
            <a:r>
              <a:rPr sz="2400" b="1" spc="10" dirty="0">
                <a:latin typeface="Calibri"/>
                <a:cs typeface="Calibri"/>
              </a:rPr>
              <a:t>о</a:t>
            </a:r>
            <a:r>
              <a:rPr sz="2400" b="1" spc="-15" dirty="0">
                <a:latin typeface="Calibri"/>
                <a:cs typeface="Calibri"/>
              </a:rPr>
              <a:t>в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spc="5" dirty="0">
                <a:latin typeface="Calibri"/>
                <a:cs typeface="Calibri"/>
              </a:rPr>
              <a:t>нн</a:t>
            </a:r>
            <a:r>
              <a:rPr sz="2400" b="1" dirty="0">
                <a:latin typeface="Calibri"/>
                <a:cs typeface="Calibri"/>
              </a:rPr>
              <a:t>ых	</a:t>
            </a:r>
            <a:r>
              <a:rPr sz="2400" b="1" spc="5" dirty="0">
                <a:latin typeface="Calibri"/>
                <a:cs typeface="Calibri"/>
              </a:rPr>
              <a:t>н</a:t>
            </a:r>
            <a:r>
              <a:rPr sz="2400" b="1" spc="-20" dirty="0">
                <a:latin typeface="Calibri"/>
                <a:cs typeface="Calibri"/>
              </a:rPr>
              <a:t>и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dirty="0">
                <a:latin typeface="Calibri"/>
                <a:cs typeface="Calibri"/>
              </a:rPr>
              <a:t>е  уровня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поражения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Сенсорномоторная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стимуляция</a:t>
            </a:r>
            <a:endParaRPr sz="2400">
              <a:latin typeface="Calibri"/>
              <a:cs typeface="Calibri"/>
            </a:endParaRPr>
          </a:p>
          <a:p>
            <a:pPr marL="356870" marR="12700" indent="-344805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  <a:tab pos="3195955" algn="l"/>
                <a:tab pos="6479540" algn="l"/>
              </a:tabLst>
            </a:pPr>
            <a:r>
              <a:rPr sz="2400" dirty="0">
                <a:latin typeface="Calibri"/>
                <a:cs typeface="Calibri"/>
              </a:rPr>
              <a:t>П</a:t>
            </a:r>
            <a:r>
              <a:rPr sz="2400" spc="-65" dirty="0">
                <a:latin typeface="Calibri"/>
                <a:cs typeface="Calibri"/>
              </a:rPr>
              <a:t>о</a:t>
            </a:r>
            <a:r>
              <a:rPr sz="2400" spc="50" dirty="0">
                <a:latin typeface="Calibri"/>
                <a:cs typeface="Calibri"/>
              </a:rPr>
              <a:t>д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ер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ание	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spc="-35" dirty="0">
                <a:latin typeface="Calibri"/>
                <a:cs typeface="Calibri"/>
              </a:rPr>
              <a:t>у</a:t>
            </a:r>
            <a:r>
              <a:rPr sz="2400" dirty="0">
                <a:latin typeface="Calibri"/>
                <a:cs typeface="Calibri"/>
              </a:rPr>
              <a:t>п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ас</a:t>
            </a:r>
            <a:r>
              <a:rPr sz="2400" spc="-10" dirty="0">
                <a:latin typeface="Calibri"/>
                <a:cs typeface="Calibri"/>
              </a:rPr>
              <a:t>п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аль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й	а</a:t>
            </a:r>
            <a:r>
              <a:rPr sz="2400" spc="-10" dirty="0">
                <a:latin typeface="Calibri"/>
                <a:cs typeface="Calibri"/>
              </a:rPr>
              <a:t>фф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1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5" dirty="0">
                <a:latin typeface="Calibri"/>
                <a:cs typeface="Calibri"/>
              </a:rPr>
              <a:t>а</a:t>
            </a:r>
            <a:r>
              <a:rPr sz="2400" dirty="0">
                <a:latin typeface="Calibri"/>
                <a:cs typeface="Calibri"/>
              </a:rPr>
              <a:t>ци</a:t>
            </a:r>
            <a:r>
              <a:rPr sz="2400" spc="-5" dirty="0">
                <a:latin typeface="Calibri"/>
                <a:cs typeface="Calibri"/>
              </a:rPr>
              <a:t>и</a:t>
            </a:r>
            <a:r>
              <a:rPr sz="2400" dirty="0">
                <a:latin typeface="Calibri"/>
                <a:cs typeface="Calibri"/>
              </a:rPr>
              <a:t>:  </a:t>
            </a:r>
            <a:r>
              <a:rPr sz="2400" spc="-5" dirty="0">
                <a:latin typeface="Calibri"/>
                <a:cs typeface="Calibri"/>
              </a:rPr>
              <a:t>фармакотерапия, трансплантация, </a:t>
            </a:r>
            <a:r>
              <a:rPr sz="2400" spc="-10" dirty="0">
                <a:latin typeface="Calibri"/>
                <a:cs typeface="Calibri"/>
              </a:rPr>
              <a:t>генная </a:t>
            </a:r>
            <a:r>
              <a:rPr sz="2400" spc="-5" dirty="0">
                <a:latin typeface="Calibri"/>
                <a:cs typeface="Calibri"/>
              </a:rPr>
              <a:t>терапия.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894" y="1494485"/>
            <a:ext cx="52470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1.	</a:t>
            </a: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Медикаментозное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 лечение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894" y="1982546"/>
            <a:ext cx="4109085" cy="3979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Кинезотерапия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Ортезирование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3200" spc="-5" dirty="0">
                <a:latin typeface="Calibri"/>
                <a:cs typeface="Calibri"/>
              </a:rPr>
              <a:t>Мануальная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терапия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Физиотерапия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3200" spc="-20" dirty="0">
                <a:latin typeface="Calibri"/>
                <a:cs typeface="Calibri"/>
              </a:rPr>
              <a:t>Рефлексотерапия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3200" spc="-15" dirty="0">
                <a:latin typeface="Calibri"/>
                <a:cs typeface="Calibri"/>
              </a:rPr>
              <a:t>Эрготерапия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3200" spc="-10" dirty="0">
                <a:latin typeface="Calibri"/>
                <a:cs typeface="Calibri"/>
              </a:rPr>
              <a:t>Психотерапия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3200" spc="-45" dirty="0">
                <a:latin typeface="Calibri"/>
                <a:cs typeface="Calibri"/>
              </a:rPr>
              <a:t>Трудотерапия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1236345"/>
            <a:chOff x="0" y="0"/>
            <a:chExt cx="9144000" cy="12363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1125220"/>
            </a:xfrm>
            <a:custGeom>
              <a:avLst/>
              <a:gdLst/>
              <a:ahLst/>
              <a:cxnLst/>
              <a:rect l="l" t="t" r="r" b="b"/>
              <a:pathLst>
                <a:path w="9144000" h="1125220">
                  <a:moveTo>
                    <a:pt x="9144000" y="0"/>
                  </a:moveTo>
                  <a:lnTo>
                    <a:pt x="0" y="0"/>
                  </a:lnTo>
                  <a:lnTo>
                    <a:pt x="0" y="1124712"/>
                  </a:lnTo>
                  <a:lnTo>
                    <a:pt x="9144000" y="11247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8326"/>
              <a:ext cx="8328406" cy="790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6280" y="445046"/>
              <a:ext cx="5823077" cy="7907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68567" y="445046"/>
              <a:ext cx="1293621" cy="790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528" y="445046"/>
              <a:ext cx="1729485" cy="790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67918" y="98882"/>
            <a:ext cx="7806690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1780" marR="5080" indent="-259079">
              <a:lnSpc>
                <a:spcPct val="100000"/>
              </a:lnSpc>
              <a:spcBef>
                <a:spcPts val="110"/>
              </a:spcBef>
              <a:tabLst>
                <a:tab pos="2073910" algn="l"/>
              </a:tabLst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Методы,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используемые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процессе</a:t>
            </a:r>
            <a:r>
              <a:rPr sz="2800" b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реабилитации 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пациентов	с ТБСМ (Иванова 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Г.Е.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соавт.,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2010)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8180"/>
            <a:chOff x="0" y="0"/>
            <a:chExt cx="9144000" cy="6781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22300"/>
            </a:xfrm>
            <a:custGeom>
              <a:avLst/>
              <a:gdLst/>
              <a:ahLst/>
              <a:cxnLst/>
              <a:rect l="l" t="t" r="r" b="b"/>
              <a:pathLst>
                <a:path w="9144000" h="622300">
                  <a:moveTo>
                    <a:pt x="9144000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9144000" y="6217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55" y="38"/>
              <a:ext cx="4237990" cy="678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44440" y="38"/>
              <a:ext cx="1510030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17920" y="38"/>
              <a:ext cx="1732533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0650" y="66294"/>
            <a:ext cx="636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Медикаментозное </a:t>
            </a:r>
            <a:r>
              <a:rPr sz="2400" spc="-5" dirty="0"/>
              <a:t>лечение (Буйлова </a:t>
            </a:r>
            <a:r>
              <a:rPr sz="2400" spc="-35" dirty="0"/>
              <a:t>Т.В.,</a:t>
            </a:r>
            <a:r>
              <a:rPr sz="2400" spc="40" dirty="0"/>
              <a:t> </a:t>
            </a:r>
            <a:r>
              <a:rPr sz="2400" dirty="0"/>
              <a:t>2019)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86639" y="658534"/>
            <a:ext cx="8697595" cy="56769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700" b="1" dirty="0">
                <a:latin typeface="Calibri"/>
                <a:cs typeface="Calibri"/>
              </a:rPr>
              <a:t>Ноотропы </a:t>
            </a:r>
            <a:r>
              <a:rPr sz="1700" spc="-5" dirty="0">
                <a:latin typeface="Calibri"/>
                <a:cs typeface="Calibri"/>
              </a:rPr>
              <a:t>(пирацетам, </a:t>
            </a:r>
            <a:r>
              <a:rPr sz="1700" dirty="0">
                <a:latin typeface="Calibri"/>
                <a:cs typeface="Calibri"/>
              </a:rPr>
              <a:t>гамма-аминомасляная </a:t>
            </a:r>
            <a:r>
              <a:rPr sz="1700" spc="-10" dirty="0">
                <a:latin typeface="Calibri"/>
                <a:cs typeface="Calibri"/>
              </a:rPr>
              <a:t>кислота, пиритинол,</a:t>
            </a:r>
            <a:r>
              <a:rPr sz="1700" spc="7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цитиколин)</a:t>
            </a:r>
            <a:endParaRPr sz="1700">
              <a:latin typeface="Calibri"/>
              <a:cs typeface="Calibri"/>
            </a:endParaRPr>
          </a:p>
          <a:p>
            <a:pPr marL="356870" marR="407670" indent="-34480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700" b="1" spc="5" dirty="0">
                <a:latin typeface="Calibri"/>
                <a:cs typeface="Calibri"/>
              </a:rPr>
              <a:t>Витамины </a:t>
            </a:r>
            <a:r>
              <a:rPr sz="1700" spc="-15" dirty="0">
                <a:latin typeface="Calibri"/>
                <a:cs typeface="Calibri"/>
              </a:rPr>
              <a:t>(токоферол, </a:t>
            </a:r>
            <a:r>
              <a:rPr sz="1700" spc="-10" dirty="0">
                <a:latin typeface="Calibri"/>
                <a:cs typeface="Calibri"/>
              </a:rPr>
              <a:t>ретинол, </a:t>
            </a:r>
            <a:r>
              <a:rPr sz="1700" spc="-5" dirty="0">
                <a:latin typeface="Calibri"/>
                <a:cs typeface="Calibri"/>
              </a:rPr>
              <a:t>тиамин, </a:t>
            </a:r>
            <a:r>
              <a:rPr sz="1700" spc="-10" dirty="0">
                <a:latin typeface="Calibri"/>
                <a:cs typeface="Calibri"/>
              </a:rPr>
              <a:t>рибофлавин, пиридоксин, </a:t>
            </a:r>
            <a:r>
              <a:rPr sz="1700" spc="-5" dirty="0">
                <a:latin typeface="Calibri"/>
                <a:cs typeface="Calibri"/>
              </a:rPr>
              <a:t>цианокобаламин,  аскорбиновая </a:t>
            </a:r>
            <a:r>
              <a:rPr sz="1700" spc="-10" dirty="0">
                <a:latin typeface="Calibri"/>
                <a:cs typeface="Calibri"/>
              </a:rPr>
              <a:t>кислота, никотиновая кислота, кокарбоксилаза,</a:t>
            </a:r>
            <a:r>
              <a:rPr sz="1700" spc="2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пиридоксальфосфат)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700" b="1" spc="-5" dirty="0">
                <a:latin typeface="Calibri"/>
                <a:cs typeface="Calibri"/>
              </a:rPr>
              <a:t>Антихолинэстеразные препараты </a:t>
            </a:r>
            <a:r>
              <a:rPr sz="1700" dirty="0">
                <a:latin typeface="Calibri"/>
                <a:cs typeface="Calibri"/>
              </a:rPr>
              <a:t>(ипидакрин, галантамин,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неостигмин)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700" b="1" dirty="0">
                <a:latin typeface="Calibri"/>
                <a:cs typeface="Calibri"/>
              </a:rPr>
              <a:t>Анаболические стероиды со слабым </a:t>
            </a:r>
            <a:r>
              <a:rPr sz="1700" b="1" spc="-5" dirty="0">
                <a:latin typeface="Calibri"/>
                <a:cs typeface="Calibri"/>
              </a:rPr>
              <a:t>андрогенным </a:t>
            </a:r>
            <a:r>
              <a:rPr sz="1700" b="1" dirty="0">
                <a:latin typeface="Calibri"/>
                <a:cs typeface="Calibri"/>
              </a:rPr>
              <a:t>эффектом </a:t>
            </a:r>
            <a:r>
              <a:rPr sz="1700" spc="-5" dirty="0">
                <a:latin typeface="Calibri"/>
                <a:cs typeface="Calibri"/>
              </a:rPr>
              <a:t>(оксандролон,</a:t>
            </a:r>
            <a:r>
              <a:rPr sz="1700" spc="-16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нандролон)</a:t>
            </a:r>
            <a:endParaRPr sz="1700">
              <a:latin typeface="Calibri"/>
              <a:cs typeface="Calibri"/>
            </a:endParaRPr>
          </a:p>
          <a:p>
            <a:pPr marL="356870" marR="642620" indent="-34480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700" b="1" spc="-5" dirty="0">
                <a:latin typeface="Calibri"/>
                <a:cs typeface="Calibri"/>
              </a:rPr>
              <a:t>Вазо- </a:t>
            </a:r>
            <a:r>
              <a:rPr sz="1700" b="1" dirty="0">
                <a:latin typeface="Calibri"/>
                <a:cs typeface="Calibri"/>
              </a:rPr>
              <a:t>и реологически </a:t>
            </a:r>
            <a:r>
              <a:rPr sz="1700" b="1" spc="5" dirty="0">
                <a:latin typeface="Calibri"/>
                <a:cs typeface="Calibri"/>
              </a:rPr>
              <a:t>активные </a:t>
            </a:r>
            <a:r>
              <a:rPr sz="1700" b="1" spc="-5" dirty="0">
                <a:latin typeface="Calibri"/>
                <a:cs typeface="Calibri"/>
              </a:rPr>
              <a:t>средства </a:t>
            </a:r>
            <a:r>
              <a:rPr sz="1700" spc="-10" dirty="0">
                <a:latin typeface="Calibri"/>
                <a:cs typeface="Calibri"/>
              </a:rPr>
              <a:t>(винпоцетин, пентоксифиллин, декстран,  </a:t>
            </a:r>
            <a:r>
              <a:rPr sz="1700" spc="-5" dirty="0">
                <a:latin typeface="Calibri"/>
                <a:cs typeface="Calibri"/>
              </a:rPr>
              <a:t>актовегин,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дипиридамол)</a:t>
            </a:r>
            <a:endParaRPr sz="1700">
              <a:latin typeface="Calibri"/>
              <a:cs typeface="Calibri"/>
            </a:endParaRPr>
          </a:p>
          <a:p>
            <a:pPr marL="405765" indent="-393700">
              <a:lnSpc>
                <a:spcPct val="100000"/>
              </a:lnSpc>
              <a:spcBef>
                <a:spcPts val="405"/>
              </a:spcBef>
              <a:buFont typeface="Calibri"/>
              <a:buAutoNum type="arabicPeriod"/>
              <a:tabLst>
                <a:tab pos="405765" algn="l"/>
                <a:tab pos="406400" algn="l"/>
              </a:tabLst>
            </a:pPr>
            <a:r>
              <a:rPr sz="1700" b="1" dirty="0">
                <a:latin typeface="Calibri"/>
                <a:cs typeface="Calibri"/>
              </a:rPr>
              <a:t>Иммуноактивные </a:t>
            </a:r>
            <a:r>
              <a:rPr sz="1700" b="1" spc="-5" dirty="0">
                <a:latin typeface="Calibri"/>
                <a:cs typeface="Calibri"/>
              </a:rPr>
              <a:t>препараты </a:t>
            </a:r>
            <a:r>
              <a:rPr sz="1700" spc="-5" dirty="0">
                <a:latin typeface="Calibri"/>
                <a:cs typeface="Calibri"/>
              </a:rPr>
              <a:t>(левамизол,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тималин)</a:t>
            </a:r>
            <a:endParaRPr sz="1700">
              <a:latin typeface="Calibri"/>
              <a:cs typeface="Calibri"/>
            </a:endParaRPr>
          </a:p>
          <a:p>
            <a:pPr marL="405765" indent="-393700">
              <a:lnSpc>
                <a:spcPct val="100000"/>
              </a:lnSpc>
              <a:spcBef>
                <a:spcPts val="409"/>
              </a:spcBef>
              <a:buFont typeface="Calibri"/>
              <a:buAutoNum type="arabicPeriod"/>
              <a:tabLst>
                <a:tab pos="405765" algn="l"/>
                <a:tab pos="406400" algn="l"/>
              </a:tabLst>
            </a:pPr>
            <a:r>
              <a:rPr sz="1700" b="1" spc="-5" dirty="0">
                <a:latin typeface="Calibri"/>
                <a:cs typeface="Calibri"/>
              </a:rPr>
              <a:t>Биогенные </a:t>
            </a:r>
            <a:r>
              <a:rPr sz="1700" b="1" spc="-10" dirty="0">
                <a:latin typeface="Calibri"/>
                <a:cs typeface="Calibri"/>
              </a:rPr>
              <a:t>стимуляторы </a:t>
            </a:r>
            <a:r>
              <a:rPr sz="1700" b="1" dirty="0">
                <a:latin typeface="Calibri"/>
                <a:cs typeface="Calibri"/>
              </a:rPr>
              <a:t>и ферменты </a:t>
            </a:r>
            <a:r>
              <a:rPr sz="1700" spc="-5" dirty="0">
                <a:latin typeface="Calibri"/>
                <a:cs typeface="Calibri"/>
              </a:rPr>
              <a:t>(алоэ, </a:t>
            </a:r>
            <a:r>
              <a:rPr sz="1700" spc="-10" dirty="0">
                <a:latin typeface="Calibri"/>
                <a:cs typeface="Calibri"/>
              </a:rPr>
              <a:t>румалон,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гиалуронидаза)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700" b="1" spc="-5" dirty="0">
                <a:latin typeface="Calibri"/>
                <a:cs typeface="Calibri"/>
              </a:rPr>
              <a:t>Миорелаксанты </a:t>
            </a:r>
            <a:r>
              <a:rPr sz="1700" dirty="0">
                <a:latin typeface="Calibri"/>
                <a:cs typeface="Calibri"/>
              </a:rPr>
              <a:t>(баклофен, </a:t>
            </a:r>
            <a:r>
              <a:rPr sz="1700" spc="-5" dirty="0">
                <a:latin typeface="Calibri"/>
                <a:cs typeface="Calibri"/>
              </a:rPr>
              <a:t>тизанидин, </a:t>
            </a:r>
            <a:r>
              <a:rPr sz="1700" spc="-10" dirty="0">
                <a:latin typeface="Calibri"/>
                <a:cs typeface="Calibri"/>
              </a:rPr>
              <a:t>дантролен, </a:t>
            </a:r>
            <a:r>
              <a:rPr sz="1700" spc="-15" dirty="0">
                <a:latin typeface="Calibri"/>
                <a:cs typeface="Calibri"/>
              </a:rPr>
              <a:t>римаботулинотоксин</a:t>
            </a:r>
            <a:r>
              <a:rPr sz="1700" spc="1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B,</a:t>
            </a:r>
            <a:endParaRPr sz="17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700" spc="-15" dirty="0">
                <a:latin typeface="Calibri"/>
                <a:cs typeface="Calibri"/>
              </a:rPr>
              <a:t>онаботулинотоксин</a:t>
            </a:r>
            <a:r>
              <a:rPr sz="1700" spc="1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A)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5"/>
              </a:spcBef>
              <a:buAutoNum type="arabicPeriod" startAt="9"/>
              <a:tabLst>
                <a:tab pos="356870" algn="l"/>
                <a:tab pos="357505" algn="l"/>
              </a:tabLst>
            </a:pPr>
            <a:r>
              <a:rPr sz="1700" b="1" dirty="0">
                <a:latin typeface="Calibri"/>
                <a:cs typeface="Calibri"/>
              </a:rPr>
              <a:t>Седативные </a:t>
            </a:r>
            <a:r>
              <a:rPr sz="1700" b="1" spc="-5" dirty="0">
                <a:latin typeface="Calibri"/>
                <a:cs typeface="Calibri"/>
              </a:rPr>
              <a:t>средства </a:t>
            </a:r>
            <a:r>
              <a:rPr sz="1700" spc="5" dirty="0">
                <a:latin typeface="Calibri"/>
                <a:cs typeface="Calibri"/>
              </a:rPr>
              <a:t>— </a:t>
            </a:r>
            <a:r>
              <a:rPr sz="1700" spc="-5" dirty="0">
                <a:latin typeface="Calibri"/>
                <a:cs typeface="Calibri"/>
              </a:rPr>
              <a:t>фитопрепараты </a:t>
            </a:r>
            <a:r>
              <a:rPr sz="1700" dirty="0">
                <a:latin typeface="Calibri"/>
                <a:cs typeface="Calibri"/>
              </a:rPr>
              <a:t>(валериана, </a:t>
            </a:r>
            <a:r>
              <a:rPr sz="1700" spc="-5" dirty="0">
                <a:latin typeface="Calibri"/>
                <a:cs typeface="Calibri"/>
              </a:rPr>
              <a:t>пустырник </a:t>
            </a:r>
            <a:r>
              <a:rPr sz="1700" dirty="0">
                <a:latin typeface="Calibri"/>
                <a:cs typeface="Calibri"/>
              </a:rPr>
              <a:t>и пр.),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бромиды</a:t>
            </a:r>
            <a:endParaRPr sz="17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latin typeface="Calibri"/>
                <a:cs typeface="Calibri"/>
              </a:rPr>
              <a:t>(бромкамфора), барбитураты (беллатаминал, </a:t>
            </a:r>
            <a:r>
              <a:rPr sz="1700" spc="-10" dirty="0">
                <a:latin typeface="Calibri"/>
                <a:cs typeface="Calibri"/>
              </a:rPr>
              <a:t>валокордин, корвалол,</a:t>
            </a:r>
            <a:r>
              <a:rPr sz="1700" spc="-5" dirty="0">
                <a:latin typeface="Calibri"/>
                <a:cs typeface="Calibri"/>
              </a:rPr>
              <a:t> диазепам)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5"/>
              </a:spcBef>
              <a:buAutoNum type="arabicPeriod" startAt="10"/>
              <a:tabLst>
                <a:tab pos="357505" algn="l"/>
              </a:tabLst>
            </a:pPr>
            <a:r>
              <a:rPr sz="1700" b="1" spc="-10" dirty="0">
                <a:latin typeface="Calibri"/>
                <a:cs typeface="Calibri"/>
              </a:rPr>
              <a:t>Транквилизаторы </a:t>
            </a:r>
            <a:r>
              <a:rPr sz="1700" dirty="0">
                <a:latin typeface="Calibri"/>
                <a:cs typeface="Calibri"/>
              </a:rPr>
              <a:t>(диазепам, </a:t>
            </a:r>
            <a:r>
              <a:rPr sz="1700" spc="-5" dirty="0">
                <a:latin typeface="Calibri"/>
                <a:cs typeface="Calibri"/>
              </a:rPr>
              <a:t>клоназепам,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лоразепам)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 startAt="10"/>
              <a:tabLst>
                <a:tab pos="357505" algn="l"/>
              </a:tabLst>
            </a:pPr>
            <a:r>
              <a:rPr sz="1700" b="1" spc="-5" dirty="0">
                <a:latin typeface="Calibri"/>
                <a:cs typeface="Calibri"/>
              </a:rPr>
              <a:t>Антидепрессанты </a:t>
            </a:r>
            <a:r>
              <a:rPr sz="1700" spc="-15" dirty="0">
                <a:latin typeface="Calibri"/>
                <a:cs typeface="Calibri"/>
              </a:rPr>
              <a:t>(дулоксетин, </a:t>
            </a:r>
            <a:r>
              <a:rPr sz="1700" spc="-10" dirty="0">
                <a:latin typeface="Calibri"/>
                <a:cs typeface="Calibri"/>
              </a:rPr>
              <a:t>амитриптилин,</a:t>
            </a:r>
            <a:r>
              <a:rPr sz="1700" spc="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милнаципран)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 startAt="10"/>
              <a:tabLst>
                <a:tab pos="357505" algn="l"/>
              </a:tabLst>
            </a:pPr>
            <a:r>
              <a:rPr sz="1700" b="1" spc="-10" dirty="0">
                <a:latin typeface="Calibri"/>
                <a:cs typeface="Calibri"/>
              </a:rPr>
              <a:t>Противосудорожные </a:t>
            </a:r>
            <a:r>
              <a:rPr sz="1700" b="1" spc="-5" dirty="0">
                <a:latin typeface="Calibri"/>
                <a:cs typeface="Calibri"/>
              </a:rPr>
              <a:t>препараты </a:t>
            </a:r>
            <a:r>
              <a:rPr sz="1700" dirty="0">
                <a:latin typeface="Calibri"/>
                <a:cs typeface="Calibri"/>
              </a:rPr>
              <a:t>(габапентин, </a:t>
            </a:r>
            <a:r>
              <a:rPr sz="1700" spc="-10" dirty="0">
                <a:latin typeface="Calibri"/>
                <a:cs typeface="Calibri"/>
              </a:rPr>
              <a:t>леветирацетам, </a:t>
            </a:r>
            <a:r>
              <a:rPr sz="1700" spc="-5" dirty="0">
                <a:latin typeface="Calibri"/>
                <a:cs typeface="Calibri"/>
              </a:rPr>
              <a:t>прегабалин,</a:t>
            </a:r>
            <a:r>
              <a:rPr sz="1700" spc="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вальпроевая</a:t>
            </a:r>
            <a:endParaRPr sz="17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1700" spc="-10" dirty="0">
                <a:latin typeface="Calibri"/>
                <a:cs typeface="Calibri"/>
              </a:rPr>
              <a:t>кислота)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 startAt="13"/>
              <a:tabLst>
                <a:tab pos="357505" algn="l"/>
              </a:tabLst>
            </a:pPr>
            <a:r>
              <a:rPr sz="1700" b="1" dirty="0">
                <a:latin typeface="Calibri"/>
                <a:cs typeface="Calibri"/>
              </a:rPr>
              <a:t>Местные анестетики</a:t>
            </a:r>
            <a:r>
              <a:rPr sz="1700" b="1" spc="-114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(лидокаин)</a:t>
            </a:r>
            <a:endParaRPr sz="17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09"/>
              </a:spcBef>
              <a:buAutoNum type="arabicPeriod" startAt="13"/>
              <a:tabLst>
                <a:tab pos="357505" algn="l"/>
              </a:tabLst>
            </a:pPr>
            <a:r>
              <a:rPr sz="1700" b="1" dirty="0">
                <a:latin typeface="Calibri"/>
                <a:cs typeface="Calibri"/>
              </a:rPr>
              <a:t>Анальгетики </a:t>
            </a:r>
            <a:r>
              <a:rPr sz="1700" spc="-5" dirty="0">
                <a:latin typeface="Calibri"/>
                <a:cs typeface="Calibri"/>
              </a:rPr>
              <a:t>(анальгин, </a:t>
            </a:r>
            <a:r>
              <a:rPr sz="1700" spc="-10" dirty="0">
                <a:latin typeface="Calibri"/>
                <a:cs typeface="Calibri"/>
              </a:rPr>
              <a:t>трамадол,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морфин)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03605"/>
            <a:chOff x="0" y="0"/>
            <a:chExt cx="9144000" cy="9036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89504" y="0"/>
              <a:ext cx="3384677" cy="5378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7095" y="225590"/>
              <a:ext cx="8386318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3319" y="0"/>
            <a:ext cx="8555355" cy="690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  <a:tabLst>
                <a:tab pos="187007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Физические	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методы,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7034530" algn="l"/>
              </a:tabLst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используемые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процессе</a:t>
            </a:r>
            <a:r>
              <a:rPr sz="24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реабилитации</a:t>
            </a:r>
            <a:r>
              <a:rPr sz="24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пациентов	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ТБСМ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Ранняя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вертикализация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20" dirty="0">
                <a:latin typeface="Calibri"/>
                <a:cs typeface="Calibri"/>
              </a:rPr>
              <a:t>Тренировка </a:t>
            </a:r>
            <a:r>
              <a:rPr sz="2400" spc="-5" dirty="0">
                <a:latin typeface="Calibri"/>
                <a:cs typeface="Calibri"/>
              </a:rPr>
              <a:t>баланса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265" algn="l"/>
                <a:tab pos="469900" algn="l"/>
                <a:tab pos="4411345" algn="l"/>
              </a:tabLst>
            </a:pPr>
            <a:r>
              <a:rPr sz="2400" spc="-5" dirty="0">
                <a:latin typeface="Calibri"/>
                <a:cs typeface="Calibri"/>
              </a:rPr>
              <a:t>Активная,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активно-пассивная	лечебная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гимнастика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Идеомоторные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упражнения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Calibri"/>
                <a:cs typeface="Calibri"/>
              </a:rPr>
              <a:t>Методики </a:t>
            </a:r>
            <a:r>
              <a:rPr sz="2400" dirty="0">
                <a:latin typeface="Calibri"/>
                <a:cs typeface="Calibri"/>
              </a:rPr>
              <a:t>ЛФК </a:t>
            </a:r>
            <a:r>
              <a:rPr sz="2400" spc="-10" dirty="0">
                <a:latin typeface="Calibri"/>
                <a:cs typeface="Calibri"/>
              </a:rPr>
              <a:t>на нейрофизиологической основе </a:t>
            </a:r>
            <a:r>
              <a:rPr sz="2400" spc="5" dirty="0">
                <a:latin typeface="Calibri"/>
                <a:cs typeface="Calibri"/>
              </a:rPr>
              <a:t>(н-р,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PNF)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265" algn="l"/>
                <a:tab pos="469900" algn="l"/>
                <a:tab pos="2301875" algn="l"/>
              </a:tabLst>
            </a:pPr>
            <a:r>
              <a:rPr sz="2400" spc="-5" dirty="0">
                <a:latin typeface="Calibri"/>
                <a:cs typeface="Calibri"/>
              </a:rPr>
              <a:t>Эрготерапия	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ЧЭНС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Обучение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коррекция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ходьбы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Обучение пользованию </a:t>
            </a:r>
            <a:r>
              <a:rPr sz="2400" spc="-15" dirty="0">
                <a:latin typeface="Calibri"/>
                <a:cs typeface="Calibri"/>
              </a:rPr>
              <a:t>дополнительными </a:t>
            </a:r>
            <a:r>
              <a:rPr sz="2400" spc="-5" dirty="0">
                <a:latin typeface="Calibri"/>
                <a:cs typeface="Calibri"/>
              </a:rPr>
              <a:t>средствами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опоры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265" algn="l"/>
                <a:tab pos="469900" algn="l"/>
                <a:tab pos="4509770" algn="l"/>
              </a:tabLst>
            </a:pPr>
            <a:r>
              <a:rPr sz="2400" spc="-10" dirty="0">
                <a:latin typeface="Calibri"/>
                <a:cs typeface="Calibri"/>
              </a:rPr>
              <a:t>Электромионейростимуляция	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БОС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900" algn="l"/>
                <a:tab pos="4467225" algn="l"/>
              </a:tabLst>
            </a:pPr>
            <a:r>
              <a:rPr sz="2400" spc="-5" dirty="0">
                <a:latin typeface="Calibri"/>
                <a:cs typeface="Calibri"/>
              </a:rPr>
              <a:t>Лечебная гимнастика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ФЭМС	</a:t>
            </a:r>
            <a:r>
              <a:rPr sz="2400" dirty="0">
                <a:latin typeface="Calibri"/>
                <a:cs typeface="Calibri"/>
              </a:rPr>
              <a:t>во </a:t>
            </a:r>
            <a:r>
              <a:rPr sz="2400" spc="-5" dirty="0">
                <a:latin typeface="Calibri"/>
                <a:cs typeface="Calibri"/>
              </a:rPr>
              <a:t>время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ходьбы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ЛФК </a:t>
            </a:r>
            <a:r>
              <a:rPr sz="2400" spc="-10" dirty="0">
                <a:latin typeface="Calibri"/>
                <a:cs typeface="Calibri"/>
              </a:rPr>
              <a:t>на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виброплатформе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900" algn="l"/>
              </a:tabLst>
            </a:pPr>
            <a:r>
              <a:rPr sz="2400" spc="-15" dirty="0">
                <a:latin typeface="Calibri"/>
                <a:cs typeface="Calibri"/>
              </a:rPr>
              <a:t>Гидрокинезотерапия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Роботизированная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механотерапия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900" algn="l"/>
              </a:tabLst>
            </a:pPr>
            <a:r>
              <a:rPr sz="2400" spc="-20" dirty="0">
                <a:latin typeface="Calibri"/>
                <a:cs typeface="Calibri"/>
              </a:rPr>
              <a:t>Тренировка </a:t>
            </a:r>
            <a:r>
              <a:rPr sz="2400" dirty="0">
                <a:latin typeface="Calibri"/>
                <a:cs typeface="Calibri"/>
              </a:rPr>
              <a:t>с БОС </a:t>
            </a:r>
            <a:r>
              <a:rPr sz="2400" spc="-5" dirty="0">
                <a:latin typeface="Calibri"/>
                <a:cs typeface="Calibri"/>
              </a:rPr>
              <a:t>(по </a:t>
            </a:r>
            <a:r>
              <a:rPr sz="2400" spc="-45" dirty="0">
                <a:latin typeface="Calibri"/>
                <a:cs typeface="Calibri"/>
              </a:rPr>
              <a:t>ЭМГ, </a:t>
            </a:r>
            <a:r>
              <a:rPr sz="2400" spc="-10" dirty="0">
                <a:latin typeface="Calibri"/>
                <a:cs typeface="Calibri"/>
              </a:rPr>
              <a:t>ЭЭГ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др.)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Активная механотерапия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БОС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900" algn="l"/>
                <a:tab pos="1532890" algn="l"/>
                <a:tab pos="1884045" algn="l"/>
              </a:tabLst>
            </a:pPr>
            <a:r>
              <a:rPr sz="2400" spc="-25" dirty="0">
                <a:latin typeface="Calibri"/>
                <a:cs typeface="Calibri"/>
              </a:rPr>
              <a:t>Ходьба	</a:t>
            </a:r>
            <a:r>
              <a:rPr sz="2400" dirty="0">
                <a:latin typeface="Calibri"/>
                <a:cs typeface="Calibri"/>
              </a:rPr>
              <a:t>в	</a:t>
            </a:r>
            <a:r>
              <a:rPr sz="2400" spc="-15" dirty="0">
                <a:latin typeface="Calibri"/>
                <a:cs typeface="Calibri"/>
              </a:rPr>
              <a:t>экзоскелете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14616" y="4072128"/>
            <a:ext cx="1703831" cy="2636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067561"/>
            <a:ext cx="7054850" cy="9042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5"/>
              </a:spcBef>
              <a:buChar char="-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Активная лечебная гимнастика </a:t>
            </a:r>
            <a:r>
              <a:rPr sz="2400" spc="-25" dirty="0">
                <a:latin typeface="Calibri"/>
                <a:cs typeface="Calibri"/>
              </a:rPr>
              <a:t>под </a:t>
            </a:r>
            <a:r>
              <a:rPr sz="2400" spc="-15" dirty="0">
                <a:latin typeface="Calibri"/>
                <a:cs typeface="Calibri"/>
              </a:rPr>
              <a:t>контролем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ССС.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har char="-"/>
              <a:tabLst>
                <a:tab pos="356870" algn="l"/>
                <a:tab pos="357505" algn="l"/>
                <a:tab pos="1750060" algn="l"/>
              </a:tabLst>
            </a:pPr>
            <a:r>
              <a:rPr sz="2400" spc="-5" dirty="0">
                <a:latin typeface="Calibri"/>
                <a:cs typeface="Calibri"/>
              </a:rPr>
              <a:t>Активная	механотерапия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7639" y="1580134"/>
            <a:ext cx="4401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280" algn="l"/>
                <a:tab pos="1057910" algn="l"/>
                <a:tab pos="1729105" algn="l"/>
                <a:tab pos="3329304" algn="l"/>
                <a:tab pos="4082415" algn="l"/>
              </a:tabLst>
            </a:pPr>
            <a:r>
              <a:rPr sz="2400" dirty="0">
                <a:latin typeface="Calibri"/>
                <a:cs typeface="Calibri"/>
              </a:rPr>
              <a:t>с	БОС	</a:t>
            </a:r>
            <a:r>
              <a:rPr sz="2400" spc="-30" dirty="0">
                <a:latin typeface="Calibri"/>
                <a:cs typeface="Calibri"/>
              </a:rPr>
              <a:t>п</a:t>
            </a:r>
            <a:r>
              <a:rPr sz="2400" spc="-7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д	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онт</a:t>
            </a:r>
            <a:r>
              <a:rPr sz="2400" spc="10" dirty="0">
                <a:latin typeface="Calibri"/>
                <a:cs typeface="Calibri"/>
              </a:rPr>
              <a:t>р</a:t>
            </a:r>
            <a:r>
              <a:rPr sz="2400" spc="-70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20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м	</a:t>
            </a:r>
            <a:r>
              <a:rPr sz="2400" spc="5" dirty="0">
                <a:latin typeface="Calibri"/>
                <a:cs typeface="Calibri"/>
              </a:rPr>
              <a:t>Э</a:t>
            </a:r>
            <a:r>
              <a:rPr sz="2400" spc="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Г	</a:t>
            </a:r>
            <a:r>
              <a:rPr sz="2400" spc="-15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946" y="1945589"/>
            <a:ext cx="5243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комплексе </a:t>
            </a:r>
            <a:r>
              <a:rPr sz="2400" spc="-5" dirty="0">
                <a:latin typeface="Calibri"/>
                <a:cs typeface="Calibri"/>
              </a:rPr>
              <a:t>«EN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10" dirty="0">
                <a:latin typeface="Calibri"/>
                <a:cs typeface="Calibri"/>
              </a:rPr>
              <a:t>TReeM»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(Нидерланды).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2385186"/>
            <a:ext cx="285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2400" dirty="0">
                <a:latin typeface="Calibri"/>
                <a:cs typeface="Calibri"/>
              </a:rPr>
              <a:t>-	</a:t>
            </a:r>
            <a:r>
              <a:rPr sz="2400" spc="-5" dirty="0">
                <a:latin typeface="Calibri"/>
                <a:cs typeface="Calibri"/>
              </a:rPr>
              <a:t>Активно-пассивная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146" y="2385186"/>
            <a:ext cx="529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0185" algn="l"/>
                <a:tab pos="3747135" algn="l"/>
                <a:tab pos="4076700" algn="l"/>
                <a:tab pos="4805045" algn="l"/>
              </a:tabLst>
            </a:pPr>
            <a:r>
              <a:rPr sz="2400" spc="-55" dirty="0">
                <a:latin typeface="Calibri"/>
                <a:cs typeface="Calibri"/>
              </a:rPr>
              <a:t>э</a:t>
            </a:r>
            <a:r>
              <a:rPr sz="2400" spc="20" dirty="0">
                <a:latin typeface="Calibri"/>
                <a:cs typeface="Calibri"/>
              </a:rPr>
              <a:t>л</a:t>
            </a:r>
            <a:r>
              <a:rPr sz="2400" dirty="0">
                <a:latin typeface="Calibri"/>
                <a:cs typeface="Calibri"/>
              </a:rPr>
              <a:t>ект</a:t>
            </a:r>
            <a:r>
              <a:rPr sz="2400" spc="10" dirty="0">
                <a:latin typeface="Calibri"/>
                <a:cs typeface="Calibri"/>
              </a:rPr>
              <a:t>р</a:t>
            </a:r>
            <a:r>
              <a:rPr sz="2400" spc="-5" dirty="0">
                <a:latin typeface="Calibri"/>
                <a:cs typeface="Calibri"/>
              </a:rPr>
              <a:t>ости</a:t>
            </a:r>
            <a:r>
              <a:rPr sz="2400" spc="-15" dirty="0">
                <a:latin typeface="Calibri"/>
                <a:cs typeface="Calibri"/>
              </a:rPr>
              <a:t>м</a:t>
            </a:r>
            <a:r>
              <a:rPr sz="2400" spc="-80" dirty="0">
                <a:latin typeface="Calibri"/>
                <a:cs typeface="Calibri"/>
              </a:rPr>
              <a:t>у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15" dirty="0">
                <a:latin typeface="Calibri"/>
                <a:cs typeface="Calibri"/>
              </a:rPr>
              <a:t>я</a:t>
            </a:r>
            <a:r>
              <a:rPr sz="2400" dirty="0">
                <a:latin typeface="Calibri"/>
                <a:cs typeface="Calibri"/>
              </a:rPr>
              <a:t>ция	</a:t>
            </a:r>
            <a:r>
              <a:rPr sz="2400" spc="5" dirty="0">
                <a:latin typeface="Calibri"/>
                <a:cs typeface="Calibri"/>
              </a:rPr>
              <a:t>мы</a:t>
            </a:r>
            <a:r>
              <a:rPr sz="2400" spc="-25" dirty="0">
                <a:latin typeface="Calibri"/>
                <a:cs typeface="Calibri"/>
              </a:rPr>
              <a:t>ш</a:t>
            </a:r>
            <a:r>
              <a:rPr sz="2400" dirty="0">
                <a:latin typeface="Calibri"/>
                <a:cs typeface="Calibri"/>
              </a:rPr>
              <a:t>ц	с	БОС	п</a:t>
            </a:r>
            <a:r>
              <a:rPr sz="2400" spc="-7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д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217" y="2750641"/>
            <a:ext cx="8335009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  <a:tabLst>
                <a:tab pos="2125345" algn="l"/>
                <a:tab pos="3046095" algn="l"/>
                <a:tab pos="3716654" algn="l"/>
                <a:tab pos="5259705" algn="l"/>
                <a:tab pos="6964045" algn="l"/>
                <a:tab pos="7476490" algn="l"/>
              </a:tabLst>
            </a:pP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10" dirty="0">
                <a:latin typeface="Calibri"/>
                <a:cs typeface="Calibri"/>
              </a:rPr>
              <a:t>р</a:t>
            </a:r>
            <a:r>
              <a:rPr sz="2400" spc="-4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25" dirty="0">
                <a:latin typeface="Calibri"/>
                <a:cs typeface="Calibri"/>
              </a:rPr>
              <a:t>е</a:t>
            </a:r>
            <a:r>
              <a:rPr sz="2400" dirty="0">
                <a:latin typeface="Calibri"/>
                <a:cs typeface="Calibri"/>
              </a:rPr>
              <a:t>м	Э</a:t>
            </a:r>
            <a:r>
              <a:rPr sz="2400" spc="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Г	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	аппара</a:t>
            </a:r>
            <a:r>
              <a:rPr sz="2400" spc="-2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	</a:t>
            </a:r>
            <a:r>
              <a:rPr sz="2400" spc="-5" dirty="0">
                <a:latin typeface="Calibri"/>
                <a:cs typeface="Calibri"/>
              </a:rPr>
              <a:t>«E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om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	–	</a:t>
            </a:r>
            <a:r>
              <a:rPr sz="2400" spc="-20" dirty="0">
                <a:latin typeface="Calibri"/>
                <a:cs typeface="Calibri"/>
              </a:rPr>
              <a:t>6</a:t>
            </a:r>
            <a:r>
              <a:rPr sz="2400" dirty="0">
                <a:latin typeface="Calibri"/>
                <a:cs typeface="Calibri"/>
              </a:rPr>
              <a:t>8</a:t>
            </a:r>
            <a:r>
              <a:rPr sz="2400" spc="-15" dirty="0">
                <a:latin typeface="Calibri"/>
                <a:cs typeface="Calibri"/>
              </a:rPr>
              <a:t>2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(Нидерланды).</a:t>
            </a:r>
            <a:endParaRPr sz="2400">
              <a:latin typeface="Calibri"/>
              <a:cs typeface="Calibri"/>
            </a:endParaRPr>
          </a:p>
          <a:p>
            <a:pPr marL="356870" marR="7620" indent="-34480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20" dirty="0">
                <a:latin typeface="Calibri"/>
                <a:cs typeface="Calibri"/>
              </a:rPr>
              <a:t>Тренировка </a:t>
            </a:r>
            <a:r>
              <a:rPr sz="2400" spc="-25" dirty="0">
                <a:latin typeface="Calibri"/>
                <a:cs typeface="Calibri"/>
              </a:rPr>
              <a:t>ходьбы </a:t>
            </a:r>
            <a:r>
              <a:rPr sz="2400" spc="-20" dirty="0">
                <a:latin typeface="Calibri"/>
                <a:cs typeface="Calibri"/>
              </a:rPr>
              <a:t>на </a:t>
            </a:r>
            <a:r>
              <a:rPr sz="2400" spc="-15" dirty="0">
                <a:latin typeface="Calibri"/>
                <a:cs typeface="Calibri"/>
              </a:rPr>
              <a:t>телескопическом </a:t>
            </a:r>
            <a:r>
              <a:rPr sz="2400" spc="-20" dirty="0">
                <a:latin typeface="Calibri"/>
                <a:cs typeface="Calibri"/>
              </a:rPr>
              <a:t>подъемнике </a:t>
            </a:r>
            <a:r>
              <a:rPr sz="2400" spc="-25" dirty="0">
                <a:latin typeface="Calibri"/>
                <a:cs typeface="Calibri"/>
              </a:rPr>
              <a:t>«ТРАМ» 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электронным </a:t>
            </a:r>
            <a:r>
              <a:rPr sz="2400" spc="-20" dirty="0">
                <a:latin typeface="Calibri"/>
                <a:cs typeface="Calibri"/>
              </a:rPr>
              <a:t>доводчиком</a:t>
            </a:r>
            <a:r>
              <a:rPr sz="2400" spc="-10" dirty="0">
                <a:latin typeface="Calibri"/>
                <a:cs typeface="Calibri"/>
              </a:rPr>
              <a:t> (Великобритания).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01384" y="5001767"/>
            <a:ext cx="2642870" cy="1856739"/>
            <a:chOff x="6501384" y="5001767"/>
            <a:chExt cx="2642870" cy="1856739"/>
          </a:xfrm>
        </p:grpSpPr>
        <p:sp>
          <p:nvSpPr>
            <p:cNvPr id="9" name="object 9"/>
            <p:cNvSpPr/>
            <p:nvPr/>
          </p:nvSpPr>
          <p:spPr>
            <a:xfrm>
              <a:off x="6501384" y="5001767"/>
              <a:ext cx="1642871" cy="15697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34200" y="6553199"/>
              <a:ext cx="2209800" cy="304800"/>
            </a:xfrm>
            <a:custGeom>
              <a:avLst/>
              <a:gdLst/>
              <a:ahLst/>
              <a:cxnLst/>
              <a:rect l="l" t="t" r="r" b="b"/>
              <a:pathLst>
                <a:path w="2209800" h="304800">
                  <a:moveTo>
                    <a:pt x="2209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209800" y="3048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572511" y="5001767"/>
            <a:ext cx="1643380" cy="1569720"/>
            <a:chOff x="2572511" y="5001767"/>
            <a:chExt cx="1643380" cy="1569720"/>
          </a:xfrm>
        </p:grpSpPr>
        <p:sp>
          <p:nvSpPr>
            <p:cNvPr id="12" name="object 12"/>
            <p:cNvSpPr/>
            <p:nvPr/>
          </p:nvSpPr>
          <p:spPr>
            <a:xfrm>
              <a:off x="2572511" y="5001767"/>
              <a:ext cx="1642872" cy="1569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1076" y="5405881"/>
              <a:ext cx="107696" cy="1753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501896" y="5001767"/>
            <a:ext cx="1643380" cy="1569720"/>
            <a:chOff x="4501896" y="5001767"/>
            <a:chExt cx="1643380" cy="1569720"/>
          </a:xfrm>
        </p:grpSpPr>
        <p:sp>
          <p:nvSpPr>
            <p:cNvPr id="15" name="object 15"/>
            <p:cNvSpPr/>
            <p:nvPr/>
          </p:nvSpPr>
          <p:spPr>
            <a:xfrm>
              <a:off x="4501896" y="5001767"/>
              <a:ext cx="1642872" cy="15697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2981" y="5638063"/>
              <a:ext cx="445770" cy="265430"/>
            </a:xfrm>
            <a:custGeom>
              <a:avLst/>
              <a:gdLst/>
              <a:ahLst/>
              <a:cxnLst/>
              <a:rect l="l" t="t" r="r" b="b"/>
              <a:pathLst>
                <a:path w="445770" h="265429">
                  <a:moveTo>
                    <a:pt x="425450" y="0"/>
                  </a:moveTo>
                  <a:lnTo>
                    <a:pt x="0" y="37274"/>
                  </a:lnTo>
                  <a:lnTo>
                    <a:pt x="19939" y="264998"/>
                  </a:lnTo>
                  <a:lnTo>
                    <a:pt x="445389" y="227723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62981" y="5638063"/>
              <a:ext cx="445770" cy="265430"/>
            </a:xfrm>
            <a:custGeom>
              <a:avLst/>
              <a:gdLst/>
              <a:ahLst/>
              <a:cxnLst/>
              <a:rect l="l" t="t" r="r" b="b"/>
              <a:pathLst>
                <a:path w="445770" h="265429">
                  <a:moveTo>
                    <a:pt x="0" y="37274"/>
                  </a:moveTo>
                  <a:lnTo>
                    <a:pt x="425450" y="0"/>
                  </a:lnTo>
                  <a:lnTo>
                    <a:pt x="445389" y="227723"/>
                  </a:lnTo>
                  <a:lnTo>
                    <a:pt x="19939" y="264998"/>
                  </a:lnTo>
                  <a:lnTo>
                    <a:pt x="0" y="37274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47635" y="6434734"/>
            <a:ext cx="158750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8600" algn="r">
              <a:lnSpc>
                <a:spcPts val="129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88888"/>
                </a:solidFill>
                <a:latin typeface="Arial"/>
                <a:cs typeface="Arial"/>
              </a:rPr>
              <a:t>65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530"/>
              </a:lnSpc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 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Р.А.,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2019г.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3127" y="5001767"/>
            <a:ext cx="1642872" cy="1575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0" y="0"/>
            <a:ext cx="9144000" cy="1010285"/>
            <a:chOff x="0" y="0"/>
            <a:chExt cx="9144000" cy="1010285"/>
          </a:xfrm>
        </p:grpSpPr>
        <p:sp>
          <p:nvSpPr>
            <p:cNvPr id="21" name="object 21"/>
            <p:cNvSpPr/>
            <p:nvPr/>
          </p:nvSpPr>
          <p:spPr>
            <a:xfrm>
              <a:off x="0" y="0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9144000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9144000" y="85648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31391" y="0"/>
              <a:ext cx="1570990" cy="6443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98776" y="0"/>
              <a:ext cx="5600446" cy="6443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66872" y="332270"/>
              <a:ext cx="2826766" cy="6780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2950" marR="5080" indent="-1936114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Методы активной медицинской реабилитации  пациентов </a:t>
            </a:r>
            <a:r>
              <a:rPr sz="2400" dirty="0"/>
              <a:t>с</a:t>
            </a:r>
            <a:r>
              <a:rPr sz="2400" spc="5" dirty="0"/>
              <a:t> </a:t>
            </a:r>
            <a:r>
              <a:rPr sz="2400" dirty="0"/>
              <a:t>ТБСМ</a:t>
            </a:r>
            <a:endParaRPr sz="24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944117"/>
            <a:ext cx="8334375" cy="317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Активная механотерапия назначалась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5" dirty="0">
                <a:latin typeface="Calibri"/>
                <a:cs typeface="Calibri"/>
              </a:rPr>
              <a:t>наличии активных  движений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адекватной реакции </a:t>
            </a:r>
            <a:r>
              <a:rPr sz="2400" spc="-10" dirty="0">
                <a:latin typeface="Calibri"/>
                <a:cs typeface="Calibri"/>
              </a:rPr>
              <a:t>на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тестирование</a:t>
            </a:r>
            <a:endParaRPr sz="24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55" dirty="0">
                <a:latin typeface="Calibri"/>
                <a:cs typeface="Calibri"/>
              </a:rPr>
              <a:t>Тест </a:t>
            </a:r>
            <a:r>
              <a:rPr sz="2400" spc="-10" dirty="0">
                <a:latin typeface="Calibri"/>
                <a:cs typeface="Calibri"/>
              </a:rPr>
              <a:t>на однократное </a:t>
            </a:r>
            <a:r>
              <a:rPr sz="2400" spc="-5" dirty="0">
                <a:latin typeface="Calibri"/>
                <a:cs typeface="Calibri"/>
              </a:rPr>
              <a:t>максимальное усилие (1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RM)</a:t>
            </a:r>
            <a:endParaRPr sz="2400">
              <a:latin typeface="Calibri"/>
              <a:cs typeface="Calibri"/>
            </a:endParaRPr>
          </a:p>
          <a:p>
            <a:pPr marL="356870" marR="8255" indent="-344805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Длительность </a:t>
            </a:r>
            <a:r>
              <a:rPr sz="2400" spc="-5" dirty="0">
                <a:latin typeface="Calibri"/>
                <a:cs typeface="Calibri"/>
              </a:rPr>
              <a:t>тренировки </a:t>
            </a:r>
            <a:r>
              <a:rPr sz="2400" spc="-10" dirty="0">
                <a:latin typeface="Calibri"/>
                <a:cs typeface="Calibri"/>
              </a:rPr>
              <a:t>составляла от </a:t>
            </a:r>
            <a:r>
              <a:rPr sz="2400" spc="-5" dirty="0">
                <a:latin typeface="Calibri"/>
                <a:cs typeface="Calibri"/>
              </a:rPr>
              <a:t>10-15 </a:t>
            </a:r>
            <a:r>
              <a:rPr sz="2400" dirty="0">
                <a:latin typeface="Calibri"/>
                <a:cs typeface="Calibri"/>
              </a:rPr>
              <a:t>мин </a:t>
            </a:r>
            <a:r>
              <a:rPr sz="2400" spc="-10" dirty="0">
                <a:latin typeface="Calibri"/>
                <a:cs typeface="Calibri"/>
              </a:rPr>
              <a:t>до </a:t>
            </a:r>
            <a:r>
              <a:rPr sz="2400" spc="-20" dirty="0">
                <a:latin typeface="Calibri"/>
                <a:cs typeface="Calibri"/>
              </a:rPr>
              <a:t>40  </a:t>
            </a:r>
            <a:r>
              <a:rPr sz="2400" spc="-5" dirty="0">
                <a:latin typeface="Calibri"/>
                <a:cs typeface="Calibri"/>
              </a:rPr>
              <a:t>мин.</a:t>
            </a:r>
            <a:endParaRPr sz="2400">
              <a:latin typeface="Calibri"/>
              <a:cs typeface="Calibri"/>
            </a:endParaRPr>
          </a:p>
          <a:p>
            <a:pPr marL="356870" marR="8890" indent="-344805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27990" algn="l"/>
              </a:tabLst>
            </a:pPr>
            <a:r>
              <a:rPr dirty="0"/>
              <a:t>	</a:t>
            </a:r>
            <a:r>
              <a:rPr sz="2400" spc="-20" dirty="0">
                <a:latin typeface="Calibri"/>
                <a:cs typeface="Calibri"/>
              </a:rPr>
              <a:t>Продолжительность </a:t>
            </a:r>
            <a:r>
              <a:rPr sz="2400" spc="-5" dirty="0">
                <a:latin typeface="Calibri"/>
                <a:cs typeface="Calibri"/>
              </a:rPr>
              <a:t>курса </a:t>
            </a:r>
            <a:r>
              <a:rPr sz="2400" dirty="0">
                <a:latin typeface="Calibri"/>
                <a:cs typeface="Calibri"/>
              </a:rPr>
              <a:t>– 8-12 </a:t>
            </a:r>
            <a:r>
              <a:rPr sz="2400" spc="-10" dirty="0">
                <a:latin typeface="Calibri"/>
                <a:cs typeface="Calibri"/>
              </a:rPr>
              <a:t>занятий на увеличение  </a:t>
            </a:r>
            <a:r>
              <a:rPr sz="2400" spc="-5" dirty="0">
                <a:latin typeface="Calibri"/>
                <a:cs typeface="Calibri"/>
              </a:rPr>
              <a:t>мышечной силы,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10-12 занятий </a:t>
            </a:r>
            <a:r>
              <a:rPr sz="2400" spc="-10" dirty="0">
                <a:latin typeface="Calibri"/>
                <a:cs typeface="Calibri"/>
              </a:rPr>
              <a:t>на увеличение  </a:t>
            </a:r>
            <a:r>
              <a:rPr sz="2400" spc="-5" dirty="0">
                <a:latin typeface="Calibri"/>
                <a:cs typeface="Calibri"/>
              </a:rPr>
              <a:t>выносливости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4215384"/>
            <a:ext cx="3429000" cy="2109470"/>
            <a:chOff x="838200" y="4215384"/>
            <a:chExt cx="3429000" cy="2109470"/>
          </a:xfrm>
        </p:grpSpPr>
        <p:sp>
          <p:nvSpPr>
            <p:cNvPr id="4" name="object 4"/>
            <p:cNvSpPr/>
            <p:nvPr/>
          </p:nvSpPr>
          <p:spPr>
            <a:xfrm>
              <a:off x="838200" y="4215384"/>
              <a:ext cx="3429000" cy="21092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85617" y="4856988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425450" y="0"/>
                  </a:moveTo>
                  <a:lnTo>
                    <a:pt x="0" y="37211"/>
                  </a:lnTo>
                  <a:lnTo>
                    <a:pt x="18415" y="247650"/>
                  </a:lnTo>
                  <a:lnTo>
                    <a:pt x="443865" y="210312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5617" y="4856988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0" y="37211"/>
                  </a:moveTo>
                  <a:lnTo>
                    <a:pt x="425450" y="0"/>
                  </a:lnTo>
                  <a:lnTo>
                    <a:pt x="443865" y="210312"/>
                  </a:lnTo>
                  <a:lnTo>
                    <a:pt x="18415" y="247650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15019" y="643473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88888"/>
                </a:solidFill>
                <a:latin typeface="Arial"/>
                <a:cs typeface="Arial"/>
              </a:rPr>
              <a:t>66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95" y="0"/>
            <a:ext cx="9138285" cy="856615"/>
            <a:chOff x="6095" y="0"/>
            <a:chExt cx="9138285" cy="856615"/>
          </a:xfrm>
        </p:grpSpPr>
        <p:sp>
          <p:nvSpPr>
            <p:cNvPr id="9" name="object 9"/>
            <p:cNvSpPr/>
            <p:nvPr/>
          </p:nvSpPr>
          <p:spPr>
            <a:xfrm>
              <a:off x="6095" y="0"/>
              <a:ext cx="9138285" cy="856615"/>
            </a:xfrm>
            <a:custGeom>
              <a:avLst/>
              <a:gdLst/>
              <a:ahLst/>
              <a:cxnLst/>
              <a:rect l="l" t="t" r="r" b="b"/>
              <a:pathLst>
                <a:path w="9138285" h="856615">
                  <a:moveTo>
                    <a:pt x="0" y="856488"/>
                  </a:moveTo>
                  <a:lnTo>
                    <a:pt x="9137904" y="856488"/>
                  </a:lnTo>
                  <a:lnTo>
                    <a:pt x="9137904" y="0"/>
                  </a:lnTo>
                  <a:lnTo>
                    <a:pt x="0" y="0"/>
                  </a:lnTo>
                  <a:lnTo>
                    <a:pt x="0" y="85648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4879" y="149390"/>
              <a:ext cx="6725284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66431" y="149390"/>
              <a:ext cx="964514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23899" y="214706"/>
            <a:ext cx="6911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Активная </a:t>
            </a:r>
            <a:r>
              <a:rPr sz="2400" spc="-10" dirty="0"/>
              <a:t>механотерапия </a:t>
            </a:r>
            <a:r>
              <a:rPr sz="2400" dirty="0"/>
              <a:t>с БОС </a:t>
            </a:r>
            <a:r>
              <a:rPr sz="2400" spc="-30" dirty="0"/>
              <a:t>под </a:t>
            </a:r>
            <a:r>
              <a:rPr sz="2400" spc="-15" dirty="0"/>
              <a:t>контролем</a:t>
            </a:r>
            <a:r>
              <a:rPr sz="2400" spc="90" dirty="0"/>
              <a:t> </a:t>
            </a:r>
            <a:r>
              <a:rPr sz="2400" spc="-5" dirty="0"/>
              <a:t>ЭМГ</a:t>
            </a:r>
            <a:endParaRPr sz="2400"/>
          </a:p>
        </p:txBody>
      </p:sp>
      <p:grpSp>
        <p:nvGrpSpPr>
          <p:cNvPr id="13" name="object 13"/>
          <p:cNvGrpSpPr/>
          <p:nvPr/>
        </p:nvGrpSpPr>
        <p:grpSpPr>
          <a:xfrm>
            <a:off x="5029200" y="4215384"/>
            <a:ext cx="3328670" cy="2072639"/>
            <a:chOff x="5029200" y="4215384"/>
            <a:chExt cx="3328670" cy="2072639"/>
          </a:xfrm>
        </p:grpSpPr>
        <p:sp>
          <p:nvSpPr>
            <p:cNvPr id="14" name="object 14"/>
            <p:cNvSpPr/>
            <p:nvPr/>
          </p:nvSpPr>
          <p:spPr>
            <a:xfrm>
              <a:off x="5029200" y="4215384"/>
              <a:ext cx="3328415" cy="20726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72629" y="4929886"/>
              <a:ext cx="439420" cy="194310"/>
            </a:xfrm>
            <a:custGeom>
              <a:avLst/>
              <a:gdLst/>
              <a:ahLst/>
              <a:cxnLst/>
              <a:rect l="l" t="t" r="r" b="b"/>
              <a:pathLst>
                <a:path w="439420" h="194310">
                  <a:moveTo>
                    <a:pt x="425450" y="0"/>
                  </a:moveTo>
                  <a:lnTo>
                    <a:pt x="0" y="37337"/>
                  </a:lnTo>
                  <a:lnTo>
                    <a:pt x="13716" y="193801"/>
                  </a:lnTo>
                  <a:lnTo>
                    <a:pt x="439166" y="15659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72629" y="4929886"/>
              <a:ext cx="439420" cy="194310"/>
            </a:xfrm>
            <a:custGeom>
              <a:avLst/>
              <a:gdLst/>
              <a:ahLst/>
              <a:cxnLst/>
              <a:rect l="l" t="t" r="r" b="b"/>
              <a:pathLst>
                <a:path w="439420" h="194310">
                  <a:moveTo>
                    <a:pt x="0" y="37337"/>
                  </a:moveTo>
                  <a:lnTo>
                    <a:pt x="425450" y="0"/>
                  </a:lnTo>
                  <a:lnTo>
                    <a:pt x="439166" y="156590"/>
                  </a:lnTo>
                  <a:lnTo>
                    <a:pt x="13716" y="193801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642" y="871343"/>
            <a:ext cx="8517255" cy="16351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Частота воздействия </a:t>
            </a:r>
            <a:r>
              <a:rPr sz="2400" spc="-10" dirty="0">
                <a:latin typeface="Calibri"/>
                <a:cs typeface="Calibri"/>
              </a:rPr>
              <a:t>импульсов </a:t>
            </a:r>
            <a:r>
              <a:rPr sz="2400" dirty="0">
                <a:latin typeface="Calibri"/>
                <a:cs typeface="Calibri"/>
              </a:rPr>
              <a:t>– 2,5-4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кГц</a:t>
            </a:r>
            <a:endParaRPr sz="24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Премодулированный </a:t>
            </a:r>
            <a:r>
              <a:rPr sz="2400" spc="-5" dirty="0">
                <a:latin typeface="Calibri"/>
                <a:cs typeface="Calibri"/>
              </a:rPr>
              <a:t>прерывистый переменный </a:t>
            </a:r>
            <a:r>
              <a:rPr sz="2400" spc="-10" dirty="0">
                <a:latin typeface="Calibri"/>
                <a:cs typeface="Calibri"/>
              </a:rPr>
              <a:t>ток </a:t>
            </a:r>
            <a:r>
              <a:rPr sz="2400" dirty="0">
                <a:latin typeface="Calibri"/>
                <a:cs typeface="Calibri"/>
              </a:rPr>
              <a:t>в  изопланарном </a:t>
            </a:r>
            <a:r>
              <a:rPr sz="2400" spc="-10" dirty="0">
                <a:latin typeface="Calibri"/>
                <a:cs typeface="Calibri"/>
              </a:rPr>
              <a:t>векторном </a:t>
            </a:r>
            <a:r>
              <a:rPr sz="2400" spc="-15" dirty="0">
                <a:latin typeface="Calibri"/>
                <a:cs typeface="Calibri"/>
              </a:rPr>
              <a:t>поле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5" dirty="0">
                <a:latin typeface="Calibri"/>
                <a:cs typeface="Calibri"/>
              </a:rPr>
              <a:t>частотой импульсов </a:t>
            </a:r>
            <a:r>
              <a:rPr sz="2400" spc="-10" dirty="0">
                <a:latin typeface="Calibri"/>
                <a:cs typeface="Calibri"/>
              </a:rPr>
              <a:t>10-40  </a:t>
            </a:r>
            <a:r>
              <a:rPr sz="2400" spc="-30" dirty="0">
                <a:latin typeface="Calibri"/>
                <a:cs typeface="Calibri"/>
              </a:rPr>
              <a:t>Гц, </a:t>
            </a:r>
            <a:r>
              <a:rPr sz="2400" spc="-10" dirty="0">
                <a:latin typeface="Calibri"/>
                <a:cs typeface="Calibri"/>
              </a:rPr>
              <a:t>Соотношение </a:t>
            </a:r>
            <a:r>
              <a:rPr sz="2400" spc="-5" dirty="0">
                <a:latin typeface="Calibri"/>
                <a:cs typeface="Calibri"/>
              </a:rPr>
              <a:t>интервала </a:t>
            </a:r>
            <a:r>
              <a:rPr sz="2400" dirty="0">
                <a:latin typeface="Calibri"/>
                <a:cs typeface="Calibri"/>
              </a:rPr>
              <a:t>1:2,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1:4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553665"/>
            <a:ext cx="5699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  <a:tab pos="1960880" algn="l"/>
                <a:tab pos="3777615" algn="l"/>
              </a:tabLst>
            </a:pPr>
            <a:r>
              <a:rPr sz="2400" spc="-10" dirty="0">
                <a:latin typeface="Calibri"/>
                <a:cs typeface="Calibri"/>
              </a:rPr>
              <a:t>Волновая	</a:t>
            </a:r>
            <a:r>
              <a:rPr sz="2400" spc="-5" dirty="0">
                <a:latin typeface="Calibri"/>
                <a:cs typeface="Calibri"/>
              </a:rPr>
              <a:t>программа	</a:t>
            </a:r>
            <a:r>
              <a:rPr sz="2400" spc="-10" dirty="0">
                <a:latin typeface="Calibri"/>
                <a:cs typeface="Calibri"/>
              </a:rPr>
              <a:t>интенсивность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066" y="2920110"/>
            <a:ext cx="5242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3610" algn="l"/>
                <a:tab pos="3265804" algn="l"/>
                <a:tab pos="4101465" algn="l"/>
                <a:tab pos="4521835" algn="l"/>
              </a:tabLst>
            </a:pPr>
            <a:r>
              <a:rPr sz="2400" spc="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30" dirty="0">
                <a:latin typeface="Calibri"/>
                <a:cs typeface="Calibri"/>
              </a:rPr>
              <a:t>к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1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альной	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илой	</a:t>
            </a:r>
            <a:r>
              <a:rPr sz="2400" spc="-20" dirty="0">
                <a:latin typeface="Calibri"/>
                <a:cs typeface="Calibri"/>
              </a:rPr>
              <a:t>т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5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	в	</a:t>
            </a:r>
            <a:r>
              <a:rPr sz="2400" spc="1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5</a:t>
            </a:r>
            <a:r>
              <a:rPr sz="2400" spc="5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50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06744" y="2553665"/>
            <a:ext cx="267589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767715" algn="l"/>
                <a:tab pos="2319655" algn="l"/>
              </a:tabLst>
            </a:pPr>
            <a:r>
              <a:rPr sz="2400" spc="-20" dirty="0">
                <a:latin typeface="Calibri"/>
                <a:cs typeface="Calibri"/>
              </a:rPr>
              <a:t>4</a:t>
            </a:r>
            <a:r>
              <a:rPr sz="2400" spc="5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7	</a:t>
            </a:r>
            <a:r>
              <a:rPr sz="2400" spc="-20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5" dirty="0">
                <a:latin typeface="Calibri"/>
                <a:cs typeface="Calibri"/>
              </a:rPr>
              <a:t>/</a:t>
            </a:r>
            <a:r>
              <a:rPr sz="2400" dirty="0">
                <a:latin typeface="Calibri"/>
                <a:cs typeface="Calibri"/>
              </a:rPr>
              <a:t>ми</a:t>
            </a:r>
            <a:r>
              <a:rPr sz="2400" spc="-10" dirty="0">
                <a:latin typeface="Calibri"/>
                <a:cs typeface="Calibri"/>
              </a:rPr>
              <a:t>н.</a:t>
            </a:r>
            <a:r>
              <a:rPr sz="2400" dirty="0">
                <a:latin typeface="Calibri"/>
                <a:cs typeface="Calibri"/>
              </a:rPr>
              <a:t>,	с</a:t>
            </a:r>
            <a:endParaRPr sz="2400">
              <a:latin typeface="Calibri"/>
              <a:cs typeface="Calibri"/>
            </a:endParaRPr>
          </a:p>
          <a:p>
            <a:pPr marR="10795" algn="r">
              <a:lnSpc>
                <a:spcPct val="100000"/>
              </a:lnSpc>
              <a:spcBef>
                <a:spcPts val="5"/>
              </a:spcBef>
              <a:tabLst>
                <a:tab pos="654685" algn="l"/>
                <a:tab pos="1261745" algn="l"/>
              </a:tabLst>
            </a:pPr>
            <a:r>
              <a:rPr sz="2400" spc="-1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А	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о	</a:t>
            </a:r>
            <a:r>
              <a:rPr sz="2400" spc="-30" dirty="0">
                <a:latin typeface="Calibri"/>
                <a:cs typeface="Calibri"/>
              </a:rPr>
              <a:t>п</a:t>
            </a:r>
            <a:r>
              <a:rPr sz="2400" spc="-5" dirty="0">
                <a:latin typeface="Calibri"/>
                <a:cs typeface="Calibri"/>
              </a:rPr>
              <a:t>оя</a:t>
            </a:r>
            <a:r>
              <a:rPr sz="2400" spc="-25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ле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3212148"/>
            <a:ext cx="8516620" cy="20751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680"/>
              </a:spcBef>
            </a:pPr>
            <a:r>
              <a:rPr sz="2400" spc="-10" dirty="0">
                <a:latin typeface="Calibri"/>
                <a:cs typeface="Calibri"/>
              </a:rPr>
              <a:t>безболезненного </a:t>
            </a:r>
            <a:r>
              <a:rPr sz="2400" dirty="0">
                <a:latin typeface="Calibri"/>
                <a:cs typeface="Calibri"/>
              </a:rPr>
              <a:t>видимого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сокращения</a:t>
            </a:r>
            <a:endParaRPr sz="2400">
              <a:latin typeface="Calibri"/>
              <a:cs typeface="Calibri"/>
            </a:endParaRPr>
          </a:p>
          <a:p>
            <a:pPr marL="356870" marR="8890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Длительность </a:t>
            </a:r>
            <a:r>
              <a:rPr sz="2400" spc="-15" dirty="0">
                <a:latin typeface="Calibri"/>
                <a:cs typeface="Calibri"/>
              </a:rPr>
              <a:t>процедур </a:t>
            </a:r>
            <a:r>
              <a:rPr sz="2400" spc="-10" dirty="0">
                <a:latin typeface="Calibri"/>
                <a:cs typeface="Calibri"/>
              </a:rPr>
              <a:t>составляла </a:t>
            </a:r>
            <a:r>
              <a:rPr sz="2400" spc="-25" dirty="0">
                <a:latin typeface="Calibri"/>
                <a:cs typeface="Calibri"/>
              </a:rPr>
              <a:t>от </a:t>
            </a:r>
            <a:r>
              <a:rPr sz="2400" spc="-5" dirty="0">
                <a:latin typeface="Calibri"/>
                <a:cs typeface="Calibri"/>
              </a:rPr>
              <a:t>6-8 </a:t>
            </a:r>
            <a:r>
              <a:rPr sz="2400" spc="-25" dirty="0">
                <a:latin typeface="Calibri"/>
                <a:cs typeface="Calibri"/>
              </a:rPr>
              <a:t>до </a:t>
            </a:r>
            <a:r>
              <a:rPr sz="2400" spc="-5" dirty="0">
                <a:latin typeface="Calibri"/>
                <a:cs typeface="Calibri"/>
              </a:rPr>
              <a:t>10-15 минут </a:t>
            </a:r>
            <a:r>
              <a:rPr sz="2400" spc="-15" dirty="0">
                <a:latin typeface="Calibri"/>
                <a:cs typeface="Calibri"/>
              </a:rPr>
              <a:t>на  поле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Количество </a:t>
            </a:r>
            <a:r>
              <a:rPr sz="2400" spc="-15" dirty="0">
                <a:latin typeface="Calibri"/>
                <a:cs typeface="Calibri"/>
              </a:rPr>
              <a:t>процедур </a:t>
            </a:r>
            <a:r>
              <a:rPr sz="2400" dirty="0">
                <a:latin typeface="Calibri"/>
                <a:cs typeface="Calibri"/>
              </a:rPr>
              <a:t>− 10-15 с </a:t>
            </a:r>
            <a:r>
              <a:rPr sz="2400" spc="-10" dirty="0">
                <a:latin typeface="Calibri"/>
                <a:cs typeface="Calibri"/>
              </a:rPr>
              <a:t>повторными </a:t>
            </a:r>
            <a:r>
              <a:rPr sz="2400" spc="-5" dirty="0">
                <a:latin typeface="Calibri"/>
                <a:cs typeface="Calibri"/>
              </a:rPr>
              <a:t>курсами </a:t>
            </a:r>
            <a:r>
              <a:rPr sz="2400" dirty="0">
                <a:latin typeface="Calibri"/>
                <a:cs typeface="Calibri"/>
              </a:rPr>
              <a:t>через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2-3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месяца.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67000" y="4928615"/>
            <a:ext cx="3621404" cy="1652270"/>
            <a:chOff x="2667000" y="4928615"/>
            <a:chExt cx="3621404" cy="1652270"/>
          </a:xfrm>
        </p:grpSpPr>
        <p:sp>
          <p:nvSpPr>
            <p:cNvPr id="8" name="object 8"/>
            <p:cNvSpPr/>
            <p:nvPr/>
          </p:nvSpPr>
          <p:spPr>
            <a:xfrm>
              <a:off x="2667000" y="4928615"/>
              <a:ext cx="3621024" cy="1652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43119" y="5571616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4" h="391795">
                  <a:moveTo>
                    <a:pt x="425322" y="0"/>
                  </a:moveTo>
                  <a:lnTo>
                    <a:pt x="0" y="37287"/>
                  </a:lnTo>
                  <a:lnTo>
                    <a:pt x="30987" y="391528"/>
                  </a:lnTo>
                  <a:lnTo>
                    <a:pt x="456438" y="354253"/>
                  </a:lnTo>
                  <a:lnTo>
                    <a:pt x="425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3119" y="5571616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4" h="391795">
                  <a:moveTo>
                    <a:pt x="0" y="37287"/>
                  </a:moveTo>
                  <a:lnTo>
                    <a:pt x="425322" y="0"/>
                  </a:lnTo>
                  <a:lnTo>
                    <a:pt x="456438" y="354253"/>
                  </a:lnTo>
                  <a:lnTo>
                    <a:pt x="30987" y="391528"/>
                  </a:lnTo>
                  <a:lnTo>
                    <a:pt x="0" y="3728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15019" y="643473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88888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9144000" cy="1010285"/>
            <a:chOff x="0" y="0"/>
            <a:chExt cx="9144000" cy="1010285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9144000" cy="856615"/>
            </a:xfrm>
            <a:custGeom>
              <a:avLst/>
              <a:gdLst/>
              <a:ahLst/>
              <a:cxnLst/>
              <a:rect l="l" t="t" r="r" b="b"/>
              <a:pathLst>
                <a:path w="9144000" h="856615">
                  <a:moveTo>
                    <a:pt x="9144000" y="0"/>
                  </a:moveTo>
                  <a:lnTo>
                    <a:pt x="0" y="0"/>
                  </a:lnTo>
                  <a:lnTo>
                    <a:pt x="0" y="856488"/>
                  </a:lnTo>
                  <a:lnTo>
                    <a:pt x="9144000" y="85648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2208" y="0"/>
              <a:ext cx="1510030" cy="6443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08632" y="0"/>
              <a:ext cx="498170" cy="6443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03120" y="0"/>
              <a:ext cx="1827022" cy="6443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535" y="0"/>
              <a:ext cx="3832733" cy="6443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22592" y="0"/>
              <a:ext cx="1311909" cy="6443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57855" y="332270"/>
              <a:ext cx="3844798" cy="6780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82446" y="32131"/>
            <a:ext cx="6985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8475" marR="5080" indent="-175641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Активно-пассивная </a:t>
            </a:r>
            <a:r>
              <a:rPr sz="2400" spc="-10" dirty="0"/>
              <a:t>электронейростимуляция мышц  </a:t>
            </a:r>
            <a:r>
              <a:rPr sz="2400" dirty="0"/>
              <a:t>с БОС </a:t>
            </a:r>
            <a:r>
              <a:rPr sz="2400" spc="-30" dirty="0"/>
              <a:t>под </a:t>
            </a:r>
            <a:r>
              <a:rPr sz="2400" spc="-15" dirty="0"/>
              <a:t>контролем</a:t>
            </a:r>
            <a:r>
              <a:rPr sz="2400" spc="5" dirty="0"/>
              <a:t> </a:t>
            </a:r>
            <a:r>
              <a:rPr sz="2400" dirty="0"/>
              <a:t>ЭМГ</a:t>
            </a:r>
            <a:endParaRPr sz="24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190" y="3882974"/>
            <a:ext cx="857440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J Spinal 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Cord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Med</a:t>
            </a:r>
            <a:r>
              <a:rPr sz="1400" dirty="0">
                <a:latin typeface="Calibri"/>
                <a:cs typeface="Calibri"/>
              </a:rPr>
              <a:t>. </a:t>
            </a:r>
            <a:r>
              <a:rPr sz="1400" spc="-25" dirty="0">
                <a:latin typeface="Calibri"/>
                <a:cs typeface="Calibri"/>
              </a:rPr>
              <a:t>July, </a:t>
            </a:r>
            <a:r>
              <a:rPr sz="1400" spc="-5" dirty="0">
                <a:latin typeface="Calibri"/>
                <a:cs typeface="Calibri"/>
              </a:rPr>
              <a:t>2014; 37(4): 371–379. </a:t>
            </a:r>
            <a:r>
              <a:rPr sz="1400" spc="-10" dirty="0">
                <a:latin typeface="Calibri"/>
                <a:cs typeface="Calibri"/>
              </a:rPr>
              <a:t>Physical </a:t>
            </a:r>
            <a:r>
              <a:rPr sz="1400" spc="-5" dirty="0">
                <a:latin typeface="Calibri"/>
                <a:cs typeface="Calibri"/>
              </a:rPr>
              <a:t>therapy </a:t>
            </a:r>
            <a:r>
              <a:rPr sz="1400" spc="-10" dirty="0">
                <a:latin typeface="Calibri"/>
                <a:cs typeface="Calibri"/>
              </a:rPr>
              <a:t>after </a:t>
            </a:r>
            <a:r>
              <a:rPr sz="1400" dirty="0">
                <a:latin typeface="Calibri"/>
                <a:cs typeface="Calibri"/>
              </a:rPr>
              <a:t>spinal </a:t>
            </a:r>
            <a:r>
              <a:rPr sz="1400" spc="-10" dirty="0">
                <a:latin typeface="Calibri"/>
                <a:cs typeface="Calibri"/>
              </a:rPr>
              <a:t>cord </a:t>
            </a:r>
            <a:r>
              <a:rPr sz="1400" spc="-5" dirty="0">
                <a:latin typeface="Calibri"/>
                <a:cs typeface="Calibri"/>
              </a:rPr>
              <a:t>injury: A </a:t>
            </a:r>
            <a:r>
              <a:rPr sz="1400" spc="-15" dirty="0">
                <a:latin typeface="Calibri"/>
                <a:cs typeface="Calibri"/>
              </a:rPr>
              <a:t>systematic </a:t>
            </a:r>
            <a:r>
              <a:rPr sz="1400" spc="-10" dirty="0">
                <a:latin typeface="Calibri"/>
                <a:cs typeface="Calibri"/>
              </a:rPr>
              <a:t>review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400" spc="-20" dirty="0">
                <a:latin typeface="Calibri"/>
                <a:cs typeface="Calibri"/>
              </a:rPr>
              <a:t>treatments </a:t>
            </a:r>
            <a:r>
              <a:rPr sz="1400" spc="-10" dirty="0">
                <a:latin typeface="Calibri"/>
                <a:cs typeface="Calibri"/>
              </a:rPr>
              <a:t>focused </a:t>
            </a:r>
            <a:r>
              <a:rPr sz="1400" spc="-5" dirty="0">
                <a:latin typeface="Calibri"/>
                <a:cs typeface="Calibri"/>
              </a:rPr>
              <a:t>on </a:t>
            </a:r>
            <a:r>
              <a:rPr sz="1400" spc="-10" dirty="0">
                <a:latin typeface="Calibri"/>
                <a:cs typeface="Calibri"/>
              </a:rPr>
              <a:t>participation/ 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Natàlia 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Gómara-Toldrà</a:t>
            </a:r>
            <a:r>
              <a:rPr sz="1400" spc="-20" dirty="0">
                <a:latin typeface="Calibri"/>
                <a:cs typeface="Calibri"/>
              </a:rPr>
              <a:t>,</a:t>
            </a:r>
            <a:r>
              <a:rPr sz="1350" spc="-30" baseline="27777" dirty="0">
                <a:latin typeface="Calibri"/>
                <a:cs typeface="Calibri"/>
              </a:rPr>
              <a:t>1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Martha Sliwinski</a:t>
            </a:r>
            <a:r>
              <a:rPr sz="1400" spc="-10" dirty="0">
                <a:latin typeface="Calibri"/>
                <a:cs typeface="Calibri"/>
              </a:rPr>
              <a:t>,</a:t>
            </a:r>
            <a:r>
              <a:rPr sz="1350" spc="-15" baseline="27777" dirty="0">
                <a:latin typeface="Calibri"/>
                <a:cs typeface="Calibri"/>
              </a:rPr>
              <a:t>2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Marcel </a:t>
            </a:r>
            <a:r>
              <a:rPr sz="1400" u="sng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P.</a:t>
            </a:r>
            <a:r>
              <a:rPr sz="140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Dijkers</a:t>
            </a:r>
            <a:r>
              <a:rPr sz="1350" spc="-22" baseline="27777" dirty="0">
                <a:latin typeface="Calibri"/>
                <a:cs typeface="Calibri"/>
              </a:rPr>
              <a:t>3</a:t>
            </a:r>
            <a:endParaRPr sz="1350" baseline="27777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5579" y="4614748"/>
            <a:ext cx="5098415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93570" algn="l"/>
                <a:tab pos="3371850" algn="l"/>
                <a:tab pos="5024755" algn="l"/>
              </a:tabLst>
            </a:pPr>
            <a:r>
              <a:rPr sz="900" spc="15" dirty="0">
                <a:latin typeface="Calibri"/>
                <a:cs typeface="Calibri"/>
              </a:rPr>
              <a:t>1	2	3	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4453204"/>
            <a:ext cx="8523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J Spinal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Cord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Med</a:t>
            </a:r>
            <a:r>
              <a:rPr sz="1400" spc="-5" dirty="0">
                <a:latin typeface="Calibri"/>
                <a:cs typeface="Calibri"/>
              </a:rPr>
              <a:t>. 2011 Mar; 34(2): 149–161. </a:t>
            </a:r>
            <a:r>
              <a:rPr sz="1400" spc="-10" dirty="0">
                <a:latin typeface="Calibri"/>
                <a:cs typeface="Calibri"/>
              </a:rPr>
              <a:t>Physical therapy treatment time </a:t>
            </a:r>
            <a:r>
              <a:rPr sz="1400" spc="-5" dirty="0">
                <a:latin typeface="Calibri"/>
                <a:cs typeface="Calibri"/>
              </a:rPr>
              <a:t>during inpatient </a:t>
            </a:r>
            <a:r>
              <a:rPr sz="1400" dirty="0">
                <a:latin typeface="Calibri"/>
                <a:cs typeface="Calibri"/>
              </a:rPr>
              <a:t>spinal </a:t>
            </a:r>
            <a:r>
              <a:rPr sz="1400" spc="-10" dirty="0">
                <a:latin typeface="Calibri"/>
                <a:cs typeface="Calibri"/>
              </a:rPr>
              <a:t>cord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injury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195705" algn="l"/>
                <a:tab pos="1671320" algn="l"/>
                <a:tab pos="3125470" algn="l"/>
                <a:tab pos="4025265" algn="l"/>
                <a:tab pos="5000625" algn="l"/>
                <a:tab pos="5504180" algn="l"/>
                <a:tab pos="6479540" algn="l"/>
                <a:tab pos="7128509" algn="l"/>
                <a:tab pos="7467600" algn="l"/>
              </a:tabLst>
            </a:pPr>
            <a:r>
              <a:rPr sz="1400" spc="-5" dirty="0">
                <a:latin typeface="Calibri"/>
                <a:cs typeface="Calibri"/>
                <a:hlinkClick r:id="rId7"/>
              </a:rPr>
              <a:t>rehabilitation/	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Sally	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Taylor-Schroeder</a:t>
            </a:r>
            <a:r>
              <a:rPr sz="1400" spc="-20" dirty="0">
                <a:latin typeface="Calibri"/>
                <a:cs typeface="Calibri"/>
                <a:hlinkClick r:id="rId7"/>
              </a:rPr>
              <a:t>,	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Jacqueline	LaBarbera</a:t>
            </a:r>
            <a:r>
              <a:rPr sz="1400" spc="-5" dirty="0">
                <a:latin typeface="Calibri"/>
                <a:cs typeface="Calibri"/>
                <a:hlinkClick r:id="rId7"/>
              </a:rPr>
              <a:t>,	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Shari	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McDowell</a:t>
            </a:r>
            <a:r>
              <a:rPr sz="1400" dirty="0">
                <a:latin typeface="Calibri"/>
                <a:cs typeface="Calibri"/>
                <a:hlinkClick r:id="rId7"/>
              </a:rPr>
              <a:t>,	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Jeanne	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M.	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Zanca</a:t>
            </a:r>
            <a:r>
              <a:rPr sz="1400" spc="-5" dirty="0">
                <a:latin typeface="Calibri"/>
                <a:cs typeface="Calibri"/>
                <a:hlinkClick r:id="rId7"/>
              </a:rPr>
              <a:t>,</a:t>
            </a:r>
            <a:r>
              <a:rPr sz="1400" spc="75" dirty="0">
                <a:latin typeface="Calibri"/>
                <a:cs typeface="Calibri"/>
                <a:hlinkClick r:id="rId7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Audrey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863" y="4828794"/>
            <a:ext cx="256476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83335" algn="l"/>
                <a:tab pos="2491105" algn="l"/>
              </a:tabLst>
            </a:pPr>
            <a:r>
              <a:rPr sz="900" spc="15" dirty="0">
                <a:latin typeface="Calibri"/>
                <a:cs typeface="Calibri"/>
                <a:hlinkClick r:id="rId7"/>
              </a:rPr>
              <a:t>5	6	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4880609"/>
            <a:ext cx="4588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Natale</a:t>
            </a:r>
            <a:r>
              <a:rPr sz="1400" spc="-15" dirty="0">
                <a:latin typeface="Calibri"/>
                <a:cs typeface="Calibri"/>
                <a:hlinkClick r:id="rId7"/>
              </a:rPr>
              <a:t>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Sherry Mumma</a:t>
            </a:r>
            <a:r>
              <a:rPr sz="1400" spc="-10" dirty="0">
                <a:latin typeface="Calibri"/>
                <a:cs typeface="Calibri"/>
                <a:hlinkClick r:id="rId7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Julie </a:t>
            </a:r>
            <a:r>
              <a:rPr sz="1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Gassaway</a:t>
            </a:r>
            <a:r>
              <a:rPr sz="1400" spc="-20" dirty="0">
                <a:latin typeface="Calibri"/>
                <a:cs typeface="Calibri"/>
                <a:hlinkClick r:id="rId7"/>
              </a:rPr>
              <a:t>,</a:t>
            </a:r>
            <a:r>
              <a:rPr sz="1400" spc="275" dirty="0">
                <a:latin typeface="Calibri"/>
                <a:cs typeface="Calibri"/>
                <a:hlinkClick r:id="rId7"/>
              </a:rPr>
              <a:t> </a:t>
            </a:r>
            <a:r>
              <a:rPr sz="1400" spc="-10" dirty="0">
                <a:latin typeface="Calibri"/>
                <a:cs typeface="Calibri"/>
                <a:hlinkClick r:id="rId7"/>
              </a:rPr>
              <a:t>and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Deborah</a:t>
            </a:r>
            <a:r>
              <a:rPr sz="1400" u="sng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Backus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4326" y="4828794"/>
            <a:ext cx="8572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5" dirty="0">
                <a:latin typeface="Calibri"/>
                <a:cs typeface="Calibri"/>
                <a:hlinkClick r:id="rId7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490" y="5233873"/>
            <a:ext cx="73374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Arch 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Phys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Med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Rehabil. </a:t>
            </a:r>
            <a:r>
              <a:rPr sz="1400" u="sng" spc="-25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November</a:t>
            </a:r>
            <a:r>
              <a:rPr sz="1400" spc="-25" dirty="0">
                <a:latin typeface="Calibri"/>
                <a:cs typeface="Calibri"/>
              </a:rPr>
              <a:t>, </a:t>
            </a:r>
            <a:r>
              <a:rPr sz="1400" spc="-15" dirty="0">
                <a:latin typeface="Calibri"/>
                <a:cs typeface="Calibri"/>
              </a:rPr>
              <a:t>94 </a:t>
            </a:r>
            <a:r>
              <a:rPr sz="1400" spc="-10" dirty="0">
                <a:latin typeface="Calibri"/>
                <a:cs typeface="Calibri"/>
              </a:rPr>
              <a:t>(11): </a:t>
            </a:r>
            <a:r>
              <a:rPr sz="1400" spc="-15" dirty="0">
                <a:latin typeface="Calibri"/>
                <a:cs typeface="Calibri"/>
              </a:rPr>
              <a:t>2297-308. </a:t>
            </a:r>
            <a:r>
              <a:rPr sz="1400" spc="-10" dirty="0">
                <a:latin typeface="Calibri"/>
                <a:cs typeface="Calibri"/>
              </a:rPr>
              <a:t>doi: </a:t>
            </a:r>
            <a:r>
              <a:rPr sz="1400" spc="-15" dirty="0">
                <a:latin typeface="Calibri"/>
                <a:cs typeface="Calibri"/>
              </a:rPr>
              <a:t>10.1016 </a:t>
            </a:r>
            <a:r>
              <a:rPr sz="1400" spc="-5" dirty="0">
                <a:latin typeface="Calibri"/>
                <a:cs typeface="Calibri"/>
              </a:rPr>
              <a:t>/ </a:t>
            </a:r>
            <a:r>
              <a:rPr sz="1400" spc="-20" dirty="0">
                <a:latin typeface="Calibri"/>
                <a:cs typeface="Calibri"/>
              </a:rPr>
              <a:t>j.apmr.2013.06.023. </a:t>
            </a:r>
            <a:r>
              <a:rPr sz="1400" spc="-15" dirty="0">
                <a:latin typeface="Calibri"/>
                <a:cs typeface="Calibri"/>
              </a:rPr>
              <a:t>Epub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2013</a:t>
            </a:r>
            <a:endParaRPr sz="1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Locomotor </a:t>
            </a:r>
            <a:r>
              <a:rPr sz="1400" spc="-15" dirty="0">
                <a:latin typeface="Calibri"/>
                <a:cs typeface="Calibri"/>
              </a:rPr>
              <a:t>training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15" dirty="0">
                <a:latin typeface="Calibri"/>
                <a:cs typeface="Calibri"/>
              </a:rPr>
              <a:t>walking </a:t>
            </a:r>
            <a:r>
              <a:rPr sz="1400" spc="-10" dirty="0">
                <a:latin typeface="Calibri"/>
                <a:cs typeface="Calibri"/>
              </a:rPr>
              <a:t>after spinal cord </a:t>
            </a:r>
            <a:r>
              <a:rPr sz="1400" spc="-30" dirty="0">
                <a:latin typeface="Calibri"/>
                <a:cs typeface="Calibri"/>
              </a:rPr>
              <a:t>injury.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Mehrholz </a:t>
            </a:r>
            <a:r>
              <a:rPr sz="14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J</a:t>
            </a:r>
            <a:r>
              <a:rPr sz="1350" spc="7" baseline="27777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, 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Kugler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J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Pohl</a:t>
            </a:r>
            <a:r>
              <a:rPr sz="14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M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Cochrane Database </a:t>
            </a:r>
            <a:r>
              <a:rPr sz="14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Syst </a:t>
            </a:r>
            <a:r>
              <a:rPr sz="14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Rev.</a:t>
            </a:r>
            <a:r>
              <a:rPr sz="1400" spc="-40" dirty="0">
                <a:solidFill>
                  <a:srgbClr val="0000FF"/>
                </a:solidFill>
                <a:latin typeface="Calibri"/>
                <a:cs typeface="Calibri"/>
                <a:hlinkClick r:id="rId15"/>
              </a:rPr>
              <a:t> </a:t>
            </a:r>
            <a:r>
              <a:rPr sz="1400" spc="-15" dirty="0">
                <a:latin typeface="Calibri"/>
                <a:cs typeface="Calibri"/>
              </a:rPr>
              <a:t>2012 </a:t>
            </a:r>
            <a:r>
              <a:rPr sz="1400" spc="-10" dirty="0">
                <a:latin typeface="Calibri"/>
                <a:cs typeface="Calibri"/>
              </a:rPr>
              <a:t>Nov 14;11:CD006676. doi: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10.1002/14651858.CD006676.pub3.</a:t>
            </a:r>
            <a:endParaRPr sz="1400">
              <a:latin typeface="Calibri"/>
              <a:cs typeface="Calibri"/>
            </a:endParaRPr>
          </a:p>
          <a:p>
            <a:pPr marL="50800" marR="3367404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Locomotor </a:t>
            </a:r>
            <a:r>
              <a:rPr sz="1400" spc="-15" dirty="0">
                <a:latin typeface="Calibri"/>
                <a:cs typeface="Calibri"/>
              </a:rPr>
              <a:t>training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15" dirty="0">
                <a:latin typeface="Calibri"/>
                <a:cs typeface="Calibri"/>
              </a:rPr>
              <a:t>walking </a:t>
            </a:r>
            <a:r>
              <a:rPr sz="1400" spc="-10" dirty="0">
                <a:latin typeface="Calibri"/>
                <a:cs typeface="Calibri"/>
              </a:rPr>
              <a:t>after spinal cord </a:t>
            </a:r>
            <a:r>
              <a:rPr sz="1400" spc="-30" dirty="0">
                <a:latin typeface="Calibri"/>
                <a:cs typeface="Calibri"/>
              </a:rPr>
              <a:t>injury. 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Mehrholz </a:t>
            </a:r>
            <a:r>
              <a:rPr sz="14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J</a:t>
            </a:r>
            <a:r>
              <a:rPr sz="1350" spc="7" baseline="27777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, 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Kugler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3"/>
              </a:rPr>
              <a:t>J</a:t>
            </a:r>
            <a:r>
              <a:rPr sz="1400" spc="-10" dirty="0">
                <a:latin typeface="Calibri"/>
                <a:cs typeface="Calibri"/>
              </a:rPr>
              <a:t>, 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Pohl</a:t>
            </a:r>
            <a:r>
              <a:rPr sz="1400" u="sng" spc="1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M</a:t>
            </a:r>
            <a:r>
              <a:rPr sz="1400" spc="-5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4653" y="1372870"/>
            <a:ext cx="1393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ключевым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2168" y="1372870"/>
            <a:ext cx="1809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компонентом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642" y="1372870"/>
            <a:ext cx="45485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7555" algn="l"/>
                <a:tab pos="3409315" algn="l"/>
              </a:tabLst>
            </a:pPr>
            <a:r>
              <a:rPr sz="2400" spc="-5" dirty="0">
                <a:latin typeface="Calibri"/>
                <a:cs typeface="Calibri"/>
              </a:rPr>
              <a:t>«Фи</a:t>
            </a:r>
            <a:r>
              <a:rPr sz="2400" spc="-10" dirty="0">
                <a:latin typeface="Calibri"/>
                <a:cs typeface="Calibri"/>
              </a:rPr>
              <a:t>з</a:t>
            </a:r>
            <a:r>
              <a:rPr sz="2400" dirty="0">
                <a:latin typeface="Calibri"/>
                <a:cs typeface="Calibri"/>
              </a:rPr>
              <a:t>ичес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ая	</a:t>
            </a:r>
            <a:r>
              <a:rPr sz="2400" spc="-2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1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апия	</a:t>
            </a:r>
            <a:r>
              <a:rPr sz="2400" spc="-10" dirty="0">
                <a:latin typeface="Calibri"/>
                <a:cs typeface="Calibri"/>
              </a:rPr>
              <a:t>я</a:t>
            </a:r>
            <a:r>
              <a:rPr sz="2400" spc="-25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л</a:t>
            </a:r>
            <a:r>
              <a:rPr sz="2400" spc="-15" dirty="0">
                <a:latin typeface="Calibri"/>
                <a:cs typeface="Calibri"/>
              </a:rPr>
              <a:t>я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dirty="0">
                <a:latin typeface="Calibri"/>
                <a:cs typeface="Calibri"/>
              </a:rPr>
              <a:t>я</a:t>
            </a:r>
            <a:endParaRPr sz="2400">
              <a:latin typeface="Calibri"/>
              <a:cs typeface="Calibri"/>
            </a:endParaRPr>
          </a:p>
          <a:p>
            <a:pPr marL="35553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после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4613" y="1738325"/>
            <a:ext cx="1005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травмы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7241" y="1738325"/>
            <a:ext cx="2210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1610" algn="l"/>
              </a:tabLst>
            </a:pPr>
            <a:r>
              <a:rPr sz="2400" dirty="0">
                <a:latin typeface="Calibri"/>
                <a:cs typeface="Calibri"/>
              </a:rPr>
              <a:t>с</a:t>
            </a:r>
            <a:r>
              <a:rPr sz="2400" spc="-35" dirty="0">
                <a:latin typeface="Calibri"/>
                <a:cs typeface="Calibri"/>
              </a:rPr>
              <a:t>п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нн</a:t>
            </a:r>
            <a:r>
              <a:rPr sz="2400" dirty="0">
                <a:latin typeface="Calibri"/>
                <a:cs typeface="Calibri"/>
              </a:rPr>
              <a:t>о</a:t>
            </a:r>
            <a:r>
              <a:rPr sz="2400" spc="-1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о	м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30" dirty="0">
                <a:latin typeface="Calibri"/>
                <a:cs typeface="Calibri"/>
              </a:rPr>
              <a:t>з</a:t>
            </a:r>
            <a:r>
              <a:rPr sz="2400" spc="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54339" y="1738325"/>
            <a:ext cx="190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642" y="1738325"/>
            <a:ext cx="33274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8435" algn="l"/>
              </a:tabLst>
            </a:pPr>
            <a:r>
              <a:rPr sz="2400" spc="-10" dirty="0">
                <a:latin typeface="Calibri"/>
                <a:cs typeface="Calibri"/>
              </a:rPr>
              <a:t>процесса	</a:t>
            </a:r>
            <a:r>
              <a:rPr sz="2400" spc="-5" dirty="0">
                <a:latin typeface="Calibri"/>
                <a:cs typeface="Calibri"/>
              </a:rPr>
              <a:t>реабилитации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631314" algn="l"/>
                <a:tab pos="2171065" algn="l"/>
              </a:tabLst>
            </a:pPr>
            <a:r>
              <a:rPr sz="2400" spc="-5" dirty="0">
                <a:latin typeface="Calibri"/>
                <a:cs typeface="Calibri"/>
              </a:rPr>
              <a:t>включает	</a:t>
            </a:r>
            <a:r>
              <a:rPr sz="2400" dirty="0">
                <a:latin typeface="Calibri"/>
                <a:cs typeface="Calibri"/>
              </a:rPr>
              <a:t>в	себя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5327" y="2104771"/>
            <a:ext cx="146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libri"/>
                <a:cs typeface="Calibri"/>
              </a:rPr>
              <a:t>м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spc="-20" dirty="0">
                <a:latin typeface="Calibri"/>
                <a:cs typeface="Calibri"/>
              </a:rPr>
              <a:t>о</a:t>
            </a:r>
            <a:r>
              <a:rPr sz="2400" spc="-25" dirty="0">
                <a:latin typeface="Calibri"/>
                <a:cs typeface="Calibri"/>
              </a:rPr>
              <a:t>ж</a:t>
            </a:r>
            <a:r>
              <a:rPr sz="2400" dirty="0">
                <a:latin typeface="Calibri"/>
                <a:cs typeface="Calibri"/>
              </a:rPr>
              <a:t>ес</a:t>
            </a:r>
            <a:r>
              <a:rPr sz="2400" spc="-2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во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7809" y="2104771"/>
            <a:ext cx="19234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в</a:t>
            </a:r>
            <a:r>
              <a:rPr sz="2400" spc="5" dirty="0">
                <a:latin typeface="Calibri"/>
                <a:cs typeface="Calibri"/>
              </a:rPr>
              <a:t>м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20" dirty="0">
                <a:latin typeface="Calibri"/>
                <a:cs typeface="Calibri"/>
              </a:rPr>
              <a:t>ш</a:t>
            </a:r>
            <a:r>
              <a:rPr sz="2400" spc="-25" dirty="0">
                <a:latin typeface="Calibri"/>
                <a:cs typeface="Calibri"/>
              </a:rPr>
              <a:t>а</a:t>
            </a:r>
            <a:r>
              <a:rPr sz="2400" spc="-20" dirty="0">
                <a:latin typeface="Calibri"/>
                <a:cs typeface="Calibri"/>
              </a:rPr>
              <a:t>т</a:t>
            </a:r>
            <a:r>
              <a:rPr sz="2400" spc="-4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ль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т</a:t>
            </a:r>
            <a:r>
              <a:rPr sz="2400" spc="5" dirty="0">
                <a:latin typeface="Calibri"/>
                <a:cs typeface="Calibri"/>
              </a:rPr>
              <a:t>в</a:t>
            </a:r>
            <a:r>
              <a:rPr sz="240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3461" y="2104771"/>
            <a:ext cx="1109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которые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4642" y="2470226"/>
            <a:ext cx="83800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затрагивают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несколько </a:t>
            </a:r>
            <a:r>
              <a:rPr sz="2400" spc="-15" dirty="0">
                <a:latin typeface="Calibri"/>
                <a:cs typeface="Calibri"/>
              </a:rPr>
              <a:t>областей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Международной  </a:t>
            </a:r>
            <a:r>
              <a:rPr sz="2400" spc="-10" dirty="0">
                <a:latin typeface="Calibri"/>
                <a:cs typeface="Calibri"/>
              </a:rPr>
              <a:t>классификации </a:t>
            </a:r>
            <a:r>
              <a:rPr sz="2400" spc="-5" dirty="0">
                <a:latin typeface="Calibri"/>
                <a:cs typeface="Calibri"/>
              </a:rPr>
              <a:t>функционирования, </a:t>
            </a:r>
            <a:r>
              <a:rPr sz="2400" dirty="0">
                <a:latin typeface="Calibri"/>
                <a:cs typeface="Calibri"/>
              </a:rPr>
              <a:t>инвалидности и </a:t>
            </a:r>
            <a:r>
              <a:rPr sz="2400" spc="-10" dirty="0">
                <a:latin typeface="Calibri"/>
                <a:cs typeface="Calibri"/>
              </a:rPr>
              <a:t>здоровья  </a:t>
            </a:r>
            <a:r>
              <a:rPr sz="2400" spc="-5" dirty="0">
                <a:latin typeface="Calibri"/>
                <a:cs typeface="Calibri"/>
              </a:rPr>
              <a:t>(ICF), принятой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ВОЗ»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0"/>
            <a:ext cx="9144000" cy="781685"/>
            <a:chOff x="0" y="0"/>
            <a:chExt cx="9144000" cy="781685"/>
          </a:xfrm>
        </p:grpSpPr>
        <p:sp>
          <p:nvSpPr>
            <p:cNvPr id="21" name="object 21"/>
            <p:cNvSpPr/>
            <p:nvPr/>
          </p:nvSpPr>
          <p:spPr>
            <a:xfrm>
              <a:off x="0" y="0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0559" y="0"/>
              <a:ext cx="7825485" cy="78168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81278" y="71374"/>
            <a:ext cx="18649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Физичес</a:t>
            </a:r>
            <a:r>
              <a:rPr sz="2800" spc="-20" dirty="0"/>
              <a:t>к</a:t>
            </a:r>
            <a:r>
              <a:rPr sz="2800" dirty="0"/>
              <a:t>ая</a:t>
            </a:r>
            <a:endParaRPr sz="2800"/>
          </a:p>
        </p:txBody>
      </p:sp>
      <p:sp>
        <p:nvSpPr>
          <p:cNvPr id="24" name="object 24"/>
          <p:cNvSpPr txBox="1"/>
          <p:nvPr/>
        </p:nvSpPr>
        <p:spPr>
          <a:xfrm>
            <a:off x="3039691" y="71374"/>
            <a:ext cx="52216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04004" algn="l"/>
              </a:tabLst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реабилитация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пациентов	с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ТБСМ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701420"/>
            <a:ext cx="8079105" cy="4025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8890" indent="-344805" algn="just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В </a:t>
            </a:r>
            <a:r>
              <a:rPr sz="3200" spc="-15" dirty="0">
                <a:latin typeface="Calibri"/>
                <a:cs typeface="Calibri"/>
              </a:rPr>
              <a:t>рамках</a:t>
            </a:r>
            <a:r>
              <a:rPr sz="3200" spc="6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«старой» </a:t>
            </a:r>
            <a:r>
              <a:rPr sz="3200" spc="-40" dirty="0">
                <a:latin typeface="Calibri"/>
                <a:cs typeface="Calibri"/>
              </a:rPr>
              <a:t>модели  </a:t>
            </a:r>
            <a:r>
              <a:rPr sz="3200" spc="-5" dirty="0">
                <a:latin typeface="Calibri"/>
                <a:cs typeface="Calibri"/>
              </a:rPr>
              <a:t>– построение  программы с </a:t>
            </a:r>
            <a:r>
              <a:rPr sz="3200" spc="-15" dirty="0">
                <a:latin typeface="Calibri"/>
                <a:cs typeface="Calibri"/>
              </a:rPr>
              <a:t>учетом </a:t>
            </a:r>
            <a:r>
              <a:rPr sz="3200" spc="-10" dirty="0">
                <a:latin typeface="Calibri"/>
                <a:cs typeface="Calibri"/>
              </a:rPr>
              <a:t>выявленных  нарушений.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В </a:t>
            </a:r>
            <a:r>
              <a:rPr sz="3200" spc="-15" dirty="0">
                <a:latin typeface="Calibri"/>
                <a:cs typeface="Calibri"/>
              </a:rPr>
              <a:t>рамках  </a:t>
            </a:r>
            <a:r>
              <a:rPr sz="3200" spc="-5" dirty="0">
                <a:latin typeface="Calibri"/>
                <a:cs typeface="Calibri"/>
              </a:rPr>
              <a:t>нового </a:t>
            </a:r>
            <a:r>
              <a:rPr sz="3200" spc="-20" dirty="0">
                <a:latin typeface="Calibri"/>
                <a:cs typeface="Calibri"/>
              </a:rPr>
              <a:t>мультидисциплинарного  </a:t>
            </a:r>
            <a:r>
              <a:rPr sz="3200" spc="-30" dirty="0">
                <a:latin typeface="Calibri"/>
                <a:cs typeface="Calibri"/>
              </a:rPr>
              <a:t>подхода, </a:t>
            </a:r>
            <a:r>
              <a:rPr sz="3200" spc="-10" dirty="0">
                <a:latin typeface="Calibri"/>
                <a:cs typeface="Calibri"/>
              </a:rPr>
              <a:t>базирующегося на принципах  </a:t>
            </a:r>
            <a:r>
              <a:rPr sz="3200" spc="-35" dirty="0">
                <a:latin typeface="Calibri"/>
                <a:cs typeface="Calibri"/>
              </a:rPr>
              <a:t>МКФ- </a:t>
            </a:r>
            <a:r>
              <a:rPr sz="3200" b="1" spc="-5" dirty="0">
                <a:latin typeface="Calibri"/>
                <a:cs typeface="Calibri"/>
              </a:rPr>
              <a:t>возможно </a:t>
            </a:r>
            <a:r>
              <a:rPr sz="3200" b="1" spc="-10" dirty="0">
                <a:latin typeface="Calibri"/>
                <a:cs typeface="Calibri"/>
              </a:rPr>
              <a:t>достижение </a:t>
            </a:r>
            <a:r>
              <a:rPr sz="3200" b="1" spc="-25" dirty="0">
                <a:latin typeface="Calibri"/>
                <a:cs typeface="Calibri"/>
              </a:rPr>
              <a:t>результата </a:t>
            </a:r>
            <a:r>
              <a:rPr sz="3200" b="1" spc="5" dirty="0">
                <a:latin typeface="Calibri"/>
                <a:cs typeface="Calibri"/>
              </a:rPr>
              <a:t>на  </a:t>
            </a:r>
            <a:r>
              <a:rPr sz="3200" b="1" spc="-10" dirty="0">
                <a:latin typeface="Calibri"/>
                <a:cs typeface="Calibri"/>
              </a:rPr>
              <a:t>максимально </a:t>
            </a:r>
            <a:r>
              <a:rPr sz="3200" b="1" spc="-5" dirty="0">
                <a:latin typeface="Calibri"/>
                <a:cs typeface="Calibri"/>
              </a:rPr>
              <a:t>возможном </a:t>
            </a:r>
            <a:r>
              <a:rPr sz="3200" b="1" dirty="0">
                <a:latin typeface="Calibri"/>
                <a:cs typeface="Calibri"/>
              </a:rPr>
              <a:t>уровне  </a:t>
            </a:r>
            <a:r>
              <a:rPr sz="3200" b="1" spc="-5" dirty="0">
                <a:latin typeface="Calibri"/>
                <a:cs typeface="Calibri"/>
              </a:rPr>
              <a:t>функционирования пациента с</a:t>
            </a:r>
            <a:r>
              <a:rPr sz="3200" b="1" spc="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ТБСМ!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781685"/>
            <a:chOff x="0" y="0"/>
            <a:chExt cx="9144000" cy="7816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0559" y="0"/>
              <a:ext cx="7825485" cy="7816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1278" y="71374"/>
            <a:ext cx="73806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70430" algn="l"/>
                <a:tab pos="6262370" algn="l"/>
              </a:tabLst>
            </a:pPr>
            <a:r>
              <a:rPr sz="2800" dirty="0"/>
              <a:t>Физическая	реабилитация</a:t>
            </a:r>
            <a:r>
              <a:rPr sz="2800" spc="-45" dirty="0"/>
              <a:t> </a:t>
            </a:r>
            <a:r>
              <a:rPr sz="2800" dirty="0"/>
              <a:t>пациентов	с</a:t>
            </a:r>
            <a:r>
              <a:rPr sz="2800" spc="-70" dirty="0"/>
              <a:t> </a:t>
            </a:r>
            <a:r>
              <a:rPr sz="2800" spc="-5" dirty="0"/>
              <a:t>ТБСМ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526654"/>
            <a:ext cx="398145" cy="7581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000" spc="-10" dirty="0">
                <a:latin typeface="Calibri"/>
                <a:cs typeface="Calibri"/>
              </a:rPr>
              <a:t>S12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10" dirty="0">
                <a:latin typeface="Calibri"/>
                <a:cs typeface="Calibri"/>
              </a:rPr>
              <a:t>S13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0644" y="526654"/>
            <a:ext cx="6641465" cy="7581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000" spc="-10" dirty="0">
                <a:latin typeface="Calibri"/>
                <a:cs typeface="Calibri"/>
              </a:rPr>
              <a:t>Перелом шейного </a:t>
            </a:r>
            <a:r>
              <a:rPr sz="2000" spc="-40" dirty="0">
                <a:latin typeface="Calibri"/>
                <a:cs typeface="Calibri"/>
              </a:rPr>
              <a:t>отдела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позвоночника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latin typeface="Calibri"/>
                <a:cs typeface="Calibri"/>
              </a:rPr>
              <a:t>Вывих, </a:t>
            </a:r>
            <a:r>
              <a:rPr sz="2000" spc="-10" dirty="0">
                <a:latin typeface="Calibri"/>
                <a:cs typeface="Calibri"/>
              </a:rPr>
              <a:t>растяжение </a:t>
            </a:r>
            <a:r>
              <a:rPr sz="2000" spc="-5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перенапряжение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капсульно-связочного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65" y="1260170"/>
            <a:ext cx="265303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libri"/>
                <a:cs typeface="Calibri"/>
              </a:rPr>
              <a:t>аппарата </a:t>
            </a:r>
            <a:r>
              <a:rPr sz="2000" spc="-1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уровне </a:t>
            </a:r>
            <a:r>
              <a:rPr sz="2000" spc="-10" dirty="0">
                <a:latin typeface="Calibri"/>
                <a:cs typeface="Calibri"/>
              </a:rPr>
              <a:t>шеи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1564688"/>
            <a:ext cx="39814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S14  S22  S23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0644" y="1564688"/>
            <a:ext cx="7193915" cy="11226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30" dirty="0">
                <a:latin typeface="Calibri"/>
                <a:cs typeface="Calibri"/>
              </a:rPr>
              <a:t>Травма </a:t>
            </a:r>
            <a:r>
              <a:rPr sz="2000" spc="-5" dirty="0">
                <a:latin typeface="Calibri"/>
                <a:cs typeface="Calibri"/>
              </a:rPr>
              <a:t>нервов и </a:t>
            </a:r>
            <a:r>
              <a:rPr sz="2000" spc="-10" dirty="0">
                <a:latin typeface="Calibri"/>
                <a:cs typeface="Calibri"/>
              </a:rPr>
              <a:t>спинного </a:t>
            </a:r>
            <a:r>
              <a:rPr sz="2000" spc="-5" dirty="0">
                <a:latin typeface="Calibri"/>
                <a:cs typeface="Calibri"/>
              </a:rPr>
              <a:t>мозга </a:t>
            </a:r>
            <a:r>
              <a:rPr sz="2000" spc="-1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уровне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шеи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Calibri"/>
                <a:cs typeface="Calibri"/>
              </a:rPr>
              <a:t>Перелом </a:t>
            </a:r>
            <a:r>
              <a:rPr sz="2000" spc="-5" dirty="0">
                <a:latin typeface="Calibri"/>
                <a:cs typeface="Calibri"/>
              </a:rPr>
              <a:t>ребра </a:t>
            </a:r>
            <a:r>
              <a:rPr sz="2000" spc="-10" dirty="0">
                <a:latin typeface="Calibri"/>
                <a:cs typeface="Calibri"/>
              </a:rPr>
              <a:t>(ребер), </a:t>
            </a:r>
            <a:r>
              <a:rPr sz="2000" spc="-15" dirty="0">
                <a:latin typeface="Calibri"/>
                <a:cs typeface="Calibri"/>
              </a:rPr>
              <a:t>грудины </a:t>
            </a:r>
            <a:r>
              <a:rPr sz="2000" spc="-5" dirty="0">
                <a:latin typeface="Calibri"/>
                <a:cs typeface="Calibri"/>
              </a:rPr>
              <a:t>и </a:t>
            </a:r>
            <a:r>
              <a:rPr sz="2000" spc="-20" dirty="0">
                <a:latin typeface="Calibri"/>
                <a:cs typeface="Calibri"/>
              </a:rPr>
              <a:t>грудного </a:t>
            </a:r>
            <a:r>
              <a:rPr sz="2000" spc="-40" dirty="0">
                <a:latin typeface="Calibri"/>
                <a:cs typeface="Calibri"/>
              </a:rPr>
              <a:t>отдела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позвоночника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5" dirty="0">
                <a:latin typeface="Calibri"/>
                <a:cs typeface="Calibri"/>
              </a:rPr>
              <a:t>Вывих, </a:t>
            </a:r>
            <a:r>
              <a:rPr sz="2000" spc="-10" dirty="0">
                <a:latin typeface="Calibri"/>
                <a:cs typeface="Calibri"/>
              </a:rPr>
              <a:t>растяжение </a:t>
            </a:r>
            <a:r>
              <a:rPr sz="2000" spc="-5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перенапряжение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капсульно-связочного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965" y="2662885"/>
            <a:ext cx="27241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alibri"/>
                <a:cs typeface="Calibri"/>
              </a:rPr>
              <a:t>аппарата </a:t>
            </a:r>
            <a:r>
              <a:rPr sz="2000" spc="-20" dirty="0">
                <a:latin typeface="Calibri"/>
                <a:cs typeface="Calibri"/>
              </a:rPr>
              <a:t>грудной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клетки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0644" y="2966770"/>
            <a:ext cx="6951980" cy="7575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30" dirty="0">
                <a:latin typeface="Calibri"/>
                <a:cs typeface="Calibri"/>
              </a:rPr>
              <a:t>Травма </a:t>
            </a:r>
            <a:r>
              <a:rPr sz="2000" spc="-5" dirty="0">
                <a:latin typeface="Calibri"/>
                <a:cs typeface="Calibri"/>
              </a:rPr>
              <a:t>нервов и </a:t>
            </a:r>
            <a:r>
              <a:rPr sz="2000" spc="-10" dirty="0">
                <a:latin typeface="Calibri"/>
                <a:cs typeface="Calibri"/>
              </a:rPr>
              <a:t>спинного </a:t>
            </a:r>
            <a:r>
              <a:rPr sz="2000" spc="-5" dirty="0">
                <a:latin typeface="Calibri"/>
                <a:cs typeface="Calibri"/>
              </a:rPr>
              <a:t>мозга в </a:t>
            </a:r>
            <a:r>
              <a:rPr sz="2000" spc="-20" dirty="0">
                <a:latin typeface="Calibri"/>
                <a:cs typeface="Calibri"/>
              </a:rPr>
              <a:t>грудном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отделе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10" dirty="0">
                <a:latin typeface="Calibri"/>
                <a:cs typeface="Calibri"/>
              </a:rPr>
              <a:t>Перелом пояснично-крестцового </a:t>
            </a:r>
            <a:r>
              <a:rPr sz="2000" spc="-40" dirty="0">
                <a:latin typeface="Calibri"/>
                <a:cs typeface="Calibri"/>
              </a:rPr>
              <a:t>отдела </a:t>
            </a:r>
            <a:r>
              <a:rPr sz="2000" spc="-10" dirty="0">
                <a:latin typeface="Calibri"/>
                <a:cs typeface="Calibri"/>
              </a:rPr>
              <a:t>позвоночника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2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костей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965" y="2966770"/>
            <a:ext cx="473709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645">
              <a:lnSpc>
                <a:spcPct val="1201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S24  S32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5" dirty="0">
                <a:latin typeface="Calibri"/>
                <a:cs typeface="Calibri"/>
              </a:rPr>
              <a:t>за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10" dirty="0">
                <a:latin typeface="Calibri"/>
                <a:cs typeface="Calibri"/>
              </a:rPr>
              <a:t>S33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0644" y="4066158"/>
            <a:ext cx="66414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latin typeface="Calibri"/>
                <a:cs typeface="Calibri"/>
              </a:rPr>
              <a:t>Вывих, </a:t>
            </a:r>
            <a:r>
              <a:rPr sz="2000" spc="-10" dirty="0">
                <a:latin typeface="Calibri"/>
                <a:cs typeface="Calibri"/>
              </a:rPr>
              <a:t>растяжение </a:t>
            </a:r>
            <a:r>
              <a:rPr sz="2000" spc="-5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перенапряжение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капсульно-связочного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965" y="4308525"/>
            <a:ext cx="7848600" cy="10623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latin typeface="Calibri"/>
                <a:cs typeface="Calibri"/>
              </a:rPr>
              <a:t>аппарата </a:t>
            </a:r>
            <a:r>
              <a:rPr sz="2000" spc="-10" dirty="0">
                <a:latin typeface="Calibri"/>
                <a:cs typeface="Calibri"/>
              </a:rPr>
              <a:t>поясничного </a:t>
            </a:r>
            <a:r>
              <a:rPr sz="2000" spc="-40" dirty="0">
                <a:latin typeface="Calibri"/>
                <a:cs typeface="Calibri"/>
              </a:rPr>
              <a:t>отдела </a:t>
            </a:r>
            <a:r>
              <a:rPr sz="2000" spc="-5" dirty="0">
                <a:latin typeface="Calibri"/>
                <a:cs typeface="Calibri"/>
              </a:rPr>
              <a:t>позвоночника и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таза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4"/>
              </a:spcBef>
              <a:tabLst>
                <a:tab pos="927100" algn="l"/>
              </a:tabLst>
            </a:pPr>
            <a:r>
              <a:rPr sz="2000" spc="-10" dirty="0">
                <a:latin typeface="Calibri"/>
                <a:cs typeface="Calibri"/>
              </a:rPr>
              <a:t>S34	</a:t>
            </a:r>
            <a:r>
              <a:rPr sz="2000" spc="-30" dirty="0">
                <a:latin typeface="Calibri"/>
                <a:cs typeface="Calibri"/>
              </a:rPr>
              <a:t>Травма </a:t>
            </a:r>
            <a:r>
              <a:rPr sz="2000" spc="-5" dirty="0">
                <a:latin typeface="Calibri"/>
                <a:cs typeface="Calibri"/>
              </a:rPr>
              <a:t>нервов и </a:t>
            </a:r>
            <a:r>
              <a:rPr sz="2000" spc="-10" dirty="0">
                <a:latin typeface="Calibri"/>
                <a:cs typeface="Calibri"/>
              </a:rPr>
              <a:t>поясничного </a:t>
            </a:r>
            <a:r>
              <a:rPr sz="2000" spc="-40" dirty="0">
                <a:latin typeface="Calibri"/>
                <a:cs typeface="Calibri"/>
              </a:rPr>
              <a:t>отдела </a:t>
            </a:r>
            <a:r>
              <a:rPr sz="2000" spc="-10" dirty="0">
                <a:latin typeface="Calibri"/>
                <a:cs typeface="Calibri"/>
              </a:rPr>
              <a:t>спинного </a:t>
            </a:r>
            <a:r>
              <a:rPr sz="2000" spc="-5" dirty="0">
                <a:latin typeface="Calibri"/>
                <a:cs typeface="Calibri"/>
              </a:rPr>
              <a:t>мозга </a:t>
            </a:r>
            <a:r>
              <a:rPr sz="2000" spc="-1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уровне  </a:t>
            </a:r>
            <a:r>
              <a:rPr sz="2000" spc="-10" dirty="0">
                <a:latin typeface="Calibri"/>
                <a:cs typeface="Calibri"/>
              </a:rPr>
              <a:t>живота, нижней </a:t>
            </a:r>
            <a:r>
              <a:rPr sz="2000" spc="-5" dirty="0">
                <a:latin typeface="Calibri"/>
                <a:cs typeface="Calibri"/>
              </a:rPr>
              <a:t>части </a:t>
            </a:r>
            <a:r>
              <a:rPr sz="2000" spc="-10" dirty="0">
                <a:latin typeface="Calibri"/>
                <a:cs typeface="Calibri"/>
              </a:rPr>
              <a:t>спины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таза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965" y="5345683"/>
            <a:ext cx="596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Т08  </a:t>
            </a:r>
            <a:r>
              <a:rPr sz="2000" spc="-15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91.1  </a:t>
            </a:r>
            <a:r>
              <a:rPr sz="2000" spc="-15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91.3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0644" y="5345683"/>
            <a:ext cx="53530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Перелом </a:t>
            </a:r>
            <a:r>
              <a:rPr sz="2000" spc="-5" dirty="0">
                <a:latin typeface="Calibri"/>
                <a:cs typeface="Calibri"/>
              </a:rPr>
              <a:t>позвоночника </a:t>
            </a:r>
            <a:r>
              <a:rPr sz="2000" spc="-10" dirty="0">
                <a:latin typeface="Calibri"/>
                <a:cs typeface="Calibri"/>
              </a:rPr>
              <a:t>на </a:t>
            </a:r>
            <a:r>
              <a:rPr sz="2000" spc="-15" dirty="0">
                <a:latin typeface="Calibri"/>
                <a:cs typeface="Calibri"/>
              </a:rPr>
              <a:t>неуточненном </a:t>
            </a:r>
            <a:r>
              <a:rPr sz="2000" spc="-5" dirty="0">
                <a:latin typeface="Calibri"/>
                <a:cs typeface="Calibri"/>
              </a:rPr>
              <a:t>уровне  </a:t>
            </a:r>
            <a:r>
              <a:rPr sz="2000" spc="-10" dirty="0">
                <a:latin typeface="Calibri"/>
                <a:cs typeface="Calibri"/>
              </a:rPr>
              <a:t>Последствие </a:t>
            </a:r>
            <a:r>
              <a:rPr sz="2000" spc="-15" dirty="0">
                <a:latin typeface="Calibri"/>
                <a:cs typeface="Calibri"/>
              </a:rPr>
              <a:t>перелома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позвоночника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10" dirty="0">
                <a:latin typeface="Calibri"/>
                <a:cs typeface="Calibri"/>
              </a:rPr>
              <a:t>Последствие </a:t>
            </a:r>
            <a:r>
              <a:rPr sz="2000" spc="-5" dirty="0">
                <a:latin typeface="Calibri"/>
                <a:cs typeface="Calibri"/>
              </a:rPr>
              <a:t>травмы </a:t>
            </a:r>
            <a:r>
              <a:rPr sz="2000" spc="-10" dirty="0">
                <a:latin typeface="Calibri"/>
                <a:cs typeface="Calibri"/>
              </a:rPr>
              <a:t>спинного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мозга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9144000" cy="671830"/>
            <a:chOff x="0" y="0"/>
            <a:chExt cx="9144000" cy="67183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9144000" cy="429895"/>
            </a:xfrm>
            <a:custGeom>
              <a:avLst/>
              <a:gdLst/>
              <a:ahLst/>
              <a:cxnLst/>
              <a:rect l="l" t="t" r="r" b="b"/>
              <a:pathLst>
                <a:path w="9144000" h="429895">
                  <a:moveTo>
                    <a:pt x="9144000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9144000" y="42976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18232" y="0"/>
              <a:ext cx="3920998" cy="6718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829560" y="0"/>
            <a:ext cx="3488054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5" dirty="0"/>
              <a:t>Кодирование </a:t>
            </a:r>
            <a:r>
              <a:rPr sz="2900" dirty="0"/>
              <a:t>по</a:t>
            </a:r>
            <a:r>
              <a:rPr sz="2900" spc="-15" dirty="0"/>
              <a:t> </a:t>
            </a:r>
            <a:r>
              <a:rPr sz="2900" spc="-5" dirty="0"/>
              <a:t>МКБ</a:t>
            </a:r>
            <a:endParaRPr sz="29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06450"/>
            <a:chOff x="0" y="0"/>
            <a:chExt cx="9144000" cy="80645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4000" y="0"/>
                  </a:moveTo>
                  <a:lnTo>
                    <a:pt x="0" y="0"/>
                  </a:lnTo>
                  <a:lnTo>
                    <a:pt x="0" y="691896"/>
                  </a:lnTo>
                  <a:lnTo>
                    <a:pt x="9144000" y="6918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7719" y="15278"/>
              <a:ext cx="7551166" cy="790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8438" y="95453"/>
            <a:ext cx="71164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997575" algn="l"/>
              </a:tabLst>
            </a:pPr>
            <a:r>
              <a:rPr sz="2800" dirty="0"/>
              <a:t>Программа</a:t>
            </a:r>
            <a:r>
              <a:rPr sz="2800" spc="-10" dirty="0"/>
              <a:t> </a:t>
            </a:r>
            <a:r>
              <a:rPr sz="2800" spc="5" dirty="0"/>
              <a:t>реабилитации</a:t>
            </a:r>
            <a:r>
              <a:rPr sz="2800" spc="-45" dirty="0"/>
              <a:t> </a:t>
            </a:r>
            <a:r>
              <a:rPr sz="2800" spc="5" dirty="0"/>
              <a:t>пациентов	</a:t>
            </a:r>
            <a:r>
              <a:rPr sz="2800" dirty="0"/>
              <a:t>с</a:t>
            </a:r>
            <a:r>
              <a:rPr sz="2800" spc="-80" dirty="0"/>
              <a:t> </a:t>
            </a:r>
            <a:r>
              <a:rPr sz="2800" dirty="0"/>
              <a:t>ТБСМ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74065" y="1134567"/>
            <a:ext cx="12052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М</a:t>
            </a:r>
            <a:r>
              <a:rPr sz="3200" spc="-130" dirty="0">
                <a:latin typeface="Calibri"/>
                <a:cs typeface="Calibri"/>
              </a:rPr>
              <a:t>К</a:t>
            </a:r>
            <a:r>
              <a:rPr sz="3200" spc="-5" dirty="0">
                <a:latin typeface="Calibri"/>
                <a:cs typeface="Calibri"/>
              </a:rPr>
              <a:t>Ф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2938258"/>
            <a:ext cx="5411470" cy="302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1377315" indent="-356870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Принципах и стадиях  </a:t>
            </a:r>
            <a:r>
              <a:rPr sz="3200" spc="-25" dirty="0">
                <a:latin typeface="Calibri"/>
                <a:cs typeface="Calibri"/>
              </a:rPr>
              <a:t>моторного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контроля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4200">
              <a:latin typeface="Calibri"/>
              <a:cs typeface="Calibri"/>
            </a:endParaRPr>
          </a:p>
          <a:p>
            <a:pPr marL="12700" marR="5080">
              <a:lnSpc>
                <a:spcPct val="1201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200" spc="-10" dirty="0">
                <a:latin typeface="Calibri"/>
                <a:cs typeface="Calibri"/>
              </a:rPr>
              <a:t>Активного участия </a:t>
            </a:r>
            <a:r>
              <a:rPr sz="3200" spc="-5" dirty="0">
                <a:latin typeface="Calibri"/>
                <a:cs typeface="Calibri"/>
              </a:rPr>
              <a:t>пациента  в реабилитационном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процессе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85872" y="786383"/>
            <a:ext cx="6120765" cy="5794375"/>
            <a:chOff x="2785872" y="786383"/>
            <a:chExt cx="6120765" cy="5794375"/>
          </a:xfrm>
        </p:grpSpPr>
        <p:sp>
          <p:nvSpPr>
            <p:cNvPr id="9" name="object 9"/>
            <p:cNvSpPr/>
            <p:nvPr/>
          </p:nvSpPr>
          <p:spPr>
            <a:xfrm>
              <a:off x="2785872" y="786383"/>
              <a:ext cx="2429255" cy="2212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44639" y="4571999"/>
              <a:ext cx="2261616" cy="2008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85232" y="2429255"/>
              <a:ext cx="2286000" cy="21000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6200" y="458850"/>
            <a:ext cx="39096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Реабилитационный</a:t>
            </a:r>
            <a:r>
              <a:rPr sz="2800" spc="-155" dirty="0"/>
              <a:t> </a:t>
            </a:r>
            <a:r>
              <a:rPr sz="2800" spc="5" dirty="0"/>
              <a:t>план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36244" y="1557908"/>
            <a:ext cx="7994015" cy="4094479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715" algn="just">
              <a:lnSpc>
                <a:spcPct val="80100"/>
              </a:lnSpc>
              <a:spcBef>
                <a:spcPts val="630"/>
              </a:spcBef>
            </a:pPr>
            <a:r>
              <a:rPr sz="2200" dirty="0">
                <a:latin typeface="Arial"/>
                <a:cs typeface="Arial"/>
              </a:rPr>
              <a:t>Специалисты по </a:t>
            </a:r>
            <a:r>
              <a:rPr sz="2200" spc="-15" dirty="0">
                <a:latin typeface="Arial"/>
                <a:cs typeface="Arial"/>
              </a:rPr>
              <a:t>ФРМ ответственны </a:t>
            </a:r>
            <a:r>
              <a:rPr sz="2200" dirty="0">
                <a:latin typeface="Arial"/>
                <a:cs typeface="Arial"/>
              </a:rPr>
              <a:t>за </a:t>
            </a:r>
            <a:r>
              <a:rPr sz="2200" spc="-10" dirty="0">
                <a:latin typeface="Arial"/>
                <a:cs typeface="Arial"/>
              </a:rPr>
              <a:t>разработку </a:t>
            </a:r>
            <a:r>
              <a:rPr sz="2200" dirty="0">
                <a:latin typeface="Arial"/>
                <a:cs typeface="Arial"/>
              </a:rPr>
              <a:t>плана  </a:t>
            </a:r>
            <a:r>
              <a:rPr sz="2200" spc="-5" dirty="0">
                <a:latin typeface="Arial"/>
                <a:cs typeface="Arial"/>
              </a:rPr>
              <a:t>реабилитации </a:t>
            </a:r>
            <a:r>
              <a:rPr sz="2200" spc="5" dirty="0">
                <a:latin typeface="Arial"/>
                <a:cs typeface="Arial"/>
              </a:rPr>
              <a:t>и </a:t>
            </a:r>
            <a:r>
              <a:rPr sz="2200" dirty="0">
                <a:latin typeface="Arial"/>
                <a:cs typeface="Arial"/>
              </a:rPr>
              <a:t>за </a:t>
            </a:r>
            <a:r>
              <a:rPr sz="2200" spc="-15" dirty="0">
                <a:latin typeface="Arial"/>
                <a:cs typeface="Arial"/>
              </a:rPr>
              <a:t>определение</a:t>
            </a:r>
            <a:r>
              <a:rPr sz="2200" spc="5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временных </a:t>
            </a:r>
            <a:r>
              <a:rPr sz="2200" spc="-5" dirty="0">
                <a:latin typeface="Arial"/>
                <a:cs typeface="Arial"/>
              </a:rPr>
              <a:t>рамок, </a:t>
            </a:r>
            <a:r>
              <a:rPr sz="2200" spc="5" dirty="0">
                <a:latin typeface="Arial"/>
                <a:cs typeface="Arial"/>
              </a:rPr>
              <a:t>в  </a:t>
            </a:r>
            <a:r>
              <a:rPr sz="2200" spc="-15" dirty="0">
                <a:latin typeface="Arial"/>
                <a:cs typeface="Arial"/>
              </a:rPr>
              <a:t>течение которого </a:t>
            </a:r>
            <a:r>
              <a:rPr sz="2200" dirty="0">
                <a:latin typeface="Arial"/>
                <a:cs typeface="Arial"/>
              </a:rPr>
              <a:t>он </a:t>
            </a:r>
            <a:r>
              <a:rPr sz="2200" spc="-5" dirty="0">
                <a:latin typeface="Arial"/>
                <a:cs typeface="Arial"/>
              </a:rPr>
              <a:t>должен </a:t>
            </a:r>
            <a:r>
              <a:rPr sz="2200" dirty="0">
                <a:latin typeface="Arial"/>
                <a:cs typeface="Arial"/>
              </a:rPr>
              <a:t>быть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реализован.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ts val="2630"/>
              </a:lnSpc>
              <a:spcBef>
                <a:spcPts val="5"/>
              </a:spcBef>
            </a:pPr>
            <a:r>
              <a:rPr sz="2200" i="1" spc="5" dirty="0">
                <a:latin typeface="Arial"/>
                <a:cs typeface="Arial"/>
              </a:rPr>
              <a:t>План </a:t>
            </a:r>
            <a:r>
              <a:rPr sz="2200" i="1" spc="-5" dirty="0">
                <a:latin typeface="Arial"/>
                <a:cs typeface="Arial"/>
              </a:rPr>
              <a:t>должен содержать </a:t>
            </a:r>
            <a:r>
              <a:rPr sz="2200" i="1" dirty="0">
                <a:latin typeface="Arial"/>
                <a:cs typeface="Arial"/>
              </a:rPr>
              <a:t>следующую</a:t>
            </a:r>
            <a:r>
              <a:rPr sz="2200" i="1" spc="-13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информацию:</a:t>
            </a:r>
            <a:endParaRPr sz="2200">
              <a:latin typeface="Arial"/>
              <a:cs typeface="Arial"/>
            </a:endParaRPr>
          </a:p>
          <a:p>
            <a:pPr marL="111125" indent="-99060">
              <a:lnSpc>
                <a:spcPts val="2615"/>
              </a:lnSpc>
              <a:buSzPct val="95454"/>
              <a:buChar char="•"/>
              <a:tabLst>
                <a:tab pos="111760" algn="l"/>
              </a:tabLst>
            </a:pPr>
            <a:r>
              <a:rPr sz="2200" spc="-5" dirty="0">
                <a:latin typeface="Arial"/>
                <a:cs typeface="Arial"/>
              </a:rPr>
              <a:t>Диагноз</a:t>
            </a:r>
            <a:endParaRPr sz="2200">
              <a:latin typeface="Arial"/>
              <a:cs typeface="Arial"/>
            </a:endParaRPr>
          </a:p>
          <a:p>
            <a:pPr marL="12700" marR="5080" algn="just">
              <a:lnSpc>
                <a:spcPct val="80000"/>
              </a:lnSpc>
              <a:spcBef>
                <a:spcPts val="515"/>
              </a:spcBef>
              <a:buSzPct val="95454"/>
              <a:buChar char="•"/>
              <a:tabLst>
                <a:tab pos="111760" algn="l"/>
              </a:tabLst>
            </a:pPr>
            <a:r>
              <a:rPr sz="2200" spc="-10" dirty="0">
                <a:latin typeface="Arial"/>
                <a:cs typeface="Arial"/>
              </a:rPr>
              <a:t>Представленные проблемы </a:t>
            </a:r>
            <a:r>
              <a:rPr sz="2200" dirty="0">
                <a:latin typeface="Arial"/>
                <a:cs typeface="Arial"/>
              </a:rPr>
              <a:t>и </a:t>
            </a:r>
            <a:r>
              <a:rPr sz="2200" spc="-5" dirty="0">
                <a:latin typeface="Arial"/>
                <a:cs typeface="Arial"/>
              </a:rPr>
              <a:t>сохранившиеся функции </a:t>
            </a:r>
            <a:r>
              <a:rPr sz="2200" spc="10" dirty="0">
                <a:latin typeface="Arial"/>
                <a:cs typeface="Arial"/>
              </a:rPr>
              <a:t>(в  </a:t>
            </a:r>
            <a:r>
              <a:rPr sz="2200" spc="-15" dirty="0">
                <a:latin typeface="Arial"/>
                <a:cs typeface="Arial"/>
              </a:rPr>
              <a:t>соответствии </a:t>
            </a:r>
            <a:r>
              <a:rPr sz="2200" dirty="0">
                <a:latin typeface="Arial"/>
                <a:cs typeface="Arial"/>
              </a:rPr>
              <a:t>с </a:t>
            </a:r>
            <a:r>
              <a:rPr sz="2200" spc="-5" dirty="0">
                <a:latin typeface="Arial"/>
                <a:cs typeface="Arial"/>
              </a:rPr>
              <a:t>Международной </a:t>
            </a:r>
            <a:r>
              <a:rPr sz="2200" dirty="0">
                <a:latin typeface="Arial"/>
                <a:cs typeface="Arial"/>
              </a:rPr>
              <a:t>классификацией  </a:t>
            </a:r>
            <a:r>
              <a:rPr sz="2200" spc="-5" dirty="0">
                <a:latin typeface="Arial"/>
                <a:cs typeface="Arial"/>
              </a:rPr>
              <a:t>Функциональных нарушений </a:t>
            </a:r>
            <a:r>
              <a:rPr sz="2200" spc="5" dirty="0">
                <a:latin typeface="Arial"/>
                <a:cs typeface="Arial"/>
              </a:rPr>
              <a:t>и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здоровья)</a:t>
            </a:r>
            <a:endParaRPr sz="2200">
              <a:latin typeface="Arial"/>
              <a:cs typeface="Arial"/>
            </a:endParaRPr>
          </a:p>
          <a:p>
            <a:pPr marL="111125" indent="-99060">
              <a:lnSpc>
                <a:spcPts val="2585"/>
              </a:lnSpc>
              <a:buSzPct val="95454"/>
              <a:buChar char="•"/>
              <a:tabLst>
                <a:tab pos="111760" algn="l"/>
              </a:tabLst>
            </a:pPr>
            <a:r>
              <a:rPr sz="2200" spc="-5" dirty="0">
                <a:latin typeface="Arial"/>
                <a:cs typeface="Arial"/>
              </a:rPr>
              <a:t>Индивидуальные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цели</a:t>
            </a:r>
            <a:endParaRPr sz="2200">
              <a:latin typeface="Arial"/>
              <a:cs typeface="Arial"/>
            </a:endParaRPr>
          </a:p>
          <a:p>
            <a:pPr marL="111125" indent="-99060">
              <a:lnSpc>
                <a:spcPts val="2615"/>
              </a:lnSpc>
              <a:buSzPct val="95454"/>
              <a:buChar char="•"/>
              <a:tabLst>
                <a:tab pos="111760" algn="l"/>
              </a:tabLst>
            </a:pPr>
            <a:r>
              <a:rPr sz="2200" spc="-15" dirty="0">
                <a:latin typeface="Arial"/>
                <a:cs typeface="Arial"/>
              </a:rPr>
              <a:t>Цели </a:t>
            </a:r>
            <a:r>
              <a:rPr sz="2200" spc="5" dirty="0">
                <a:latin typeface="Arial"/>
                <a:cs typeface="Arial"/>
              </a:rPr>
              <a:t>для </a:t>
            </a:r>
            <a:r>
              <a:rPr sz="2200" dirty="0">
                <a:latin typeface="Arial"/>
                <a:cs typeface="Arial"/>
              </a:rPr>
              <a:t>лица, </a:t>
            </a:r>
            <a:r>
              <a:rPr sz="2200" spc="-10" dirty="0">
                <a:latin typeface="Arial"/>
                <a:cs typeface="Arial"/>
              </a:rPr>
              <a:t>осуществляющего </a:t>
            </a:r>
            <a:r>
              <a:rPr sz="2200" spc="-15" dirty="0">
                <a:latin typeface="Arial"/>
                <a:cs typeface="Arial"/>
              </a:rPr>
              <a:t>уход/для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семьи</a:t>
            </a:r>
            <a:endParaRPr sz="2200">
              <a:latin typeface="Arial"/>
              <a:cs typeface="Arial"/>
            </a:endParaRPr>
          </a:p>
          <a:p>
            <a:pPr marL="111125" indent="-99060">
              <a:lnSpc>
                <a:spcPts val="2615"/>
              </a:lnSpc>
              <a:buSzPct val="95454"/>
              <a:buChar char="•"/>
              <a:tabLst>
                <a:tab pos="111760" algn="l"/>
              </a:tabLst>
            </a:pPr>
            <a:r>
              <a:rPr sz="2200" spc="-15" dirty="0">
                <a:latin typeface="Arial"/>
                <a:cs typeface="Arial"/>
              </a:rPr>
              <a:t>Цели </a:t>
            </a:r>
            <a:r>
              <a:rPr sz="2200" spc="5" dirty="0">
                <a:latin typeface="Arial"/>
                <a:cs typeface="Arial"/>
              </a:rPr>
              <a:t>для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специалистов</a:t>
            </a:r>
            <a:endParaRPr sz="2200">
              <a:latin typeface="Arial"/>
              <a:cs typeface="Arial"/>
            </a:endParaRPr>
          </a:p>
          <a:p>
            <a:pPr marL="111125" indent="-99060">
              <a:lnSpc>
                <a:spcPts val="2630"/>
              </a:lnSpc>
              <a:buSzPct val="95454"/>
              <a:buChar char="•"/>
              <a:tabLst>
                <a:tab pos="111760" algn="l"/>
              </a:tabLst>
            </a:pPr>
            <a:r>
              <a:rPr sz="2200" spc="-5" dirty="0">
                <a:latin typeface="Arial"/>
                <a:cs typeface="Arial"/>
              </a:rPr>
              <a:t>Действия, </a:t>
            </a:r>
            <a:r>
              <a:rPr sz="2200" spc="-10" dirty="0">
                <a:latin typeface="Arial"/>
                <a:cs typeface="Arial"/>
              </a:rPr>
              <a:t>которые </a:t>
            </a:r>
            <a:r>
              <a:rPr sz="2200" spc="-20" dirty="0">
                <a:latin typeface="Arial"/>
                <a:cs typeface="Arial"/>
              </a:rPr>
              <a:t>необходимо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предпринять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6525" y="136525"/>
          <a:ext cx="8912225" cy="6727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0"/>
                <a:gridCol w="3357879"/>
                <a:gridCol w="3440429"/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ts val="115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Проблема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Цели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155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Возможные вмешательства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155575">
                <a:tc gridSpan="3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</a:pPr>
                      <a:r>
                        <a:rPr sz="1100" i="1" dirty="0">
                          <a:latin typeface="Times New Roman"/>
                          <a:cs typeface="Times New Roman"/>
                        </a:rPr>
                        <a:t>Функции </a:t>
                      </a:r>
                      <a:r>
                        <a:rPr sz="1100" i="1" spc="-5" dirty="0">
                          <a:latin typeface="Times New Roman"/>
                          <a:cs typeface="Times New Roman"/>
                        </a:rPr>
                        <a:t>тела </a:t>
                      </a:r>
                      <a:r>
                        <a:rPr sz="1100" i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5" dirty="0">
                          <a:latin typeface="Times New Roman"/>
                          <a:cs typeface="Times New Roman"/>
                        </a:rPr>
                        <a:t>активность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активность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  <a:solidFill>
                      <a:srgbClr val="E7FF13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28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Добиться безопасного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перемещения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  <a:solidFill>
                      <a:srgbClr val="E7FF13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432434">
                        <a:lnSpc>
                          <a:spcPts val="132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Обучение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позам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движению с</a:t>
                      </a:r>
                      <a:r>
                        <a:rPr sz="11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использованием 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оборудования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необходимости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  <a:solidFill>
                      <a:srgbClr val="E7FF13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just">
                        <a:lnSpc>
                          <a:spcPts val="128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Увеличить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мобильность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пределах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1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пределами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5" marR="341630" algn="just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дома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(достичь/улучшить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способность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ходьбе, 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подъему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лестнице, использование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личного</a:t>
                      </a:r>
                      <a:r>
                        <a:rPr sz="11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 общественного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транспорта)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28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Обучение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позам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движению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Обследование</a:t>
                      </a:r>
                      <a:r>
                        <a:rPr sz="11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обучение использованию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мобилизации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ts val="116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Коммуникация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28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Улучшить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общение,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речь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осмысление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28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Обучение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под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руководством речевой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языковой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терапии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целью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улучшить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язык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артикуляцию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Обследование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обучение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использованию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вспомогательных технологий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необходимости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Поведение и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настроение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16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Улучшить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поведение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marR="772795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Медикаментозное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лечение,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психотерапия,  бихевиоральная терапия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когнитивная 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бихевиоральная</a:t>
                      </a:r>
                      <a:r>
                        <a:rPr sz="11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терапия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</a:tr>
              <a:tr h="503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165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Нормализовать</a:t>
                      </a:r>
                      <a:r>
                        <a:rPr sz="11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настроение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Уменьшить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депрессию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тревогу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помощью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психологического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консультирования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медикаментов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</a:tr>
              <a:tr h="503174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Боль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17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Уменьшить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боль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320"/>
                        </a:lnSpc>
                        <a:spcBef>
                          <a:spcPts val="10"/>
                        </a:spcBef>
                        <a:tabLst>
                          <a:tab pos="1056640" algn="l"/>
                          <a:tab pos="1974214" algn="l"/>
                          <a:tab pos="2703195" algn="l"/>
                          <a:tab pos="3306445" algn="l"/>
                        </a:tabLst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ики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,	ф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ес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пи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я,	бо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ба	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со  стрессом,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использование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копинга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стратегий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ts val="117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Недержание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468630">
                        <a:lnSpc>
                          <a:spcPts val="1320"/>
                        </a:lnSpc>
                        <a:spcBef>
                          <a:spcPts val="1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Активировать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регуляцию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функции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мочевого 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пузыря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кишечника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marR="234315">
                        <a:lnSpc>
                          <a:spcPts val="1320"/>
                        </a:lnSpc>
                        <a:spcBef>
                          <a:spcPts val="15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Переобучение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мочевого пузыря,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упражнения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для 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мышц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тазового дна, медикаменты,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использование 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катетеров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стом.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Неспособность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к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самообслуживанию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29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Добиться способности самостоятельно</a:t>
                      </a:r>
                      <a:r>
                        <a:rPr sz="11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мыться,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умываться, одеваться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пользоваться</a:t>
                      </a:r>
                      <a:r>
                        <a:rPr sz="110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туалетом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ts val="129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Анализ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составных частей</a:t>
                      </a:r>
                      <a:r>
                        <a:rPr sz="1100" b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деятельности,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marR="109855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восстановлению способности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использованием 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альтернативных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методов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и/или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оборудования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и/или 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переобучение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</a:tr>
              <a:tr h="155575">
                <a:tc gridSpan="3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</a:pPr>
                      <a:r>
                        <a:rPr sz="1100" b="1" i="1" spc="-5" dirty="0">
                          <a:latin typeface="Times New Roman"/>
                          <a:cs typeface="Times New Roman"/>
                        </a:rPr>
                        <a:t>Участие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98500">
                <a:tc>
                  <a:txBody>
                    <a:bodyPr/>
                    <a:lstStyle/>
                    <a:p>
                      <a:pPr marR="97790" indent="1524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Неспособность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самостоятельно  справляться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дома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743585" indent="1524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Обучить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готовить 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пищу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справляться</a:t>
                      </a:r>
                      <a:r>
                        <a:rPr sz="11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  домашними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делами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marR="384810" indent="1524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Анализ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составных частей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деятельности,  восстановление способности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 использованием 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альтернативных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методов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1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вспомогательных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>
                        <a:lnSpc>
                          <a:spcPts val="128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и/или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оборудования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и/или</a:t>
                      </a:r>
                      <a:r>
                        <a:rPr sz="1100" b="1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переобучение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  <a:lnB w="12700">
                      <a:solidFill>
                        <a:srgbClr val="BDBDBD"/>
                      </a:solidFill>
                      <a:prstDash val="solid"/>
                    </a:lnB>
                  </a:tcPr>
                </a:tc>
              </a:tr>
              <a:tr h="806446">
                <a:tc>
                  <a:txBody>
                    <a:bodyPr/>
                    <a:lstStyle/>
                    <a:p>
                      <a:pPr>
                        <a:lnSpc>
                          <a:spcPts val="117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Потеря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занятости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17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Возвращение 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работу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marR="205740" indent="1524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Анализ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составных частей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возможности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начать работать,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восстановление 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способностей,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трудовая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адаптация,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переобучение 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работе, адаптация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оборудование рабочего</a:t>
                      </a:r>
                      <a:r>
                        <a:rPr sz="1100" b="1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места,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>
                        <a:lnSpc>
                          <a:spcPts val="944"/>
                        </a:lnSpc>
                      </a:pP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улучшение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доступа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 поддержка в</a:t>
                      </a:r>
                      <a:r>
                        <a:rPr sz="11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работе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2700">
                      <a:solidFill>
                        <a:srgbClr val="BDBDBD"/>
                      </a:solidFill>
                      <a:prstDash val="solid"/>
                    </a:lnR>
                    <a:lnT w="12700">
                      <a:solidFill>
                        <a:srgbClr val="BDBDBD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256942"/>
            <a:ext cx="5793105" cy="376364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19125" indent="-607060">
              <a:lnSpc>
                <a:spcPct val="100000"/>
              </a:lnSpc>
              <a:spcBef>
                <a:spcPts val="885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400" spc="-5" dirty="0">
                <a:latin typeface="Calibri"/>
                <a:cs typeface="Calibri"/>
              </a:rPr>
              <a:t>Дыхание</a:t>
            </a:r>
            <a:endParaRPr sz="24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400" spc="-5" dirty="0">
                <a:latin typeface="Calibri"/>
                <a:cs typeface="Calibri"/>
              </a:rPr>
              <a:t>Ортостатическая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дисфункция</a:t>
            </a:r>
            <a:endParaRPr sz="24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400" spc="-5" dirty="0">
                <a:latin typeface="Calibri"/>
                <a:cs typeface="Calibri"/>
              </a:rPr>
              <a:t>Стабильность </a:t>
            </a:r>
            <a:r>
              <a:rPr sz="2400" spc="-10" dirty="0">
                <a:latin typeface="Calibri"/>
                <a:cs typeface="Calibri"/>
              </a:rPr>
              <a:t>спины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(позвоночника)</a:t>
            </a:r>
            <a:endParaRPr sz="24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400" spc="-10" dirty="0">
                <a:latin typeface="Calibri"/>
                <a:cs typeface="Calibri"/>
              </a:rPr>
              <a:t>Поддержание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баланса</a:t>
            </a:r>
            <a:endParaRPr sz="24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400" spc="-5" dirty="0">
                <a:latin typeface="Calibri"/>
                <a:cs typeface="Calibri"/>
              </a:rPr>
              <a:t>Сила, </a:t>
            </a:r>
            <a:r>
              <a:rPr sz="2400" spc="-10" dirty="0">
                <a:latin typeface="Calibri"/>
                <a:cs typeface="Calibri"/>
              </a:rPr>
              <a:t>тонус</a:t>
            </a:r>
            <a:endParaRPr sz="24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400" spc="-10" dirty="0">
                <a:latin typeface="Calibri"/>
                <a:cs typeface="Calibri"/>
              </a:rPr>
              <a:t>Функция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руки</a:t>
            </a:r>
            <a:endParaRPr sz="24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400" spc="-10" dirty="0">
                <a:latin typeface="Calibri"/>
                <a:cs typeface="Calibri"/>
              </a:rPr>
              <a:t>Состояние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кожи</a:t>
            </a:r>
            <a:endParaRPr sz="2400">
              <a:latin typeface="Calibri"/>
              <a:cs typeface="Calibri"/>
            </a:endParaRPr>
          </a:p>
          <a:p>
            <a:pPr marL="619125" indent="-607060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619125" algn="l"/>
                <a:tab pos="619760" algn="l"/>
              </a:tabLst>
            </a:pPr>
            <a:r>
              <a:rPr sz="2400" spc="-5" dirty="0">
                <a:latin typeface="Calibri"/>
                <a:cs typeface="Calibri"/>
              </a:rPr>
              <a:t>Функция мочевого пузыря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кишечника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986155"/>
            <a:chOff x="0" y="0"/>
            <a:chExt cx="9144000" cy="98615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835660"/>
            </a:xfrm>
            <a:custGeom>
              <a:avLst/>
              <a:gdLst/>
              <a:ahLst/>
              <a:cxnLst/>
              <a:rect l="l" t="t" r="r" b="b"/>
              <a:pathLst>
                <a:path w="9144000" h="835660">
                  <a:moveTo>
                    <a:pt x="0" y="835151"/>
                  </a:moveTo>
                  <a:lnTo>
                    <a:pt x="9144000" y="83515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5151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4424" y="0"/>
              <a:ext cx="8538718" cy="6201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3239" y="307886"/>
              <a:ext cx="3037078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4662" y="8381"/>
            <a:ext cx="808735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1770" marR="5080" indent="-2719705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Факторы, влияющие </a:t>
            </a:r>
            <a:r>
              <a:rPr sz="2400" dirty="0"/>
              <a:t>на </a:t>
            </a:r>
            <a:r>
              <a:rPr sz="2400" spc="-5" dirty="0"/>
              <a:t>снижение </a:t>
            </a:r>
            <a:r>
              <a:rPr sz="2400" spc="-10" dirty="0"/>
              <a:t>повседневной </a:t>
            </a:r>
            <a:r>
              <a:rPr sz="2400" spc="-5" dirty="0"/>
              <a:t>активности  </a:t>
            </a:r>
            <a:r>
              <a:rPr sz="2400" dirty="0"/>
              <a:t>у </a:t>
            </a:r>
            <a:r>
              <a:rPr sz="2400" spc="-5" dirty="0"/>
              <a:t>пациентов </a:t>
            </a:r>
            <a:r>
              <a:rPr sz="2400" dirty="0"/>
              <a:t>с</a:t>
            </a:r>
            <a:r>
              <a:rPr sz="2400" spc="-5" dirty="0"/>
              <a:t> </a:t>
            </a:r>
            <a:r>
              <a:rPr sz="2400" dirty="0"/>
              <a:t>ТБСМ</a:t>
            </a:r>
            <a:endParaRPr sz="24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81685"/>
            <a:chOff x="0" y="0"/>
            <a:chExt cx="9144000" cy="78168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66544" y="103670"/>
              <a:ext cx="5030597" cy="678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7392" y="168909"/>
            <a:ext cx="4648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Восстановление функции</a:t>
            </a:r>
            <a:r>
              <a:rPr sz="2400" spc="-85" dirty="0"/>
              <a:t> </a:t>
            </a:r>
            <a:r>
              <a:rPr sz="2400" spc="-5" dirty="0"/>
              <a:t>дыхания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02742" y="826135"/>
            <a:ext cx="8140065" cy="59639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6870" marR="6350" indent="-344805" algn="just">
              <a:lnSpc>
                <a:spcPts val="2380"/>
              </a:lnSpc>
              <a:spcBef>
                <a:spcPts val="400"/>
              </a:spcBef>
              <a:buFont typeface="Arial"/>
              <a:buChar char="•"/>
              <a:tabLst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Дыхательные нарушения </a:t>
            </a:r>
            <a:r>
              <a:rPr sz="2200" dirty="0">
                <a:latin typeface="Calibri"/>
                <a:cs typeface="Calibri"/>
              </a:rPr>
              <a:t>особенно </a:t>
            </a:r>
            <a:r>
              <a:rPr sz="2200" spc="-10" dirty="0">
                <a:latin typeface="Calibri"/>
                <a:cs typeface="Calibri"/>
              </a:rPr>
              <a:t>часто возникают </a:t>
            </a:r>
            <a:r>
              <a:rPr sz="2200" dirty="0">
                <a:latin typeface="Calibri"/>
                <a:cs typeface="Calibri"/>
              </a:rPr>
              <a:t>у </a:t>
            </a:r>
            <a:r>
              <a:rPr sz="2200" spc="-5" dirty="0">
                <a:latin typeface="Calibri"/>
                <a:cs typeface="Calibri"/>
              </a:rPr>
              <a:t>пациентов  </a:t>
            </a:r>
            <a:r>
              <a:rPr sz="2200" dirty="0">
                <a:latin typeface="Calibri"/>
                <a:cs typeface="Calibri"/>
              </a:rPr>
              <a:t>с травмой шейного </a:t>
            </a:r>
            <a:r>
              <a:rPr sz="2200" spc="-30" dirty="0">
                <a:latin typeface="Calibri"/>
                <a:cs typeface="Calibri"/>
              </a:rPr>
              <a:t>отдела </a:t>
            </a:r>
            <a:r>
              <a:rPr sz="2200" dirty="0">
                <a:latin typeface="Calibri"/>
                <a:cs typeface="Calibri"/>
              </a:rPr>
              <a:t>позвоночника и спинного</a:t>
            </a:r>
            <a:r>
              <a:rPr sz="2200" spc="-1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мозга.</a:t>
            </a:r>
            <a:endParaRPr sz="2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90000"/>
              </a:lnSpc>
              <a:spcBef>
                <a:spcPts val="495"/>
              </a:spcBef>
              <a:buFont typeface="Arial"/>
              <a:buChar char="•"/>
              <a:tabLst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Оказывая локальное </a:t>
            </a:r>
            <a:r>
              <a:rPr sz="2200" spc="-10" dirty="0">
                <a:latin typeface="Calibri"/>
                <a:cs typeface="Calibri"/>
              </a:rPr>
              <a:t>воздействие </a:t>
            </a:r>
            <a:r>
              <a:rPr sz="2200" dirty="0">
                <a:latin typeface="Calibri"/>
                <a:cs typeface="Calibri"/>
              </a:rPr>
              <a:t>на </a:t>
            </a:r>
            <a:r>
              <a:rPr sz="2200" spc="-10" dirty="0">
                <a:latin typeface="Calibri"/>
                <a:cs typeface="Calibri"/>
              </a:rPr>
              <a:t>верхнюю </a:t>
            </a:r>
            <a:r>
              <a:rPr sz="2200" spc="5" dirty="0">
                <a:latin typeface="Calibri"/>
                <a:cs typeface="Calibri"/>
              </a:rPr>
              <a:t>или </a:t>
            </a:r>
            <a:r>
              <a:rPr sz="2200" spc="-5" dirty="0">
                <a:latin typeface="Calibri"/>
                <a:cs typeface="Calibri"/>
              </a:rPr>
              <a:t>нижнюю  </a:t>
            </a:r>
            <a:r>
              <a:rPr sz="2200" spc="5" dirty="0">
                <a:latin typeface="Calibri"/>
                <a:cs typeface="Calibri"/>
              </a:rPr>
              <a:t>часть </a:t>
            </a:r>
            <a:r>
              <a:rPr sz="2200" spc="-20" dirty="0">
                <a:latin typeface="Calibri"/>
                <a:cs typeface="Calibri"/>
              </a:rPr>
              <a:t>грудной </a:t>
            </a:r>
            <a:r>
              <a:rPr sz="2200" spc="-5" dirty="0">
                <a:latin typeface="Calibri"/>
                <a:cs typeface="Calibri"/>
              </a:rPr>
              <a:t>клетки попеременно, физический терапевт </a:t>
            </a:r>
            <a:r>
              <a:rPr sz="2200" spc="-20" dirty="0">
                <a:latin typeface="Calibri"/>
                <a:cs typeface="Calibri"/>
              </a:rPr>
              <a:t>может  </a:t>
            </a:r>
            <a:r>
              <a:rPr sz="2200" dirty="0">
                <a:latin typeface="Calibri"/>
                <a:cs typeface="Calibri"/>
              </a:rPr>
              <a:t>включать </a:t>
            </a:r>
            <a:r>
              <a:rPr sz="2200" spc="-20" dirty="0">
                <a:latin typeface="Calibri"/>
                <a:cs typeface="Calibri"/>
              </a:rPr>
              <a:t>тот </a:t>
            </a:r>
            <a:r>
              <a:rPr sz="2200" spc="-5" dirty="0">
                <a:latin typeface="Calibri"/>
                <a:cs typeface="Calibri"/>
              </a:rPr>
              <a:t>или </a:t>
            </a:r>
            <a:r>
              <a:rPr sz="2200" dirty="0">
                <a:latin typeface="Calibri"/>
                <a:cs typeface="Calibri"/>
              </a:rPr>
              <a:t>иной </a:t>
            </a:r>
            <a:r>
              <a:rPr sz="2200" spc="-5" dirty="0">
                <a:latin typeface="Calibri"/>
                <a:cs typeface="Calibri"/>
              </a:rPr>
              <a:t>сегмент </a:t>
            </a:r>
            <a:r>
              <a:rPr sz="2200" spc="-10" dirty="0">
                <a:latin typeface="Calibri"/>
                <a:cs typeface="Calibri"/>
              </a:rPr>
              <a:t>легкого </a:t>
            </a:r>
            <a:r>
              <a:rPr sz="2200" spc="5" dirty="0">
                <a:latin typeface="Calibri"/>
                <a:cs typeface="Calibri"/>
              </a:rPr>
              <a:t>в </a:t>
            </a:r>
            <a:r>
              <a:rPr sz="2200" dirty="0">
                <a:latin typeface="Calibri"/>
                <a:cs typeface="Calibri"/>
              </a:rPr>
              <a:t>активную  </a:t>
            </a:r>
            <a:r>
              <a:rPr sz="2200" spc="-5" dirty="0">
                <a:latin typeface="Calibri"/>
                <a:cs typeface="Calibri"/>
              </a:rPr>
              <a:t>деятельность.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90000"/>
              </a:lnSpc>
              <a:buFont typeface="Arial"/>
              <a:buChar char="•"/>
              <a:tabLst>
                <a:tab pos="357505" algn="l"/>
              </a:tabLst>
            </a:pPr>
            <a:r>
              <a:rPr sz="2200" spc="-10" dirty="0">
                <a:latin typeface="Calibri"/>
                <a:cs typeface="Calibri"/>
              </a:rPr>
              <a:t>Дополнительными </a:t>
            </a:r>
            <a:r>
              <a:rPr sz="2200" spc="-5" dirty="0">
                <a:latin typeface="Calibri"/>
                <a:cs typeface="Calibri"/>
              </a:rPr>
              <a:t>приемами </a:t>
            </a:r>
            <a:r>
              <a:rPr sz="2200" spc="-15" dirty="0">
                <a:latin typeface="Calibri"/>
                <a:cs typeface="Calibri"/>
              </a:rPr>
              <a:t>являются </a:t>
            </a:r>
            <a:r>
              <a:rPr sz="2200" spc="-5" dirty="0">
                <a:latin typeface="Calibri"/>
                <a:cs typeface="Calibri"/>
              </a:rPr>
              <a:t>дыхание </a:t>
            </a:r>
            <a:r>
              <a:rPr sz="2200" dirty="0">
                <a:latin typeface="Calibri"/>
                <a:cs typeface="Calibri"/>
              </a:rPr>
              <a:t>через </a:t>
            </a:r>
            <a:r>
              <a:rPr sz="2200" spc="-15" dirty="0">
                <a:latin typeface="Calibri"/>
                <a:cs typeface="Calibri"/>
              </a:rPr>
              <a:t>трубку,  </a:t>
            </a:r>
            <a:r>
              <a:rPr sz="2200" spc="-5" dirty="0">
                <a:latin typeface="Calibri"/>
                <a:cs typeface="Calibri"/>
              </a:rPr>
              <a:t>надувание резиновых камер, </a:t>
            </a:r>
            <a:r>
              <a:rPr sz="2200" dirty="0">
                <a:latin typeface="Calibri"/>
                <a:cs typeface="Calibri"/>
              </a:rPr>
              <a:t>дыхание </a:t>
            </a:r>
            <a:r>
              <a:rPr sz="2200" spc="-5" dirty="0">
                <a:latin typeface="Calibri"/>
                <a:cs typeface="Calibri"/>
              </a:rPr>
              <a:t>через сомкнутый </a:t>
            </a:r>
            <a:r>
              <a:rPr sz="2200" spc="-15" dirty="0">
                <a:latin typeface="Calibri"/>
                <a:cs typeface="Calibri"/>
              </a:rPr>
              <a:t>рот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spc="-55" dirty="0">
                <a:latin typeface="Calibri"/>
                <a:cs typeface="Calibri"/>
              </a:rPr>
              <a:t>т.  </a:t>
            </a:r>
            <a:r>
              <a:rPr sz="2200" spc="-5" dirty="0">
                <a:latin typeface="Calibri"/>
                <a:cs typeface="Calibri"/>
              </a:rPr>
              <a:t>д. </a:t>
            </a:r>
            <a:r>
              <a:rPr sz="2200" spc="-10" dirty="0">
                <a:latin typeface="Calibri"/>
                <a:cs typeface="Calibri"/>
              </a:rPr>
              <a:t>Это увеличивает глубину дыхания </a:t>
            </a:r>
            <a:r>
              <a:rPr sz="2200" dirty="0">
                <a:latin typeface="Calibri"/>
                <a:cs typeface="Calibri"/>
              </a:rPr>
              <a:t>и </a:t>
            </a:r>
            <a:r>
              <a:rPr sz="2200" spc="-15" dirty="0">
                <a:latin typeface="Calibri"/>
                <a:cs typeface="Calibri"/>
              </a:rPr>
              <a:t>стимулирует  </a:t>
            </a:r>
            <a:r>
              <a:rPr sz="2200" spc="-5" dirty="0">
                <a:latin typeface="Calibri"/>
                <a:cs typeface="Calibri"/>
              </a:rPr>
              <a:t>дыхательные </a:t>
            </a:r>
            <a:r>
              <a:rPr sz="2200" dirty="0">
                <a:latin typeface="Calibri"/>
                <a:cs typeface="Calibri"/>
              </a:rPr>
              <a:t>мышцы </a:t>
            </a:r>
            <a:r>
              <a:rPr sz="2200" spc="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дополнительное</a:t>
            </a:r>
            <a:r>
              <a:rPr sz="2200" spc="-1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сопротивление.</a:t>
            </a:r>
            <a:endParaRPr sz="2200">
              <a:latin typeface="Calibri"/>
              <a:cs typeface="Calibri"/>
            </a:endParaRPr>
          </a:p>
          <a:p>
            <a:pPr marL="356870" indent="-344805" algn="just">
              <a:lnSpc>
                <a:spcPts val="2510"/>
              </a:lnSpc>
              <a:spcBef>
                <a:spcPts val="265"/>
              </a:spcBef>
              <a:buFont typeface="Arial"/>
              <a:buChar char="•"/>
              <a:tabLst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В </a:t>
            </a:r>
            <a:r>
              <a:rPr sz="2200" spc="-5" dirty="0">
                <a:latin typeface="Calibri"/>
                <a:cs typeface="Calibri"/>
              </a:rPr>
              <a:t>процессе занятия </a:t>
            </a:r>
            <a:r>
              <a:rPr sz="2200" spc="-15" dirty="0">
                <a:latin typeface="Calibri"/>
                <a:cs typeface="Calibri"/>
              </a:rPr>
              <a:t>следует</a:t>
            </a:r>
            <a:r>
              <a:rPr sz="2200" spc="2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практиковать частую смену</a:t>
            </a:r>
            <a:endParaRPr sz="2200">
              <a:latin typeface="Calibri"/>
              <a:cs typeface="Calibri"/>
            </a:endParaRPr>
          </a:p>
          <a:p>
            <a:pPr marL="356870" algn="just">
              <a:lnSpc>
                <a:spcPts val="2510"/>
              </a:lnSpc>
            </a:pPr>
            <a:r>
              <a:rPr sz="2200" spc="-5" dirty="0">
                <a:latin typeface="Calibri"/>
                <a:cs typeface="Calibri"/>
              </a:rPr>
              <a:t>дренажных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положений.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356870" indent="-344805">
              <a:lnSpc>
                <a:spcPts val="2510"/>
              </a:lnSpc>
              <a:spcBef>
                <a:spcPts val="2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Дыхательные </a:t>
            </a:r>
            <a:r>
              <a:rPr sz="2200" dirty="0">
                <a:latin typeface="Calibri"/>
                <a:cs typeface="Calibri"/>
              </a:rPr>
              <a:t>упражнения </a:t>
            </a:r>
            <a:r>
              <a:rPr sz="2200" spc="-5" dirty="0">
                <a:latin typeface="Calibri"/>
                <a:cs typeface="Calibri"/>
              </a:rPr>
              <a:t>проводятся </a:t>
            </a:r>
            <a:r>
              <a:rPr sz="2200" spc="-15" dirty="0">
                <a:latin typeface="Calibri"/>
                <a:cs typeface="Calibri"/>
              </a:rPr>
              <a:t>3-4 </a:t>
            </a:r>
            <a:r>
              <a:rPr sz="2200" dirty="0">
                <a:latin typeface="Calibri"/>
                <a:cs typeface="Calibri"/>
              </a:rPr>
              <a:t>раза </a:t>
            </a:r>
            <a:r>
              <a:rPr sz="2200" spc="5" dirty="0">
                <a:latin typeface="Calibri"/>
                <a:cs typeface="Calibri"/>
              </a:rPr>
              <a:t>в </a:t>
            </a:r>
            <a:r>
              <a:rPr sz="2200" spc="-5" dirty="0">
                <a:latin typeface="Calibri"/>
                <a:cs typeface="Calibri"/>
              </a:rPr>
              <a:t>день </a:t>
            </a:r>
            <a:r>
              <a:rPr sz="2200" spc="5" dirty="0">
                <a:latin typeface="Calibri"/>
                <a:cs typeface="Calibri"/>
              </a:rPr>
              <a:t>по</a:t>
            </a:r>
            <a:r>
              <a:rPr sz="2200" spc="-18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15-20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Calibri"/>
                <a:cs typeface="Calibri"/>
              </a:rPr>
              <a:t>мин, </a:t>
            </a:r>
            <a:r>
              <a:rPr sz="2200" spc="-5" dirty="0">
                <a:latin typeface="Calibri"/>
                <a:cs typeface="Calibri"/>
              </a:rPr>
              <a:t>перед </a:t>
            </a:r>
            <a:r>
              <a:rPr sz="2200" dirty="0">
                <a:latin typeface="Calibri"/>
                <a:cs typeface="Calibri"/>
              </a:rPr>
              <a:t>этим целесообразно выполнить</a:t>
            </a:r>
            <a:r>
              <a:rPr sz="2200" spc="-1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несколько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ts val="2510"/>
              </a:lnSpc>
            </a:pPr>
            <a:r>
              <a:rPr sz="2200" dirty="0">
                <a:latin typeface="Calibri"/>
                <a:cs typeface="Calibri"/>
              </a:rPr>
              <a:t>общеукрепляющих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упражнений.</a:t>
            </a:r>
            <a:endParaRPr sz="2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200" spc="-5" dirty="0">
                <a:latin typeface="Calibri"/>
                <a:cs typeface="Calibri"/>
              </a:rPr>
              <a:t>Электромиостимуляция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2133600"/>
            <a:ext cx="5830823" cy="381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701" y="1158062"/>
            <a:ext cx="83743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Тренировка </a:t>
            </a:r>
            <a:r>
              <a:rPr sz="2400" b="1" spc="-10" dirty="0">
                <a:latin typeface="Calibri"/>
                <a:cs typeface="Calibri"/>
              </a:rPr>
              <a:t>диафрагмального </a:t>
            </a:r>
            <a:r>
              <a:rPr sz="2400" b="1" spc="-5" dirty="0">
                <a:latin typeface="Calibri"/>
                <a:cs typeface="Calibri"/>
              </a:rPr>
              <a:t>дыхания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" dirty="0">
                <a:latin typeface="Calibri"/>
                <a:cs typeface="Calibri"/>
              </a:rPr>
              <a:t>использованием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PNF</a:t>
            </a:r>
            <a:endParaRPr sz="2400">
              <a:latin typeface="Calibri"/>
              <a:cs typeface="Calibri"/>
            </a:endParaRPr>
          </a:p>
          <a:p>
            <a:pPr marL="6350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у </a:t>
            </a:r>
            <a:r>
              <a:rPr sz="2400" b="1" spc="-5" dirty="0">
                <a:latin typeface="Calibri"/>
                <a:cs typeface="Calibri"/>
              </a:rPr>
              <a:t>пациента </a:t>
            </a:r>
            <a:r>
              <a:rPr sz="2400" b="1" dirty="0">
                <a:latin typeface="Calibri"/>
                <a:cs typeface="Calibri"/>
              </a:rPr>
              <a:t>с ТБСМ </a:t>
            </a:r>
            <a:r>
              <a:rPr sz="2400" b="1" spc="5" dirty="0">
                <a:latin typeface="Calibri"/>
                <a:cs typeface="Calibri"/>
              </a:rPr>
              <a:t>на </a:t>
            </a:r>
            <a:r>
              <a:rPr sz="2400" b="1" dirty="0">
                <a:latin typeface="Calibri"/>
                <a:cs typeface="Calibri"/>
              </a:rPr>
              <a:t>уровне </a:t>
            </a:r>
            <a:r>
              <a:rPr sz="2400" b="1" spc="-10" dirty="0">
                <a:latin typeface="Calibri"/>
                <a:cs typeface="Calibri"/>
              </a:rPr>
              <a:t>С6-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С7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781685"/>
            <a:chOff x="0" y="0"/>
            <a:chExt cx="9144000" cy="78168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765175"/>
            </a:xfrm>
            <a:custGeom>
              <a:avLst/>
              <a:gdLst/>
              <a:ahLst/>
              <a:cxnLst/>
              <a:rect l="l" t="t" r="r" b="b"/>
              <a:pathLst>
                <a:path w="9144000" h="765175">
                  <a:moveTo>
                    <a:pt x="9144000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9144000" y="7650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6544" y="103670"/>
              <a:ext cx="5030597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47392" y="168909"/>
            <a:ext cx="4648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Восстановление функции</a:t>
            </a:r>
            <a:r>
              <a:rPr sz="2400" spc="-85" dirty="0"/>
              <a:t> </a:t>
            </a:r>
            <a:r>
              <a:rPr sz="2400" spc="-5" dirty="0"/>
              <a:t>дыхания</a:t>
            </a:r>
            <a:endParaRPr sz="24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98219"/>
            <a:chOff x="0" y="0"/>
            <a:chExt cx="9144000" cy="99821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835660"/>
            </a:xfrm>
            <a:custGeom>
              <a:avLst/>
              <a:gdLst/>
              <a:ahLst/>
              <a:cxnLst/>
              <a:rect l="l" t="t" r="r" b="b"/>
              <a:pathLst>
                <a:path w="9144000" h="835660">
                  <a:moveTo>
                    <a:pt x="9144000" y="0"/>
                  </a:moveTo>
                  <a:lnTo>
                    <a:pt x="0" y="0"/>
                  </a:lnTo>
                  <a:lnTo>
                    <a:pt x="0" y="835151"/>
                  </a:lnTo>
                  <a:lnTo>
                    <a:pt x="9144000" y="83515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38072" y="0"/>
              <a:ext cx="6621653" cy="6323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1527" y="320078"/>
              <a:ext cx="498170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76016" y="320078"/>
              <a:ext cx="1510030" cy="6780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52544" y="320078"/>
              <a:ext cx="1729486" cy="678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18666" y="21717"/>
            <a:ext cx="61010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6410" marR="5080" indent="-174434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Ранняя тренировка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ортостатической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функции  (Буйлова 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Т.В.,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2019)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747" y="877061"/>
            <a:ext cx="602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4595" algn="l"/>
                <a:tab pos="1835785" algn="l"/>
                <a:tab pos="4213860" algn="l"/>
              </a:tabLst>
            </a:pPr>
            <a:r>
              <a:rPr sz="2400" b="1" spc="-20" dirty="0">
                <a:latin typeface="Calibri"/>
                <a:cs typeface="Calibri"/>
              </a:rPr>
              <a:t>Цель	</a:t>
            </a:r>
            <a:r>
              <a:rPr sz="2400" b="1" dirty="0">
                <a:latin typeface="Calibri"/>
                <a:cs typeface="Calibri"/>
              </a:rPr>
              <a:t>-	</a:t>
            </a:r>
            <a:r>
              <a:rPr sz="2400" spc="-5" dirty="0">
                <a:latin typeface="Calibri"/>
                <a:cs typeface="Calibri"/>
              </a:rPr>
              <a:t>профилактика	постуральной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691" y="1169365"/>
            <a:ext cx="6216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3280" algn="l"/>
                <a:tab pos="3484879" algn="l"/>
                <a:tab pos="4043045" algn="l"/>
                <a:tab pos="5207635" algn="l"/>
              </a:tabLst>
            </a:pPr>
            <a:r>
              <a:rPr sz="2400" spc="-25" dirty="0">
                <a:latin typeface="Calibri"/>
                <a:cs typeface="Calibri"/>
              </a:rPr>
              <a:t>д</a:t>
            </a:r>
            <a:r>
              <a:rPr sz="2400" spc="-5" dirty="0">
                <a:latin typeface="Calibri"/>
                <a:cs typeface="Calibri"/>
              </a:rPr>
              <a:t>озир</a:t>
            </a:r>
            <a:r>
              <a:rPr sz="2400" spc="5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ва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ая	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5" dirty="0">
                <a:latin typeface="Calibri"/>
                <a:cs typeface="Calibri"/>
              </a:rPr>
              <a:t>г</a:t>
            </a:r>
            <a:r>
              <a:rPr sz="2400" spc="-20" dirty="0">
                <a:latin typeface="Calibri"/>
                <a:cs typeface="Calibri"/>
              </a:rPr>
              <a:t>р</a:t>
            </a:r>
            <a:r>
              <a:rPr sz="2400" spc="-10" dirty="0">
                <a:latin typeface="Calibri"/>
                <a:cs typeface="Calibri"/>
              </a:rPr>
              <a:t>уз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dirty="0">
                <a:latin typeface="Calibri"/>
                <a:cs typeface="Calibri"/>
              </a:rPr>
              <a:t>а	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а	</a:t>
            </a:r>
            <a:r>
              <a:rPr sz="2400" spc="-10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ос</a:t>
            </a:r>
            <a:r>
              <a:rPr sz="2400" spc="-110" dirty="0">
                <a:latin typeface="Calibri"/>
                <a:cs typeface="Calibri"/>
              </a:rPr>
              <a:t>у</a:t>
            </a:r>
            <a:r>
              <a:rPr sz="2400" spc="-5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ы	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иж</a:t>
            </a:r>
            <a:r>
              <a:rPr sz="2400" spc="-2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2531" y="877061"/>
            <a:ext cx="1741805" cy="6838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161290">
              <a:lnSpc>
                <a:spcPts val="2300"/>
              </a:lnSpc>
              <a:spcBef>
                <a:spcPts val="660"/>
              </a:spcBef>
            </a:pPr>
            <a:r>
              <a:rPr sz="2400" spc="5" dirty="0">
                <a:latin typeface="Calibri"/>
                <a:cs typeface="Calibri"/>
              </a:rPr>
              <a:t>г</a:t>
            </a:r>
            <a:r>
              <a:rPr sz="2400" dirty="0">
                <a:latin typeface="Calibri"/>
                <a:cs typeface="Calibri"/>
              </a:rPr>
              <a:t>ип</a:t>
            </a:r>
            <a:r>
              <a:rPr sz="2400" spc="-45" dirty="0">
                <a:latin typeface="Calibri"/>
                <a:cs typeface="Calibri"/>
              </a:rPr>
              <a:t>о</a:t>
            </a:r>
            <a:r>
              <a:rPr sz="2400" spc="-2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нз</a:t>
            </a:r>
            <a:r>
              <a:rPr sz="2400" dirty="0">
                <a:latin typeface="Calibri"/>
                <a:cs typeface="Calibri"/>
              </a:rPr>
              <a:t>ии,  </a:t>
            </a:r>
            <a:r>
              <a:rPr sz="2400" spc="-35" dirty="0">
                <a:latin typeface="Calibri"/>
                <a:cs typeface="Calibri"/>
              </a:rPr>
              <a:t>к</a:t>
            </a:r>
            <a:r>
              <a:rPr sz="2400" spc="-5" dirty="0">
                <a:latin typeface="Calibri"/>
                <a:cs typeface="Calibri"/>
              </a:rPr>
              <a:t>о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еч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ос</a:t>
            </a:r>
            <a:r>
              <a:rPr sz="2400" spc="-20" dirty="0">
                <a:latin typeface="Calibri"/>
                <a:cs typeface="Calibri"/>
              </a:rPr>
              <a:t>т</a:t>
            </a:r>
            <a:r>
              <a:rPr sz="2400" dirty="0">
                <a:latin typeface="Calibri"/>
                <a:cs typeface="Calibri"/>
              </a:rPr>
              <a:t>ей,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1462532"/>
            <a:ext cx="8526780" cy="3026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тренинг </a:t>
            </a:r>
            <a:r>
              <a:rPr sz="2400" spc="-10" dirty="0">
                <a:latin typeface="Calibri"/>
                <a:cs typeface="Calibri"/>
              </a:rPr>
              <a:t>функции </a:t>
            </a:r>
            <a:r>
              <a:rPr sz="2400" spc="-5" dirty="0">
                <a:latin typeface="Calibri"/>
                <a:cs typeface="Calibri"/>
              </a:rPr>
              <a:t>мочевого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пузыря.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Calibri"/>
              <a:cs typeface="Calibri"/>
            </a:endParaRPr>
          </a:p>
          <a:p>
            <a:pPr marL="356870" marR="5715" indent="-344805" algn="just">
              <a:lnSpc>
                <a:spcPct val="80100"/>
              </a:lnSpc>
              <a:buFont typeface="Arial"/>
              <a:buChar char="•"/>
              <a:tabLst>
                <a:tab pos="357505" algn="l"/>
              </a:tabLst>
            </a:pPr>
            <a:r>
              <a:rPr sz="2400" spc="-45" dirty="0">
                <a:latin typeface="Calibri"/>
                <a:cs typeface="Calibri"/>
              </a:rPr>
              <a:t>Головной </a:t>
            </a:r>
            <a:r>
              <a:rPr sz="2400" spc="-10" dirty="0">
                <a:latin typeface="Calibri"/>
                <a:cs typeface="Calibri"/>
              </a:rPr>
              <a:t>конец кровати приподнимается на </a:t>
            </a:r>
            <a:r>
              <a:rPr sz="2400" dirty="0">
                <a:latin typeface="Calibri"/>
                <a:cs typeface="Calibri"/>
              </a:rPr>
              <a:t>15—20° </a:t>
            </a:r>
            <a:r>
              <a:rPr sz="2400" spc="-20" dirty="0">
                <a:latin typeface="Calibri"/>
                <a:cs typeface="Calibri"/>
              </a:rPr>
              <a:t>уже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15" dirty="0">
                <a:latin typeface="Calibri"/>
                <a:cs typeface="Calibri"/>
              </a:rPr>
              <a:t>конце </a:t>
            </a:r>
            <a:r>
              <a:rPr sz="2400" spc="5" dirty="0">
                <a:latin typeface="Calibri"/>
                <a:cs typeface="Calibri"/>
              </a:rPr>
              <a:t>1-й </a:t>
            </a:r>
            <a:r>
              <a:rPr sz="2400" spc="-20" dirty="0">
                <a:latin typeface="Calibri"/>
                <a:cs typeface="Calibri"/>
              </a:rPr>
              <a:t>недели </a:t>
            </a:r>
            <a:r>
              <a:rPr sz="2400" spc="-5" dirty="0">
                <a:latin typeface="Calibri"/>
                <a:cs typeface="Calibri"/>
              </a:rPr>
              <a:t>вначале </a:t>
            </a:r>
            <a:r>
              <a:rPr sz="2400" spc="-1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5-10 мин. </a:t>
            </a:r>
            <a:r>
              <a:rPr sz="2400" spc="-15" dirty="0">
                <a:latin typeface="Calibri"/>
                <a:cs typeface="Calibri"/>
              </a:rPr>
              <a:t>(контроль пульса, </a:t>
            </a:r>
            <a:r>
              <a:rPr sz="2400" spc="20" dirty="0">
                <a:latin typeface="Calibri"/>
                <a:cs typeface="Calibri"/>
              </a:rPr>
              <a:t>АД,  </a:t>
            </a:r>
            <a:r>
              <a:rPr sz="2400" spc="-5" dirty="0">
                <a:latin typeface="Calibri"/>
                <a:cs typeface="Calibri"/>
              </a:rPr>
              <a:t>вегетативных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реакций)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01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К </a:t>
            </a:r>
            <a:r>
              <a:rPr sz="2400" spc="-20" dirty="0">
                <a:latin typeface="Calibri"/>
                <a:cs typeface="Calibri"/>
              </a:rPr>
              <a:t>концу </a:t>
            </a:r>
            <a:r>
              <a:rPr sz="2400" spc="-10" dirty="0">
                <a:latin typeface="Calibri"/>
                <a:cs typeface="Calibri"/>
              </a:rPr>
              <a:t>1-го </a:t>
            </a:r>
            <a:r>
              <a:rPr sz="2400" spc="-5" dirty="0">
                <a:latin typeface="Calibri"/>
                <a:cs typeface="Calibri"/>
              </a:rPr>
              <a:t>месяца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20" dirty="0">
                <a:latin typeface="Calibri"/>
                <a:cs typeface="Calibri"/>
              </a:rPr>
              <a:t>угол </a:t>
            </a:r>
            <a:r>
              <a:rPr sz="2400" spc="-5" dirty="0">
                <a:latin typeface="Calibri"/>
                <a:cs typeface="Calibri"/>
              </a:rPr>
              <a:t>наклона </a:t>
            </a:r>
            <a:r>
              <a:rPr sz="2400" spc="-10" dirty="0">
                <a:latin typeface="Calibri"/>
                <a:cs typeface="Calibri"/>
              </a:rPr>
              <a:t>поворотного </a:t>
            </a:r>
            <a:r>
              <a:rPr sz="2400" spc="-25" dirty="0">
                <a:latin typeface="Calibri"/>
                <a:cs typeface="Calibri"/>
              </a:rPr>
              <a:t>стола </a:t>
            </a:r>
            <a:r>
              <a:rPr sz="2400" dirty="0">
                <a:latin typeface="Calibri"/>
                <a:cs typeface="Calibri"/>
              </a:rPr>
              <a:t>или  </a:t>
            </a:r>
            <a:r>
              <a:rPr sz="2400" spc="-5" dirty="0">
                <a:latin typeface="Calibri"/>
                <a:cs typeface="Calibri"/>
              </a:rPr>
              <a:t>специальной кровати </a:t>
            </a:r>
            <a:r>
              <a:rPr sz="2400" spc="-10" dirty="0">
                <a:latin typeface="Calibri"/>
                <a:cs typeface="Calibri"/>
              </a:rPr>
              <a:t>увеличивается </a:t>
            </a:r>
            <a:r>
              <a:rPr sz="2400" spc="-25" dirty="0">
                <a:latin typeface="Calibri"/>
                <a:cs typeface="Calibri"/>
              </a:rPr>
              <a:t>до </a:t>
            </a:r>
            <a:r>
              <a:rPr sz="2400" spc="-5" dirty="0">
                <a:latin typeface="Calibri"/>
                <a:cs typeface="Calibri"/>
              </a:rPr>
              <a:t>40-60-90°, </a:t>
            </a:r>
            <a:r>
              <a:rPr sz="2400" dirty="0">
                <a:latin typeface="Calibri"/>
                <a:cs typeface="Calibri"/>
              </a:rPr>
              <a:t>а  </a:t>
            </a:r>
            <a:r>
              <a:rPr sz="2400" spc="-15" dirty="0">
                <a:latin typeface="Calibri"/>
                <a:cs typeface="Calibri"/>
              </a:rPr>
              <a:t>продолжительность </a:t>
            </a:r>
            <a:r>
              <a:rPr sz="2400" spc="-10" dirty="0">
                <a:latin typeface="Calibri"/>
                <a:cs typeface="Calibri"/>
              </a:rPr>
              <a:t>процедуры </a:t>
            </a:r>
            <a:r>
              <a:rPr sz="2400" dirty="0">
                <a:latin typeface="Calibri"/>
                <a:cs typeface="Calibri"/>
              </a:rPr>
              <a:t>— </a:t>
            </a:r>
            <a:r>
              <a:rPr sz="2400" spc="-10" dirty="0">
                <a:latin typeface="Calibri"/>
                <a:cs typeface="Calibri"/>
              </a:rPr>
              <a:t>до </a:t>
            </a:r>
            <a:r>
              <a:rPr sz="2400" spc="5" dirty="0">
                <a:latin typeface="Calibri"/>
                <a:cs typeface="Calibri"/>
              </a:rPr>
              <a:t>15—20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мин.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267" y="4462729"/>
            <a:ext cx="34315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  <a:tab pos="2207260" algn="l"/>
              </a:tabLst>
            </a:pPr>
            <a:r>
              <a:rPr sz="2400" spc="-15" dirty="0">
                <a:latin typeface="Calibri"/>
                <a:cs typeface="Calibri"/>
              </a:rPr>
              <a:t>Увеличение	</a:t>
            </a:r>
            <a:r>
              <a:rPr sz="2400" spc="-5" dirty="0">
                <a:latin typeface="Calibri"/>
                <a:cs typeface="Calibri"/>
              </a:rPr>
              <a:t>повторов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2691" y="4755895"/>
            <a:ext cx="5024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8679" algn="l"/>
              </a:tabLst>
            </a:pPr>
            <a:r>
              <a:rPr sz="2400" dirty="0">
                <a:latin typeface="Calibri"/>
                <a:cs typeface="Calibri"/>
              </a:rPr>
              <a:t>п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spc="-70" dirty="0">
                <a:latin typeface="Calibri"/>
                <a:cs typeface="Calibri"/>
              </a:rPr>
              <a:t>о</a:t>
            </a:r>
            <a:r>
              <a:rPr sz="2400" spc="-20" dirty="0">
                <a:latin typeface="Calibri"/>
                <a:cs typeface="Calibri"/>
              </a:rPr>
              <a:t>д</a:t>
            </a:r>
            <a:r>
              <a:rPr sz="2400" spc="-45" dirty="0">
                <a:latin typeface="Calibri"/>
                <a:cs typeface="Calibri"/>
              </a:rPr>
              <a:t>о</a:t>
            </a:r>
            <a:r>
              <a:rPr sz="2400" spc="-5" dirty="0">
                <a:latin typeface="Calibri"/>
                <a:cs typeface="Calibri"/>
              </a:rPr>
              <a:t>лжи</a:t>
            </a:r>
            <a:r>
              <a:rPr sz="2400" spc="-15" dirty="0">
                <a:latin typeface="Calibri"/>
                <a:cs typeface="Calibri"/>
              </a:rPr>
              <a:t>т</a:t>
            </a:r>
            <a:r>
              <a:rPr sz="2400" spc="-45" dirty="0">
                <a:latin typeface="Calibri"/>
                <a:cs typeface="Calibri"/>
              </a:rPr>
              <a:t>е</a:t>
            </a:r>
            <a:r>
              <a:rPr sz="2400" spc="-5" dirty="0">
                <a:latin typeface="Calibri"/>
                <a:cs typeface="Calibri"/>
              </a:rPr>
              <a:t>ль</a:t>
            </a:r>
            <a:r>
              <a:rPr sz="2400" spc="-15" dirty="0">
                <a:latin typeface="Calibri"/>
                <a:cs typeface="Calibri"/>
              </a:rPr>
              <a:t>н</a:t>
            </a:r>
            <a:r>
              <a:rPr sz="2400" spc="-5" dirty="0">
                <a:latin typeface="Calibri"/>
                <a:cs typeface="Calibri"/>
              </a:rPr>
              <a:t>ость</a:t>
            </a:r>
            <a:r>
              <a:rPr sz="2400" dirty="0">
                <a:latin typeface="Calibri"/>
                <a:cs typeface="Calibri"/>
              </a:rPr>
              <a:t>ю	п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еб</a:t>
            </a:r>
            <a:r>
              <a:rPr sz="2400" spc="5" dirty="0">
                <a:latin typeface="Calibri"/>
                <a:cs typeface="Calibri"/>
              </a:rPr>
              <a:t>ы</a:t>
            </a:r>
            <a:r>
              <a:rPr sz="2400" dirty="0">
                <a:latin typeface="Calibri"/>
                <a:cs typeface="Calibri"/>
              </a:rPr>
              <a:t>ва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1925" y="4462729"/>
            <a:ext cx="4812030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595"/>
              </a:lnSpc>
              <a:spcBef>
                <a:spcPts val="100"/>
              </a:spcBef>
              <a:tabLst>
                <a:tab pos="636905" algn="l"/>
                <a:tab pos="1347470" algn="l"/>
                <a:tab pos="2094230" algn="l"/>
                <a:tab pos="2548890" algn="l"/>
                <a:tab pos="3481704" algn="l"/>
                <a:tab pos="3921125" algn="l"/>
              </a:tabLst>
            </a:pPr>
            <a:r>
              <a:rPr sz="2400" spc="-25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о	</a:t>
            </a:r>
            <a:r>
              <a:rPr sz="2400" spc="5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3	</a:t>
            </a:r>
            <a:r>
              <a:rPr sz="2400" spc="5" dirty="0">
                <a:latin typeface="Calibri"/>
                <a:cs typeface="Calibri"/>
              </a:rPr>
              <a:t>р</a:t>
            </a:r>
            <a:r>
              <a:rPr sz="2400" dirty="0">
                <a:latin typeface="Calibri"/>
                <a:cs typeface="Calibri"/>
              </a:rPr>
              <a:t>аз	в	</a:t>
            </a:r>
            <a:r>
              <a:rPr sz="2400" spc="-50" dirty="0">
                <a:latin typeface="Calibri"/>
                <a:cs typeface="Calibri"/>
              </a:rPr>
              <a:t>д</a:t>
            </a:r>
            <a:r>
              <a:rPr sz="2400" dirty="0">
                <a:latin typeface="Calibri"/>
                <a:cs typeface="Calibri"/>
              </a:rPr>
              <a:t>е</a:t>
            </a:r>
            <a:r>
              <a:rPr sz="2400" spc="-10" dirty="0">
                <a:latin typeface="Calibri"/>
                <a:cs typeface="Calibri"/>
              </a:rPr>
              <a:t>н</a:t>
            </a:r>
            <a:r>
              <a:rPr sz="2400" dirty="0">
                <a:latin typeface="Calibri"/>
                <a:cs typeface="Calibri"/>
              </a:rPr>
              <a:t>ь	с	</a:t>
            </a:r>
            <a:r>
              <a:rPr sz="2400" spc="-5" dirty="0">
                <a:latin typeface="Calibri"/>
                <a:cs typeface="Calibri"/>
              </a:rPr>
              <a:t>об</a:t>
            </a:r>
            <a:r>
              <a:rPr sz="2400" spc="-30" dirty="0">
                <a:latin typeface="Calibri"/>
                <a:cs typeface="Calibri"/>
              </a:rPr>
              <a:t>щ</a:t>
            </a:r>
            <a:r>
              <a:rPr sz="2400" dirty="0">
                <a:latin typeface="Calibri"/>
                <a:cs typeface="Calibri"/>
              </a:rPr>
              <a:t>ей</a:t>
            </a:r>
            <a:endParaRPr sz="2400">
              <a:latin typeface="Calibri"/>
              <a:cs typeface="Calibri"/>
            </a:endParaRPr>
          </a:p>
          <a:p>
            <a:pPr marR="217170" algn="ctr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4990" y="4755895"/>
            <a:ext cx="1880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вертикальном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267" y="5048503"/>
            <a:ext cx="8526145" cy="1708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положении </a:t>
            </a:r>
            <a:r>
              <a:rPr sz="2400" spc="-10" dirty="0">
                <a:latin typeface="Calibri"/>
                <a:cs typeface="Calibri"/>
              </a:rPr>
              <a:t>до </a:t>
            </a:r>
            <a:r>
              <a:rPr sz="2400" spc="5" dirty="0">
                <a:latin typeface="Calibri"/>
                <a:cs typeface="Calibri"/>
              </a:rPr>
              <a:t>45-60 </a:t>
            </a:r>
            <a:r>
              <a:rPr sz="2400" dirty="0">
                <a:latin typeface="Calibri"/>
                <a:cs typeface="Calibri"/>
              </a:rPr>
              <a:t>мин в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сутки.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0000"/>
              </a:lnSpc>
              <a:buFont typeface="Arial"/>
              <a:buChar char="•"/>
              <a:tabLst>
                <a:tab pos="357505" algn="l"/>
              </a:tabLst>
            </a:pPr>
            <a:r>
              <a:rPr sz="2400" spc="-10" dirty="0">
                <a:latin typeface="Calibri"/>
                <a:cs typeface="Calibri"/>
              </a:rPr>
              <a:t>Во </a:t>
            </a:r>
            <a:r>
              <a:rPr sz="2400" spc="-5" dirty="0">
                <a:latin typeface="Calibri"/>
                <a:cs typeface="Calibri"/>
              </a:rPr>
              <a:t>время пребывания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полувертикальном </a:t>
            </a:r>
            <a:r>
              <a:rPr sz="2400" spc="-10" dirty="0">
                <a:latin typeface="Calibri"/>
                <a:cs typeface="Calibri"/>
              </a:rPr>
              <a:t>положении </a:t>
            </a:r>
            <a:r>
              <a:rPr sz="2400" dirty="0">
                <a:latin typeface="Calibri"/>
                <a:cs typeface="Calibri"/>
              </a:rPr>
              <a:t>-  </a:t>
            </a:r>
            <a:r>
              <a:rPr sz="2400" spc="-5" dirty="0">
                <a:latin typeface="Calibri"/>
                <a:cs typeface="Calibri"/>
              </a:rPr>
              <a:t>упражнения по имитации </a:t>
            </a:r>
            <a:r>
              <a:rPr sz="2400" spc="-20" dirty="0">
                <a:latin typeface="Calibri"/>
                <a:cs typeface="Calibri"/>
              </a:rPr>
              <a:t>ходьбы </a:t>
            </a:r>
            <a:r>
              <a:rPr sz="2400" spc="-10" dirty="0">
                <a:latin typeface="Calibri"/>
                <a:cs typeface="Calibri"/>
              </a:rPr>
              <a:t>путем </a:t>
            </a:r>
            <a:r>
              <a:rPr sz="2400" spc="-5" dirty="0">
                <a:latin typeface="Calibri"/>
                <a:cs typeface="Calibri"/>
              </a:rPr>
              <a:t>переноса </a:t>
            </a:r>
            <a:r>
              <a:rPr sz="2400" spc="-10" dirty="0">
                <a:latin typeface="Calibri"/>
                <a:cs typeface="Calibri"/>
              </a:rPr>
              <a:t>тяжести  </a:t>
            </a:r>
            <a:r>
              <a:rPr sz="2400" spc="-20" dirty="0">
                <a:latin typeface="Calibri"/>
                <a:cs typeface="Calibri"/>
              </a:rPr>
              <a:t>тела </a:t>
            </a:r>
            <a:r>
              <a:rPr sz="2400" spc="-10" dirty="0">
                <a:latin typeface="Calibri"/>
                <a:cs typeface="Calibri"/>
              </a:rPr>
              <a:t>на </a:t>
            </a:r>
            <a:r>
              <a:rPr sz="2400" spc="-20" dirty="0">
                <a:latin typeface="Calibri"/>
                <a:cs typeface="Calibri"/>
              </a:rPr>
              <a:t>одну </a:t>
            </a:r>
            <a:r>
              <a:rPr sz="2400" spc="-5" dirty="0">
                <a:latin typeface="Calibri"/>
                <a:cs typeface="Calibri"/>
              </a:rPr>
              <a:t>из </a:t>
            </a:r>
            <a:r>
              <a:rPr sz="2400" spc="-10" dirty="0">
                <a:latin typeface="Calibri"/>
                <a:cs typeface="Calibri"/>
              </a:rPr>
              <a:t>опирающихся на </a:t>
            </a:r>
            <a:r>
              <a:rPr sz="2400" spc="-15" dirty="0">
                <a:latin typeface="Calibri"/>
                <a:cs typeface="Calibri"/>
              </a:rPr>
              <a:t>подставку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ног.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732231"/>
            <a:ext cx="8332470" cy="3278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Организация движений в </a:t>
            </a:r>
            <a:r>
              <a:rPr sz="2000" spc="-25" dirty="0">
                <a:latin typeface="Calibri"/>
                <a:cs typeface="Calibri"/>
              </a:rPr>
              <a:t>поле </a:t>
            </a:r>
            <a:r>
              <a:rPr sz="2000" spc="-10" dirty="0">
                <a:latin typeface="Calibri"/>
                <a:cs typeface="Calibri"/>
              </a:rPr>
              <a:t>земного </a:t>
            </a:r>
            <a:r>
              <a:rPr sz="2000" spc="-15" dirty="0">
                <a:latin typeface="Calibri"/>
                <a:cs typeface="Calibri"/>
              </a:rPr>
              <a:t>тяготения </a:t>
            </a:r>
            <a:r>
              <a:rPr sz="2000" spc="-10" dirty="0">
                <a:latin typeface="Calibri"/>
                <a:cs typeface="Calibri"/>
              </a:rPr>
              <a:t>по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группам,</a:t>
            </a:r>
            <a:endParaRPr sz="2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применяемым </a:t>
            </a:r>
            <a:r>
              <a:rPr sz="2000" spc="-5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соответствии </a:t>
            </a:r>
            <a:r>
              <a:rPr sz="2000" spc="-5" dirty="0">
                <a:latin typeface="Calibri"/>
                <a:cs typeface="Calibri"/>
              </a:rPr>
              <a:t>с </a:t>
            </a:r>
            <a:r>
              <a:rPr sz="2000" spc="-15" dirty="0">
                <a:latin typeface="Calibri"/>
                <a:cs typeface="Calibri"/>
              </a:rPr>
              <a:t>тяжестью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повреждения.</a:t>
            </a:r>
            <a:endParaRPr sz="2000">
              <a:latin typeface="Calibri"/>
              <a:cs typeface="Calibri"/>
            </a:endParaRPr>
          </a:p>
          <a:p>
            <a:pPr marL="469900" indent="-457834" algn="just">
              <a:lnSpc>
                <a:spcPct val="100000"/>
              </a:lnSpc>
              <a:spcBef>
                <a:spcPts val="409"/>
              </a:spcBef>
              <a:buAutoNum type="arabicPeriod" startAt="2"/>
              <a:tabLst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Организация </a:t>
            </a:r>
            <a:r>
              <a:rPr sz="2000" spc="-10" dirty="0">
                <a:latin typeface="Calibri"/>
                <a:cs typeface="Calibri"/>
              </a:rPr>
              <a:t>движений </a:t>
            </a:r>
            <a:r>
              <a:rPr sz="2000" spc="-5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координатах </a:t>
            </a:r>
            <a:r>
              <a:rPr sz="2000" spc="-5" dirty="0">
                <a:latin typeface="Calibri"/>
                <a:cs typeface="Calibri"/>
              </a:rPr>
              <a:t>собственно </a:t>
            </a:r>
            <a:r>
              <a:rPr sz="2000" spc="-10" dirty="0">
                <a:latin typeface="Calibri"/>
                <a:cs typeface="Calibri"/>
              </a:rPr>
              <a:t>тела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основанных</a:t>
            </a:r>
            <a:endParaRPr sz="2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на </a:t>
            </a:r>
            <a:r>
              <a:rPr sz="2000" spc="-15" dirty="0">
                <a:latin typeface="Calibri"/>
                <a:cs typeface="Calibri"/>
              </a:rPr>
              <a:t>врожденных </a:t>
            </a:r>
            <a:r>
              <a:rPr sz="2000" spc="-5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приобретенных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автоматизмах.</a:t>
            </a:r>
            <a:endParaRPr sz="2000">
              <a:latin typeface="Calibri"/>
              <a:cs typeface="Calibri"/>
            </a:endParaRPr>
          </a:p>
          <a:p>
            <a:pPr marL="469900" indent="-457834" algn="just">
              <a:lnSpc>
                <a:spcPct val="100000"/>
              </a:lnSpc>
              <a:spcBef>
                <a:spcPts val="385"/>
              </a:spcBef>
              <a:buAutoNum type="arabicPeriod" startAt="3"/>
              <a:tabLst>
                <a:tab pos="470534" algn="l"/>
              </a:tabLst>
            </a:pPr>
            <a:r>
              <a:rPr sz="2000" spc="-10" dirty="0">
                <a:latin typeface="Calibri"/>
                <a:cs typeface="Calibri"/>
              </a:rPr>
              <a:t>Построение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движений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тела</a:t>
            </a:r>
            <a:r>
              <a:rPr sz="2000" spc="3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его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частей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координатах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окружающего</a:t>
            </a:r>
            <a:endParaRPr sz="2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предметного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пространства.</a:t>
            </a:r>
            <a:endParaRPr sz="20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409"/>
              </a:spcBef>
              <a:buAutoNum type="arabicPeriod" startAt="4"/>
              <a:tabLst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Организация </a:t>
            </a:r>
            <a:r>
              <a:rPr sz="2000" spc="-10" dirty="0">
                <a:latin typeface="Calibri"/>
                <a:cs typeface="Calibri"/>
              </a:rPr>
              <a:t>движений </a:t>
            </a:r>
            <a:r>
              <a:rPr sz="2000" spc="-5" dirty="0">
                <a:latin typeface="Calibri"/>
                <a:cs typeface="Calibri"/>
              </a:rPr>
              <a:t>в реально </a:t>
            </a:r>
            <a:r>
              <a:rPr sz="2000" spc="-10" dirty="0">
                <a:latin typeface="Calibri"/>
                <a:cs typeface="Calibri"/>
              </a:rPr>
              <a:t>существующей среде, имеющей  </a:t>
            </a:r>
            <a:r>
              <a:rPr sz="2000" dirty="0">
                <a:latin typeface="Calibri"/>
                <a:cs typeface="Calibri"/>
              </a:rPr>
              <a:t>смысловые </a:t>
            </a:r>
            <a:r>
              <a:rPr sz="2000" spc="-5" dirty="0">
                <a:latin typeface="Calibri"/>
                <a:cs typeface="Calibri"/>
              </a:rPr>
              <a:t>связи </a:t>
            </a:r>
            <a:r>
              <a:rPr sz="2000" spc="-20" dirty="0">
                <a:latin typeface="Calibri"/>
                <a:cs typeface="Calibri"/>
              </a:rPr>
              <a:t>между </a:t>
            </a:r>
            <a:r>
              <a:rPr sz="2000" spc="-10" dirty="0">
                <a:latin typeface="Calibri"/>
                <a:cs typeface="Calibri"/>
              </a:rPr>
              <a:t>предметами </a:t>
            </a:r>
            <a:r>
              <a:rPr sz="2000" spc="-5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действий, </a:t>
            </a:r>
            <a:r>
              <a:rPr sz="2000" spc="-5" dirty="0">
                <a:latin typeface="Calibri"/>
                <a:cs typeface="Calibri"/>
              </a:rPr>
              <a:t>имеющих </a:t>
            </a:r>
            <a:r>
              <a:rPr sz="2000" dirty="0">
                <a:latin typeface="Calibri"/>
                <a:cs typeface="Calibri"/>
              </a:rPr>
              <a:t>смысловую  </a:t>
            </a:r>
            <a:r>
              <a:rPr sz="2000" spc="-10" dirty="0">
                <a:latin typeface="Calibri"/>
                <a:cs typeface="Calibri"/>
              </a:rPr>
              <a:t>структуру </a:t>
            </a:r>
            <a:r>
              <a:rPr sz="2000" spc="-5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соответствующий ей </a:t>
            </a:r>
            <a:r>
              <a:rPr sz="2000" spc="-15" dirty="0">
                <a:latin typeface="Calibri"/>
                <a:cs typeface="Calibri"/>
              </a:rPr>
              <a:t>двигательный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состав.</a:t>
            </a:r>
            <a:endParaRPr sz="2000">
              <a:latin typeface="Calibri"/>
              <a:cs typeface="Calibri"/>
            </a:endParaRPr>
          </a:p>
          <a:p>
            <a:pPr marL="527685" indent="-515620" algn="just">
              <a:lnSpc>
                <a:spcPct val="100000"/>
              </a:lnSpc>
              <a:spcBef>
                <a:spcPts val="414"/>
              </a:spcBef>
              <a:buAutoNum type="arabicPeriod" startAt="4"/>
              <a:tabLst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Организация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движений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мыслимой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(идеально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существующей)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8702" y="3985971"/>
            <a:ext cx="239014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3845" algn="l"/>
                <a:tab pos="1061085" algn="l"/>
                <a:tab pos="2250440" algn="l"/>
              </a:tabLst>
            </a:pPr>
            <a:r>
              <a:rPr sz="2000" spc="-5" dirty="0">
                <a:latin typeface="Calibri"/>
                <a:cs typeface="Calibri"/>
              </a:rPr>
              <a:t>в	с</a:t>
            </a:r>
            <a:r>
              <a:rPr sz="2000" dirty="0">
                <a:latin typeface="Calibri"/>
                <a:cs typeface="Calibri"/>
              </a:rPr>
              <a:t>р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40" dirty="0">
                <a:latin typeface="Calibri"/>
                <a:cs typeface="Calibri"/>
              </a:rPr>
              <a:t>д</a:t>
            </a:r>
            <a:r>
              <a:rPr sz="2000" spc="-5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	р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20" dirty="0">
                <a:latin typeface="Calibri"/>
                <a:cs typeface="Calibri"/>
              </a:rPr>
              <a:t>а</a:t>
            </a:r>
            <a:r>
              <a:rPr sz="2000" spc="-20" dirty="0">
                <a:latin typeface="Calibri"/>
                <a:cs typeface="Calibri"/>
              </a:rPr>
              <a:t>л</a:t>
            </a:r>
            <a:r>
              <a:rPr sz="2000" spc="15" dirty="0">
                <a:latin typeface="Calibri"/>
                <a:cs typeface="Calibri"/>
              </a:rPr>
              <a:t>ь</a:t>
            </a:r>
            <a:r>
              <a:rPr sz="2000" spc="-20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движений-действий,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470" y="3985971"/>
            <a:ext cx="5398135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94155" algn="l"/>
                <a:tab pos="1927225" algn="l"/>
                <a:tab pos="2268220" algn="l"/>
                <a:tab pos="2540000" algn="l"/>
                <a:tab pos="3311525" algn="l"/>
                <a:tab pos="3704590" algn="l"/>
                <a:tab pos="3726179" algn="l"/>
                <a:tab pos="4342130" algn="l"/>
              </a:tabLst>
            </a:pPr>
            <a:r>
              <a:rPr sz="2000" spc="-10" dirty="0">
                <a:latin typeface="Calibri"/>
                <a:cs typeface="Calibri"/>
              </a:rPr>
              <a:t>предметной	</a:t>
            </a:r>
            <a:r>
              <a:rPr sz="2000" spc="-20" dirty="0">
                <a:latin typeface="Calibri"/>
                <a:cs typeface="Calibri"/>
              </a:rPr>
              <a:t>среде	</a:t>
            </a:r>
            <a:r>
              <a:rPr sz="2000" spc="-5" dirty="0">
                <a:latin typeface="Calibri"/>
                <a:cs typeface="Calibri"/>
              </a:rPr>
              <a:t>в	</a:t>
            </a:r>
            <a:r>
              <a:rPr sz="2000" spc="-10" dirty="0">
                <a:latin typeface="Calibri"/>
                <a:cs typeface="Calibri"/>
              </a:rPr>
              <a:t>целях	</a:t>
            </a:r>
            <a:r>
              <a:rPr sz="2000" spc="-5" dirty="0">
                <a:latin typeface="Calibri"/>
                <a:cs typeface="Calibri"/>
              </a:rPr>
              <a:t>их	</a:t>
            </a:r>
            <a:r>
              <a:rPr sz="2000" spc="-10" dirty="0">
                <a:latin typeface="Calibri"/>
                <a:cs typeface="Calibri"/>
              </a:rPr>
              <a:t>осуществления  мыслительная	деятельность		по	</a:t>
            </a:r>
            <a:r>
              <a:rPr sz="2000" spc="-15" dirty="0">
                <a:latin typeface="Calibri"/>
                <a:cs typeface="Calibri"/>
              </a:rPr>
              <a:t>подбору  </a:t>
            </a:r>
            <a:r>
              <a:rPr sz="2000" spc="-20" dirty="0">
                <a:latin typeface="Calibri"/>
                <a:cs typeface="Calibri"/>
              </a:rPr>
              <a:t>необходимых </a:t>
            </a:r>
            <a:r>
              <a:rPr sz="2000" spc="-15" dirty="0">
                <a:latin typeface="Calibri"/>
                <a:cs typeface="Calibri"/>
              </a:rPr>
              <a:t>для решения двигательной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задачи.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5488" y="4928615"/>
            <a:ext cx="1731264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9255" y="4928615"/>
            <a:ext cx="1731264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894715"/>
            <a:chOff x="0" y="0"/>
            <a:chExt cx="9144000" cy="89471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9144000" cy="713740"/>
            </a:xfrm>
            <a:custGeom>
              <a:avLst/>
              <a:gdLst/>
              <a:ahLst/>
              <a:cxnLst/>
              <a:rect l="l" t="t" r="r" b="b"/>
              <a:pathLst>
                <a:path w="9144000" h="713740">
                  <a:moveTo>
                    <a:pt x="9144000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9144000" y="71323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0975" y="234746"/>
              <a:ext cx="7255509" cy="6597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4813" y="296036"/>
            <a:ext cx="6905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3555" algn="l"/>
              </a:tabLst>
            </a:pPr>
            <a:r>
              <a:rPr sz="2400" dirty="0"/>
              <a:t>Активная</a:t>
            </a:r>
            <a:r>
              <a:rPr sz="2400" spc="20" dirty="0"/>
              <a:t> </a:t>
            </a:r>
            <a:r>
              <a:rPr sz="2400" spc="-5" dirty="0"/>
              <a:t>лечебная</a:t>
            </a:r>
            <a:r>
              <a:rPr sz="2400" spc="25" dirty="0"/>
              <a:t> </a:t>
            </a:r>
            <a:r>
              <a:rPr sz="2400" spc="-5" dirty="0"/>
              <a:t>гимнастика	по</a:t>
            </a:r>
            <a:r>
              <a:rPr sz="2400" spc="-70" dirty="0"/>
              <a:t> </a:t>
            </a:r>
            <a:r>
              <a:rPr sz="2400" dirty="0"/>
              <a:t>Н.А.Бернштейну</a:t>
            </a:r>
            <a:endParaRPr sz="2400"/>
          </a:p>
        </p:txBody>
      </p:sp>
      <p:grpSp>
        <p:nvGrpSpPr>
          <p:cNvPr id="11" name="object 11"/>
          <p:cNvGrpSpPr/>
          <p:nvPr/>
        </p:nvGrpSpPr>
        <p:grpSpPr>
          <a:xfrm>
            <a:off x="6214871" y="4928615"/>
            <a:ext cx="2935605" cy="1935480"/>
            <a:chOff x="6214871" y="4928615"/>
            <a:chExt cx="2935605" cy="1935480"/>
          </a:xfrm>
        </p:grpSpPr>
        <p:sp>
          <p:nvSpPr>
            <p:cNvPr id="12" name="object 12"/>
            <p:cNvSpPr/>
            <p:nvPr/>
          </p:nvSpPr>
          <p:spPr>
            <a:xfrm>
              <a:off x="6214871" y="4928615"/>
              <a:ext cx="1944624" cy="16428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77327" y="6501378"/>
              <a:ext cx="1566672" cy="3566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31607" y="6498333"/>
              <a:ext cx="1612392" cy="3596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48955" y="6551674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lnTo>
                    <a:pt x="14965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48955" y="6551674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0" y="307847"/>
                  </a:moveTo>
                  <a:lnTo>
                    <a:pt x="1496568" y="307847"/>
                  </a:ln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4">
              <a:solidFill>
                <a:srgbClr val="00A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53528" y="6196990"/>
            <a:ext cx="1492250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888888"/>
                </a:solidFill>
                <a:latin typeface="Tahoma"/>
                <a:cs typeface="Tahoma"/>
              </a:rPr>
              <a:t>7</a:t>
            </a:r>
            <a:endParaRPr sz="1200">
              <a:latin typeface="Tahoma"/>
              <a:cs typeface="Tahoma"/>
            </a:endParaRPr>
          </a:p>
          <a:p>
            <a:pPr marL="299720" algn="ctr">
              <a:lnSpc>
                <a:spcPct val="100000"/>
              </a:lnSpc>
            </a:pPr>
            <a:r>
              <a:rPr sz="1200" b="1" dirty="0">
                <a:solidFill>
                  <a:srgbClr val="888888"/>
                </a:solidFill>
                <a:latin typeface="Tahoma"/>
                <a:cs typeface="Tahoma"/>
              </a:rPr>
              <a:t>7</a:t>
            </a:r>
            <a:endParaRPr sz="1200">
              <a:latin typeface="Tahoma"/>
              <a:cs typeface="Tahoma"/>
            </a:endParaRPr>
          </a:p>
          <a:p>
            <a:pPr marL="5588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Р.А.,2019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9768" y="4928615"/>
            <a:ext cx="1731264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522" y="428370"/>
            <a:ext cx="53651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20" dirty="0"/>
              <a:t>Уровень </a:t>
            </a:r>
            <a:r>
              <a:rPr sz="3200" spc="-5" dirty="0"/>
              <a:t>А </a:t>
            </a:r>
            <a:r>
              <a:rPr sz="3200" spc="-10" dirty="0"/>
              <a:t>по</a:t>
            </a:r>
            <a:r>
              <a:rPr sz="3200" spc="35" dirty="0"/>
              <a:t> </a:t>
            </a:r>
            <a:r>
              <a:rPr sz="3200" spc="-5" dirty="0"/>
              <a:t>Н.А.Бернштейну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637031" y="1484375"/>
            <a:ext cx="4249420" cy="4998720"/>
            <a:chOff x="637031" y="1484375"/>
            <a:chExt cx="4249420" cy="4998720"/>
          </a:xfrm>
        </p:grpSpPr>
        <p:sp>
          <p:nvSpPr>
            <p:cNvPr id="5" name="object 5"/>
            <p:cNvSpPr/>
            <p:nvPr/>
          </p:nvSpPr>
          <p:spPr>
            <a:xfrm>
              <a:off x="637031" y="3428999"/>
              <a:ext cx="4248912" cy="30540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031" y="1484375"/>
              <a:ext cx="4248912" cy="2270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52418" y="3809491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4" h="391795">
                  <a:moveTo>
                    <a:pt x="425322" y="0"/>
                  </a:moveTo>
                  <a:lnTo>
                    <a:pt x="0" y="37337"/>
                  </a:lnTo>
                  <a:lnTo>
                    <a:pt x="30987" y="391540"/>
                  </a:lnTo>
                  <a:lnTo>
                    <a:pt x="456438" y="354202"/>
                  </a:lnTo>
                  <a:lnTo>
                    <a:pt x="425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2418" y="3809491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4" h="391795">
                  <a:moveTo>
                    <a:pt x="0" y="37337"/>
                  </a:moveTo>
                  <a:lnTo>
                    <a:pt x="425322" y="0"/>
                  </a:lnTo>
                  <a:lnTo>
                    <a:pt x="456438" y="354202"/>
                  </a:lnTo>
                  <a:lnTo>
                    <a:pt x="30987" y="391540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221223" y="1484375"/>
            <a:ext cx="3929379" cy="5379720"/>
            <a:chOff x="5221223" y="1484375"/>
            <a:chExt cx="3929379" cy="5379720"/>
          </a:xfrm>
        </p:grpSpPr>
        <p:sp>
          <p:nvSpPr>
            <p:cNvPr id="10" name="object 10"/>
            <p:cNvSpPr/>
            <p:nvPr/>
          </p:nvSpPr>
          <p:spPr>
            <a:xfrm>
              <a:off x="5221223" y="1484375"/>
              <a:ext cx="3392424" cy="49987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91019" y="1980437"/>
              <a:ext cx="443865" cy="246379"/>
            </a:xfrm>
            <a:custGeom>
              <a:avLst/>
              <a:gdLst/>
              <a:ahLst/>
              <a:cxnLst/>
              <a:rect l="l" t="t" r="r" b="b"/>
              <a:pathLst>
                <a:path w="443865" h="246380">
                  <a:moveTo>
                    <a:pt x="425450" y="0"/>
                  </a:moveTo>
                  <a:lnTo>
                    <a:pt x="0" y="37211"/>
                  </a:lnTo>
                  <a:lnTo>
                    <a:pt x="18287" y="245999"/>
                  </a:lnTo>
                  <a:lnTo>
                    <a:pt x="443737" y="208787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91019" y="1980437"/>
              <a:ext cx="443865" cy="246379"/>
            </a:xfrm>
            <a:custGeom>
              <a:avLst/>
              <a:gdLst/>
              <a:ahLst/>
              <a:cxnLst/>
              <a:rect l="l" t="t" r="r" b="b"/>
              <a:pathLst>
                <a:path w="443865" h="246380">
                  <a:moveTo>
                    <a:pt x="18287" y="245999"/>
                  </a:moveTo>
                  <a:lnTo>
                    <a:pt x="443737" y="208787"/>
                  </a:lnTo>
                  <a:lnTo>
                    <a:pt x="425450" y="0"/>
                  </a:lnTo>
                  <a:lnTo>
                    <a:pt x="0" y="37211"/>
                  </a:lnTo>
                  <a:lnTo>
                    <a:pt x="18287" y="24599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96317" y="6520148"/>
              <a:ext cx="1547682" cy="3378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31607" y="6498333"/>
              <a:ext cx="1612392" cy="359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48955" y="6551675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lnTo>
                    <a:pt x="14965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48955" y="6551675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0" y="307847"/>
                  </a:moveTo>
                  <a:lnTo>
                    <a:pt x="1496568" y="307847"/>
                  </a:ln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4">
              <a:solidFill>
                <a:srgbClr val="00A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53528" y="6577076"/>
            <a:ext cx="14922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Р.А.,2019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0522" y="428370"/>
            <a:ext cx="53651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20" dirty="0"/>
              <a:t>Уровень </a:t>
            </a:r>
            <a:r>
              <a:rPr sz="3200" spc="-5" dirty="0"/>
              <a:t>А </a:t>
            </a:r>
            <a:r>
              <a:rPr sz="3200" spc="-10" dirty="0"/>
              <a:t>по</a:t>
            </a:r>
            <a:r>
              <a:rPr sz="3200" spc="35" dirty="0"/>
              <a:t> </a:t>
            </a:r>
            <a:r>
              <a:rPr sz="3200" spc="-5" dirty="0"/>
              <a:t>Н.А.Бернштейну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4660391" y="1484375"/>
            <a:ext cx="4490085" cy="5379720"/>
            <a:chOff x="4660391" y="1484375"/>
            <a:chExt cx="4490085" cy="5379720"/>
          </a:xfrm>
        </p:grpSpPr>
        <p:sp>
          <p:nvSpPr>
            <p:cNvPr id="5" name="object 5"/>
            <p:cNvSpPr/>
            <p:nvPr/>
          </p:nvSpPr>
          <p:spPr>
            <a:xfrm>
              <a:off x="4660391" y="1484375"/>
              <a:ext cx="4032127" cy="50306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9018" y="2056891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5" h="391794">
                  <a:moveTo>
                    <a:pt x="425323" y="0"/>
                  </a:moveTo>
                  <a:lnTo>
                    <a:pt x="0" y="37337"/>
                  </a:lnTo>
                  <a:lnTo>
                    <a:pt x="30987" y="391541"/>
                  </a:lnTo>
                  <a:lnTo>
                    <a:pt x="456437" y="354203"/>
                  </a:lnTo>
                  <a:lnTo>
                    <a:pt x="4253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29018" y="2056891"/>
              <a:ext cx="456565" cy="391795"/>
            </a:xfrm>
            <a:custGeom>
              <a:avLst/>
              <a:gdLst/>
              <a:ahLst/>
              <a:cxnLst/>
              <a:rect l="l" t="t" r="r" b="b"/>
              <a:pathLst>
                <a:path w="456565" h="391794">
                  <a:moveTo>
                    <a:pt x="0" y="37337"/>
                  </a:moveTo>
                  <a:lnTo>
                    <a:pt x="425323" y="0"/>
                  </a:lnTo>
                  <a:lnTo>
                    <a:pt x="456437" y="354203"/>
                  </a:lnTo>
                  <a:lnTo>
                    <a:pt x="30987" y="391541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7327" y="6501379"/>
              <a:ext cx="1566672" cy="3566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1607" y="6498333"/>
              <a:ext cx="1612392" cy="359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48955" y="6551675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lnTo>
                    <a:pt x="14965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8955" y="6551675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0" y="307847"/>
                  </a:moveTo>
                  <a:lnTo>
                    <a:pt x="1496568" y="307847"/>
                  </a:ln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4">
              <a:solidFill>
                <a:srgbClr val="00A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57200" y="1524000"/>
            <a:ext cx="3810000" cy="4876800"/>
            <a:chOff x="457200" y="1524000"/>
            <a:chExt cx="3810000" cy="4876800"/>
          </a:xfrm>
        </p:grpSpPr>
        <p:sp>
          <p:nvSpPr>
            <p:cNvPr id="13" name="object 13"/>
            <p:cNvSpPr/>
            <p:nvPr/>
          </p:nvSpPr>
          <p:spPr>
            <a:xfrm>
              <a:off x="457200" y="1524000"/>
              <a:ext cx="3810000" cy="4876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6000" y="1980437"/>
              <a:ext cx="446405" cy="274955"/>
            </a:xfrm>
            <a:custGeom>
              <a:avLst/>
              <a:gdLst/>
              <a:ahLst/>
              <a:cxnLst/>
              <a:rect l="l" t="t" r="r" b="b"/>
              <a:pathLst>
                <a:path w="446405" h="274955">
                  <a:moveTo>
                    <a:pt x="425323" y="0"/>
                  </a:moveTo>
                  <a:lnTo>
                    <a:pt x="0" y="37337"/>
                  </a:lnTo>
                  <a:lnTo>
                    <a:pt x="20700" y="274574"/>
                  </a:lnTo>
                  <a:lnTo>
                    <a:pt x="446150" y="237236"/>
                  </a:lnTo>
                  <a:lnTo>
                    <a:pt x="4253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0" y="1980437"/>
              <a:ext cx="446405" cy="274955"/>
            </a:xfrm>
            <a:custGeom>
              <a:avLst/>
              <a:gdLst/>
              <a:ahLst/>
              <a:cxnLst/>
              <a:rect l="l" t="t" r="r" b="b"/>
              <a:pathLst>
                <a:path w="446405" h="274955">
                  <a:moveTo>
                    <a:pt x="0" y="37337"/>
                  </a:moveTo>
                  <a:lnTo>
                    <a:pt x="425323" y="0"/>
                  </a:lnTo>
                  <a:lnTo>
                    <a:pt x="446150" y="237236"/>
                  </a:lnTo>
                  <a:lnTo>
                    <a:pt x="20700" y="274574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53528" y="6577076"/>
            <a:ext cx="14922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Р.А.,2019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72210"/>
            <a:chOff x="0" y="0"/>
            <a:chExt cx="9144000" cy="117221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125220"/>
            </a:xfrm>
            <a:custGeom>
              <a:avLst/>
              <a:gdLst/>
              <a:ahLst/>
              <a:cxnLst/>
              <a:rect l="l" t="t" r="r" b="b"/>
              <a:pathLst>
                <a:path w="9144000" h="1125220">
                  <a:moveTo>
                    <a:pt x="9144000" y="0"/>
                  </a:moveTo>
                  <a:lnTo>
                    <a:pt x="0" y="0"/>
                  </a:lnTo>
                  <a:lnTo>
                    <a:pt x="0" y="1124712"/>
                  </a:lnTo>
                  <a:lnTo>
                    <a:pt x="9144000" y="11247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75816" y="0"/>
              <a:ext cx="6072886" cy="5590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38527" y="292582"/>
              <a:ext cx="5347589" cy="571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9327" y="600430"/>
              <a:ext cx="7779766" cy="5712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8267" y="47371"/>
            <a:ext cx="8613775" cy="668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95" algn="ctr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Универсальная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классификация переломов</a:t>
            </a:r>
            <a:r>
              <a:rPr sz="20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АО/ASIF</a:t>
            </a:r>
            <a:endParaRPr sz="2000">
              <a:latin typeface="Calibri"/>
              <a:cs typeface="Calibri"/>
            </a:endParaRPr>
          </a:p>
          <a:p>
            <a:pPr marL="16510"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Классификация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повреждений</a:t>
            </a:r>
            <a:r>
              <a:rPr sz="20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позвоночника</a:t>
            </a:r>
            <a:endParaRPr sz="200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  <a:spcBef>
                <a:spcPts val="2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зависимости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направления действующих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сил во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время</a:t>
            </a:r>
            <a:r>
              <a:rPr sz="20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травмы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53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Компрессионные </a:t>
            </a:r>
            <a:r>
              <a:rPr sz="2000" b="1" spc="-5" dirty="0">
                <a:latin typeface="Calibri"/>
                <a:cs typeface="Calibri"/>
              </a:rPr>
              <a:t>(А) </a:t>
            </a:r>
            <a:r>
              <a:rPr sz="2000" spc="-15" dirty="0">
                <a:latin typeface="Calibri"/>
                <a:cs typeface="Calibri"/>
              </a:rPr>
              <a:t>переломы </a:t>
            </a:r>
            <a:r>
              <a:rPr sz="2000" spc="-25" dirty="0">
                <a:latin typeface="Calibri"/>
                <a:cs typeface="Calibri"/>
              </a:rPr>
              <a:t>тела </a:t>
            </a:r>
            <a:r>
              <a:rPr sz="2000" spc="-10" dirty="0">
                <a:latin typeface="Calibri"/>
                <a:cs typeface="Calibri"/>
              </a:rPr>
              <a:t>позвонка без </a:t>
            </a:r>
            <a:r>
              <a:rPr sz="2000" spc="-15" dirty="0">
                <a:latin typeface="Calibri"/>
                <a:cs typeface="Calibri"/>
              </a:rPr>
              <a:t>повреждения</a:t>
            </a:r>
            <a:r>
              <a:rPr sz="2000" spc="3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задней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опорной </a:t>
            </a:r>
            <a:r>
              <a:rPr sz="2000" spc="-20" dirty="0">
                <a:latin typeface="Calibri"/>
                <a:cs typeface="Calibri"/>
              </a:rPr>
              <a:t>колонны </a:t>
            </a:r>
            <a:r>
              <a:rPr sz="2000" spc="-15" dirty="0">
                <a:latin typeface="Calibri"/>
                <a:cs typeface="Calibri"/>
              </a:rPr>
              <a:t>(чаще </a:t>
            </a:r>
            <a:r>
              <a:rPr sz="2000" spc="-10" dirty="0">
                <a:latin typeface="Calibri"/>
                <a:cs typeface="Calibri"/>
              </a:rPr>
              <a:t>всего </a:t>
            </a:r>
            <a:r>
              <a:rPr sz="2000" spc="-5" dirty="0">
                <a:latin typeface="Calibri"/>
                <a:cs typeface="Calibri"/>
              </a:rPr>
              <a:t>при </a:t>
            </a:r>
            <a:r>
              <a:rPr sz="2000" spc="-15" dirty="0">
                <a:latin typeface="Calibri"/>
                <a:cs typeface="Calibri"/>
              </a:rPr>
              <a:t>падении </a:t>
            </a:r>
            <a:r>
              <a:rPr sz="2000" spc="-5" dirty="0">
                <a:latin typeface="Calibri"/>
                <a:cs typeface="Calibri"/>
              </a:rPr>
              <a:t>с </a:t>
            </a:r>
            <a:r>
              <a:rPr sz="2000" spc="-20" dirty="0">
                <a:latin typeface="Calibri"/>
                <a:cs typeface="Calibri"/>
              </a:rPr>
              <a:t>небольшой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высоты)</a:t>
            </a:r>
            <a:endParaRPr sz="2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А1 </a:t>
            </a:r>
            <a:r>
              <a:rPr sz="2000" spc="-10" dirty="0">
                <a:latin typeface="Calibri"/>
                <a:cs typeface="Calibri"/>
              </a:rPr>
              <a:t>— </a:t>
            </a:r>
            <a:r>
              <a:rPr sz="2000" spc="-15" dirty="0">
                <a:latin typeface="Calibri"/>
                <a:cs typeface="Calibri"/>
              </a:rPr>
              <a:t>вколоченный перелом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тела</a:t>
            </a:r>
            <a:endParaRPr sz="2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А2 </a:t>
            </a:r>
            <a:r>
              <a:rPr sz="2000" spc="-10" dirty="0">
                <a:latin typeface="Calibri"/>
                <a:cs typeface="Calibri"/>
              </a:rPr>
              <a:t>— раскалывание </a:t>
            </a:r>
            <a:r>
              <a:rPr sz="2000" spc="-25" dirty="0">
                <a:latin typeface="Calibri"/>
                <a:cs typeface="Calibri"/>
              </a:rPr>
              <a:t>тела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15" dirty="0">
                <a:latin typeface="Calibri"/>
                <a:cs typeface="Calibri"/>
              </a:rPr>
              <a:t>его оскольчатый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перелом</a:t>
            </a:r>
            <a:endParaRPr sz="2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А3 </a:t>
            </a:r>
            <a:r>
              <a:rPr sz="2000" spc="-10" dirty="0">
                <a:latin typeface="Calibri"/>
                <a:cs typeface="Calibri"/>
              </a:rPr>
              <a:t>— </a:t>
            </a:r>
            <a:r>
              <a:rPr sz="2000" spc="-5" dirty="0">
                <a:latin typeface="Calibri"/>
                <a:cs typeface="Calibri"/>
              </a:rPr>
              <a:t>взрывной </a:t>
            </a:r>
            <a:r>
              <a:rPr sz="2000" spc="-15" dirty="0">
                <a:latin typeface="Calibri"/>
                <a:cs typeface="Calibri"/>
              </a:rPr>
              <a:t>перелом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тела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Calibri"/>
                <a:cs typeface="Calibri"/>
              </a:rPr>
              <a:t>Дистракционные </a:t>
            </a:r>
            <a:r>
              <a:rPr sz="2000" b="1" dirty="0">
                <a:latin typeface="Calibri"/>
                <a:cs typeface="Calibri"/>
              </a:rPr>
              <a:t>(В) </a:t>
            </a:r>
            <a:r>
              <a:rPr sz="2000" spc="-15" dirty="0">
                <a:latin typeface="Calibri"/>
                <a:cs typeface="Calibri"/>
              </a:rPr>
              <a:t>сгибательные </a:t>
            </a:r>
            <a:r>
              <a:rPr sz="2000" spc="-5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разгибательные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дистракционные</a:t>
            </a:r>
            <a:endParaRPr sz="2000">
              <a:latin typeface="Calibri"/>
              <a:cs typeface="Calibri"/>
            </a:endParaRPr>
          </a:p>
          <a:p>
            <a:pPr marL="356870" marR="299085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повреждения </a:t>
            </a:r>
            <a:r>
              <a:rPr sz="2000" spc="-5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нарушением </a:t>
            </a:r>
            <a:r>
              <a:rPr sz="2000" spc="-15" dirty="0">
                <a:latin typeface="Calibri"/>
                <a:cs typeface="Calibri"/>
              </a:rPr>
              <a:t>целостности </a:t>
            </a:r>
            <a:r>
              <a:rPr sz="2000" spc="-10" dirty="0">
                <a:latin typeface="Calibri"/>
                <a:cs typeface="Calibri"/>
              </a:rPr>
              <a:t>задней </a:t>
            </a:r>
            <a:r>
              <a:rPr sz="2000" spc="-5" dirty="0">
                <a:latin typeface="Calibri"/>
                <a:cs typeface="Calibri"/>
              </a:rPr>
              <a:t>опорной </a:t>
            </a:r>
            <a:r>
              <a:rPr sz="2000" spc="-20" dirty="0">
                <a:latin typeface="Calibri"/>
                <a:cs typeface="Calibri"/>
              </a:rPr>
              <a:t>колонны </a:t>
            </a:r>
            <a:r>
              <a:rPr sz="2000" spc="-15" dirty="0">
                <a:latin typeface="Calibri"/>
                <a:cs typeface="Calibri"/>
              </a:rPr>
              <a:t>(ДТП,  сдавление </a:t>
            </a:r>
            <a:r>
              <a:rPr sz="2000" spc="-20" dirty="0">
                <a:latin typeface="Calibri"/>
                <a:cs typeface="Calibri"/>
              </a:rPr>
              <a:t>тяжелым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предметом)</a:t>
            </a:r>
            <a:endParaRPr sz="2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В1 </a:t>
            </a:r>
            <a:r>
              <a:rPr sz="2000" spc="-10" dirty="0">
                <a:latin typeface="Calibri"/>
                <a:cs typeface="Calibri"/>
              </a:rPr>
              <a:t>— заднее </a:t>
            </a:r>
            <a:r>
              <a:rPr sz="2000" spc="-5" dirty="0">
                <a:latin typeface="Calibri"/>
                <a:cs typeface="Calibri"/>
              </a:rPr>
              <a:t>дистракционное </a:t>
            </a:r>
            <a:r>
              <a:rPr sz="2000" spc="-15" dirty="0">
                <a:latin typeface="Calibri"/>
                <a:cs typeface="Calibri"/>
              </a:rPr>
              <a:t>повреждение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связок</a:t>
            </a:r>
            <a:endParaRPr sz="2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В2 </a:t>
            </a:r>
            <a:r>
              <a:rPr sz="2000" spc="-10" dirty="0">
                <a:latin typeface="Calibri"/>
                <a:cs typeface="Calibri"/>
              </a:rPr>
              <a:t>— заднее </a:t>
            </a:r>
            <a:r>
              <a:rPr sz="2000" spc="-5" dirty="0">
                <a:latin typeface="Calibri"/>
                <a:cs typeface="Calibri"/>
              </a:rPr>
              <a:t>дистракционное </a:t>
            </a:r>
            <a:r>
              <a:rPr sz="2000" spc="-15" dirty="0">
                <a:latin typeface="Calibri"/>
                <a:cs typeface="Calibri"/>
              </a:rPr>
              <a:t>повреждение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костей</a:t>
            </a:r>
            <a:endParaRPr sz="2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В3 </a:t>
            </a:r>
            <a:r>
              <a:rPr sz="2000" spc="-10" dirty="0">
                <a:latin typeface="Calibri"/>
                <a:cs typeface="Calibri"/>
              </a:rPr>
              <a:t>— </a:t>
            </a:r>
            <a:r>
              <a:rPr sz="2000" spc="-15" dirty="0">
                <a:latin typeface="Calibri"/>
                <a:cs typeface="Calibri"/>
              </a:rPr>
              <a:t>переднее </a:t>
            </a:r>
            <a:r>
              <a:rPr sz="2000" spc="-5" dirty="0">
                <a:latin typeface="Calibri"/>
                <a:cs typeface="Calibri"/>
              </a:rPr>
              <a:t>дистракционное </a:t>
            </a:r>
            <a:r>
              <a:rPr sz="2000" spc="-15" dirty="0">
                <a:latin typeface="Calibri"/>
                <a:cs typeface="Calibri"/>
              </a:rPr>
              <a:t>повреждение </a:t>
            </a:r>
            <a:r>
              <a:rPr sz="2000" spc="-10" dirty="0">
                <a:latin typeface="Calibri"/>
                <a:cs typeface="Calibri"/>
              </a:rPr>
              <a:t>через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диск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Ротационные </a:t>
            </a:r>
            <a:r>
              <a:rPr sz="2000" b="1" spc="-5" dirty="0">
                <a:latin typeface="Calibri"/>
                <a:cs typeface="Calibri"/>
              </a:rPr>
              <a:t>(С) </a:t>
            </a:r>
            <a:r>
              <a:rPr sz="2000" spc="-15" dirty="0">
                <a:latin typeface="Calibri"/>
                <a:cs typeface="Calibri"/>
              </a:rPr>
              <a:t>переломы, наиболее </a:t>
            </a:r>
            <a:r>
              <a:rPr sz="2000" spc="-20" dirty="0">
                <a:latin typeface="Calibri"/>
                <a:cs typeface="Calibri"/>
              </a:rPr>
              <a:t>тяжелые </a:t>
            </a:r>
            <a:r>
              <a:rPr sz="2000" spc="-10" dirty="0">
                <a:latin typeface="Calibri"/>
                <a:cs typeface="Calibri"/>
              </a:rPr>
              <a:t>ротационные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повреждения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всех трех опорных </a:t>
            </a:r>
            <a:r>
              <a:rPr sz="2000" spc="-20" dirty="0">
                <a:latin typeface="Calibri"/>
                <a:cs typeface="Calibri"/>
              </a:rPr>
              <a:t>колонн </a:t>
            </a:r>
            <a:r>
              <a:rPr sz="2000" spc="-5" dirty="0">
                <a:latin typeface="Calibri"/>
                <a:cs typeface="Calibri"/>
              </a:rPr>
              <a:t>(в </a:t>
            </a:r>
            <a:r>
              <a:rPr sz="2000" spc="-25" dirty="0">
                <a:latin typeface="Calibri"/>
                <a:cs typeface="Calibri"/>
              </a:rPr>
              <a:t>результате </a:t>
            </a:r>
            <a:r>
              <a:rPr sz="2000" spc="-15" dirty="0">
                <a:latin typeface="Calibri"/>
                <a:cs typeface="Calibri"/>
              </a:rPr>
              <a:t>падения </a:t>
            </a:r>
            <a:r>
              <a:rPr sz="2000" spc="-5" dirty="0">
                <a:latin typeface="Calibri"/>
                <a:cs typeface="Calibri"/>
              </a:rPr>
              <a:t>с </a:t>
            </a:r>
            <a:r>
              <a:rPr sz="2000" spc="-20" dirty="0">
                <a:latin typeface="Calibri"/>
                <a:cs typeface="Calibri"/>
              </a:rPr>
              <a:t>большой </a:t>
            </a:r>
            <a:r>
              <a:rPr sz="2000" spc="-15" dirty="0">
                <a:latin typeface="Calibri"/>
                <a:cs typeface="Calibri"/>
              </a:rPr>
              <a:t>высоты,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ДТП).</a:t>
            </a:r>
            <a:endParaRPr sz="2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С1 — </a:t>
            </a:r>
            <a:r>
              <a:rPr sz="2000" spc="-15" dirty="0">
                <a:latin typeface="Calibri"/>
                <a:cs typeface="Calibri"/>
              </a:rPr>
              <a:t>повреждение </a:t>
            </a:r>
            <a:r>
              <a:rPr sz="2000" spc="-10" dirty="0">
                <a:latin typeface="Calibri"/>
                <a:cs typeface="Calibri"/>
              </a:rPr>
              <a:t>типа </a:t>
            </a:r>
            <a:r>
              <a:rPr sz="2000" spc="-5" dirty="0">
                <a:latin typeface="Calibri"/>
                <a:cs typeface="Calibri"/>
              </a:rPr>
              <a:t>А с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ротацией</a:t>
            </a:r>
            <a:endParaRPr sz="2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С2 — </a:t>
            </a:r>
            <a:r>
              <a:rPr sz="2000" spc="-15" dirty="0">
                <a:latin typeface="Calibri"/>
                <a:cs typeface="Calibri"/>
              </a:rPr>
              <a:t>повреждение </a:t>
            </a:r>
            <a:r>
              <a:rPr sz="2000" spc="-10" dirty="0">
                <a:latin typeface="Calibri"/>
                <a:cs typeface="Calibri"/>
              </a:rPr>
              <a:t>типа </a:t>
            </a:r>
            <a:r>
              <a:rPr sz="2000" spc="-5" dirty="0">
                <a:latin typeface="Calibri"/>
                <a:cs typeface="Calibri"/>
              </a:rPr>
              <a:t>В с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ротацией</a:t>
            </a:r>
            <a:endParaRPr sz="2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С3 — ротационный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сдвиг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9017" y="458850"/>
            <a:ext cx="50552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27555" algn="l"/>
              </a:tabLst>
            </a:pPr>
            <a:r>
              <a:rPr sz="2800" spc="-10" dirty="0"/>
              <a:t>Уровень</a:t>
            </a:r>
            <a:r>
              <a:rPr sz="2800" spc="-50" dirty="0"/>
              <a:t> </a:t>
            </a:r>
            <a:r>
              <a:rPr sz="2800" spc="5" dirty="0"/>
              <a:t>В,С	</a:t>
            </a:r>
            <a:r>
              <a:rPr sz="2800" dirty="0"/>
              <a:t>по</a:t>
            </a:r>
            <a:r>
              <a:rPr sz="2800" spc="-40" dirty="0"/>
              <a:t> </a:t>
            </a:r>
            <a:r>
              <a:rPr sz="2800" dirty="0"/>
              <a:t>Н.А.Бернштейну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682751" y="1463039"/>
            <a:ext cx="8467725" cy="5401310"/>
            <a:chOff x="682751" y="1463039"/>
            <a:chExt cx="8467725" cy="5401310"/>
          </a:xfrm>
        </p:grpSpPr>
        <p:sp>
          <p:nvSpPr>
            <p:cNvPr id="5" name="object 5"/>
            <p:cNvSpPr/>
            <p:nvPr/>
          </p:nvSpPr>
          <p:spPr>
            <a:xfrm>
              <a:off x="755903" y="1463039"/>
              <a:ext cx="3953006" cy="28496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3440" y="1557527"/>
              <a:ext cx="4038600" cy="2761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2751" y="4319015"/>
              <a:ext cx="8034528" cy="25389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7328" y="6501378"/>
              <a:ext cx="1566672" cy="3566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1608" y="6498333"/>
              <a:ext cx="1612392" cy="3596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48956" y="6551675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lnTo>
                    <a:pt x="14965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8956" y="6551675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0" y="307847"/>
                  </a:moveTo>
                  <a:lnTo>
                    <a:pt x="1496568" y="307847"/>
                  </a:ln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4">
              <a:solidFill>
                <a:srgbClr val="00A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53528" y="6577076"/>
            <a:ext cx="14922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Р.А.,2019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6146" y="1676400"/>
            <a:ext cx="4278521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417320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9144000" y="0"/>
                </a:moveTo>
                <a:lnTo>
                  <a:pt x="0" y="0"/>
                </a:lnTo>
                <a:lnTo>
                  <a:pt x="0" y="1417320"/>
                </a:lnTo>
                <a:lnTo>
                  <a:pt x="9144000" y="1417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2401" y="428370"/>
            <a:ext cx="57638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20" dirty="0"/>
              <a:t>Уровень </a:t>
            </a:r>
            <a:r>
              <a:rPr sz="3200" dirty="0"/>
              <a:t>А-Д </a:t>
            </a:r>
            <a:r>
              <a:rPr sz="3200" spc="-10" dirty="0"/>
              <a:t>по</a:t>
            </a:r>
            <a:r>
              <a:rPr sz="3200" spc="20" dirty="0"/>
              <a:t> </a:t>
            </a:r>
            <a:r>
              <a:rPr sz="3200" spc="-5" dirty="0"/>
              <a:t>Н.А.Бернштейну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609600" y="1752600"/>
            <a:ext cx="3733800" cy="4669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531607" y="6498333"/>
            <a:ext cx="1618615" cy="365760"/>
            <a:chOff x="7531607" y="6498333"/>
            <a:chExt cx="1618615" cy="365760"/>
          </a:xfrm>
        </p:grpSpPr>
        <p:sp>
          <p:nvSpPr>
            <p:cNvPr id="7" name="object 7"/>
            <p:cNvSpPr/>
            <p:nvPr/>
          </p:nvSpPr>
          <p:spPr>
            <a:xfrm>
              <a:off x="7596317" y="6520148"/>
              <a:ext cx="1547682" cy="3378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31607" y="6498333"/>
              <a:ext cx="1612392" cy="359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48955" y="6551675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lnTo>
                    <a:pt x="149656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48955" y="6551675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0" y="307847"/>
                  </a:moveTo>
                  <a:lnTo>
                    <a:pt x="1496568" y="307847"/>
                  </a:ln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close/>
                </a:path>
              </a:pathLst>
            </a:custGeom>
            <a:ln w="9144">
              <a:solidFill>
                <a:srgbClr val="00A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53528" y="6577076"/>
            <a:ext cx="14922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Р.А.,2019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783463"/>
            <a:ext cx="8258809" cy="588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Целью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исследования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стало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определить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эффективность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22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обычно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назначаемых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физиотерапевтических вмешательств для </a:t>
            </a:r>
            <a:r>
              <a:rPr sz="1800" spc="-20" dirty="0">
                <a:latin typeface="Calibri"/>
                <a:cs typeface="Calibri"/>
              </a:rPr>
              <a:t>людей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повреждениями спинного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мозга.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Calibri"/>
                <a:cs typeface="Calibri"/>
              </a:rPr>
              <a:t>Мероприятия включали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себя ручные, </a:t>
            </a:r>
            <a:r>
              <a:rPr sz="1800" dirty="0">
                <a:latin typeface="Calibri"/>
                <a:cs typeface="Calibri"/>
              </a:rPr>
              <a:t>инвалидные </a:t>
            </a:r>
            <a:r>
              <a:rPr sz="1800" spc="-10" dirty="0">
                <a:latin typeface="Calibri"/>
                <a:cs typeface="Calibri"/>
              </a:rPr>
              <a:t>коляски, </a:t>
            </a:r>
            <a:r>
              <a:rPr sz="1800" dirty="0">
                <a:latin typeface="Calibri"/>
                <a:cs typeface="Calibri"/>
              </a:rPr>
              <a:t>сидячие </a:t>
            </a:r>
            <a:r>
              <a:rPr sz="1800" spc="-5" dirty="0">
                <a:latin typeface="Calibri"/>
                <a:cs typeface="Calibri"/>
              </a:rPr>
              <a:t>движения,  фитнес, силовые тренировки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тренировка </a:t>
            </a:r>
            <a:r>
              <a:rPr sz="1800" spc="-15" dirty="0">
                <a:latin typeface="Calibri"/>
                <a:cs typeface="Calibri"/>
              </a:rPr>
              <a:t>походки, </a:t>
            </a:r>
            <a:r>
              <a:rPr sz="1800" dirty="0">
                <a:latin typeface="Calibri"/>
                <a:cs typeface="Calibri"/>
              </a:rPr>
              <a:t>а </a:t>
            </a:r>
            <a:r>
              <a:rPr sz="1800" spc="-5" dirty="0">
                <a:latin typeface="Calibri"/>
                <a:cs typeface="Calibri"/>
              </a:rPr>
              <a:t>также электрическую  </a:t>
            </a:r>
            <a:r>
              <a:rPr sz="1800" spc="-10" dirty="0">
                <a:latin typeface="Calibri"/>
                <a:cs typeface="Calibri"/>
              </a:rPr>
              <a:t>стимуляцию, </a:t>
            </a:r>
            <a:r>
              <a:rPr sz="1800" spc="-5" dirty="0">
                <a:latin typeface="Calibri"/>
                <a:cs typeface="Calibri"/>
              </a:rPr>
              <a:t>пассивные движения, </a:t>
            </a:r>
            <a:r>
              <a:rPr sz="1800" spc="-10" dirty="0">
                <a:latin typeface="Calibri"/>
                <a:cs typeface="Calibri"/>
              </a:rPr>
              <a:t>растяжку, езда </a:t>
            </a:r>
            <a:r>
              <a:rPr sz="1800" spc="-5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велосипеде, </a:t>
            </a:r>
            <a:r>
              <a:rPr sz="1800" dirty="0">
                <a:latin typeface="Calibri"/>
                <a:cs typeface="Calibri"/>
              </a:rPr>
              <a:t>физические  </a:t>
            </a:r>
            <a:r>
              <a:rPr sz="1800" spc="-5" dirty="0">
                <a:latin typeface="Calibri"/>
                <a:cs typeface="Calibri"/>
              </a:rPr>
              <a:t>упражнения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чрескожную электрическую стимуляцию нервов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(TENS).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latin typeface="Calibri"/>
                <a:cs typeface="Calibri"/>
              </a:rPr>
              <a:t>Первичным </a:t>
            </a:r>
            <a:r>
              <a:rPr sz="1800" spc="-15" dirty="0">
                <a:latin typeface="Calibri"/>
                <a:cs typeface="Calibri"/>
              </a:rPr>
              <a:t>результатом </a:t>
            </a:r>
            <a:r>
              <a:rPr sz="1800" spc="-20" dirty="0">
                <a:latin typeface="Calibri"/>
                <a:cs typeface="Calibri"/>
              </a:rPr>
              <a:t>каждого </a:t>
            </a:r>
            <a:r>
              <a:rPr sz="1800" spc="-5" dirty="0">
                <a:latin typeface="Calibri"/>
                <a:cs typeface="Calibri"/>
              </a:rPr>
              <a:t>обзора </a:t>
            </a:r>
            <a:r>
              <a:rPr sz="1800" dirty="0">
                <a:latin typeface="Calibri"/>
                <a:cs typeface="Calibri"/>
              </a:rPr>
              <a:t>был </a:t>
            </a:r>
            <a:r>
              <a:rPr sz="1800" spc="-15" dirty="0">
                <a:latin typeface="Calibri"/>
                <a:cs typeface="Calibri"/>
              </a:rPr>
              <a:t>один </a:t>
            </a:r>
            <a:r>
              <a:rPr sz="1800" spc="5" dirty="0">
                <a:latin typeface="Calibri"/>
                <a:cs typeface="Calibri"/>
              </a:rPr>
              <a:t>из </a:t>
            </a:r>
            <a:r>
              <a:rPr sz="1800" spc="-10" dirty="0">
                <a:latin typeface="Calibri"/>
                <a:cs typeface="Calibri"/>
              </a:rPr>
              <a:t>следующих: </a:t>
            </a:r>
            <a:r>
              <a:rPr sz="1800" spc="-5" dirty="0">
                <a:latin typeface="Calibri"/>
                <a:cs typeface="Calibri"/>
              </a:rPr>
              <a:t>подвижность </a:t>
            </a:r>
            <a:r>
              <a:rPr sz="1800" dirty="0">
                <a:latin typeface="Calibri"/>
                <a:cs typeface="Calibri"/>
              </a:rPr>
              <a:t>в  </a:t>
            </a:r>
            <a:r>
              <a:rPr sz="1800" spc="-10" dirty="0">
                <a:latin typeface="Calibri"/>
                <a:cs typeface="Calibri"/>
              </a:rPr>
              <a:t>положении </a:t>
            </a:r>
            <a:r>
              <a:rPr sz="1800" spc="-5" dirty="0">
                <a:latin typeface="Calibri"/>
                <a:cs typeface="Calibri"/>
              </a:rPr>
              <a:t>сидя, </a:t>
            </a:r>
            <a:r>
              <a:rPr sz="1800" spc="-10" dirty="0">
                <a:latin typeface="Calibri"/>
                <a:cs typeface="Calibri"/>
              </a:rPr>
              <a:t>подвижность </a:t>
            </a:r>
            <a:r>
              <a:rPr sz="1800" dirty="0">
                <a:latin typeface="Calibri"/>
                <a:cs typeface="Calibri"/>
              </a:rPr>
              <a:t>в инвалидной </a:t>
            </a:r>
            <a:r>
              <a:rPr sz="1800" spc="-15" dirty="0">
                <a:latin typeface="Calibri"/>
                <a:cs typeface="Calibri"/>
              </a:rPr>
              <a:t>коляске, </a:t>
            </a:r>
            <a:r>
              <a:rPr sz="1800" dirty="0">
                <a:latin typeface="Calibri"/>
                <a:cs typeface="Calibri"/>
              </a:rPr>
              <a:t>функция </a:t>
            </a:r>
            <a:r>
              <a:rPr sz="1800" spc="-5" dirty="0">
                <a:latin typeface="Calibri"/>
                <a:cs typeface="Calibri"/>
              </a:rPr>
              <a:t>руки, </a:t>
            </a:r>
            <a:r>
              <a:rPr sz="1800" spc="-20" dirty="0">
                <a:latin typeface="Calibri"/>
                <a:cs typeface="Calibri"/>
              </a:rPr>
              <a:t>походка,  </a:t>
            </a:r>
            <a:r>
              <a:rPr sz="1800" spc="-5" dirty="0">
                <a:latin typeface="Calibri"/>
                <a:cs typeface="Calibri"/>
              </a:rPr>
              <a:t>произвольная </a:t>
            </a:r>
            <a:r>
              <a:rPr sz="1800" dirty="0">
                <a:latin typeface="Calibri"/>
                <a:cs typeface="Calibri"/>
              </a:rPr>
              <a:t>сила, </a:t>
            </a:r>
            <a:r>
              <a:rPr sz="1800" spc="-5" dirty="0">
                <a:latin typeface="Calibri"/>
                <a:cs typeface="Calibri"/>
              </a:rPr>
              <a:t>подвижность </a:t>
            </a:r>
            <a:r>
              <a:rPr sz="1800" dirty="0">
                <a:latin typeface="Calibri"/>
                <a:cs typeface="Calibri"/>
              </a:rPr>
              <a:t>суставов, </a:t>
            </a:r>
            <a:r>
              <a:rPr sz="1800" spc="-5" dirty="0">
                <a:latin typeface="Calibri"/>
                <a:cs typeface="Calibri"/>
              </a:rPr>
              <a:t>физическая </a:t>
            </a:r>
            <a:r>
              <a:rPr sz="1800" dirty="0">
                <a:latin typeface="Calibri"/>
                <a:cs typeface="Calibri"/>
              </a:rPr>
              <a:t>форма и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боль.</a:t>
            </a:r>
            <a:endParaRPr sz="18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20" dirty="0">
                <a:latin typeface="Calibri"/>
                <a:cs typeface="Calibri"/>
              </a:rPr>
              <a:t>результатам </a:t>
            </a:r>
            <a:r>
              <a:rPr sz="1800" spc="-5" dirty="0">
                <a:latin typeface="Calibri"/>
                <a:cs typeface="Calibri"/>
              </a:rPr>
              <a:t>тридцать </a:t>
            </a:r>
            <a:r>
              <a:rPr sz="1800" spc="-10" dirty="0">
                <a:latin typeface="Calibri"/>
                <a:cs typeface="Calibri"/>
              </a:rPr>
              <a:t>восемь </a:t>
            </a:r>
            <a:r>
              <a:rPr sz="1800" spc="-5" dirty="0">
                <a:latin typeface="Calibri"/>
                <a:cs typeface="Calibri"/>
              </a:rPr>
              <a:t>рандомизированных </a:t>
            </a:r>
            <a:r>
              <a:rPr sz="1800" spc="-15" dirty="0">
                <a:latin typeface="Calibri"/>
                <a:cs typeface="Calibri"/>
              </a:rPr>
              <a:t>контролируемых </a:t>
            </a:r>
            <a:r>
              <a:rPr sz="1800" dirty="0">
                <a:latin typeface="Calibri"/>
                <a:cs typeface="Calibri"/>
              </a:rPr>
              <a:t>испытаний  </a:t>
            </a:r>
            <a:r>
              <a:rPr sz="1800" spc="-5" dirty="0">
                <a:latin typeface="Calibri"/>
                <a:cs typeface="Calibri"/>
              </a:rPr>
              <a:t>соответствовали критериям </a:t>
            </a:r>
            <a:r>
              <a:rPr sz="1800" spc="-15" dirty="0">
                <a:latin typeface="Calibri"/>
                <a:cs typeface="Calibri"/>
              </a:rPr>
              <a:t>для </a:t>
            </a:r>
            <a:r>
              <a:rPr sz="1800" spc="-5" dirty="0">
                <a:latin typeface="Calibri"/>
                <a:cs typeface="Calibri"/>
              </a:rPr>
              <a:t>включения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исследование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имели </a:t>
            </a:r>
            <a:r>
              <a:rPr sz="1800" spc="-5" dirty="0">
                <a:latin typeface="Calibri"/>
                <a:cs typeface="Calibri"/>
              </a:rPr>
              <a:t>отношение </a:t>
            </a:r>
            <a:r>
              <a:rPr sz="1800" dirty="0">
                <a:latin typeface="Calibri"/>
                <a:cs typeface="Calibri"/>
              </a:rPr>
              <a:t>к  </a:t>
            </a:r>
            <a:r>
              <a:rPr sz="1800" spc="-5" dirty="0">
                <a:latin typeface="Calibri"/>
                <a:cs typeface="Calibri"/>
              </a:rPr>
              <a:t>15 </a:t>
            </a:r>
            <a:r>
              <a:rPr sz="1800" dirty="0">
                <a:latin typeface="Calibri"/>
                <a:cs typeface="Calibri"/>
              </a:rPr>
              <a:t>кратким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обзорам.</a:t>
            </a:r>
            <a:endParaRPr sz="1800">
              <a:latin typeface="Calibri"/>
              <a:cs typeface="Calibri"/>
            </a:endParaRPr>
          </a:p>
          <a:p>
            <a:pPr marL="64135" algn="just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Calibri"/>
                <a:cs typeface="Calibri"/>
              </a:rPr>
              <a:t>Следующие четыре вмешательства </a:t>
            </a:r>
            <a:r>
              <a:rPr sz="1800" spc="-5" dirty="0">
                <a:latin typeface="Calibri"/>
                <a:cs typeface="Calibri"/>
              </a:rPr>
              <a:t>были </a:t>
            </a:r>
            <a:r>
              <a:rPr sz="1800" dirty="0">
                <a:latin typeface="Calibri"/>
                <a:cs typeface="Calibri"/>
              </a:rPr>
              <a:t>явно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эффективными: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43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b="1" spc="-5" dirty="0">
                <a:latin typeface="Calibri"/>
                <a:cs typeface="Calibri"/>
              </a:rPr>
              <a:t>фитнес,</a:t>
            </a:r>
            <a:endParaRPr sz="18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spcBef>
                <a:spcPts val="434"/>
              </a:spcBef>
              <a:buSzPct val="94444"/>
              <a:buFont typeface="Arial"/>
              <a:buChar char="•"/>
              <a:tabLst>
                <a:tab pos="144145" algn="l"/>
              </a:tabLst>
            </a:pPr>
            <a:r>
              <a:rPr sz="1800" b="1" spc="-10" dirty="0">
                <a:latin typeface="Calibri"/>
                <a:cs typeface="Calibri"/>
              </a:rPr>
              <a:t>ручные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5" dirty="0">
                <a:latin typeface="Calibri"/>
                <a:cs typeface="Calibri"/>
              </a:rPr>
              <a:t>инвалидные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коляски,</a:t>
            </a:r>
            <a:endParaRPr sz="1800">
              <a:latin typeface="Calibri"/>
              <a:cs typeface="Calibri"/>
            </a:endParaRPr>
          </a:p>
          <a:p>
            <a:pPr marL="143510" indent="-131445">
              <a:lnSpc>
                <a:spcPct val="100000"/>
              </a:lnSpc>
              <a:spcBef>
                <a:spcPts val="434"/>
              </a:spcBef>
              <a:buSzPct val="94444"/>
              <a:buFont typeface="Arial"/>
              <a:buChar char="•"/>
              <a:tabLst>
                <a:tab pos="144145" algn="l"/>
              </a:tabLst>
            </a:pPr>
            <a:r>
              <a:rPr sz="1800" b="1" spc="-10" dirty="0">
                <a:latin typeface="Calibri"/>
                <a:cs typeface="Calibri"/>
              </a:rPr>
              <a:t>TENS.</a:t>
            </a:r>
            <a:endParaRPr sz="1800">
              <a:latin typeface="Calibri"/>
              <a:cs typeface="Calibri"/>
            </a:endParaRPr>
          </a:p>
          <a:p>
            <a:pPr marL="12700" marR="392430">
              <a:lnSpc>
                <a:spcPct val="100600"/>
              </a:lnSpc>
              <a:spcBef>
                <a:spcPts val="825"/>
              </a:spcBef>
            </a:pPr>
            <a:r>
              <a:rPr sz="1600" b="1" i="1" spc="-5" dirty="0">
                <a:latin typeface="Calibri"/>
                <a:cs typeface="Calibri"/>
              </a:rPr>
              <a:t>«The </a:t>
            </a:r>
            <a:r>
              <a:rPr sz="1600" b="1" i="1" spc="-10" dirty="0">
                <a:latin typeface="Calibri"/>
                <a:cs typeface="Calibri"/>
              </a:rPr>
              <a:t>effectiveness </a:t>
            </a:r>
            <a:r>
              <a:rPr sz="1600" b="1" i="1" spc="-5" dirty="0">
                <a:latin typeface="Calibri"/>
                <a:cs typeface="Calibri"/>
              </a:rPr>
              <a:t>of </a:t>
            </a:r>
            <a:r>
              <a:rPr sz="1600" b="1" i="1" dirty="0">
                <a:latin typeface="Calibri"/>
                <a:cs typeface="Calibri"/>
              </a:rPr>
              <a:t>22 </a:t>
            </a:r>
            <a:r>
              <a:rPr sz="1600" b="1" i="1" spc="-5" dirty="0">
                <a:latin typeface="Calibri"/>
                <a:cs typeface="Calibri"/>
              </a:rPr>
              <a:t>commonly </a:t>
            </a:r>
            <a:r>
              <a:rPr sz="1600" b="1" i="1" spc="-10" dirty="0">
                <a:latin typeface="Calibri"/>
                <a:cs typeface="Calibri"/>
              </a:rPr>
              <a:t>administered </a:t>
            </a:r>
            <a:r>
              <a:rPr sz="1600" b="1" i="1" spc="-5" dirty="0">
                <a:latin typeface="Calibri"/>
                <a:cs typeface="Calibri"/>
              </a:rPr>
              <a:t>physiotherapy </a:t>
            </a:r>
            <a:r>
              <a:rPr sz="1600" b="1" i="1" spc="-10" dirty="0">
                <a:latin typeface="Calibri"/>
                <a:cs typeface="Calibri"/>
              </a:rPr>
              <a:t>interventions </a:t>
            </a:r>
            <a:r>
              <a:rPr sz="1600" b="1" i="1" spc="-5" dirty="0">
                <a:latin typeface="Calibri"/>
                <a:cs typeface="Calibri"/>
              </a:rPr>
              <a:t>for </a:t>
            </a:r>
            <a:r>
              <a:rPr sz="1600" b="1" i="1" spc="-10" dirty="0">
                <a:latin typeface="Calibri"/>
                <a:cs typeface="Calibri"/>
              </a:rPr>
              <a:t>people </a:t>
            </a:r>
            <a:r>
              <a:rPr sz="1600" b="1" i="1" spc="-5" dirty="0">
                <a:latin typeface="Calibri"/>
                <a:cs typeface="Calibri"/>
              </a:rPr>
              <a:t>with  </a:t>
            </a:r>
            <a:r>
              <a:rPr sz="1600" b="1" i="1" spc="-10" dirty="0">
                <a:latin typeface="Calibri"/>
                <a:cs typeface="Calibri"/>
              </a:rPr>
              <a:t>spinal </a:t>
            </a:r>
            <a:r>
              <a:rPr sz="1600" b="1" i="1" spc="-5" dirty="0">
                <a:latin typeface="Calibri"/>
                <a:cs typeface="Calibri"/>
              </a:rPr>
              <a:t>cord injury: </a:t>
            </a:r>
            <a:r>
              <a:rPr sz="1600" b="1" i="1" dirty="0">
                <a:latin typeface="Calibri"/>
                <a:cs typeface="Calibri"/>
              </a:rPr>
              <a:t>a </a:t>
            </a:r>
            <a:r>
              <a:rPr sz="1600" b="1" i="1" spc="-10" dirty="0">
                <a:latin typeface="Calibri"/>
                <a:cs typeface="Calibri"/>
              </a:rPr>
              <a:t>systematic </a:t>
            </a:r>
            <a:r>
              <a:rPr sz="1600" b="1" i="1" dirty="0">
                <a:latin typeface="Calibri"/>
                <a:cs typeface="Calibri"/>
              </a:rPr>
              <a:t>revi</a:t>
            </a:r>
            <a:r>
              <a:rPr sz="1600" b="1" i="1" dirty="0">
                <a:latin typeface="Arial"/>
                <a:cs typeface="Arial"/>
              </a:rPr>
              <a:t>Spinal Cord.2016 </a:t>
            </a:r>
            <a:r>
              <a:rPr sz="1600" b="1" i="1" spc="-15" dirty="0">
                <a:latin typeface="Arial"/>
                <a:cs typeface="Arial"/>
              </a:rPr>
              <a:t>Nov;54(11):914-923. </a:t>
            </a:r>
            <a:r>
              <a:rPr sz="1600" b="1" i="1" dirty="0">
                <a:latin typeface="Arial"/>
                <a:cs typeface="Arial"/>
              </a:rPr>
              <a:t>doi:  </a:t>
            </a:r>
            <a:r>
              <a:rPr sz="1600" b="1" i="1" spc="-5" dirty="0">
                <a:latin typeface="Arial"/>
                <a:cs typeface="Arial"/>
              </a:rPr>
              <a:t>10.1038/sc.2016.95. </a:t>
            </a:r>
            <a:r>
              <a:rPr sz="1600" b="1" i="1" spc="-5" dirty="0">
                <a:latin typeface="Calibri"/>
                <a:cs typeface="Calibri"/>
              </a:rPr>
              <a:t>ew» </a:t>
            </a:r>
            <a:r>
              <a:rPr sz="1600" b="1" spc="5" dirty="0">
                <a:latin typeface="Calibri"/>
                <a:cs typeface="Calibri"/>
              </a:rPr>
              <a:t>2016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Nov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900"/>
              </a:lnSpc>
            </a:pP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Harvey </a:t>
            </a:r>
            <a:r>
              <a:rPr sz="16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LA,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Glinsky </a:t>
            </a:r>
            <a:r>
              <a:rPr sz="16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JV, 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Bowden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JL.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99770"/>
            <a:chOff x="0" y="0"/>
            <a:chExt cx="9144000" cy="699770"/>
          </a:xfrm>
        </p:grpSpPr>
        <p:sp>
          <p:nvSpPr>
            <p:cNvPr id="4" name="object 4"/>
            <p:cNvSpPr/>
            <p:nvPr/>
          </p:nvSpPr>
          <p:spPr>
            <a:xfrm>
              <a:off x="21335" y="21285"/>
              <a:ext cx="9117965" cy="501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791" y="63"/>
              <a:ext cx="8712454" cy="6993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00380"/>
            </a:xfrm>
            <a:custGeom>
              <a:avLst/>
              <a:gdLst/>
              <a:ahLst/>
              <a:cxnLst/>
              <a:rect l="l" t="t" r="r" b="b"/>
              <a:pathLst>
                <a:path w="9144000" h="500380">
                  <a:moveTo>
                    <a:pt x="9144000" y="0"/>
                  </a:moveTo>
                  <a:lnTo>
                    <a:pt x="0" y="0"/>
                  </a:lnTo>
                  <a:lnTo>
                    <a:pt x="0" y="499872"/>
                  </a:lnTo>
                  <a:lnTo>
                    <a:pt x="9144000" y="499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7982" y="0"/>
            <a:ext cx="83058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Доказательность </a:t>
            </a:r>
            <a:r>
              <a:rPr sz="2800" spc="-5" dirty="0"/>
              <a:t>физических </a:t>
            </a:r>
            <a:r>
              <a:rPr sz="2800" dirty="0"/>
              <a:t>методов</a:t>
            </a:r>
            <a:r>
              <a:rPr sz="2800" spc="-70" dirty="0"/>
              <a:t> </a:t>
            </a:r>
            <a:r>
              <a:rPr sz="2800" dirty="0"/>
              <a:t>реабилитации</a:t>
            </a:r>
            <a:endParaRPr sz="28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990345"/>
            <a:ext cx="8126730" cy="429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marR="5080" indent="-610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622300" algn="l"/>
                <a:tab pos="622935" algn="l"/>
                <a:tab pos="7043420" algn="l"/>
              </a:tabLst>
            </a:pPr>
            <a:r>
              <a:rPr sz="2800" dirty="0">
                <a:latin typeface="Calibri"/>
                <a:cs typeface="Calibri"/>
              </a:rPr>
              <a:t>Н</a:t>
            </a:r>
            <a:r>
              <a:rPr sz="2800" spc="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вые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пат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е</a:t>
            </a:r>
            <a:r>
              <a:rPr sz="2800" spc="-20" dirty="0">
                <a:latin typeface="Calibri"/>
                <a:cs typeface="Calibri"/>
              </a:rPr>
              <a:t>р</a:t>
            </a:r>
            <a:r>
              <a:rPr sz="2800" spc="5" dirty="0">
                <a:latin typeface="Calibri"/>
                <a:cs typeface="Calibri"/>
              </a:rPr>
              <a:t>ны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</a:t>
            </a:r>
            <a:r>
              <a:rPr sz="2800" spc="5" dirty="0">
                <a:latin typeface="Calibri"/>
                <a:cs typeface="Calibri"/>
              </a:rPr>
              <a:t>о</a:t>
            </a:r>
            <a:r>
              <a:rPr sz="2800" spc="-15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ту</a:t>
            </a:r>
            <a:r>
              <a:rPr sz="2800" spc="-20" dirty="0">
                <a:latin typeface="Calibri"/>
                <a:cs typeface="Calibri"/>
              </a:rPr>
              <a:t>р</a:t>
            </a:r>
            <a:r>
              <a:rPr sz="2800" dirty="0">
                <a:latin typeface="Calibri"/>
                <a:cs typeface="Calibri"/>
              </a:rPr>
              <a:t>аль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spc="-30" dirty="0">
                <a:latin typeface="Calibri"/>
                <a:cs typeface="Calibri"/>
              </a:rPr>
              <a:t>г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spc="1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spc="-20" dirty="0">
                <a:latin typeface="Calibri"/>
                <a:cs typeface="Calibri"/>
              </a:rPr>
              <a:t>р</a:t>
            </a:r>
            <a:r>
              <a:rPr sz="2800" spc="-4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л</a:t>
            </a:r>
            <a:r>
              <a:rPr sz="2800" dirty="0">
                <a:latin typeface="Calibri"/>
                <a:cs typeface="Calibri"/>
              </a:rPr>
              <a:t>я	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Seel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n  </a:t>
            </a:r>
            <a:r>
              <a:rPr sz="2800" spc="-10" dirty="0">
                <a:latin typeface="Calibri"/>
                <a:cs typeface="Calibri"/>
              </a:rPr>
              <a:t>’98).</a:t>
            </a:r>
            <a:endParaRPr sz="28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800" dirty="0">
                <a:latin typeface="Calibri"/>
                <a:cs typeface="Calibri"/>
              </a:rPr>
              <a:t>Важность движений шеи </a:t>
            </a:r>
            <a:r>
              <a:rPr sz="2800" spc="5" dirty="0">
                <a:latin typeface="Calibri"/>
                <a:cs typeface="Calibri"/>
              </a:rPr>
              <a:t>и </a:t>
            </a:r>
            <a:r>
              <a:rPr sz="2800" spc="-5" dirty="0">
                <a:latin typeface="Calibri"/>
                <a:cs typeface="Calibri"/>
              </a:rPr>
              <a:t>верхних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конечностей.</a:t>
            </a:r>
            <a:endParaRPr sz="2800">
              <a:latin typeface="Calibri"/>
              <a:cs typeface="Calibri"/>
            </a:endParaRPr>
          </a:p>
          <a:p>
            <a:pPr marL="622300" marR="62865" indent="-610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622300" algn="l"/>
                <a:tab pos="622935" algn="l"/>
                <a:tab pos="2551430" algn="l"/>
              </a:tabLst>
            </a:pPr>
            <a:r>
              <a:rPr sz="2800" spc="-25" dirty="0">
                <a:latin typeface="Calibri"/>
                <a:cs typeface="Calibri"/>
              </a:rPr>
              <a:t>Тренировка	</a:t>
            </a:r>
            <a:r>
              <a:rPr sz="2800" spc="-5" dirty="0">
                <a:latin typeface="Calibri"/>
                <a:cs typeface="Calibri"/>
              </a:rPr>
              <a:t>широчайшей мышцы </a:t>
            </a:r>
            <a:r>
              <a:rPr sz="2800" dirty="0">
                <a:latin typeface="Calibri"/>
                <a:cs typeface="Calibri"/>
              </a:rPr>
              <a:t>спины </a:t>
            </a:r>
            <a:r>
              <a:rPr sz="2800" spc="5" dirty="0">
                <a:latin typeface="Calibri"/>
                <a:cs typeface="Calibri"/>
              </a:rPr>
              <a:t>и  </a:t>
            </a:r>
            <a:r>
              <a:rPr sz="2800" spc="-5" dirty="0">
                <a:latin typeface="Calibri"/>
                <a:cs typeface="Calibri"/>
              </a:rPr>
              <a:t>трапециевидной мышцы </a:t>
            </a:r>
            <a:r>
              <a:rPr sz="2800" dirty="0">
                <a:latin typeface="Calibri"/>
                <a:cs typeface="Calibri"/>
              </a:rPr>
              <a:t>для </a:t>
            </a:r>
            <a:r>
              <a:rPr sz="2800" spc="-15" dirty="0">
                <a:latin typeface="Calibri"/>
                <a:cs typeface="Calibri"/>
              </a:rPr>
              <a:t>контроля </a:t>
            </a:r>
            <a:r>
              <a:rPr sz="2800" spc="-10" dirty="0">
                <a:latin typeface="Calibri"/>
                <a:cs typeface="Calibri"/>
              </a:rPr>
              <a:t>туловища  </a:t>
            </a:r>
            <a:r>
              <a:rPr sz="2800" spc="-20" dirty="0">
                <a:latin typeface="Calibri"/>
                <a:cs typeface="Calibri"/>
              </a:rPr>
              <a:t>(Potten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’99).</a:t>
            </a:r>
            <a:endParaRPr sz="28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800" spc="-5" dirty="0">
                <a:latin typeface="Calibri"/>
                <a:cs typeface="Calibri"/>
              </a:rPr>
              <a:t>Основа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поддержки.</a:t>
            </a:r>
            <a:endParaRPr sz="28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800" dirty="0">
                <a:latin typeface="Calibri"/>
                <a:cs typeface="Calibri"/>
              </a:rPr>
              <a:t>Длина </a:t>
            </a:r>
            <a:r>
              <a:rPr sz="2800" spc="-5" dirty="0">
                <a:latin typeface="Calibri"/>
                <a:cs typeface="Calibri"/>
              </a:rPr>
              <a:t>хамстрингов </a:t>
            </a:r>
            <a:r>
              <a:rPr sz="2800" dirty="0">
                <a:latin typeface="Calibri"/>
                <a:cs typeface="Calibri"/>
              </a:rPr>
              <a:t>для </a:t>
            </a:r>
            <a:r>
              <a:rPr sz="2800" spc="-5" dirty="0">
                <a:latin typeface="Calibri"/>
                <a:cs typeface="Calibri"/>
              </a:rPr>
              <a:t>стабильности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таза.</a:t>
            </a:r>
            <a:endParaRPr sz="2800">
              <a:latin typeface="Calibri"/>
              <a:cs typeface="Calibri"/>
            </a:endParaRPr>
          </a:p>
          <a:p>
            <a:pPr marL="622300" indent="-610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800" spc="-10" dirty="0">
                <a:latin typeface="Calibri"/>
                <a:cs typeface="Calibri"/>
              </a:rPr>
              <a:t>Скорость </a:t>
            </a:r>
            <a:r>
              <a:rPr sz="2800" dirty="0">
                <a:latin typeface="Calibri"/>
                <a:cs typeface="Calibri"/>
              </a:rPr>
              <a:t>новых </a:t>
            </a:r>
            <a:r>
              <a:rPr sz="2800" spc="-5" dirty="0">
                <a:latin typeface="Calibri"/>
                <a:cs typeface="Calibri"/>
              </a:rPr>
              <a:t>реакций </a:t>
            </a:r>
            <a:r>
              <a:rPr sz="2800" spc="5" dirty="0">
                <a:latin typeface="Calibri"/>
                <a:cs typeface="Calibri"/>
              </a:rPr>
              <a:t>на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равновесие.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821690"/>
            <a:chOff x="0" y="0"/>
            <a:chExt cx="9144000" cy="8216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719455"/>
            </a:xfrm>
            <a:custGeom>
              <a:avLst/>
              <a:gdLst/>
              <a:ahLst/>
              <a:cxnLst/>
              <a:rect l="l" t="t" r="r" b="b"/>
              <a:pathLst>
                <a:path w="9144000" h="719455">
                  <a:moveTo>
                    <a:pt x="9144000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9144000" y="7193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800" y="30518"/>
              <a:ext cx="4366133" cy="790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3144" y="30518"/>
              <a:ext cx="2375788" cy="7907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8873" y="109804"/>
            <a:ext cx="58293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5" dirty="0"/>
              <a:t>Тренировка </a:t>
            </a:r>
            <a:r>
              <a:rPr sz="2800" dirty="0"/>
              <a:t>баланса </a:t>
            </a:r>
            <a:r>
              <a:rPr sz="2800" spc="5" dirty="0"/>
              <a:t>при</a:t>
            </a:r>
            <a:r>
              <a:rPr sz="2800" spc="-90" dirty="0"/>
              <a:t> </a:t>
            </a:r>
            <a:r>
              <a:rPr sz="2800" dirty="0"/>
              <a:t>тетраплегии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7531607" y="6498333"/>
            <a:ext cx="1612900" cy="360045"/>
            <a:chOff x="7531607" y="6498333"/>
            <a:chExt cx="1612900" cy="360045"/>
          </a:xfrm>
        </p:grpSpPr>
        <p:sp>
          <p:nvSpPr>
            <p:cNvPr id="9" name="object 9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7431" y="6550151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307847"/>
                  </a:move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96961" y="6577076"/>
            <a:ext cx="1417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816" y="823722"/>
            <a:ext cx="7566659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05"/>
              </a:spcBef>
            </a:pPr>
            <a:r>
              <a:rPr sz="2800" u="heavy" spc="-6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Контроль</a:t>
            </a:r>
            <a:r>
              <a:rPr sz="28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туловища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Длинное </a:t>
            </a:r>
            <a:r>
              <a:rPr sz="2800" spc="-5" dirty="0">
                <a:latin typeface="Calibri"/>
                <a:cs typeface="Calibri"/>
              </a:rPr>
              <a:t>сидение </a:t>
            </a:r>
            <a:r>
              <a:rPr sz="2800" spc="-10" dirty="0">
                <a:latin typeface="Calibri"/>
                <a:cs typeface="Calibri"/>
              </a:rPr>
              <a:t>более </a:t>
            </a:r>
            <a:r>
              <a:rPr sz="2800" dirty="0">
                <a:latin typeface="Calibri"/>
                <a:cs typeface="Calibri"/>
              </a:rPr>
              <a:t>стабильно, </a:t>
            </a:r>
            <a:r>
              <a:rPr sz="2800" spc="-10" dirty="0">
                <a:latin typeface="Calibri"/>
                <a:cs typeface="Calibri"/>
              </a:rPr>
              <a:t>чем</a:t>
            </a:r>
            <a:r>
              <a:rPr sz="2800" spc="-1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короткое  </a:t>
            </a:r>
            <a:r>
              <a:rPr sz="2800" dirty="0">
                <a:latin typeface="Calibri"/>
                <a:cs typeface="Calibri"/>
              </a:rPr>
              <a:t>при </a:t>
            </a:r>
            <a:r>
              <a:rPr sz="2800" spc="-10" dirty="0">
                <a:latin typeface="Calibri"/>
                <a:cs typeface="Calibri"/>
              </a:rPr>
              <a:t>коррекции </a:t>
            </a:r>
            <a:r>
              <a:rPr sz="2800" dirty="0">
                <a:latin typeface="Calibri"/>
                <a:cs typeface="Calibri"/>
              </a:rPr>
              <a:t>длины </a:t>
            </a:r>
            <a:r>
              <a:rPr sz="2800" spc="-15" dirty="0">
                <a:latin typeface="Calibri"/>
                <a:cs typeface="Calibri"/>
              </a:rPr>
              <a:t>сгибателей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колена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9872" y="2499360"/>
            <a:ext cx="3862070" cy="3716020"/>
            <a:chOff x="499872" y="2499360"/>
            <a:chExt cx="3862070" cy="3716020"/>
          </a:xfrm>
        </p:grpSpPr>
        <p:sp>
          <p:nvSpPr>
            <p:cNvPr id="4" name="object 4"/>
            <p:cNvSpPr/>
            <p:nvPr/>
          </p:nvSpPr>
          <p:spPr>
            <a:xfrm>
              <a:off x="499872" y="2499360"/>
              <a:ext cx="3861816" cy="3715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56992" y="3785362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425450" y="0"/>
                  </a:moveTo>
                  <a:lnTo>
                    <a:pt x="0" y="37337"/>
                  </a:lnTo>
                  <a:lnTo>
                    <a:pt x="18414" y="247650"/>
                  </a:lnTo>
                  <a:lnTo>
                    <a:pt x="443864" y="210438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6992" y="3785362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0" y="37337"/>
                  </a:moveTo>
                  <a:lnTo>
                    <a:pt x="425450" y="0"/>
                  </a:lnTo>
                  <a:lnTo>
                    <a:pt x="443864" y="210438"/>
                  </a:lnTo>
                  <a:lnTo>
                    <a:pt x="18414" y="247650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148071" y="2499360"/>
            <a:ext cx="3395979" cy="3716020"/>
            <a:chOff x="5148071" y="2499360"/>
            <a:chExt cx="3395979" cy="3716020"/>
          </a:xfrm>
        </p:grpSpPr>
        <p:sp>
          <p:nvSpPr>
            <p:cNvPr id="8" name="object 8"/>
            <p:cNvSpPr/>
            <p:nvPr/>
          </p:nvSpPr>
          <p:spPr>
            <a:xfrm>
              <a:off x="5148071" y="2499360"/>
              <a:ext cx="3395472" cy="3715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85992" y="4571238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425450" y="0"/>
                  </a:moveTo>
                  <a:lnTo>
                    <a:pt x="0" y="37211"/>
                  </a:lnTo>
                  <a:lnTo>
                    <a:pt x="18415" y="247650"/>
                  </a:lnTo>
                  <a:lnTo>
                    <a:pt x="443865" y="210312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85992" y="4571238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0" y="37211"/>
                  </a:moveTo>
                  <a:lnTo>
                    <a:pt x="425450" y="0"/>
                  </a:lnTo>
                  <a:lnTo>
                    <a:pt x="443865" y="210312"/>
                  </a:lnTo>
                  <a:lnTo>
                    <a:pt x="18415" y="247650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9144000" cy="821690"/>
            <a:chOff x="0" y="0"/>
            <a:chExt cx="9144000" cy="82169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9144000" cy="719455"/>
            </a:xfrm>
            <a:custGeom>
              <a:avLst/>
              <a:gdLst/>
              <a:ahLst/>
              <a:cxnLst/>
              <a:rect l="l" t="t" r="r" b="b"/>
              <a:pathLst>
                <a:path w="9144000" h="719455">
                  <a:moveTo>
                    <a:pt x="9144000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9144000" y="7193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2911" y="30518"/>
              <a:ext cx="5240909" cy="790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74239" y="109804"/>
            <a:ext cx="47955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5" dirty="0"/>
              <a:t>Тренировка </a:t>
            </a:r>
            <a:r>
              <a:rPr sz="2800" dirty="0"/>
              <a:t>баланса </a:t>
            </a:r>
            <a:r>
              <a:rPr sz="2800" spc="5" dirty="0"/>
              <a:t>при</a:t>
            </a:r>
            <a:r>
              <a:rPr sz="2800" spc="-130" dirty="0"/>
              <a:t> </a:t>
            </a:r>
            <a:r>
              <a:rPr sz="2800" dirty="0"/>
              <a:t>ТБСМ</a:t>
            </a:r>
            <a:endParaRPr sz="2800"/>
          </a:p>
        </p:txBody>
      </p:sp>
      <p:grpSp>
        <p:nvGrpSpPr>
          <p:cNvPr id="15" name="object 15"/>
          <p:cNvGrpSpPr/>
          <p:nvPr/>
        </p:nvGrpSpPr>
        <p:grpSpPr>
          <a:xfrm>
            <a:off x="7531607" y="6498333"/>
            <a:ext cx="1612900" cy="360045"/>
            <a:chOff x="7531607" y="6498333"/>
            <a:chExt cx="1612900" cy="360045"/>
          </a:xfrm>
        </p:grpSpPr>
        <p:sp>
          <p:nvSpPr>
            <p:cNvPr id="16" name="object 16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47431" y="6550151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307847"/>
                  </a:move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96961" y="6577076"/>
            <a:ext cx="1417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209" y="894664"/>
            <a:ext cx="8280400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Широчайшая </a:t>
            </a:r>
            <a:r>
              <a:rPr sz="2800" spc="-5" dirty="0">
                <a:latin typeface="Calibri"/>
                <a:cs typeface="Calibri"/>
              </a:rPr>
              <a:t>мышца </a:t>
            </a:r>
            <a:r>
              <a:rPr sz="2800" dirty="0">
                <a:latin typeface="Calibri"/>
                <a:cs typeface="Calibri"/>
              </a:rPr>
              <a:t>спины </a:t>
            </a:r>
            <a:r>
              <a:rPr sz="2800" spc="5" dirty="0">
                <a:latin typeface="Calibri"/>
                <a:cs typeface="Calibri"/>
              </a:rPr>
              <a:t>и </a:t>
            </a:r>
            <a:r>
              <a:rPr sz="2800" spc="-5" dirty="0">
                <a:latin typeface="Calibri"/>
                <a:cs typeface="Calibri"/>
              </a:rPr>
              <a:t>трапециевидная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мышца  </a:t>
            </a:r>
            <a:r>
              <a:rPr sz="2800" spc="5" dirty="0">
                <a:latin typeface="Calibri"/>
                <a:cs typeface="Calibri"/>
              </a:rPr>
              <a:t>очень важны </a:t>
            </a:r>
            <a:r>
              <a:rPr sz="2800" dirty="0">
                <a:latin typeface="Calibri"/>
                <a:cs typeface="Calibri"/>
              </a:rPr>
              <a:t>для </a:t>
            </a:r>
            <a:r>
              <a:rPr sz="2800" spc="-10" dirty="0">
                <a:latin typeface="Calibri"/>
                <a:cs typeface="Calibri"/>
              </a:rPr>
              <a:t>контроля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туловища</a:t>
            </a:r>
            <a:endParaRPr sz="280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(Potten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’99)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2767" y="2429255"/>
            <a:ext cx="6035040" cy="3858895"/>
            <a:chOff x="1572767" y="2429255"/>
            <a:chExt cx="6035040" cy="3858895"/>
          </a:xfrm>
        </p:grpSpPr>
        <p:sp>
          <p:nvSpPr>
            <p:cNvPr id="4" name="object 4"/>
            <p:cNvSpPr/>
            <p:nvPr/>
          </p:nvSpPr>
          <p:spPr>
            <a:xfrm>
              <a:off x="1572767" y="2429255"/>
              <a:ext cx="6035040" cy="3858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14366" y="4285488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425450" y="0"/>
                  </a:moveTo>
                  <a:lnTo>
                    <a:pt x="0" y="37211"/>
                  </a:lnTo>
                  <a:lnTo>
                    <a:pt x="18415" y="247650"/>
                  </a:lnTo>
                  <a:lnTo>
                    <a:pt x="443865" y="210312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4366" y="4285488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0" y="37211"/>
                  </a:moveTo>
                  <a:lnTo>
                    <a:pt x="425450" y="0"/>
                  </a:lnTo>
                  <a:lnTo>
                    <a:pt x="443865" y="210312"/>
                  </a:lnTo>
                  <a:lnTo>
                    <a:pt x="18415" y="247650"/>
                  </a:lnTo>
                  <a:lnTo>
                    <a:pt x="0" y="3721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9144000" cy="821690"/>
            <a:chOff x="0" y="0"/>
            <a:chExt cx="9144000" cy="8216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9144000" cy="719455"/>
            </a:xfrm>
            <a:custGeom>
              <a:avLst/>
              <a:gdLst/>
              <a:ahLst/>
              <a:cxnLst/>
              <a:rect l="l" t="t" r="r" b="b"/>
              <a:pathLst>
                <a:path w="9144000" h="719455">
                  <a:moveTo>
                    <a:pt x="9144000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9144000" y="7193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2911" y="30518"/>
              <a:ext cx="5240909" cy="7907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74239" y="109804"/>
            <a:ext cx="479552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5" dirty="0"/>
              <a:t>Тренировка </a:t>
            </a:r>
            <a:r>
              <a:rPr sz="2800" dirty="0"/>
              <a:t>баланса </a:t>
            </a:r>
            <a:r>
              <a:rPr sz="2800" spc="5" dirty="0"/>
              <a:t>при</a:t>
            </a:r>
            <a:r>
              <a:rPr sz="2800" spc="-130" dirty="0"/>
              <a:t> </a:t>
            </a:r>
            <a:r>
              <a:rPr sz="2800" dirty="0"/>
              <a:t>ТБСМ</a:t>
            </a:r>
            <a:endParaRPr sz="2800"/>
          </a:p>
        </p:txBody>
      </p:sp>
      <p:grpSp>
        <p:nvGrpSpPr>
          <p:cNvPr id="11" name="object 11"/>
          <p:cNvGrpSpPr/>
          <p:nvPr/>
        </p:nvGrpSpPr>
        <p:grpSpPr>
          <a:xfrm>
            <a:off x="7531607" y="6498333"/>
            <a:ext cx="1612900" cy="360045"/>
            <a:chOff x="7531607" y="6498333"/>
            <a:chExt cx="1612900" cy="360045"/>
          </a:xfrm>
        </p:grpSpPr>
        <p:sp>
          <p:nvSpPr>
            <p:cNvPr id="12" name="object 12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47431" y="6550151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307847"/>
                  </a:move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96961" y="6577076"/>
            <a:ext cx="1417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92150"/>
          </a:xfrm>
          <a:custGeom>
            <a:avLst/>
            <a:gdLst/>
            <a:ahLst/>
            <a:cxnLst/>
            <a:rect l="l" t="t" r="r" b="b"/>
            <a:pathLst>
              <a:path w="9144000" h="692150">
                <a:moveTo>
                  <a:pt x="9144000" y="0"/>
                </a:moveTo>
                <a:lnTo>
                  <a:pt x="0" y="0"/>
                </a:lnTo>
                <a:lnTo>
                  <a:pt x="0" y="691896"/>
                </a:lnTo>
                <a:lnTo>
                  <a:pt x="9144000" y="691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616" y="95453"/>
            <a:ext cx="411861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545590" algn="l"/>
                <a:tab pos="2571115" algn="l"/>
              </a:tabLst>
            </a:pPr>
            <a:r>
              <a:rPr sz="2800" spc="5" dirty="0"/>
              <a:t>Функция	кисти	при</a:t>
            </a:r>
            <a:r>
              <a:rPr sz="2800" spc="-110" dirty="0"/>
              <a:t> </a:t>
            </a:r>
            <a:r>
              <a:rPr sz="2800" dirty="0"/>
              <a:t>ТБСМ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29590" y="1158062"/>
            <a:ext cx="3822065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C1- C4: нет </a:t>
            </a:r>
            <a:r>
              <a:rPr sz="2400" spc="-15" dirty="0">
                <a:latin typeface="Calibri"/>
                <a:cs typeface="Calibri"/>
              </a:rPr>
              <a:t>функции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кисти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C5: </a:t>
            </a:r>
            <a:r>
              <a:rPr sz="2400" spc="-10" dirty="0">
                <a:latin typeface="Calibri"/>
                <a:cs typeface="Calibri"/>
              </a:rPr>
              <a:t>пассивный</a:t>
            </a:r>
            <a:r>
              <a:rPr sz="2400" spc="-5" dirty="0">
                <a:latin typeface="Calibri"/>
                <a:cs typeface="Calibri"/>
              </a:rPr>
              <a:t> захват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C6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C7:</a:t>
            </a:r>
            <a:endParaRPr sz="2400">
              <a:latin typeface="Calibri"/>
              <a:cs typeface="Calibri"/>
            </a:endParaRPr>
          </a:p>
          <a:p>
            <a:pPr marL="287020" marR="561975">
              <a:lnSpc>
                <a:spcPct val="120000"/>
              </a:lnSpc>
            </a:pPr>
            <a:r>
              <a:rPr sz="2400" spc="-5" dirty="0">
                <a:latin typeface="Calibri"/>
                <a:cs typeface="Calibri"/>
              </a:rPr>
              <a:t>активные </a:t>
            </a:r>
            <a:r>
              <a:rPr sz="2400" spc="-10" dirty="0">
                <a:latin typeface="Calibri"/>
                <a:cs typeface="Calibri"/>
              </a:rPr>
              <a:t>движения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5" dirty="0">
                <a:latin typeface="Calibri"/>
                <a:cs typeface="Calibri"/>
              </a:rPr>
              <a:t>лучезапястном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суставе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Calibri"/>
              <a:cs typeface="Calibri"/>
            </a:endParaRPr>
          </a:p>
          <a:p>
            <a:pPr marL="356870" marR="399415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C8: активные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сгибатели  </a:t>
            </a:r>
            <a:r>
              <a:rPr sz="2400" spc="-5" dirty="0">
                <a:latin typeface="Calibri"/>
                <a:cs typeface="Calibri"/>
              </a:rPr>
              <a:t>пальцев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T1: </a:t>
            </a:r>
            <a:r>
              <a:rPr sz="2400" spc="-10" dirty="0">
                <a:latin typeface="Calibri"/>
                <a:cs typeface="Calibri"/>
              </a:rPr>
              <a:t>хорошие </a:t>
            </a:r>
            <a:r>
              <a:rPr sz="2400" dirty="0">
                <a:latin typeface="Calibri"/>
                <a:cs typeface="Calibri"/>
              </a:rPr>
              <a:t>мышцы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кисти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95671" y="3779518"/>
            <a:ext cx="3977640" cy="2987040"/>
            <a:chOff x="4995671" y="3779518"/>
            <a:chExt cx="3977640" cy="2987040"/>
          </a:xfrm>
        </p:grpSpPr>
        <p:sp>
          <p:nvSpPr>
            <p:cNvPr id="6" name="object 6"/>
            <p:cNvSpPr/>
            <p:nvPr/>
          </p:nvSpPr>
          <p:spPr>
            <a:xfrm>
              <a:off x="5004815" y="3788662"/>
              <a:ext cx="3959351" cy="2968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00243" y="3784090"/>
              <a:ext cx="3968750" cy="2978150"/>
            </a:xfrm>
            <a:custGeom>
              <a:avLst/>
              <a:gdLst/>
              <a:ahLst/>
              <a:cxnLst/>
              <a:rect l="l" t="t" r="r" b="b"/>
              <a:pathLst>
                <a:path w="3968750" h="2978150">
                  <a:moveTo>
                    <a:pt x="0" y="2977896"/>
                  </a:moveTo>
                  <a:lnTo>
                    <a:pt x="3968496" y="2977896"/>
                  </a:lnTo>
                  <a:lnTo>
                    <a:pt x="3968496" y="0"/>
                  </a:lnTo>
                  <a:lnTo>
                    <a:pt x="0" y="0"/>
                  </a:lnTo>
                  <a:lnTo>
                    <a:pt x="0" y="29778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995671" y="1042416"/>
            <a:ext cx="3980815" cy="2661285"/>
            <a:chOff x="4995671" y="1042416"/>
            <a:chExt cx="3980815" cy="2661285"/>
          </a:xfrm>
        </p:grpSpPr>
        <p:sp>
          <p:nvSpPr>
            <p:cNvPr id="9" name="object 9"/>
            <p:cNvSpPr/>
            <p:nvPr/>
          </p:nvSpPr>
          <p:spPr>
            <a:xfrm>
              <a:off x="5004815" y="1051560"/>
              <a:ext cx="3962399" cy="2642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0243" y="1046988"/>
              <a:ext cx="3971925" cy="2651760"/>
            </a:xfrm>
            <a:custGeom>
              <a:avLst/>
              <a:gdLst/>
              <a:ahLst/>
              <a:cxnLst/>
              <a:rect l="l" t="t" r="r" b="b"/>
              <a:pathLst>
                <a:path w="3971925" h="2651760">
                  <a:moveTo>
                    <a:pt x="0" y="2651760"/>
                  </a:moveTo>
                  <a:lnTo>
                    <a:pt x="3971544" y="2651760"/>
                  </a:lnTo>
                  <a:lnTo>
                    <a:pt x="3971544" y="0"/>
                  </a:lnTo>
                  <a:lnTo>
                    <a:pt x="0" y="0"/>
                  </a:lnTo>
                  <a:lnTo>
                    <a:pt x="0" y="26517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08685"/>
          </a:xfrm>
          <a:custGeom>
            <a:avLst/>
            <a:gdLst/>
            <a:ahLst/>
            <a:cxnLst/>
            <a:rect l="l" t="t" r="r" b="b"/>
            <a:pathLst>
              <a:path w="9144000" h="908685">
                <a:moveTo>
                  <a:pt x="9144000" y="0"/>
                </a:moveTo>
                <a:lnTo>
                  <a:pt x="0" y="0"/>
                </a:lnTo>
                <a:lnTo>
                  <a:pt x="0" y="908303"/>
                </a:lnTo>
                <a:lnTo>
                  <a:pt x="9144000" y="908303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461" y="87579"/>
            <a:ext cx="87229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Восстановление функциональной активности </a:t>
            </a:r>
            <a:r>
              <a:rPr sz="2400" spc="-10" dirty="0"/>
              <a:t>руки </a:t>
            </a:r>
            <a:r>
              <a:rPr sz="2400" dirty="0"/>
              <a:t>(ЦКБВЛ,</a:t>
            </a:r>
            <a:r>
              <a:rPr sz="2400" spc="50" dirty="0"/>
              <a:t> </a:t>
            </a:r>
            <a:r>
              <a:rPr sz="2400" spc="5" dirty="0"/>
              <a:t>2013)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507738" y="3414471"/>
            <a:ext cx="4558665" cy="8248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ct val="80300"/>
              </a:lnSpc>
              <a:spcBef>
                <a:spcPts val="425"/>
              </a:spcBef>
            </a:pPr>
            <a:r>
              <a:rPr sz="1400" b="1" spc="-15" dirty="0">
                <a:latin typeface="Calibri"/>
                <a:cs typeface="Calibri"/>
              </a:rPr>
              <a:t>Цель </a:t>
            </a:r>
            <a:r>
              <a:rPr sz="1400" b="1" spc="-10" dirty="0">
                <a:latin typeface="Calibri"/>
                <a:cs typeface="Calibri"/>
              </a:rPr>
              <a:t>эрготерапии </a:t>
            </a:r>
            <a:r>
              <a:rPr sz="1400" spc="-5" dirty="0">
                <a:latin typeface="Calibri"/>
                <a:cs typeface="Calibri"/>
              </a:rPr>
              <a:t>- </a:t>
            </a:r>
            <a:r>
              <a:rPr sz="1400" dirty="0">
                <a:latin typeface="Calibri"/>
                <a:cs typeface="Calibri"/>
              </a:rPr>
              <a:t>п</a:t>
            </a:r>
            <a:r>
              <a:rPr sz="1200" dirty="0">
                <a:latin typeface="Calibri"/>
                <a:cs typeface="Calibri"/>
              </a:rPr>
              <a:t>омочь </a:t>
            </a:r>
            <a:r>
              <a:rPr sz="1200" spc="-5" dirty="0">
                <a:latin typeface="Calibri"/>
                <a:cs typeface="Calibri"/>
              </a:rPr>
              <a:t>человеку </a:t>
            </a:r>
            <a:r>
              <a:rPr sz="1200" dirty="0">
                <a:latin typeface="Calibri"/>
                <a:cs typeface="Calibri"/>
              </a:rPr>
              <a:t>с </a:t>
            </a:r>
            <a:r>
              <a:rPr sz="1200" spc="-5" dirty="0">
                <a:latin typeface="Calibri"/>
                <a:cs typeface="Calibri"/>
              </a:rPr>
              <a:t>ограниченными  возможностями </a:t>
            </a:r>
            <a:r>
              <a:rPr sz="1200" dirty="0">
                <a:latin typeface="Calibri"/>
                <a:cs typeface="Calibri"/>
              </a:rPr>
              <a:t>стать </a:t>
            </a:r>
            <a:r>
              <a:rPr sz="1200" spc="-5" dirty="0">
                <a:latin typeface="Calibri"/>
                <a:cs typeface="Calibri"/>
              </a:rPr>
              <a:t>максимально </a:t>
            </a:r>
            <a:r>
              <a:rPr sz="1200" dirty="0">
                <a:latin typeface="Calibri"/>
                <a:cs typeface="Calibri"/>
              </a:rPr>
              <a:t>независимым в </a:t>
            </a:r>
            <a:r>
              <a:rPr sz="1200" spc="-5" dirty="0">
                <a:latin typeface="Calibri"/>
                <a:cs typeface="Calibri"/>
              </a:rPr>
              <a:t>повседневной  жизни путем восстановления утраченных функций, использования  специальных приспособлений, </a:t>
            </a:r>
            <a:r>
              <a:rPr sz="1200" dirty="0">
                <a:latin typeface="Calibri"/>
                <a:cs typeface="Calibri"/>
              </a:rPr>
              <a:t>а </a:t>
            </a:r>
            <a:r>
              <a:rPr sz="1200" spc="-10" dirty="0">
                <a:latin typeface="Calibri"/>
                <a:cs typeface="Calibri"/>
              </a:rPr>
              <a:t>также </a:t>
            </a:r>
            <a:r>
              <a:rPr sz="1200" dirty="0">
                <a:latin typeface="Calibri"/>
                <a:cs typeface="Calibri"/>
              </a:rPr>
              <a:t>адаптации </a:t>
            </a:r>
            <a:r>
              <a:rPr sz="1200" spc="-10" dirty="0">
                <a:latin typeface="Calibri"/>
                <a:cs typeface="Calibri"/>
              </a:rPr>
              <a:t>окружающей  среды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023" y="999744"/>
            <a:ext cx="3779520" cy="2724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648" y="3788664"/>
            <a:ext cx="3742944" cy="2810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1767" y="1072896"/>
            <a:ext cx="3572255" cy="2334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1871" y="4221479"/>
            <a:ext cx="3572255" cy="2346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148" y="1799590"/>
            <a:ext cx="8089900" cy="330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4510" marR="5080" indent="-512445" algn="just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595630" algn="l"/>
              </a:tabLst>
            </a:pPr>
            <a:r>
              <a:rPr dirty="0"/>
              <a:t>	</a:t>
            </a:r>
            <a:r>
              <a:rPr sz="2400" spc="-10" dirty="0">
                <a:latin typeface="Calibri"/>
                <a:cs typeface="Calibri"/>
              </a:rPr>
              <a:t>Сочетание функционального схвата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опускание </a:t>
            </a:r>
            <a:r>
              <a:rPr sz="2400" spc="-5" dirty="0">
                <a:latin typeface="Calibri"/>
                <a:cs typeface="Calibri"/>
              </a:rPr>
              <a:t>лопатки  </a:t>
            </a:r>
            <a:r>
              <a:rPr sz="2400" spc="-10" dirty="0">
                <a:latin typeface="Calibri"/>
                <a:cs typeface="Calibri"/>
              </a:rPr>
              <a:t>позволяют достичь </a:t>
            </a:r>
            <a:r>
              <a:rPr sz="2400" dirty="0">
                <a:latin typeface="Calibri"/>
                <a:cs typeface="Calibri"/>
              </a:rPr>
              <a:t>всех </a:t>
            </a:r>
            <a:r>
              <a:rPr sz="2400" spc="-10" dirty="0">
                <a:latin typeface="Calibri"/>
                <a:cs typeface="Calibri"/>
              </a:rPr>
              <a:t>видов деятельности,  </a:t>
            </a:r>
            <a:r>
              <a:rPr sz="2400" spc="-20" dirty="0">
                <a:latin typeface="Calibri"/>
                <a:cs typeface="Calibri"/>
              </a:rPr>
              <a:t>необходимых </a:t>
            </a:r>
            <a:r>
              <a:rPr sz="2400" spc="-5" dirty="0">
                <a:latin typeface="Calibri"/>
                <a:cs typeface="Calibri"/>
              </a:rPr>
              <a:t>для жизни без посторонней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помощи.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35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Функция </a:t>
            </a:r>
            <a:r>
              <a:rPr sz="2400" spc="-5" dirty="0">
                <a:latin typeface="Calibri"/>
                <a:cs typeface="Calibri"/>
              </a:rPr>
              <a:t>кисти, отталкивания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перемещения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ключевые</a:t>
            </a:r>
            <a:endParaRPr sz="2400">
              <a:latin typeface="Calibri"/>
              <a:cs typeface="Calibri"/>
            </a:endParaRPr>
          </a:p>
          <a:p>
            <a:pPr marL="52451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моменты для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независимости.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00">
              <a:latin typeface="Calibri"/>
              <a:cs typeface="Calibri"/>
            </a:endParaRPr>
          </a:p>
          <a:p>
            <a:pPr marL="518795" indent="-50673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518795" algn="l"/>
                <a:tab pos="519430" algn="l"/>
              </a:tabLst>
            </a:pPr>
            <a:r>
              <a:rPr sz="2400" spc="-10" dirty="0">
                <a:latin typeface="Calibri"/>
                <a:cs typeface="Calibri"/>
              </a:rPr>
              <a:t>Спастика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контрактуры играют негативную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роль.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286510"/>
          </a:xfrm>
          <a:custGeom>
            <a:avLst/>
            <a:gdLst/>
            <a:ahLst/>
            <a:cxnLst/>
            <a:rect l="l" t="t" r="r" b="b"/>
            <a:pathLst>
              <a:path w="9144000" h="1286510">
                <a:moveTo>
                  <a:pt x="9144000" y="0"/>
                </a:moveTo>
                <a:lnTo>
                  <a:pt x="0" y="0"/>
                </a:lnTo>
                <a:lnTo>
                  <a:pt x="0" y="1286255"/>
                </a:lnTo>
                <a:lnTo>
                  <a:pt x="9144000" y="128625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4112" y="26619"/>
            <a:ext cx="71405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Функциональные </a:t>
            </a:r>
            <a:r>
              <a:rPr sz="3200" spc="-30" dirty="0"/>
              <a:t>результаты </a:t>
            </a:r>
            <a:r>
              <a:rPr sz="3200" spc="-10" dirty="0"/>
              <a:t>при </a:t>
            </a:r>
            <a:r>
              <a:rPr sz="3200" spc="-15" dirty="0"/>
              <a:t>C6-</a:t>
            </a:r>
            <a:r>
              <a:rPr sz="3200" spc="145" dirty="0"/>
              <a:t> </a:t>
            </a:r>
            <a:r>
              <a:rPr sz="3200" spc="-15" dirty="0"/>
              <a:t>С7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812163" y="706577"/>
            <a:ext cx="55232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(Welch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’86;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Stover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’95;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www.pva.org)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371" y="1128217"/>
            <a:ext cx="7808595" cy="46901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От </a:t>
            </a:r>
            <a:r>
              <a:rPr sz="2800" dirty="0">
                <a:latin typeface="Calibri"/>
                <a:cs typeface="Calibri"/>
              </a:rPr>
              <a:t>функций - к активности 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деятельности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от терапии </a:t>
            </a:r>
            <a:r>
              <a:rPr sz="2800" dirty="0">
                <a:latin typeface="Calibri"/>
                <a:cs typeface="Calibri"/>
              </a:rPr>
              <a:t>в помещении - к </a:t>
            </a:r>
            <a:r>
              <a:rPr sz="2800" spc="-5" dirty="0">
                <a:latin typeface="Calibri"/>
                <a:cs typeface="Calibri"/>
              </a:rPr>
              <a:t>внешнему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окружению,  </a:t>
            </a:r>
            <a:r>
              <a:rPr sz="2800" spc="-10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положений </a:t>
            </a:r>
            <a:r>
              <a:rPr sz="2800" dirty="0">
                <a:latin typeface="Calibri"/>
                <a:cs typeface="Calibri"/>
              </a:rPr>
              <a:t>с </a:t>
            </a:r>
            <a:r>
              <a:rPr sz="2800" spc="-10" dirty="0">
                <a:latin typeface="Calibri"/>
                <a:cs typeface="Calibri"/>
              </a:rPr>
              <a:t>поддержкой («руки </a:t>
            </a:r>
            <a:r>
              <a:rPr sz="2800" spc="5" dirty="0">
                <a:latin typeface="Calibri"/>
                <a:cs typeface="Calibri"/>
              </a:rPr>
              <a:t>на»)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к </a:t>
            </a:r>
            <a:r>
              <a:rPr sz="2800" spc="-10" dirty="0">
                <a:latin typeface="Calibri"/>
                <a:cs typeface="Calibri"/>
              </a:rPr>
              <a:t>положениям </a:t>
            </a:r>
            <a:r>
              <a:rPr sz="2800" dirty="0">
                <a:latin typeface="Calibri"/>
                <a:cs typeface="Calibri"/>
              </a:rPr>
              <a:t>без </a:t>
            </a:r>
            <a:r>
              <a:rPr sz="2800" spc="-5" dirty="0">
                <a:latin typeface="Calibri"/>
                <a:cs typeface="Calibri"/>
              </a:rPr>
              <a:t>поддержки </a:t>
            </a:r>
            <a:r>
              <a:rPr sz="2800" spc="-10" dirty="0">
                <a:latin typeface="Calibri"/>
                <a:cs typeface="Calibri"/>
              </a:rPr>
              <a:t>(«руки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от»)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Calibri"/>
              <a:cs typeface="Calibri"/>
            </a:endParaRPr>
          </a:p>
          <a:p>
            <a:pPr marL="793115" indent="-344805">
              <a:lnSpc>
                <a:spcPct val="100000"/>
              </a:lnSpc>
              <a:buFont typeface="Arial"/>
              <a:buChar char="•"/>
              <a:tabLst>
                <a:tab pos="793115" algn="l"/>
                <a:tab pos="793750" algn="l"/>
              </a:tabLst>
            </a:pPr>
            <a:r>
              <a:rPr sz="2400" spc="-5" dirty="0">
                <a:latin typeface="Calibri"/>
                <a:cs typeface="Calibri"/>
              </a:rPr>
              <a:t>Перекаты</a:t>
            </a:r>
            <a:endParaRPr sz="2400">
              <a:latin typeface="Calibri"/>
              <a:cs typeface="Calibri"/>
            </a:endParaRPr>
          </a:p>
          <a:p>
            <a:pPr marL="793115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93115" algn="l"/>
                <a:tab pos="793750" algn="l"/>
              </a:tabLst>
            </a:pPr>
            <a:r>
              <a:rPr sz="2400" spc="-5" dirty="0">
                <a:latin typeface="Calibri"/>
                <a:cs typeface="Calibri"/>
              </a:rPr>
              <a:t>От </a:t>
            </a:r>
            <a:r>
              <a:rPr sz="2400" spc="-15" dirty="0">
                <a:latin typeface="Calibri"/>
                <a:cs typeface="Calibri"/>
              </a:rPr>
              <a:t>положения «лежа </a:t>
            </a:r>
            <a:r>
              <a:rPr sz="2400" spc="-1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спине»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5" dirty="0">
                <a:latin typeface="Calibri"/>
                <a:cs typeface="Calibri"/>
              </a:rPr>
              <a:t>положению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«сидя»</a:t>
            </a:r>
            <a:endParaRPr sz="2400">
              <a:latin typeface="Calibri"/>
              <a:cs typeface="Calibri"/>
            </a:endParaRPr>
          </a:p>
          <a:p>
            <a:pPr marL="793115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93115" algn="l"/>
                <a:tab pos="793750" algn="l"/>
              </a:tabLst>
            </a:pPr>
            <a:r>
              <a:rPr sz="2400" spc="-5" dirty="0">
                <a:latin typeface="Calibri"/>
                <a:cs typeface="Calibri"/>
              </a:rPr>
              <a:t>Отталкивания</a:t>
            </a:r>
            <a:endParaRPr sz="2400">
              <a:latin typeface="Calibri"/>
              <a:cs typeface="Calibri"/>
            </a:endParaRPr>
          </a:p>
          <a:p>
            <a:pPr marL="793115" indent="-34480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93115" algn="l"/>
                <a:tab pos="793750" algn="l"/>
              </a:tabLst>
            </a:pPr>
            <a:r>
              <a:rPr sz="2400" spc="-5" dirty="0">
                <a:latin typeface="Calibri"/>
                <a:cs typeface="Calibri"/>
              </a:rPr>
              <a:t>Перемещения</a:t>
            </a:r>
            <a:endParaRPr sz="2400">
              <a:latin typeface="Calibri"/>
              <a:cs typeface="Calibri"/>
            </a:endParaRPr>
          </a:p>
          <a:p>
            <a:pPr marL="793115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93115" algn="l"/>
                <a:tab pos="793750" algn="l"/>
              </a:tabLst>
            </a:pPr>
            <a:r>
              <a:rPr sz="2400" spc="-5" dirty="0">
                <a:latin typeface="Calibri"/>
                <a:cs typeface="Calibri"/>
              </a:rPr>
              <a:t>Прием </a:t>
            </a:r>
            <a:r>
              <a:rPr sz="2400" dirty="0">
                <a:latin typeface="Calibri"/>
                <a:cs typeface="Calibri"/>
              </a:rPr>
              <a:t>пищи, мытье, </a:t>
            </a:r>
            <a:r>
              <a:rPr sz="2400" spc="-5" dirty="0">
                <a:latin typeface="Calibri"/>
                <a:cs typeface="Calibri"/>
              </a:rPr>
              <a:t>личная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гигиена</a:t>
            </a:r>
            <a:endParaRPr sz="2400">
              <a:latin typeface="Calibri"/>
              <a:cs typeface="Calibri"/>
            </a:endParaRPr>
          </a:p>
          <a:p>
            <a:pPr marL="793115" indent="-34480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93115" algn="l"/>
                <a:tab pos="793750" algn="l"/>
              </a:tabLst>
            </a:pPr>
            <a:r>
              <a:rPr sz="2400" spc="-10" dirty="0">
                <a:latin typeface="Calibri"/>
                <a:cs typeface="Calibri"/>
              </a:rPr>
              <a:t>Одевание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00125"/>
          </a:xfrm>
          <a:custGeom>
            <a:avLst/>
            <a:gdLst/>
            <a:ahLst/>
            <a:cxnLst/>
            <a:rect l="l" t="t" r="r" b="b"/>
            <a:pathLst>
              <a:path w="9144000" h="1000125">
                <a:moveTo>
                  <a:pt x="9144000" y="0"/>
                </a:moveTo>
                <a:lnTo>
                  <a:pt x="0" y="0"/>
                </a:lnTo>
                <a:lnTo>
                  <a:pt x="0" y="999744"/>
                </a:lnTo>
                <a:lnTo>
                  <a:pt x="9144000" y="99974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9838" y="250062"/>
            <a:ext cx="7564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Активная </a:t>
            </a:r>
            <a:r>
              <a:rPr sz="2800" spc="-10" dirty="0"/>
              <a:t>медицинская </a:t>
            </a:r>
            <a:r>
              <a:rPr sz="2800" dirty="0"/>
              <a:t>реабилитация </a:t>
            </a:r>
            <a:r>
              <a:rPr sz="2800" spc="5" dirty="0"/>
              <a:t>при</a:t>
            </a:r>
            <a:r>
              <a:rPr sz="2800" spc="-120" dirty="0"/>
              <a:t> </a:t>
            </a:r>
            <a:r>
              <a:rPr sz="2800" spc="-5" dirty="0"/>
              <a:t>ТБСМ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7531607" y="6498333"/>
            <a:ext cx="1612900" cy="360045"/>
            <a:chOff x="7531607" y="6498333"/>
            <a:chExt cx="1612900" cy="360045"/>
          </a:xfrm>
        </p:grpSpPr>
        <p:sp>
          <p:nvSpPr>
            <p:cNvPr id="6" name="object 6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47431" y="6550151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307847"/>
                  </a:move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96961" y="6577076"/>
            <a:ext cx="1417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2855" y="441833"/>
            <a:ext cx="6866255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259715" algn="ctr">
              <a:lnSpc>
                <a:spcPct val="1201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</a:rPr>
              <a:t>Американская </a:t>
            </a:r>
            <a:r>
              <a:rPr sz="2400" spc="-5" dirty="0">
                <a:solidFill>
                  <a:srgbClr val="000000"/>
                </a:solidFill>
              </a:rPr>
              <a:t>Ассоциация </a:t>
            </a:r>
            <a:r>
              <a:rPr sz="2400" dirty="0">
                <a:solidFill>
                  <a:srgbClr val="000000"/>
                </a:solidFill>
              </a:rPr>
              <a:t>Спинальной </a:t>
            </a:r>
            <a:r>
              <a:rPr sz="2400" spc="-25" dirty="0">
                <a:solidFill>
                  <a:srgbClr val="000000"/>
                </a:solidFill>
              </a:rPr>
              <a:t>Травмы  </a:t>
            </a:r>
            <a:r>
              <a:rPr sz="2400" spc="-5" dirty="0">
                <a:solidFill>
                  <a:srgbClr val="000000"/>
                </a:solidFill>
              </a:rPr>
              <a:t>(American </a:t>
            </a:r>
            <a:r>
              <a:rPr sz="2400" dirty="0">
                <a:solidFill>
                  <a:srgbClr val="000000"/>
                </a:solidFill>
              </a:rPr>
              <a:t>Spinal Injury</a:t>
            </a:r>
            <a:r>
              <a:rPr sz="2400" spc="-5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Association,1992)</a:t>
            </a:r>
            <a:endParaRPr sz="2400"/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000000"/>
                </a:solidFill>
              </a:rPr>
              <a:t>разработала 5-ранговую </a:t>
            </a:r>
            <a:r>
              <a:rPr sz="2400" spc="-15" dirty="0">
                <a:solidFill>
                  <a:srgbClr val="000000"/>
                </a:solidFill>
              </a:rPr>
              <a:t>шкалу </a:t>
            </a:r>
            <a:r>
              <a:rPr sz="2400" spc="-10" dirty="0">
                <a:solidFill>
                  <a:srgbClr val="000000"/>
                </a:solidFill>
              </a:rPr>
              <a:t>степени</a:t>
            </a:r>
            <a:r>
              <a:rPr sz="2400" spc="3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нарушения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29590" y="1686981"/>
            <a:ext cx="8457565" cy="48253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146935">
              <a:lnSpc>
                <a:spcPct val="100000"/>
              </a:lnSpc>
              <a:spcBef>
                <a:spcPts val="670"/>
              </a:spcBef>
            </a:pPr>
            <a:r>
              <a:rPr sz="2400" b="1" spc="-10" dirty="0">
                <a:latin typeface="Calibri"/>
                <a:cs typeface="Calibri"/>
              </a:rPr>
              <a:t>проводимости </a:t>
            </a:r>
            <a:r>
              <a:rPr sz="2400" b="1" spc="-5" dirty="0">
                <a:latin typeface="Calibri"/>
                <a:cs typeface="Calibri"/>
              </a:rPr>
              <a:t>спинного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мозга: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6870" algn="l"/>
                <a:tab pos="357505" algn="l"/>
                <a:tab pos="908685" algn="l"/>
                <a:tab pos="2000250" algn="l"/>
                <a:tab pos="3472815" algn="l"/>
                <a:tab pos="5430520" algn="l"/>
                <a:tab pos="7190105" algn="l"/>
              </a:tabLst>
            </a:pPr>
            <a:r>
              <a:rPr sz="2200" b="1" dirty="0">
                <a:latin typeface="Calibri"/>
                <a:cs typeface="Calibri"/>
              </a:rPr>
              <a:t>"А"	</a:t>
            </a:r>
            <a:r>
              <a:rPr sz="2200" spc="-5" dirty="0">
                <a:latin typeface="Calibri"/>
                <a:cs typeface="Calibri"/>
              </a:rPr>
              <a:t>(полное	нарушение	</a:t>
            </a:r>
            <a:r>
              <a:rPr sz="2200" spc="-10" dirty="0">
                <a:latin typeface="Calibri"/>
                <a:cs typeface="Calibri"/>
              </a:rPr>
              <a:t>проводимости)	соответствует	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отсутствие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u="heavy" spc="-5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сенсорных и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моторных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функций в сегментах</a:t>
            </a:r>
            <a:r>
              <a:rPr sz="2200" u="heavy" spc="-1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S4-S5</a:t>
            </a:r>
            <a:r>
              <a:rPr sz="2200" dirty="0">
                <a:latin typeface="Calibri"/>
                <a:cs typeface="Calibri"/>
              </a:rPr>
              <a:t>;</a:t>
            </a:r>
            <a:endParaRPr sz="2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7505" algn="l"/>
              </a:tabLst>
            </a:pPr>
            <a:r>
              <a:rPr sz="2200" b="1" dirty="0">
                <a:latin typeface="Calibri"/>
                <a:cs typeface="Calibri"/>
              </a:rPr>
              <a:t>"В" </a:t>
            </a:r>
            <a:r>
              <a:rPr sz="2200" spc="-10" dirty="0">
                <a:latin typeface="Calibri"/>
                <a:cs typeface="Calibri"/>
              </a:rPr>
              <a:t>(неполное </a:t>
            </a:r>
            <a:r>
              <a:rPr sz="2200" spc="-5" dirty="0">
                <a:latin typeface="Calibri"/>
                <a:cs typeface="Calibri"/>
              </a:rPr>
              <a:t>нарушение) </a:t>
            </a:r>
            <a:r>
              <a:rPr sz="2200" dirty="0">
                <a:latin typeface="Calibri"/>
                <a:cs typeface="Calibri"/>
              </a:rPr>
              <a:t>- </a:t>
            </a:r>
            <a:r>
              <a:rPr sz="2200" spc="-5" dirty="0">
                <a:latin typeface="Calibri"/>
                <a:cs typeface="Calibri"/>
              </a:rPr>
              <a:t>наличие ниже </a:t>
            </a:r>
            <a:r>
              <a:rPr sz="2200" spc="-10" dirty="0">
                <a:latin typeface="Calibri"/>
                <a:cs typeface="Calibri"/>
              </a:rPr>
              <a:t>уровня поражения </a:t>
            </a:r>
            <a:r>
              <a:rPr sz="2200" dirty="0">
                <a:latin typeface="Calibri"/>
                <a:cs typeface="Calibri"/>
              </a:rPr>
              <a:t>(в  том числе в </a:t>
            </a:r>
            <a:r>
              <a:rPr sz="2200" spc="-5" dirty="0">
                <a:latin typeface="Calibri"/>
                <a:cs typeface="Calibri"/>
              </a:rPr>
              <a:t>сегментах </a:t>
            </a:r>
            <a:r>
              <a:rPr sz="2200" dirty="0">
                <a:latin typeface="Calibri"/>
                <a:cs typeface="Calibri"/>
              </a:rPr>
              <a:t>S4-S5) </a:t>
            </a:r>
            <a:r>
              <a:rPr sz="2200" spc="-10" dirty="0">
                <a:latin typeface="Calibri"/>
                <a:cs typeface="Calibri"/>
              </a:rPr>
              <a:t>чувствительности </a:t>
            </a:r>
            <a:r>
              <a:rPr sz="2200" dirty="0">
                <a:latin typeface="Calibri"/>
                <a:cs typeface="Calibri"/>
              </a:rPr>
              <a:t>при </a:t>
            </a:r>
            <a:r>
              <a:rPr sz="2200" spc="-10" dirty="0">
                <a:latin typeface="Calibri"/>
                <a:cs typeface="Calibri"/>
              </a:rPr>
              <a:t>отсутствии  </a:t>
            </a:r>
            <a:r>
              <a:rPr sz="2200" dirty="0">
                <a:latin typeface="Calibri"/>
                <a:cs typeface="Calibri"/>
              </a:rPr>
              <a:t>движений;</a:t>
            </a:r>
            <a:endParaRPr sz="22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7505" algn="l"/>
              </a:tabLst>
            </a:pPr>
            <a:r>
              <a:rPr sz="2200" b="1" dirty="0">
                <a:latin typeface="Calibri"/>
                <a:cs typeface="Calibri"/>
              </a:rPr>
              <a:t>"С" </a:t>
            </a:r>
            <a:r>
              <a:rPr sz="2200" spc="-5" dirty="0">
                <a:latin typeface="Calibri"/>
                <a:cs typeface="Calibri"/>
              </a:rPr>
              <a:t>(неполное нарушение) </a:t>
            </a:r>
            <a:r>
              <a:rPr sz="2200" dirty="0">
                <a:latin typeface="Calibri"/>
                <a:cs typeface="Calibri"/>
              </a:rPr>
              <a:t>- </a:t>
            </a:r>
            <a:r>
              <a:rPr sz="2200" spc="-5" dirty="0">
                <a:latin typeface="Calibri"/>
                <a:cs typeface="Calibri"/>
              </a:rPr>
              <a:t>наличие </a:t>
            </a:r>
            <a:r>
              <a:rPr sz="2200" spc="-10" dirty="0">
                <a:latin typeface="Calibri"/>
                <a:cs typeface="Calibri"/>
              </a:rPr>
              <a:t>ниже </a:t>
            </a:r>
            <a:r>
              <a:rPr sz="2200" spc="-5" dirty="0">
                <a:latin typeface="Calibri"/>
                <a:cs typeface="Calibri"/>
              </a:rPr>
              <a:t>уровня </a:t>
            </a:r>
            <a:r>
              <a:rPr sz="2200" spc="-10" dirty="0">
                <a:latin typeface="Calibri"/>
                <a:cs typeface="Calibri"/>
              </a:rPr>
              <a:t>поражения  </a:t>
            </a:r>
            <a:r>
              <a:rPr sz="2200" spc="-5" dirty="0">
                <a:latin typeface="Calibri"/>
                <a:cs typeface="Calibri"/>
              </a:rPr>
              <a:t>движений </a:t>
            </a:r>
            <a:r>
              <a:rPr sz="2200" dirty="0">
                <a:latin typeface="Calibri"/>
                <a:cs typeface="Calibri"/>
              </a:rPr>
              <a:t>при силе </a:t>
            </a:r>
            <a:r>
              <a:rPr sz="2200" spc="-10" dirty="0">
                <a:latin typeface="Calibri"/>
                <a:cs typeface="Calibri"/>
              </a:rPr>
              <a:t>большинства </a:t>
            </a:r>
            <a:r>
              <a:rPr sz="2200" spc="-5" dirty="0">
                <a:latin typeface="Calibri"/>
                <a:cs typeface="Calibri"/>
              </a:rPr>
              <a:t>ключевых мышц </a:t>
            </a:r>
            <a:r>
              <a:rPr sz="2200" dirty="0">
                <a:latin typeface="Calibri"/>
                <a:cs typeface="Calibri"/>
              </a:rPr>
              <a:t>менее </a:t>
            </a:r>
            <a:r>
              <a:rPr sz="2200" spc="5" dirty="0">
                <a:latin typeface="Calibri"/>
                <a:cs typeface="Calibri"/>
              </a:rPr>
              <a:t>3-х  </a:t>
            </a:r>
            <a:r>
              <a:rPr sz="2200" dirty="0">
                <a:latin typeface="Calibri"/>
                <a:cs typeface="Calibri"/>
              </a:rPr>
              <a:t>баллов;</a:t>
            </a:r>
            <a:endParaRPr sz="22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7505" algn="l"/>
              </a:tabLst>
            </a:pPr>
            <a:r>
              <a:rPr sz="2200" b="1" dirty="0">
                <a:latin typeface="Calibri"/>
                <a:cs typeface="Calibri"/>
              </a:rPr>
              <a:t>"Д" </a:t>
            </a:r>
            <a:r>
              <a:rPr sz="2200" spc="-5" dirty="0">
                <a:latin typeface="Calibri"/>
                <a:cs typeface="Calibri"/>
              </a:rPr>
              <a:t>(неполное нарушение) </a:t>
            </a:r>
            <a:r>
              <a:rPr sz="2200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наличие ниже уровня</a:t>
            </a:r>
            <a:r>
              <a:rPr sz="2200" spc="4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поражения</a:t>
            </a:r>
            <a:endParaRPr sz="2200">
              <a:latin typeface="Calibri"/>
              <a:cs typeface="Calibri"/>
            </a:endParaRPr>
          </a:p>
          <a:p>
            <a:pPr marR="43180" algn="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движений при </a:t>
            </a:r>
            <a:r>
              <a:rPr sz="2200" spc="5" dirty="0">
                <a:latin typeface="Calibri"/>
                <a:cs typeface="Calibri"/>
              </a:rPr>
              <a:t>силе </a:t>
            </a:r>
            <a:r>
              <a:rPr sz="2200" dirty="0">
                <a:latin typeface="Calibri"/>
                <a:cs typeface="Calibri"/>
              </a:rPr>
              <a:t>большинства ключевых мышц </a:t>
            </a:r>
            <a:r>
              <a:rPr sz="2200" spc="5" dirty="0">
                <a:latin typeface="Calibri"/>
                <a:cs typeface="Calibri"/>
              </a:rPr>
              <a:t>3 балла и</a:t>
            </a:r>
            <a:r>
              <a:rPr sz="2200" spc="-2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более;</a:t>
            </a:r>
            <a:endParaRPr sz="2200">
              <a:latin typeface="Calibri"/>
              <a:cs typeface="Calibri"/>
            </a:endParaRPr>
          </a:p>
          <a:p>
            <a:pPr marL="344170" marR="6985" indent="-344170" algn="r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44170" algn="l"/>
                <a:tab pos="344805" algn="l"/>
              </a:tabLst>
            </a:pPr>
            <a:r>
              <a:rPr sz="2200" b="1" dirty="0">
                <a:latin typeface="Calibri"/>
                <a:cs typeface="Calibri"/>
              </a:rPr>
              <a:t>"Е" </a:t>
            </a:r>
            <a:r>
              <a:rPr sz="2200" spc="-5" dirty="0">
                <a:latin typeface="Calibri"/>
                <a:cs typeface="Calibri"/>
              </a:rPr>
              <a:t>(норма)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 </a:t>
            </a:r>
            <a:r>
              <a:rPr sz="2200" spc="-10" dirty="0">
                <a:latin typeface="Calibri"/>
                <a:cs typeface="Calibri"/>
              </a:rPr>
              <a:t>полная сохранность </a:t>
            </a:r>
            <a:r>
              <a:rPr sz="2200" spc="-5" dirty="0">
                <a:latin typeface="Calibri"/>
                <a:cs typeface="Calibri"/>
              </a:rPr>
              <a:t>чувствительных </a:t>
            </a:r>
            <a:r>
              <a:rPr sz="2200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двигательных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функций;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80">
                <a:moveTo>
                  <a:pt x="9144000" y="0"/>
                </a:moveTo>
                <a:lnTo>
                  <a:pt x="0" y="0"/>
                </a:lnTo>
                <a:lnTo>
                  <a:pt x="0" y="499872"/>
                </a:lnTo>
                <a:lnTo>
                  <a:pt x="9144000" y="499872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3103" y="2286000"/>
            <a:ext cx="7931150" cy="4572000"/>
            <a:chOff x="1213103" y="2286000"/>
            <a:chExt cx="7931150" cy="4572000"/>
          </a:xfrm>
        </p:grpSpPr>
        <p:sp>
          <p:nvSpPr>
            <p:cNvPr id="3" name="object 3"/>
            <p:cNvSpPr/>
            <p:nvPr/>
          </p:nvSpPr>
          <p:spPr>
            <a:xfrm>
              <a:off x="1213103" y="2286000"/>
              <a:ext cx="6345936" cy="4370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47432" y="6550151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307847"/>
                  </a:move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61564" y="1080897"/>
            <a:ext cx="3529329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" dirty="0">
                <a:solidFill>
                  <a:srgbClr val="000000"/>
                </a:solidFill>
              </a:rPr>
              <a:t>Тренировка</a:t>
            </a:r>
            <a:r>
              <a:rPr sz="2800" spc="-10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перекатов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2126742" y="1513408"/>
            <a:ext cx="50647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(со сгибанием </a:t>
            </a:r>
            <a:r>
              <a:rPr sz="2400" dirty="0">
                <a:latin typeface="Calibri"/>
                <a:cs typeface="Calibri"/>
              </a:rPr>
              <a:t>шеи и </a:t>
            </a:r>
            <a:r>
              <a:rPr sz="2400" spc="-10" dirty="0">
                <a:latin typeface="Calibri"/>
                <a:cs typeface="Calibri"/>
              </a:rPr>
              <a:t>движением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руки)</a:t>
            </a:r>
            <a:endParaRPr sz="2400">
              <a:latin typeface="Calibri"/>
              <a:cs typeface="Calibri"/>
            </a:endParaRPr>
          </a:p>
          <a:p>
            <a:pPr marR="60325" algn="ctr">
              <a:lnSpc>
                <a:spcPct val="100000"/>
              </a:lnSpc>
              <a:spcBef>
                <a:spcPts val="5"/>
              </a:spcBef>
              <a:tabLst>
                <a:tab pos="1802764" algn="l"/>
                <a:tab pos="2931160" algn="l"/>
              </a:tabLst>
            </a:pP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ТБСМ</a:t>
            </a:r>
            <a:r>
              <a:rPr sz="2400" spc="-5" dirty="0">
                <a:latin typeface="Calibri"/>
                <a:cs typeface="Calibri"/>
              </a:rPr>
              <a:t> на	</a:t>
            </a:r>
            <a:r>
              <a:rPr sz="2400" dirty="0">
                <a:latin typeface="Calibri"/>
                <a:cs typeface="Calibri"/>
              </a:rPr>
              <a:t>уровне	</a:t>
            </a:r>
            <a:r>
              <a:rPr sz="2400" spc="-5" dirty="0">
                <a:latin typeface="Calibri"/>
                <a:cs typeface="Calibri"/>
              </a:rPr>
              <a:t>С6-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6961" y="6577076"/>
            <a:ext cx="1417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1000125"/>
          </a:xfrm>
          <a:custGeom>
            <a:avLst/>
            <a:gdLst/>
            <a:ahLst/>
            <a:cxnLst/>
            <a:rect l="l" t="t" r="r" b="b"/>
            <a:pathLst>
              <a:path w="9144000" h="1000125">
                <a:moveTo>
                  <a:pt x="9144000" y="0"/>
                </a:moveTo>
                <a:lnTo>
                  <a:pt x="0" y="0"/>
                </a:lnTo>
                <a:lnTo>
                  <a:pt x="0" y="999744"/>
                </a:lnTo>
                <a:lnTo>
                  <a:pt x="9144000" y="99974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701666" y="3772661"/>
            <a:ext cx="469265" cy="273050"/>
            <a:chOff x="4701666" y="3772661"/>
            <a:chExt cx="469265" cy="273050"/>
          </a:xfrm>
        </p:grpSpPr>
        <p:sp>
          <p:nvSpPr>
            <p:cNvPr id="12" name="object 12"/>
            <p:cNvSpPr/>
            <p:nvPr/>
          </p:nvSpPr>
          <p:spPr>
            <a:xfrm>
              <a:off x="4714366" y="3785361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425450" y="0"/>
                  </a:moveTo>
                  <a:lnTo>
                    <a:pt x="0" y="37337"/>
                  </a:lnTo>
                  <a:lnTo>
                    <a:pt x="18415" y="247650"/>
                  </a:lnTo>
                  <a:lnTo>
                    <a:pt x="443865" y="210438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4366" y="3785361"/>
              <a:ext cx="443865" cy="247650"/>
            </a:xfrm>
            <a:custGeom>
              <a:avLst/>
              <a:gdLst/>
              <a:ahLst/>
              <a:cxnLst/>
              <a:rect l="l" t="t" r="r" b="b"/>
              <a:pathLst>
                <a:path w="443864" h="247650">
                  <a:moveTo>
                    <a:pt x="0" y="37337"/>
                  </a:moveTo>
                  <a:lnTo>
                    <a:pt x="425450" y="0"/>
                  </a:lnTo>
                  <a:lnTo>
                    <a:pt x="443865" y="210438"/>
                  </a:lnTo>
                  <a:lnTo>
                    <a:pt x="18415" y="247650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051" y="1279017"/>
            <a:ext cx="40646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5" dirty="0">
                <a:solidFill>
                  <a:srgbClr val="000000"/>
                </a:solidFill>
              </a:rPr>
              <a:t>Тренировка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отталкивания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95959" y="1711528"/>
            <a:ext cx="754951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(ключичная </a:t>
            </a:r>
            <a:r>
              <a:rPr sz="2400" dirty="0">
                <a:latin typeface="Calibri"/>
                <a:cs typeface="Calibri"/>
              </a:rPr>
              <a:t>порция </a:t>
            </a:r>
            <a:r>
              <a:rPr sz="2400" spc="-10" dirty="0">
                <a:latin typeface="Calibri"/>
                <a:cs typeface="Calibri"/>
              </a:rPr>
              <a:t>большой </a:t>
            </a:r>
            <a:r>
              <a:rPr sz="2400" spc="-20" dirty="0">
                <a:latin typeface="Calibri"/>
                <a:cs typeface="Calibri"/>
              </a:rPr>
              <a:t>грудной </a:t>
            </a:r>
            <a:r>
              <a:rPr sz="2400" dirty="0">
                <a:latin typeface="Calibri"/>
                <a:cs typeface="Calibri"/>
              </a:rPr>
              <a:t>мышцы и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передней</a:t>
            </a:r>
            <a:endParaRPr sz="2400">
              <a:latin typeface="Calibri"/>
              <a:cs typeface="Calibri"/>
            </a:endParaRPr>
          </a:p>
          <a:p>
            <a:pPr marL="441959" marR="430530"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зубчатой </a:t>
            </a:r>
            <a:r>
              <a:rPr sz="2400" dirty="0">
                <a:latin typeface="Calibri"/>
                <a:cs typeface="Calibri"/>
              </a:rPr>
              <a:t>мышцы </a:t>
            </a:r>
            <a:r>
              <a:rPr sz="2400" spc="-5" dirty="0">
                <a:latin typeface="Calibri"/>
                <a:cs typeface="Calibri"/>
              </a:rPr>
              <a:t>помогают стабилизовать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лопатку,  поднимать </a:t>
            </a:r>
            <a:r>
              <a:rPr sz="2400" spc="-5" dirty="0">
                <a:latin typeface="Calibri"/>
                <a:cs typeface="Calibri"/>
              </a:rPr>
              <a:t>таз </a:t>
            </a:r>
            <a:r>
              <a:rPr sz="2400" dirty="0">
                <a:latin typeface="Calibri"/>
                <a:cs typeface="Calibri"/>
              </a:rPr>
              <a:t>и перемещаться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99232" y="2859023"/>
            <a:ext cx="3395979" cy="3767454"/>
            <a:chOff x="2999232" y="2859023"/>
            <a:chExt cx="3395979" cy="3767454"/>
          </a:xfrm>
        </p:grpSpPr>
        <p:sp>
          <p:nvSpPr>
            <p:cNvPr id="5" name="object 5"/>
            <p:cNvSpPr/>
            <p:nvPr/>
          </p:nvSpPr>
          <p:spPr>
            <a:xfrm>
              <a:off x="2999232" y="2859023"/>
              <a:ext cx="3395472" cy="37673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2510" y="3143122"/>
              <a:ext cx="667385" cy="432434"/>
            </a:xfrm>
            <a:custGeom>
              <a:avLst/>
              <a:gdLst/>
              <a:ahLst/>
              <a:cxnLst/>
              <a:rect l="l" t="t" r="r" b="b"/>
              <a:pathLst>
                <a:path w="667385" h="432435">
                  <a:moveTo>
                    <a:pt x="634111" y="0"/>
                  </a:moveTo>
                  <a:lnTo>
                    <a:pt x="0" y="55625"/>
                  </a:lnTo>
                  <a:lnTo>
                    <a:pt x="32892" y="432053"/>
                  </a:lnTo>
                  <a:lnTo>
                    <a:pt x="667130" y="376427"/>
                  </a:lnTo>
                  <a:lnTo>
                    <a:pt x="6341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2510" y="3143122"/>
              <a:ext cx="667385" cy="432434"/>
            </a:xfrm>
            <a:custGeom>
              <a:avLst/>
              <a:gdLst/>
              <a:ahLst/>
              <a:cxnLst/>
              <a:rect l="l" t="t" r="r" b="b"/>
              <a:pathLst>
                <a:path w="667385" h="432435">
                  <a:moveTo>
                    <a:pt x="0" y="55625"/>
                  </a:moveTo>
                  <a:lnTo>
                    <a:pt x="634111" y="0"/>
                  </a:lnTo>
                  <a:lnTo>
                    <a:pt x="667130" y="376427"/>
                  </a:lnTo>
                  <a:lnTo>
                    <a:pt x="32892" y="432053"/>
                  </a:lnTo>
                  <a:lnTo>
                    <a:pt x="0" y="5562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0"/>
            <a:ext cx="9144000" cy="1286510"/>
          </a:xfrm>
          <a:custGeom>
            <a:avLst/>
            <a:gdLst/>
            <a:ahLst/>
            <a:cxnLst/>
            <a:rect l="l" t="t" r="r" b="b"/>
            <a:pathLst>
              <a:path w="9144000" h="1286510">
                <a:moveTo>
                  <a:pt x="9144000" y="0"/>
                </a:moveTo>
                <a:lnTo>
                  <a:pt x="0" y="0"/>
                </a:lnTo>
                <a:lnTo>
                  <a:pt x="0" y="1286255"/>
                </a:lnTo>
                <a:lnTo>
                  <a:pt x="9144000" y="128625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531607" y="6498333"/>
            <a:ext cx="1612900" cy="360045"/>
            <a:chOff x="7531607" y="6498333"/>
            <a:chExt cx="1612900" cy="360045"/>
          </a:xfrm>
        </p:grpSpPr>
        <p:sp>
          <p:nvSpPr>
            <p:cNvPr id="10" name="object 10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47431" y="6550151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307847"/>
                  </a:move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96961" y="6577076"/>
            <a:ext cx="1417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5359" y="1499616"/>
            <a:ext cx="3816095" cy="297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127" y="3858767"/>
            <a:ext cx="3858767" cy="2627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7075" y="1724609"/>
            <a:ext cx="3811904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Calibri"/>
                <a:cs typeface="Calibri"/>
              </a:rPr>
              <a:t>Использование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нестабильных </a:t>
            </a:r>
            <a:r>
              <a:rPr sz="2800" spc="-15" dirty="0">
                <a:latin typeface="Calibri"/>
                <a:cs typeface="Calibri"/>
              </a:rPr>
              <a:t>подушек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в  </a:t>
            </a:r>
            <a:r>
              <a:rPr sz="2800" spc="-10" dirty="0">
                <a:latin typeface="Calibri"/>
                <a:cs typeface="Calibri"/>
              </a:rPr>
              <a:t>процессе </a:t>
            </a:r>
            <a:r>
              <a:rPr sz="2800" spc="-5" dirty="0">
                <a:latin typeface="Calibri"/>
                <a:cs typeface="Calibri"/>
              </a:rPr>
              <a:t>реабилитации  больных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ТБСМ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31607" y="6498333"/>
            <a:ext cx="1612900" cy="360045"/>
            <a:chOff x="7531607" y="6498333"/>
            <a:chExt cx="1612900" cy="360045"/>
          </a:xfrm>
        </p:grpSpPr>
        <p:sp>
          <p:nvSpPr>
            <p:cNvPr id="6" name="object 6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47431" y="6550151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307847"/>
                  </a:move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96961" y="6577076"/>
            <a:ext cx="1417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1286510"/>
          </a:xfrm>
          <a:custGeom>
            <a:avLst/>
            <a:gdLst/>
            <a:ahLst/>
            <a:cxnLst/>
            <a:rect l="l" t="t" r="r" b="b"/>
            <a:pathLst>
              <a:path w="9144000" h="1286510">
                <a:moveTo>
                  <a:pt x="9144000" y="0"/>
                </a:moveTo>
                <a:lnTo>
                  <a:pt x="0" y="0"/>
                </a:lnTo>
                <a:lnTo>
                  <a:pt x="0" y="1286255"/>
                </a:lnTo>
                <a:lnTo>
                  <a:pt x="9144000" y="128625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74800" y="362457"/>
            <a:ext cx="67925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5" dirty="0"/>
              <a:t>Интенсивные </a:t>
            </a:r>
            <a:r>
              <a:rPr sz="3200" spc="-10" dirty="0"/>
              <a:t>физические</a:t>
            </a:r>
            <a:r>
              <a:rPr sz="3200" spc="35" dirty="0"/>
              <a:t> </a:t>
            </a:r>
            <a:r>
              <a:rPr sz="3200" spc="-5" dirty="0"/>
              <a:t>тренировки</a:t>
            </a:r>
            <a:endParaRPr sz="32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726" y="763015"/>
            <a:ext cx="7837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790" algn="l"/>
                <a:tab pos="1882775" algn="l"/>
                <a:tab pos="3567429" algn="l"/>
              </a:tabLst>
            </a:pPr>
            <a:r>
              <a:rPr sz="2400" spc="-5" dirty="0">
                <a:solidFill>
                  <a:srgbClr val="000000"/>
                </a:solidFill>
              </a:rPr>
              <a:t>ЗАНЯТИЯ	</a:t>
            </a:r>
            <a:r>
              <a:rPr sz="2400" dirty="0">
                <a:solidFill>
                  <a:srgbClr val="000000"/>
                </a:solidFill>
              </a:rPr>
              <a:t>НА	</a:t>
            </a:r>
            <a:r>
              <a:rPr sz="2400" spc="-5" dirty="0">
                <a:solidFill>
                  <a:srgbClr val="000000"/>
                </a:solidFill>
              </a:rPr>
              <a:t>ТРЕНАЖЕРЕ	«IMOOVE» </a:t>
            </a:r>
            <a:r>
              <a:rPr sz="2400" dirty="0">
                <a:solidFill>
                  <a:srgbClr val="000000"/>
                </a:solidFill>
              </a:rPr>
              <a:t>В </a:t>
            </a:r>
            <a:r>
              <a:rPr sz="2400" spc="-15" dirty="0">
                <a:solidFill>
                  <a:srgbClr val="000000"/>
                </a:solidFill>
              </a:rPr>
              <a:t>ПОЛОЖЕНИИ</a:t>
            </a:r>
            <a:r>
              <a:rPr sz="2400" spc="-7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СТОЯ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86511" y="2429255"/>
            <a:ext cx="2880360" cy="4072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8896" y="2429255"/>
            <a:ext cx="2996183" cy="4072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531607" y="6498333"/>
            <a:ext cx="1612900" cy="360045"/>
            <a:chOff x="7531607" y="6498333"/>
            <a:chExt cx="1612900" cy="360045"/>
          </a:xfrm>
        </p:grpSpPr>
        <p:sp>
          <p:nvSpPr>
            <p:cNvPr id="6" name="object 6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47431" y="6550151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307847"/>
                  </a:move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8493" y="1406397"/>
            <a:ext cx="9025255" cy="5408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71525" marR="67945" indent="-759460">
              <a:lnSpc>
                <a:spcPct val="101099"/>
              </a:lnSpc>
              <a:spcBef>
                <a:spcPts val="75"/>
              </a:spcBef>
            </a:pPr>
            <a:r>
              <a:rPr sz="1800" spc="-5" dirty="0">
                <a:latin typeface="Calibri"/>
                <a:cs typeface="Calibri"/>
              </a:rPr>
              <a:t>Использование </a:t>
            </a:r>
            <a:r>
              <a:rPr sz="1800" dirty="0">
                <a:latin typeface="Calibri"/>
                <a:cs typeface="Calibri"/>
              </a:rPr>
              <a:t>стабилизационных </a:t>
            </a:r>
            <a:r>
              <a:rPr sz="1800" spc="-10" dirty="0">
                <a:latin typeface="Calibri"/>
                <a:cs typeface="Calibri"/>
              </a:rPr>
              <a:t>техники </a:t>
            </a:r>
            <a:r>
              <a:rPr sz="1800" spc="-5" dirty="0">
                <a:latin typeface="Calibri"/>
                <a:cs typeface="Calibri"/>
              </a:rPr>
              <a:t>PNF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платформе IMOOVE </a:t>
            </a:r>
            <a:r>
              <a:rPr sz="1800" dirty="0">
                <a:latin typeface="Calibri"/>
                <a:cs typeface="Calibri"/>
              </a:rPr>
              <a:t>важно </a:t>
            </a:r>
            <a:r>
              <a:rPr sz="1800" spc="-5" dirty="0">
                <a:latin typeface="Calibri"/>
                <a:cs typeface="Calibri"/>
              </a:rPr>
              <a:t>для </a:t>
            </a:r>
            <a:r>
              <a:rPr sz="1800" spc="-10" dirty="0">
                <a:latin typeface="Calibri"/>
                <a:cs typeface="Calibri"/>
              </a:rPr>
              <a:t>контроля  </a:t>
            </a:r>
            <a:r>
              <a:rPr sz="1800" spc="-5" dirty="0">
                <a:latin typeface="Calibri"/>
                <a:cs typeface="Calibri"/>
              </a:rPr>
              <a:t>движений таза, тренировки </a:t>
            </a:r>
            <a:r>
              <a:rPr sz="1800" dirty="0">
                <a:latin typeface="Calibri"/>
                <a:cs typeface="Calibri"/>
              </a:rPr>
              <a:t>равновесия , </a:t>
            </a:r>
            <a:r>
              <a:rPr sz="1800" spc="-5" dirty="0">
                <a:latin typeface="Calibri"/>
                <a:cs typeface="Calibri"/>
              </a:rPr>
              <a:t>координации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скорости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реакции)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Calibri"/>
              <a:cs typeface="Calibri"/>
            </a:endParaRPr>
          </a:p>
          <a:p>
            <a:pPr marL="652145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Сочетание </a:t>
            </a:r>
            <a:r>
              <a:rPr sz="2000" spc="-5" dirty="0">
                <a:latin typeface="Calibri"/>
                <a:cs typeface="Calibri"/>
              </a:rPr>
              <a:t>PNF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652145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IMOOVE</a:t>
            </a:r>
            <a:endParaRPr sz="2000">
              <a:latin typeface="Calibri"/>
              <a:cs typeface="Calibri"/>
            </a:endParaRPr>
          </a:p>
          <a:p>
            <a:pPr marL="6521450" marR="12446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позволяет  </a:t>
            </a:r>
            <a:r>
              <a:rPr sz="2000" spc="-5" dirty="0">
                <a:latin typeface="Calibri"/>
                <a:cs typeface="Calibri"/>
              </a:rPr>
              <a:t>ускорить  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р</a:t>
            </a:r>
            <a:r>
              <a:rPr sz="2000" spc="-15" dirty="0">
                <a:latin typeface="Calibri"/>
                <a:cs typeface="Calibri"/>
              </a:rPr>
              <a:t>ен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5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ов</a:t>
            </a:r>
            <a:r>
              <a:rPr sz="2000" spc="10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у  </a:t>
            </a:r>
            <a:r>
              <a:rPr sz="2000" spc="-15" dirty="0">
                <a:latin typeface="Calibri"/>
                <a:cs typeface="Calibri"/>
              </a:rPr>
              <a:t>моторного  контроля,</a:t>
            </a:r>
            <a:endParaRPr sz="2000">
              <a:latin typeface="Calibri"/>
              <a:cs typeface="Calibri"/>
            </a:endParaRPr>
          </a:p>
          <a:p>
            <a:pPr marL="6521450" marR="579755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эксцентрического  контроля </a:t>
            </a:r>
            <a:r>
              <a:rPr sz="2000" spc="-20" dirty="0">
                <a:latin typeface="Calibri"/>
                <a:cs typeface="Calibri"/>
              </a:rPr>
              <a:t>колена,  </a:t>
            </a:r>
            <a:r>
              <a:rPr sz="2000" spc="-10" dirty="0">
                <a:latin typeface="Calibri"/>
                <a:cs typeface="Calibri"/>
              </a:rPr>
              <a:t>латерального  </a:t>
            </a:r>
            <a:r>
              <a:rPr sz="2000" spc="-15" dirty="0">
                <a:latin typeface="Calibri"/>
                <a:cs typeface="Calibri"/>
              </a:rPr>
              <a:t>движения</a:t>
            </a:r>
            <a:endParaRPr sz="2000">
              <a:latin typeface="Calibri"/>
              <a:cs typeface="Calibri"/>
            </a:endParaRPr>
          </a:p>
          <a:p>
            <a:pPr marL="6521450" marR="7366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туловища,  контроля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длины  </a:t>
            </a:r>
            <a:r>
              <a:rPr sz="2000" spc="-10" dirty="0">
                <a:latin typeface="Calibri"/>
                <a:cs typeface="Calibri"/>
              </a:rPr>
              <a:t>шага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65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500380"/>
          </a:xfrm>
          <a:custGeom>
            <a:avLst/>
            <a:gdLst/>
            <a:ahLst/>
            <a:cxnLst/>
            <a:rect l="l" t="t" r="r" b="b"/>
            <a:pathLst>
              <a:path w="9144000" h="500380">
                <a:moveTo>
                  <a:pt x="9144000" y="0"/>
                </a:moveTo>
                <a:lnTo>
                  <a:pt x="0" y="0"/>
                </a:lnTo>
                <a:lnTo>
                  <a:pt x="0" y="499872"/>
                </a:lnTo>
                <a:lnTo>
                  <a:pt x="9144000" y="499872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4845" y="1609420"/>
            <a:ext cx="3645535" cy="2171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marR="386080" indent="2413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Calibri"/>
                <a:cs typeface="Calibri"/>
              </a:rPr>
              <a:t>Стабилотренинг </a:t>
            </a:r>
            <a:r>
              <a:rPr sz="3200" spc="-5" dirty="0">
                <a:latin typeface="Calibri"/>
                <a:cs typeface="Calibri"/>
              </a:rPr>
              <a:t>с  </a:t>
            </a:r>
            <a:r>
              <a:rPr sz="3200" spc="-15" dirty="0">
                <a:latin typeface="Calibri"/>
                <a:cs typeface="Calibri"/>
              </a:rPr>
              <a:t>использованием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20" dirty="0">
                <a:latin typeface="Calibri"/>
                <a:cs typeface="Calibri"/>
              </a:rPr>
              <a:t>«Х-box </a:t>
            </a:r>
            <a:r>
              <a:rPr sz="3200" spc="-15" dirty="0">
                <a:latin typeface="Calibri"/>
                <a:cs typeface="Calibri"/>
              </a:rPr>
              <a:t>play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station»</a:t>
            </a:r>
            <a:endParaRPr sz="3200">
              <a:latin typeface="Calibri"/>
              <a:cs typeface="Calibri"/>
            </a:endParaRPr>
          </a:p>
          <a:p>
            <a:pPr marL="198120">
              <a:lnSpc>
                <a:spcPct val="100000"/>
              </a:lnSpc>
              <a:spcBef>
                <a:spcPts val="770"/>
              </a:spcBef>
            </a:pPr>
            <a:r>
              <a:rPr sz="3200" spc="-20" dirty="0">
                <a:latin typeface="Calibri"/>
                <a:cs typeface="Calibri"/>
              </a:rPr>
              <a:t>стоя </a:t>
            </a:r>
            <a:r>
              <a:rPr sz="3200" spc="-5" dirty="0">
                <a:latin typeface="Calibri"/>
                <a:cs typeface="Calibri"/>
              </a:rPr>
              <a:t>в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параподиуме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6383" y="1213103"/>
            <a:ext cx="3240024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531607" y="6498333"/>
            <a:ext cx="1612900" cy="360045"/>
            <a:chOff x="7531607" y="6498333"/>
            <a:chExt cx="1612900" cy="360045"/>
          </a:xfrm>
        </p:grpSpPr>
        <p:sp>
          <p:nvSpPr>
            <p:cNvPr id="5" name="object 5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47431" y="6550151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307847"/>
                  </a:move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96961" y="6577076"/>
            <a:ext cx="1417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5">
                <a:moveTo>
                  <a:pt x="9144000" y="0"/>
                </a:moveTo>
                <a:lnTo>
                  <a:pt x="0" y="0"/>
                </a:lnTo>
                <a:lnTo>
                  <a:pt x="0" y="786384"/>
                </a:lnTo>
                <a:lnTo>
                  <a:pt x="9144000" y="78638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34592" y="111963"/>
            <a:ext cx="70739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Функциональные </a:t>
            </a:r>
            <a:r>
              <a:rPr sz="3200" spc="-30" dirty="0"/>
              <a:t>результаты </a:t>
            </a:r>
            <a:r>
              <a:rPr sz="3200" spc="-10" dirty="0"/>
              <a:t>при</a:t>
            </a:r>
            <a:r>
              <a:rPr sz="3200" spc="55" dirty="0"/>
              <a:t> </a:t>
            </a:r>
            <a:r>
              <a:rPr sz="3200" spc="-10" dirty="0"/>
              <a:t>ТБСМ</a:t>
            </a:r>
            <a:endParaRPr sz="32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19" y="1086992"/>
            <a:ext cx="83769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6115">
              <a:lnSpc>
                <a:spcPct val="100000"/>
              </a:lnSpc>
              <a:spcBef>
                <a:spcPts val="100"/>
              </a:spcBef>
              <a:tabLst>
                <a:tab pos="1035685" algn="l"/>
              </a:tabLst>
            </a:pP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Занятие на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платформе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«Галилео»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уменьшают спастичность  </a:t>
            </a:r>
            <a:r>
              <a:rPr sz="2400" b="0" spc="15" dirty="0">
                <a:solidFill>
                  <a:srgbClr val="000000"/>
                </a:solidFill>
                <a:latin typeface="Calibri"/>
                <a:cs typeface="Calibri"/>
              </a:rPr>
              <a:t>мышц,	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улучшают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кровообращение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При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тренировке </a:t>
            </a:r>
            <a:r>
              <a:rPr sz="2400" b="0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исходном </a:t>
            </a: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положении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стоя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улучшают 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качество  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походки, </a:t>
            </a:r>
            <a:r>
              <a:rPr sz="2400" b="0" spc="-10" dirty="0">
                <a:solidFill>
                  <a:srgbClr val="000000"/>
                </a:solidFill>
                <a:latin typeface="Calibri"/>
                <a:cs typeface="Calibri"/>
              </a:rPr>
              <a:t>координацию, скорость</a:t>
            </a:r>
            <a:r>
              <a:rPr sz="24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Calibri"/>
                <a:cs typeface="Calibri"/>
              </a:rPr>
              <a:t>ходьбы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3359" y="2715767"/>
            <a:ext cx="4072254" cy="3572510"/>
            <a:chOff x="213359" y="2715767"/>
            <a:chExt cx="4072254" cy="3572510"/>
          </a:xfrm>
        </p:grpSpPr>
        <p:sp>
          <p:nvSpPr>
            <p:cNvPr id="4" name="object 4"/>
            <p:cNvSpPr/>
            <p:nvPr/>
          </p:nvSpPr>
          <p:spPr>
            <a:xfrm>
              <a:off x="213359" y="2715767"/>
              <a:ext cx="4072128" cy="3572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0495" y="3404615"/>
              <a:ext cx="453390" cy="353695"/>
            </a:xfrm>
            <a:custGeom>
              <a:avLst/>
              <a:gdLst/>
              <a:ahLst/>
              <a:cxnLst/>
              <a:rect l="l" t="t" r="r" b="b"/>
              <a:pathLst>
                <a:path w="453389" h="353695">
                  <a:moveTo>
                    <a:pt x="425323" y="0"/>
                  </a:moveTo>
                  <a:lnTo>
                    <a:pt x="0" y="37337"/>
                  </a:lnTo>
                  <a:lnTo>
                    <a:pt x="27686" y="353568"/>
                  </a:lnTo>
                  <a:lnTo>
                    <a:pt x="453136" y="316230"/>
                  </a:lnTo>
                  <a:lnTo>
                    <a:pt x="4253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0495" y="3404615"/>
              <a:ext cx="453390" cy="353695"/>
            </a:xfrm>
            <a:custGeom>
              <a:avLst/>
              <a:gdLst/>
              <a:ahLst/>
              <a:cxnLst/>
              <a:rect l="l" t="t" r="r" b="b"/>
              <a:pathLst>
                <a:path w="453389" h="353695">
                  <a:moveTo>
                    <a:pt x="0" y="37337"/>
                  </a:moveTo>
                  <a:lnTo>
                    <a:pt x="425323" y="0"/>
                  </a:lnTo>
                  <a:lnTo>
                    <a:pt x="453136" y="316230"/>
                  </a:lnTo>
                  <a:lnTo>
                    <a:pt x="27686" y="353568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501896" y="2715767"/>
            <a:ext cx="4356100" cy="3642360"/>
            <a:chOff x="4501896" y="2715767"/>
            <a:chExt cx="4356100" cy="3642360"/>
          </a:xfrm>
        </p:grpSpPr>
        <p:sp>
          <p:nvSpPr>
            <p:cNvPr id="8" name="object 8"/>
            <p:cNvSpPr/>
            <p:nvPr/>
          </p:nvSpPr>
          <p:spPr>
            <a:xfrm>
              <a:off x="4501896" y="2715767"/>
              <a:ext cx="4355591" cy="3642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15381" y="3214115"/>
              <a:ext cx="455295" cy="374650"/>
            </a:xfrm>
            <a:custGeom>
              <a:avLst/>
              <a:gdLst/>
              <a:ahLst/>
              <a:cxnLst/>
              <a:rect l="l" t="t" r="r" b="b"/>
              <a:pathLst>
                <a:path w="455295" h="374650">
                  <a:moveTo>
                    <a:pt x="425323" y="0"/>
                  </a:moveTo>
                  <a:lnTo>
                    <a:pt x="0" y="37337"/>
                  </a:lnTo>
                  <a:lnTo>
                    <a:pt x="29464" y="374142"/>
                  </a:lnTo>
                  <a:lnTo>
                    <a:pt x="454914" y="336931"/>
                  </a:lnTo>
                  <a:lnTo>
                    <a:pt x="4253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5381" y="3214115"/>
              <a:ext cx="455295" cy="374650"/>
            </a:xfrm>
            <a:custGeom>
              <a:avLst/>
              <a:gdLst/>
              <a:ahLst/>
              <a:cxnLst/>
              <a:rect l="l" t="t" r="r" b="b"/>
              <a:pathLst>
                <a:path w="455295" h="374650">
                  <a:moveTo>
                    <a:pt x="0" y="37337"/>
                  </a:moveTo>
                  <a:lnTo>
                    <a:pt x="425323" y="0"/>
                  </a:lnTo>
                  <a:lnTo>
                    <a:pt x="454914" y="336931"/>
                  </a:lnTo>
                  <a:lnTo>
                    <a:pt x="29464" y="374142"/>
                  </a:lnTo>
                  <a:lnTo>
                    <a:pt x="0" y="3733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531607" y="6498333"/>
            <a:ext cx="1612900" cy="360045"/>
            <a:chOff x="7531607" y="6498333"/>
            <a:chExt cx="1612900" cy="360045"/>
          </a:xfrm>
        </p:grpSpPr>
        <p:sp>
          <p:nvSpPr>
            <p:cNvPr id="12" name="object 12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47431" y="6550151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307847"/>
                  </a:move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96961" y="6577076"/>
            <a:ext cx="1417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1073150"/>
          </a:xfrm>
          <a:custGeom>
            <a:avLst/>
            <a:gdLst/>
            <a:ahLst/>
            <a:cxnLst/>
            <a:rect l="l" t="t" r="r" b="b"/>
            <a:pathLst>
              <a:path w="9144000" h="1073150">
                <a:moveTo>
                  <a:pt x="9144000" y="0"/>
                </a:moveTo>
                <a:lnTo>
                  <a:pt x="0" y="0"/>
                </a:lnTo>
                <a:lnTo>
                  <a:pt x="0" y="1072896"/>
                </a:lnTo>
                <a:lnTo>
                  <a:pt x="9144000" y="1072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3366" y="965707"/>
            <a:ext cx="7252334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94410" marR="5080" indent="-982344">
              <a:lnSpc>
                <a:spcPct val="100000"/>
              </a:lnSpc>
              <a:spcBef>
                <a:spcPts val="105"/>
              </a:spcBef>
            </a:pPr>
            <a:r>
              <a:rPr sz="2800" spc="-35" dirty="0">
                <a:solidFill>
                  <a:srgbClr val="000000"/>
                </a:solidFill>
              </a:rPr>
              <a:t>СТРАХ </a:t>
            </a:r>
            <a:r>
              <a:rPr sz="2800" spc="5" dirty="0">
                <a:solidFill>
                  <a:srgbClr val="000000"/>
                </a:solidFill>
              </a:rPr>
              <a:t>ПАДЕНИЯ </a:t>
            </a:r>
            <a:r>
              <a:rPr sz="2800" dirty="0">
                <a:solidFill>
                  <a:srgbClr val="000000"/>
                </a:solidFill>
              </a:rPr>
              <a:t>– СЕРЬЕЗНАЯ ПРОБЛЕМА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5" dirty="0">
                <a:solidFill>
                  <a:srgbClr val="000000"/>
                </a:solidFill>
              </a:rPr>
              <a:t>ДЛЯ  </a:t>
            </a:r>
            <a:r>
              <a:rPr sz="2800" spc="-5" dirty="0">
                <a:solidFill>
                  <a:srgbClr val="000000"/>
                </a:solidFill>
              </a:rPr>
              <a:t>БОЛЬШИНСТВА БОЛЬНЫХ </a:t>
            </a:r>
            <a:r>
              <a:rPr sz="2800" spc="5" dirty="0">
                <a:solidFill>
                  <a:srgbClr val="000000"/>
                </a:solidFill>
              </a:rPr>
              <a:t>С</a:t>
            </a:r>
            <a:r>
              <a:rPr sz="2800" spc="-13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ТБСМ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07593" y="1833925"/>
            <a:ext cx="7969884" cy="252666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800" spc="-5" dirty="0">
                <a:latin typeface="Calibri"/>
                <a:cs typeface="Calibri"/>
              </a:rPr>
              <a:t>Справиться со </a:t>
            </a:r>
            <a:r>
              <a:rPr sz="2800" spc="-10" dirty="0">
                <a:latin typeface="Calibri"/>
                <a:cs typeface="Calibri"/>
              </a:rPr>
              <a:t>страхом </a:t>
            </a:r>
            <a:r>
              <a:rPr sz="2800" spc="-5" dirty="0">
                <a:latin typeface="Calibri"/>
                <a:cs typeface="Calibri"/>
              </a:rPr>
              <a:t>падения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помогает: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20"/>
              </a:spcBef>
              <a:buSzPct val="95833"/>
              <a:buAutoNum type="arabicPeriod"/>
              <a:tabLst>
                <a:tab pos="245745" algn="l"/>
              </a:tabLst>
            </a:pPr>
            <a:r>
              <a:rPr sz="2400" spc="-5" dirty="0">
                <a:latin typeface="Calibri"/>
                <a:cs typeface="Calibri"/>
              </a:rPr>
              <a:t>Правильно </a:t>
            </a:r>
            <a:r>
              <a:rPr sz="2400" spc="-15" dirty="0">
                <a:latin typeface="Calibri"/>
                <a:cs typeface="Calibri"/>
              </a:rPr>
              <a:t>подобранные </a:t>
            </a:r>
            <a:r>
              <a:rPr sz="2400" spc="-5" dirty="0">
                <a:latin typeface="Calibri"/>
                <a:cs typeface="Calibri"/>
              </a:rPr>
              <a:t>технические </a:t>
            </a:r>
            <a:r>
              <a:rPr sz="2400" spc="-10" dirty="0">
                <a:latin typeface="Calibri"/>
                <a:cs typeface="Calibri"/>
              </a:rPr>
              <a:t>средства </a:t>
            </a:r>
            <a:r>
              <a:rPr sz="2400" dirty="0">
                <a:latin typeface="Calibri"/>
                <a:cs typeface="Calibri"/>
              </a:rPr>
              <a:t>опоры, при  </a:t>
            </a:r>
            <a:r>
              <a:rPr sz="2400" spc="-15" dirty="0">
                <a:latin typeface="Calibri"/>
                <a:cs typeface="Calibri"/>
              </a:rPr>
              <a:t>необходимости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брейсы.</a:t>
            </a:r>
            <a:endParaRPr sz="2400">
              <a:latin typeface="Calibri"/>
              <a:cs typeface="Calibri"/>
            </a:endParaRPr>
          </a:p>
          <a:p>
            <a:pPr marL="12700" marR="683260">
              <a:lnSpc>
                <a:spcPct val="100000"/>
              </a:lnSpc>
              <a:spcBef>
                <a:spcPts val="575"/>
              </a:spcBef>
              <a:buSzPct val="95833"/>
              <a:buAutoNum type="arabicPeriod"/>
              <a:tabLst>
                <a:tab pos="245745" algn="l"/>
                <a:tab pos="4280535" algn="l"/>
              </a:tabLst>
            </a:pPr>
            <a:r>
              <a:rPr sz="2400" spc="-10" dirty="0">
                <a:latin typeface="Calibri"/>
                <a:cs typeface="Calibri"/>
              </a:rPr>
              <a:t>Обучение </a:t>
            </a:r>
            <a:r>
              <a:rPr sz="2400" spc="-25" dirty="0">
                <a:latin typeface="Calibri"/>
                <a:cs typeface="Calibri"/>
              </a:rPr>
              <a:t>ходьбе,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том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числе	</a:t>
            </a:r>
            <a:r>
              <a:rPr sz="2400" dirty="0">
                <a:latin typeface="Calibri"/>
                <a:cs typeface="Calibri"/>
              </a:rPr>
              <a:t>по </a:t>
            </a:r>
            <a:r>
              <a:rPr sz="2400" spc="-10" dirty="0">
                <a:latin typeface="Calibri"/>
                <a:cs typeface="Calibri"/>
              </a:rPr>
              <a:t>лестнице, </a:t>
            </a:r>
            <a:r>
              <a:rPr sz="2400" spc="-5" dirty="0">
                <a:latin typeface="Calibri"/>
                <a:cs typeface="Calibri"/>
              </a:rPr>
              <a:t>неровной  поверхности, </a:t>
            </a:r>
            <a:r>
              <a:rPr sz="2400" spc="-10" dirty="0">
                <a:latin typeface="Calibri"/>
                <a:cs typeface="Calibri"/>
              </a:rPr>
              <a:t>обучение </a:t>
            </a:r>
            <a:r>
              <a:rPr sz="2400" spc="-5" dirty="0">
                <a:latin typeface="Calibri"/>
                <a:cs typeface="Calibri"/>
              </a:rPr>
              <a:t>падению, </a:t>
            </a:r>
            <a:r>
              <a:rPr sz="2400" dirty="0">
                <a:latin typeface="Calibri"/>
                <a:cs typeface="Calibri"/>
              </a:rPr>
              <a:t>вставанию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под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руководством </a:t>
            </a:r>
            <a:r>
              <a:rPr sz="2400" spc="-5" dirty="0">
                <a:latin typeface="Calibri"/>
                <a:cs typeface="Calibri"/>
              </a:rPr>
              <a:t>специалиста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ЛФК.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31607" y="6498333"/>
            <a:ext cx="1612900" cy="360045"/>
            <a:chOff x="7531607" y="6498333"/>
            <a:chExt cx="1612900" cy="360045"/>
          </a:xfrm>
        </p:grpSpPr>
        <p:sp>
          <p:nvSpPr>
            <p:cNvPr id="5" name="object 5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47431" y="6550151"/>
              <a:ext cx="1496695" cy="307975"/>
            </a:xfrm>
            <a:custGeom>
              <a:avLst/>
              <a:gdLst/>
              <a:ahLst/>
              <a:cxnLst/>
              <a:rect l="l" t="t" r="r" b="b"/>
              <a:pathLst>
                <a:path w="1496695" h="307975">
                  <a:moveTo>
                    <a:pt x="1496568" y="307847"/>
                  </a:moveTo>
                  <a:lnTo>
                    <a:pt x="1496568" y="0"/>
                  </a:lnTo>
                  <a:lnTo>
                    <a:pt x="0" y="0"/>
                  </a:lnTo>
                  <a:lnTo>
                    <a:pt x="0" y="307847"/>
                  </a:lnTo>
                  <a:lnTo>
                    <a:pt x="1496568" y="30784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96961" y="6577076"/>
            <a:ext cx="1417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856615"/>
          </a:xfrm>
          <a:custGeom>
            <a:avLst/>
            <a:gdLst/>
            <a:ahLst/>
            <a:cxnLst/>
            <a:rect l="l" t="t" r="r" b="b"/>
            <a:pathLst>
              <a:path w="9144000" h="856615">
                <a:moveTo>
                  <a:pt x="9144000" y="0"/>
                </a:moveTo>
                <a:lnTo>
                  <a:pt x="0" y="0"/>
                </a:lnTo>
                <a:lnTo>
                  <a:pt x="0" y="856488"/>
                </a:lnTo>
                <a:lnTo>
                  <a:pt x="9144000" y="856488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65175"/>
          </a:xfrm>
          <a:custGeom>
            <a:avLst/>
            <a:gdLst/>
            <a:ahLst/>
            <a:cxnLst/>
            <a:rect l="l" t="t" r="r" b="b"/>
            <a:pathLst>
              <a:path w="9144000" h="765175">
                <a:moveTo>
                  <a:pt x="9144000" y="0"/>
                </a:moveTo>
                <a:lnTo>
                  <a:pt x="0" y="0"/>
                </a:lnTo>
                <a:lnTo>
                  <a:pt x="0" y="765048"/>
                </a:lnTo>
                <a:lnTo>
                  <a:pt x="9144000" y="765048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9873" y="132029"/>
            <a:ext cx="50723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5" dirty="0"/>
              <a:t>Тренировка </a:t>
            </a:r>
            <a:r>
              <a:rPr sz="2800" spc="-20" dirty="0"/>
              <a:t>ходьбы </a:t>
            </a:r>
            <a:r>
              <a:rPr sz="2800" spc="10" dirty="0"/>
              <a:t>по</a:t>
            </a:r>
            <a:r>
              <a:rPr sz="2800" spc="-105" dirty="0"/>
              <a:t> </a:t>
            </a:r>
            <a:r>
              <a:rPr sz="2800" dirty="0"/>
              <a:t>лестнице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286511" y="929639"/>
            <a:ext cx="4498848" cy="2377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511" y="3429000"/>
            <a:ext cx="4428744" cy="29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077967" y="999744"/>
            <a:ext cx="4066540" cy="5858510"/>
            <a:chOff x="5077967" y="999744"/>
            <a:chExt cx="4066540" cy="5858510"/>
          </a:xfrm>
        </p:grpSpPr>
        <p:sp>
          <p:nvSpPr>
            <p:cNvPr id="7" name="object 7"/>
            <p:cNvSpPr/>
            <p:nvPr/>
          </p:nvSpPr>
          <p:spPr>
            <a:xfrm>
              <a:off x="5077967" y="999744"/>
              <a:ext cx="3709416" cy="55016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99328" y="6523044"/>
              <a:ext cx="1544670" cy="3349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1607" y="6498333"/>
              <a:ext cx="1612392" cy="3596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09661" y="6633971"/>
            <a:ext cx="139192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19416" y="6498333"/>
            <a:ext cx="1624965" cy="360045"/>
            <a:chOff x="7519416" y="6498333"/>
            <a:chExt cx="1624965" cy="360045"/>
          </a:xfrm>
        </p:grpSpPr>
        <p:sp>
          <p:nvSpPr>
            <p:cNvPr id="12" name="object 12"/>
            <p:cNvSpPr/>
            <p:nvPr/>
          </p:nvSpPr>
          <p:spPr>
            <a:xfrm>
              <a:off x="7568184" y="6504435"/>
              <a:ext cx="1575816" cy="3535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19416" y="6498333"/>
              <a:ext cx="1624583" cy="359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35240" y="6550151"/>
              <a:ext cx="1508760" cy="307975"/>
            </a:xfrm>
            <a:custGeom>
              <a:avLst/>
              <a:gdLst/>
              <a:ahLst/>
              <a:cxnLst/>
              <a:rect l="l" t="t" r="r" b="b"/>
              <a:pathLst>
                <a:path w="1508759" h="307975">
                  <a:moveTo>
                    <a:pt x="1508759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1508759" y="307848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84134" y="6577076"/>
            <a:ext cx="14173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Буйлова</a:t>
            </a:r>
            <a:r>
              <a:rPr sz="140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14400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9144000" y="0"/>
                </a:moveTo>
                <a:lnTo>
                  <a:pt x="0" y="0"/>
                </a:lnTo>
                <a:lnTo>
                  <a:pt x="0" y="914400"/>
                </a:lnTo>
                <a:lnTo>
                  <a:pt x="9144000" y="91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5477" y="0"/>
            <a:ext cx="327723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indent="356235">
              <a:lnSpc>
                <a:spcPct val="100000"/>
              </a:lnSpc>
              <a:spcBef>
                <a:spcPts val="105"/>
              </a:spcBef>
            </a:pPr>
            <a:r>
              <a:rPr sz="2800" spc="-10" dirty="0"/>
              <a:t>Lokomat</a:t>
            </a:r>
            <a:r>
              <a:rPr sz="2775" spc="-15" baseline="25525" dirty="0"/>
              <a:t>® </a:t>
            </a:r>
            <a:r>
              <a:rPr sz="2800" spc="-20" dirty="0"/>
              <a:t>system  </a:t>
            </a:r>
            <a:r>
              <a:rPr sz="2800" spc="-5" dirty="0"/>
              <a:t>Augmented</a:t>
            </a:r>
            <a:r>
              <a:rPr sz="2800" spc="-90" dirty="0"/>
              <a:t> </a:t>
            </a:r>
            <a:r>
              <a:rPr sz="2800" spc="-5" dirty="0"/>
              <a:t>Feedback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435608" y="1557527"/>
            <a:ext cx="6306312" cy="473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15010"/>
            <a:chOff x="0" y="0"/>
            <a:chExt cx="9144000" cy="71501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92150"/>
            </a:xfrm>
            <a:custGeom>
              <a:avLst/>
              <a:gdLst/>
              <a:ahLst/>
              <a:cxnLst/>
              <a:rect l="l" t="t" r="r" b="b"/>
              <a:pathLst>
                <a:path w="9144000" h="692150">
                  <a:moveTo>
                    <a:pt x="9144000" y="0"/>
                  </a:moveTo>
                  <a:lnTo>
                    <a:pt x="0" y="0"/>
                  </a:lnTo>
                  <a:lnTo>
                    <a:pt x="0" y="691896"/>
                  </a:lnTo>
                  <a:lnTo>
                    <a:pt x="9144000" y="69189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9016" y="36614"/>
              <a:ext cx="5185918" cy="678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91328" y="36614"/>
              <a:ext cx="3360166" cy="678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9254" y="101549"/>
            <a:ext cx="77660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Восстановление </a:t>
            </a:r>
            <a:r>
              <a:rPr sz="2400" spc="-25" dirty="0"/>
              <a:t>ходьбы </a:t>
            </a:r>
            <a:r>
              <a:rPr sz="2400" dirty="0"/>
              <a:t>в </a:t>
            </a:r>
            <a:r>
              <a:rPr sz="2400" spc="-10" dirty="0"/>
              <a:t>процессе</a:t>
            </a:r>
            <a:r>
              <a:rPr sz="2400" spc="40" dirty="0"/>
              <a:t> </a:t>
            </a:r>
            <a:r>
              <a:rPr sz="2400" spc="-5" dirty="0"/>
              <a:t>гидрокинезотерапиия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402742" y="784301"/>
            <a:ext cx="8078470" cy="46367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715" indent="-344805" algn="just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Бассейн </a:t>
            </a:r>
            <a:r>
              <a:rPr sz="2400" spc="-20" dirty="0">
                <a:latin typeface="Calibri"/>
                <a:cs typeface="Calibri"/>
              </a:rPr>
              <a:t>должен </a:t>
            </a:r>
            <a:r>
              <a:rPr sz="2400" spc="-5" dirty="0">
                <a:latin typeface="Calibri"/>
                <a:cs typeface="Calibri"/>
              </a:rPr>
              <a:t>быть </a:t>
            </a:r>
            <a:r>
              <a:rPr sz="2400" spc="-20" dirty="0">
                <a:latin typeface="Calibri"/>
                <a:cs typeface="Calibri"/>
              </a:rPr>
              <a:t>оборудован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специальным  </a:t>
            </a:r>
            <a:r>
              <a:rPr sz="2400" dirty="0">
                <a:latin typeface="Calibri"/>
                <a:cs typeface="Calibri"/>
              </a:rPr>
              <a:t>гидравлическим </a:t>
            </a:r>
            <a:r>
              <a:rPr sz="2400" spc="-20" dirty="0">
                <a:latin typeface="Calibri"/>
                <a:cs typeface="Calibri"/>
              </a:rPr>
              <a:t>подъемником, </a:t>
            </a:r>
            <a:r>
              <a:rPr sz="2400" spc="-5" dirty="0">
                <a:latin typeface="Calibri"/>
                <a:cs typeface="Calibri"/>
              </a:rPr>
              <a:t>поручнями </a:t>
            </a:r>
            <a:r>
              <a:rPr sz="2400" spc="-25" dirty="0">
                <a:latin typeface="Calibri"/>
                <a:cs typeface="Calibri"/>
              </a:rPr>
              <a:t>вдоль </a:t>
            </a:r>
            <a:r>
              <a:rPr sz="2400" spc="-10" dirty="0">
                <a:latin typeface="Calibri"/>
                <a:cs typeface="Calibri"/>
              </a:rPr>
              <a:t>бортов,  подвесной поддерживающей системой, плавательными  </a:t>
            </a:r>
            <a:r>
              <a:rPr sz="2400" spc="-5" dirty="0">
                <a:latin typeface="Calibri"/>
                <a:cs typeface="Calibri"/>
              </a:rPr>
              <a:t>поясами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жилетами, </a:t>
            </a:r>
            <a:r>
              <a:rPr sz="2400" spc="-10" dirty="0">
                <a:latin typeface="Calibri"/>
                <a:cs typeface="Calibri"/>
              </a:rPr>
              <a:t>плавательными досками </a:t>
            </a:r>
            <a:r>
              <a:rPr sz="2400" dirty="0">
                <a:latin typeface="Calibri"/>
                <a:cs typeface="Calibri"/>
              </a:rPr>
              <a:t>и  </a:t>
            </a:r>
            <a:r>
              <a:rPr sz="2400" spc="-5" dirty="0">
                <a:latin typeface="Calibri"/>
                <a:cs typeface="Calibri"/>
              </a:rPr>
              <a:t>поплавками;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Т </a:t>
            </a:r>
            <a:r>
              <a:rPr sz="2400" spc="-20" dirty="0">
                <a:latin typeface="Calibri"/>
                <a:cs typeface="Calibri"/>
              </a:rPr>
              <a:t>воды </a:t>
            </a:r>
            <a:r>
              <a:rPr sz="2400" spc="5" dirty="0">
                <a:latin typeface="Calibri"/>
                <a:cs typeface="Calibri"/>
              </a:rPr>
              <a:t>34-36 </a:t>
            </a:r>
            <a:r>
              <a:rPr sz="2400" dirty="0">
                <a:latin typeface="Calibri"/>
                <a:cs typeface="Calibri"/>
              </a:rPr>
              <a:t>°С при </a:t>
            </a:r>
            <a:r>
              <a:rPr sz="2400" spc="-5" dirty="0">
                <a:latin typeface="Calibri"/>
                <a:cs typeface="Calibri"/>
              </a:rPr>
              <a:t>спастических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параличах,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24-31°С — при </a:t>
            </a:r>
            <a:r>
              <a:rPr sz="2400" spc="-10" dirty="0">
                <a:latin typeface="Calibri"/>
                <a:cs typeface="Calibri"/>
              </a:rPr>
              <a:t>вялых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параличах,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sz="2400" spc="5" dirty="0">
                <a:latin typeface="Calibri"/>
                <a:cs typeface="Calibri"/>
              </a:rPr>
              <a:t>31-34 </a:t>
            </a:r>
            <a:r>
              <a:rPr sz="2400" dirty="0">
                <a:latin typeface="Calibri"/>
                <a:cs typeface="Calibri"/>
              </a:rPr>
              <a:t>°С — во </a:t>
            </a:r>
            <a:r>
              <a:rPr sz="2400" spc="-5" dirty="0">
                <a:latin typeface="Calibri"/>
                <a:cs typeface="Calibri"/>
              </a:rPr>
              <a:t>время групповых </a:t>
            </a:r>
            <a:r>
              <a:rPr sz="2400" spc="-10" dirty="0">
                <a:latin typeface="Calibri"/>
                <a:cs typeface="Calibri"/>
              </a:rPr>
              <a:t>занятий </a:t>
            </a:r>
            <a:r>
              <a:rPr sz="2400" dirty="0">
                <a:latin typeface="Calibri"/>
                <a:cs typeface="Calibri"/>
              </a:rPr>
              <a:t>и игр в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воде;</a:t>
            </a:r>
            <a:endParaRPr sz="24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При пара- и </a:t>
            </a:r>
            <a:r>
              <a:rPr sz="2400" spc="-10" dirty="0">
                <a:latin typeface="Calibri"/>
                <a:cs typeface="Calibri"/>
              </a:rPr>
              <a:t>тетрапарезе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упражнения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ИП сидя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25" dirty="0">
                <a:latin typeface="Calibri"/>
                <a:cs typeface="Calibri"/>
              </a:rPr>
              <a:t>воде </a:t>
            </a:r>
            <a:r>
              <a:rPr sz="2400" spc="-15" dirty="0">
                <a:latin typeface="Calibri"/>
                <a:cs typeface="Calibri"/>
              </a:rPr>
              <a:t>на  </a:t>
            </a:r>
            <a:r>
              <a:rPr sz="2400" spc="-10" dirty="0">
                <a:latin typeface="Calibri"/>
                <a:cs typeface="Calibri"/>
              </a:rPr>
              <a:t>скамейке/стуле, </a:t>
            </a:r>
            <a:r>
              <a:rPr sz="2400" spc="-15" dirty="0">
                <a:latin typeface="Calibri"/>
                <a:cs typeface="Calibri"/>
              </a:rPr>
              <a:t>стоя </a:t>
            </a:r>
            <a:r>
              <a:rPr sz="2400" spc="-10" dirty="0">
                <a:latin typeface="Calibri"/>
                <a:cs typeface="Calibri"/>
              </a:rPr>
              <a:t>на </a:t>
            </a:r>
            <a:r>
              <a:rPr sz="2400" spc="-15" dirty="0">
                <a:latin typeface="Calibri"/>
                <a:cs typeface="Calibri"/>
              </a:rPr>
              <a:t>коленях, </a:t>
            </a:r>
            <a:r>
              <a:rPr sz="2400" spc="-10" dirty="0">
                <a:latin typeface="Calibri"/>
                <a:cs typeface="Calibri"/>
              </a:rPr>
              <a:t>лежа на спине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животе </a:t>
            </a:r>
            <a:r>
              <a:rPr sz="2400" dirty="0">
                <a:latin typeface="Calibri"/>
                <a:cs typeface="Calibri"/>
              </a:rPr>
              <a:t>и  в позе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стоя;</a:t>
            </a:r>
            <a:endParaRPr sz="24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spc="-10" dirty="0">
                <a:latin typeface="Calibri"/>
                <a:cs typeface="Calibri"/>
              </a:rPr>
              <a:t>обучения </a:t>
            </a:r>
            <a:r>
              <a:rPr sz="2400" spc="-20" dirty="0">
                <a:latin typeface="Calibri"/>
                <a:cs typeface="Calibri"/>
              </a:rPr>
              <a:t>ходьбе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20" dirty="0">
                <a:latin typeface="Calibri"/>
                <a:cs typeface="Calibri"/>
              </a:rPr>
              <a:t>глубина воды </a:t>
            </a:r>
            <a:r>
              <a:rPr sz="2400" spc="-5" dirty="0">
                <a:latin typeface="Calibri"/>
                <a:cs typeface="Calibri"/>
              </a:rPr>
              <a:t>по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грудь;</a:t>
            </a:r>
            <a:endParaRPr sz="2400">
              <a:latin typeface="Calibri"/>
              <a:cs typeface="Calibri"/>
            </a:endParaRPr>
          </a:p>
          <a:p>
            <a:pPr marL="356870" indent="-344805" algn="just">
              <a:lnSpc>
                <a:spcPts val="2595"/>
              </a:lnSpc>
              <a:buFont typeface="Arial"/>
              <a:buChar char="•"/>
              <a:tabLst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Пациенты</a:t>
            </a:r>
            <a:r>
              <a:rPr sz="2400" spc="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нижним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парапарезом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обучаются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всем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стилям</a:t>
            </a:r>
            <a:endParaRPr sz="2400">
              <a:latin typeface="Calibri"/>
              <a:cs typeface="Calibri"/>
            </a:endParaRPr>
          </a:p>
          <a:p>
            <a:pPr marL="356870" algn="just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плавания, </a:t>
            </a:r>
            <a:r>
              <a:rPr sz="2400" spc="-5" dirty="0">
                <a:latin typeface="Calibri"/>
                <a:cs typeface="Calibri"/>
              </a:rPr>
              <a:t>за </a:t>
            </a:r>
            <a:r>
              <a:rPr sz="2400" spc="-10" dirty="0">
                <a:latin typeface="Calibri"/>
                <a:cs typeface="Calibri"/>
              </a:rPr>
              <a:t>исключением </a:t>
            </a:r>
            <a:r>
              <a:rPr sz="2400" dirty="0">
                <a:latin typeface="Calibri"/>
                <a:cs typeface="Calibri"/>
              </a:rPr>
              <a:t>стиля </a:t>
            </a:r>
            <a:r>
              <a:rPr sz="2400" spc="-10" dirty="0">
                <a:latin typeface="Calibri"/>
                <a:cs typeface="Calibri"/>
              </a:rPr>
              <a:t>«на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боку»;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19416" y="6498333"/>
            <a:ext cx="1624965" cy="360045"/>
            <a:chOff x="7519416" y="6498333"/>
            <a:chExt cx="1624965" cy="360045"/>
          </a:xfrm>
        </p:grpSpPr>
        <p:sp>
          <p:nvSpPr>
            <p:cNvPr id="9" name="object 9"/>
            <p:cNvSpPr/>
            <p:nvPr/>
          </p:nvSpPr>
          <p:spPr>
            <a:xfrm>
              <a:off x="7587169" y="6523044"/>
              <a:ext cx="1556830" cy="3349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19416" y="6498333"/>
              <a:ext cx="1624583" cy="3596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35240" y="6550151"/>
              <a:ext cx="1508760" cy="307975"/>
            </a:xfrm>
            <a:custGeom>
              <a:avLst/>
              <a:gdLst/>
              <a:ahLst/>
              <a:cxnLst/>
              <a:rect l="l" t="t" r="r" b="b"/>
              <a:pathLst>
                <a:path w="1508759" h="307975">
                  <a:moveTo>
                    <a:pt x="1508759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1508759" y="307848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84134" y="6577076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87640" y="6702552"/>
            <a:ext cx="1356360" cy="1555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175">
              <a:lnSpc>
                <a:spcPts val="785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уйлова</a:t>
            </a:r>
            <a:r>
              <a:rPr sz="1400" b="1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Т.В.,2019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71816" y="6650729"/>
            <a:ext cx="1472565" cy="207645"/>
            <a:chOff x="7671816" y="6650729"/>
            <a:chExt cx="1472565" cy="207645"/>
          </a:xfrm>
        </p:grpSpPr>
        <p:sp>
          <p:nvSpPr>
            <p:cNvPr id="15" name="object 15"/>
            <p:cNvSpPr/>
            <p:nvPr/>
          </p:nvSpPr>
          <p:spPr>
            <a:xfrm>
              <a:off x="7720584" y="6656833"/>
              <a:ext cx="1423416" cy="2011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1816" y="6650729"/>
              <a:ext cx="1472183" cy="2072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9002</Words>
  <Application>Microsoft Office PowerPoint</Application>
  <PresentationFormat>Экран (4:3)</PresentationFormat>
  <Paragraphs>2466</Paragraphs>
  <Slides>155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155</vt:i4>
      </vt:variant>
    </vt:vector>
  </HeadingPairs>
  <TitlesOfParts>
    <vt:vector size="156" baseType="lpstr">
      <vt:lpstr>Office Theme</vt:lpstr>
      <vt:lpstr>Реабилитация пациентов с травматической болезнью спинного мозга</vt:lpstr>
      <vt:lpstr>Содержание лекции</vt:lpstr>
      <vt:lpstr>Презентация PowerPoint</vt:lpstr>
      <vt:lpstr>ТБСМ</vt:lpstr>
      <vt:lpstr>Эпидемиология ТБСМ</vt:lpstr>
      <vt:lpstr>Актуальность ТБСМ</vt:lpstr>
      <vt:lpstr>Кодирование по МКБ</vt:lpstr>
      <vt:lpstr>Презентация PowerPoint</vt:lpstr>
      <vt:lpstr>Американская Ассоциация Спинальной Травмы  (American Spinal Injury Association,1992) разработала 5-ранговую шкалу степени нарушения</vt:lpstr>
      <vt:lpstr>Причины повреждений СМ (Van Asbeck, 1998)</vt:lpstr>
      <vt:lpstr>Механизмы травматизации спинного мозга и корешков</vt:lpstr>
      <vt:lpstr>Патоморфология ТБСМ</vt:lpstr>
      <vt:lpstr>Патогенез ТБСМ</vt:lpstr>
      <vt:lpstr>МОТОРНЫЕ функции:</vt:lpstr>
      <vt:lpstr> Конский хвост</vt:lpstr>
      <vt:lpstr>(по J.Ditunno) Аббревиатуры: "+" - возможно, "-" - невозможно, "±" – частично возможно</vt:lpstr>
      <vt:lpstr>Периоды</vt:lpstr>
      <vt:lpstr>Содержание лекции</vt:lpstr>
      <vt:lpstr>Трехэтапная и трехуровневая система оказания  реабилитационной помощи при травме спинного мозга</vt:lpstr>
      <vt:lpstr>Организация отделений медицинской реабилитации  на базе Госпиталей для ветеранов войн г. Казани и г. Набережные Челны, ГКБ№ 7 г.Казани</vt:lpstr>
      <vt:lpstr>Факторы риска проведения реабилитационных мероприятий (Буйлова Т.В., 2019)</vt:lpstr>
      <vt:lpstr>Оценка состояния пациента</vt:lpstr>
      <vt:lpstr>Презентация PowerPoint</vt:lpstr>
      <vt:lpstr>Мультидисциплинарный подход</vt:lpstr>
      <vt:lpstr>Реабилитационный план</vt:lpstr>
      <vt:lpstr>Международная классификация функционирования,  ограничений жизнедеятельности и здоровья</vt:lpstr>
      <vt:lpstr>Презентация PowerPoint</vt:lpstr>
      <vt:lpstr>Определитель выраженности нарушений по МКФ</vt:lpstr>
      <vt:lpstr>ICF &amp; СМТ</vt:lpstr>
      <vt:lpstr>Пример кодов при ТБСМ «Структуры организма»</vt:lpstr>
      <vt:lpstr>Пример кодов при ТБСМ «Функции организма»</vt:lpstr>
      <vt:lpstr>Функции организма по МКФ</vt:lpstr>
      <vt:lpstr>Пример кодов при ТБСМ «Активность и участие»</vt:lpstr>
      <vt:lpstr>Ограничения на уровне активности по МКФ</vt:lpstr>
      <vt:lpstr>Презентация PowerPoint</vt:lpstr>
      <vt:lpstr>Ограничения на уровне участия по МКФ</vt:lpstr>
      <vt:lpstr>Пример кодов при ПСМТ «Факторы окружающей среды»</vt:lpstr>
      <vt:lpstr>Реабилитационный диагноз при травме спинного мозга  (Смычек В.Б., 2015 г.)</vt:lpstr>
      <vt:lpstr>Презентация PowerPoint</vt:lpstr>
      <vt:lpstr>Реабилитационный диагноз при травме спинного мозга  (Смычек В.Б., 2015 г.)</vt:lpstr>
      <vt:lpstr>Презентация PowerPoint</vt:lpstr>
      <vt:lpstr>Содержание лекции</vt:lpstr>
      <vt:lpstr>Клинико-инструментальная оценка состояния</vt:lpstr>
      <vt:lpstr>Комплексная диагностика и тестирование</vt:lpstr>
      <vt:lpstr>Оценка пациентов с ТБСМ с помощью МКФ</vt:lpstr>
      <vt:lpstr>Показатели по шкалам FIM и VFM (в балл.) у пациентов с ТБСМ в зависимости от уровня повреждения</vt:lpstr>
      <vt:lpstr>Частота встречаемости тяжелых и абсолютных нарушений активности и участия (уровней 3,4) по МКФ у пациентов с ТБСМ</vt:lpstr>
      <vt:lpstr>Электронейрофизиологическая характеристика сегментарных нарушений при ТБСМ</vt:lpstr>
      <vt:lpstr>Электронейрофизиологическая характеристика  проводниковых нарушений при ТБСМ</vt:lpstr>
      <vt:lpstr>Электронейрофизиологическая характеристика  супрасегментарных нарушений при ТБСМ</vt:lpstr>
      <vt:lpstr>Исследование вариабельности сердечного ритма (ВСР)  у пациентов с ТБСМ</vt:lpstr>
      <vt:lpstr>Результаты исследования вариабельности сердечного ритма  у пациентов с ТБСМ и здоровых лиц (Mе, 25-75 процентили)</vt:lpstr>
      <vt:lpstr>Определение толерантности к физической нагрузке</vt:lpstr>
      <vt:lpstr>Максимальные и субмаксимальные аэробные тесты для инвалидов-  колясочников с травмой спинного мозга: систематический обзор для  обобщения и определения полезных приложений для клинической  реабилитации</vt:lpstr>
      <vt:lpstr>Показатели внешнего дыхания и МПК  у паралимпийцев с ТБСМ</vt:lpstr>
      <vt:lpstr>Показатели потребления кислорода и дыхания  на вентиляторном пороге у паралимпийцев</vt:lpstr>
      <vt:lpstr>Содержание лекции</vt:lpstr>
      <vt:lpstr>Система активной медицинской реабилитации на основе результатов функциональной диагностики</vt:lpstr>
      <vt:lpstr>Активная медицинская реабилитация при ТБСМ</vt:lpstr>
      <vt:lpstr>Презентация PowerPoint</vt:lpstr>
      <vt:lpstr>Презентация PowerPoint</vt:lpstr>
      <vt:lpstr>1. Медикаментозное лечение</vt:lpstr>
      <vt:lpstr>Медикаментозное лечение (Буйлова Т.В., 2019)</vt:lpstr>
      <vt:lpstr>Презентация PowerPoint</vt:lpstr>
      <vt:lpstr>Методы активной медицинской реабилитации  пациентов с ТБСМ</vt:lpstr>
      <vt:lpstr>Активная механотерапия с БОС под контролем ЭМГ</vt:lpstr>
      <vt:lpstr>Активно-пассивная электронейростимуляция мышц  с БОС под контролем ЭМГ</vt:lpstr>
      <vt:lpstr>Физическая</vt:lpstr>
      <vt:lpstr>Физическая реабилитация пациентов с ТБСМ</vt:lpstr>
      <vt:lpstr>Программа реабилитации пациентов с ТБСМ</vt:lpstr>
      <vt:lpstr>Реабилитационный план</vt:lpstr>
      <vt:lpstr>Презентация PowerPoint</vt:lpstr>
      <vt:lpstr>Факторы, влияющие на снижение повседневной активности  у пациентов с ТБСМ</vt:lpstr>
      <vt:lpstr>Восстановление функции дыхания</vt:lpstr>
      <vt:lpstr>Восстановление функции дыхания</vt:lpstr>
      <vt:lpstr>Презентация PowerPoint</vt:lpstr>
      <vt:lpstr>Активная лечебная гимнастика по Н.А.Бернштейну</vt:lpstr>
      <vt:lpstr>Уровень А по Н.А.Бернштейну</vt:lpstr>
      <vt:lpstr>Уровень А по Н.А.Бернштейну</vt:lpstr>
      <vt:lpstr>Уровень В,С по Н.А.Бернштейну</vt:lpstr>
      <vt:lpstr>Уровень А-Д по Н.А.Бернштейну</vt:lpstr>
      <vt:lpstr>Доказательность физических методов реабилитации</vt:lpstr>
      <vt:lpstr>Тренировка баланса при тетраплегии</vt:lpstr>
      <vt:lpstr>Тренировка баланса при ТБСМ</vt:lpstr>
      <vt:lpstr>Тренировка баланса при ТБСМ</vt:lpstr>
      <vt:lpstr>Функция кисти при ТБСМ</vt:lpstr>
      <vt:lpstr>Восстановление функциональной активности руки (ЦКБВЛ, 2013)</vt:lpstr>
      <vt:lpstr>Функциональные результаты при C6- С7</vt:lpstr>
      <vt:lpstr>Активная медицинская реабилитация при ТБСМ</vt:lpstr>
      <vt:lpstr>Тренировка перекатов</vt:lpstr>
      <vt:lpstr>Тренировка отталкивания</vt:lpstr>
      <vt:lpstr>Интенсивные физические тренировки</vt:lpstr>
      <vt:lpstr>ЗАНЯТИЯ НА ТРЕНАЖЕРЕ «IMOOVE» В ПОЛОЖЕНИИ СТОЯ</vt:lpstr>
      <vt:lpstr>Функциональные результаты при ТБСМ</vt:lpstr>
      <vt:lpstr>Занятие на платформе «Галилео» уменьшают спастичность  мышц, улучшают кровообращение При тренировке в исходном положении стоя улучшают качество  походки, координацию, скорость ходьбы</vt:lpstr>
      <vt:lpstr>СТРАХ ПАДЕНИЯ – СЕРЬЕЗНАЯ ПРОБЛЕМА ДЛЯ  БОЛЬШИНСТВА БОЛЬНЫХ С ТБСМ</vt:lpstr>
      <vt:lpstr>Тренировка ходьбы по лестнице</vt:lpstr>
      <vt:lpstr>Lokomat® system  Augmented Feedback</vt:lpstr>
      <vt:lpstr>Восстановление ходьбы в процессе гидрокинезотерапиия</vt:lpstr>
      <vt:lpstr>Восстановление ходьбы в процессе гидрокинезотерапиия</vt:lpstr>
      <vt:lpstr>Презентация PowerPoint</vt:lpstr>
      <vt:lpstr>Эффективность ЧЭНС и ФЭМС</vt:lpstr>
      <vt:lpstr>Функциональная многоканальная электростимуляции мышц в ходьбе у пациентов с ТБСМ</vt:lpstr>
      <vt:lpstr>Электромионейростимуляция</vt:lpstr>
      <vt:lpstr>Эпидуральная электростимуляция</vt:lpstr>
      <vt:lpstr>Иглоукалывание для лечения хронической боли в плече  у пациентов  с травмой спинного мозга</vt:lpstr>
      <vt:lpstr>Виды тазовых нарушений у пациентов с ТБСМ</vt:lpstr>
      <vt:lpstr>При формировании гиперрефлекторного мочевого пузыря</vt:lpstr>
      <vt:lpstr>При гиперрефлекторном мочевом пузыре</vt:lpstr>
      <vt:lpstr>При формировании гипорефлекторного мочевого пузыря:</vt:lpstr>
      <vt:lpstr>Выработка пузырного рефлекса</vt:lpstr>
      <vt:lpstr>При нарушениях дефекации (атоническом запоре)</vt:lpstr>
      <vt:lpstr>При спастическом запоре</vt:lpstr>
      <vt:lpstr>Трансвертебральная микрополяризация</vt:lpstr>
      <vt:lpstr>Презентация PowerPoint</vt:lpstr>
      <vt:lpstr>Презентация PowerPoint</vt:lpstr>
      <vt:lpstr>Физиотерапия при выраженных нейротрофических  нарушениях (пролежни):</vt:lpstr>
      <vt:lpstr>Гипербарическая оксигенация</vt:lpstr>
      <vt:lpstr>Хирургическое лечение</vt:lpstr>
      <vt:lpstr>Коррекция психо-эмоциональных нарушений</vt:lpstr>
      <vt:lpstr>Содержание лекции</vt:lpstr>
      <vt:lpstr>Протокол реабилитации при нарушении функции ЦНС</vt:lpstr>
      <vt:lpstr>Протокол реабилитации при нарушении функции ЦНС (продолжение)</vt:lpstr>
      <vt:lpstr>Презентация PowerPoint</vt:lpstr>
      <vt:lpstr>Клинический пример  Пациент М., 38 л. Диагноз по МКБ</vt:lpstr>
      <vt:lpstr>Жалобы и анамнез заболевания</vt:lpstr>
      <vt:lpstr>Протокол работы мультидисциплинарной бригады  с помощью МКФ</vt:lpstr>
      <vt:lpstr>Протокол работы мультидисциплинарной бригады</vt:lpstr>
      <vt:lpstr>Протокол работы мультидисциплинарной бригады</vt:lpstr>
      <vt:lpstr>Презентация PowerPoint</vt:lpstr>
      <vt:lpstr>Проведенная физическая терапия</vt:lpstr>
      <vt:lpstr>Функциональный исход при ТБСМ на уровне С4-С7</vt:lpstr>
      <vt:lpstr>Содержание лекции</vt:lpstr>
      <vt:lpstr>Оценка эффективности медицинской реабилитации с помощью МКФ</vt:lpstr>
      <vt:lpstr>Использование Международной классификации  функционирования, ограничений жизнедеятельности и  здоровья и шкалы FIM</vt:lpstr>
      <vt:lpstr>Шкалы и тесты, используемые в процессе реабилитации больных с ТБСМ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шкалы VFM (балл.) у пациентов с ТБСМ на шейном, грудном и поясничном уровнях повреждения до и после реабилитации (M+σ)</vt:lpstr>
      <vt:lpstr>Диаграмма рассеяния: зависимость шкалы VFM (балл.) от шкалы ASIA (балл.), BPC TP  (мс2), амплитуды концентрическая (м) у пациентов с ТБСМ на различных уровнях повреждения</vt:lpstr>
      <vt:lpstr>Динамика активности и участия пациентов с ТБСМ  после проведенной медицинской реабилитации</vt:lpstr>
      <vt:lpstr>D5 Самообслуживание и бытовая жизнь</vt:lpstr>
      <vt:lpstr>Оценка реабилитационного потенциала (РП)</vt:lpstr>
      <vt:lpstr>Определение реабилитационного потенциала</vt:lpstr>
      <vt:lpstr>Пример оценки реабилитационного потенциала  у пациентов с ТБСМ с помощью МКФ</vt:lpstr>
      <vt:lpstr>Клинический пример</vt:lpstr>
      <vt:lpstr>Клинический пример</vt:lpstr>
      <vt:lpstr>Эффективность медицинской реабилитации пациентов при травме спинного мозга с помощью МКФ</vt:lpstr>
      <vt:lpstr>Презентация PowerPoint</vt:lpstr>
      <vt:lpstr>Презентация PowerPoint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Реабилитация пациентов с травматической болезнью спинного мозга</dc:title>
  <cp:lastModifiedBy>Екатерина Быкова</cp:lastModifiedBy>
  <cp:revision>1</cp:revision>
  <dcterms:created xsi:type="dcterms:W3CDTF">2020-11-11T13:29:26Z</dcterms:created>
  <dcterms:modified xsi:type="dcterms:W3CDTF">2020-11-11T16:29:41Z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2020-11-11T00:00:00Z</vt:filetime>
  </property>
</Properties>
</file>