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85"/>
  </p:notesMasterIdLst>
  <p:sldIdLst>
    <p:sldId id="256" r:id="rId2"/>
    <p:sldId id="403" r:id="rId3"/>
    <p:sldId id="330" r:id="rId4"/>
    <p:sldId id="331" r:id="rId5"/>
    <p:sldId id="427" r:id="rId6"/>
    <p:sldId id="428" r:id="rId7"/>
    <p:sldId id="429" r:id="rId8"/>
    <p:sldId id="430" r:id="rId9"/>
    <p:sldId id="431" r:id="rId10"/>
    <p:sldId id="432" r:id="rId11"/>
    <p:sldId id="433" r:id="rId12"/>
    <p:sldId id="434" r:id="rId13"/>
    <p:sldId id="435" r:id="rId14"/>
    <p:sldId id="436" r:id="rId15"/>
    <p:sldId id="437" r:id="rId16"/>
    <p:sldId id="438" r:id="rId17"/>
    <p:sldId id="439" r:id="rId18"/>
    <p:sldId id="440" r:id="rId19"/>
    <p:sldId id="441" r:id="rId20"/>
    <p:sldId id="442" r:id="rId21"/>
    <p:sldId id="332" r:id="rId22"/>
    <p:sldId id="333" r:id="rId23"/>
    <p:sldId id="419" r:id="rId24"/>
    <p:sldId id="334" r:id="rId25"/>
    <p:sldId id="340" r:id="rId26"/>
    <p:sldId id="341" r:id="rId27"/>
    <p:sldId id="342" r:id="rId28"/>
    <p:sldId id="343" r:id="rId29"/>
    <p:sldId id="344" r:id="rId30"/>
    <p:sldId id="338" r:id="rId31"/>
    <p:sldId id="422" r:id="rId32"/>
    <p:sldId id="443" r:id="rId33"/>
    <p:sldId id="423" r:id="rId34"/>
    <p:sldId id="424" r:id="rId35"/>
    <p:sldId id="425" r:id="rId36"/>
    <p:sldId id="426" r:id="rId37"/>
    <p:sldId id="404" r:id="rId38"/>
    <p:sldId id="351" r:id="rId39"/>
    <p:sldId id="353" r:id="rId40"/>
    <p:sldId id="354" r:id="rId41"/>
    <p:sldId id="356" r:id="rId42"/>
    <p:sldId id="355" r:id="rId43"/>
    <p:sldId id="346" r:id="rId44"/>
    <p:sldId id="357" r:id="rId45"/>
    <p:sldId id="358" r:id="rId46"/>
    <p:sldId id="359" r:id="rId47"/>
    <p:sldId id="360" r:id="rId48"/>
    <p:sldId id="372" r:id="rId49"/>
    <p:sldId id="405" r:id="rId50"/>
    <p:sldId id="362" r:id="rId51"/>
    <p:sldId id="406" r:id="rId52"/>
    <p:sldId id="365" r:id="rId53"/>
    <p:sldId id="407" r:id="rId54"/>
    <p:sldId id="374" r:id="rId55"/>
    <p:sldId id="408" r:id="rId56"/>
    <p:sldId id="409" r:id="rId57"/>
    <p:sldId id="377" r:id="rId58"/>
    <p:sldId id="421" r:id="rId59"/>
    <p:sldId id="378" r:id="rId60"/>
    <p:sldId id="379" r:id="rId61"/>
    <p:sldId id="380" r:id="rId62"/>
    <p:sldId id="381" r:id="rId63"/>
    <p:sldId id="382" r:id="rId64"/>
    <p:sldId id="410" r:id="rId65"/>
    <p:sldId id="411" r:id="rId66"/>
    <p:sldId id="412" r:id="rId67"/>
    <p:sldId id="413" r:id="rId68"/>
    <p:sldId id="414" r:id="rId69"/>
    <p:sldId id="388" r:id="rId70"/>
    <p:sldId id="389" r:id="rId71"/>
    <p:sldId id="390" r:id="rId72"/>
    <p:sldId id="391" r:id="rId73"/>
    <p:sldId id="392" r:id="rId74"/>
    <p:sldId id="393" r:id="rId75"/>
    <p:sldId id="394" r:id="rId76"/>
    <p:sldId id="395" r:id="rId77"/>
    <p:sldId id="396" r:id="rId78"/>
    <p:sldId id="415" r:id="rId79"/>
    <p:sldId id="416" r:id="rId80"/>
    <p:sldId id="417" r:id="rId81"/>
    <p:sldId id="418" r:id="rId82"/>
    <p:sldId id="329" r:id="rId83"/>
    <p:sldId id="420" r:id="rId84"/>
  </p:sldIdLst>
  <p:sldSz cx="9144000" cy="6858000" type="screen4x3"/>
  <p:notesSz cx="6858000" cy="9144000"/>
  <p:custDataLst>
    <p:tags r:id="rId86"/>
  </p:custDataLst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62" autoAdjust="0"/>
    <p:restoredTop sz="93768" autoAdjust="0"/>
  </p:normalViewPr>
  <p:slideViewPr>
    <p:cSldViewPr>
      <p:cViewPr>
        <p:scale>
          <a:sx n="82" d="100"/>
          <a:sy n="82" d="100"/>
        </p:scale>
        <p:origin x="-120" y="6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slide" Target="slides/slide83.xml"/><Relationship Id="rId89" Type="http://schemas.openxmlformats.org/officeDocument/2006/relationships/theme" Target="theme/theme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presProps" Target="pres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tableStyles" Target="tableStyles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04A216A4-C652-4AEF-AD01-64189DCEA9A4}" type="datetimeFigureOut">
              <a:rPr lang="ru-RU"/>
              <a:pPr>
                <a:defRPr/>
              </a:pPr>
              <a:t>22.11.2016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D8991C02-0A89-41FB-9B82-FD83534C244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45700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0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43011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877E9D1-8EDB-4D82-B03C-983DC6BDF4ED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28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5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7ED285-C358-466D-B4CC-6860DE4D0A51}" type="datetimeFigureOut">
              <a:rPr lang="ru-RU"/>
              <a:pPr>
                <a:defRPr/>
              </a:pPr>
              <a:t>22.11.2016</a:t>
            </a:fld>
            <a:endParaRPr lang="ru-RU"/>
          </a:p>
        </p:txBody>
      </p:sp>
      <p:sp>
        <p:nvSpPr>
          <p:cNvPr id="6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F5B546-9CE3-4315-BBC0-5BED09216E5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20923F-BAAF-4076-92F8-A032488B3000}" type="datetimeFigureOut">
              <a:rPr lang="ru-RU"/>
              <a:pPr>
                <a:defRPr/>
              </a:pPr>
              <a:t>22.11.2016</a:t>
            </a:fld>
            <a:endParaRPr lang="ru-RU"/>
          </a:p>
        </p:txBody>
      </p:sp>
      <p:sp>
        <p:nvSpPr>
          <p:cNvPr id="5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9187CC-82FA-4B34-B47D-A27807C37AC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BFE416-6472-4C15-95DE-7067C2696769}" type="datetimeFigureOut">
              <a:rPr lang="ru-RU"/>
              <a:pPr>
                <a:defRPr/>
              </a:pPr>
              <a:t>22.11.2016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52FE1C-AE65-4654-A8DD-001100060DA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7" name="Объект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6FAA6A-288C-496E-AC83-4AAE8E944794}" type="datetimeFigureOut">
              <a:rPr lang="ru-RU"/>
              <a:pPr>
                <a:defRPr/>
              </a:pPr>
              <a:t>22.11.2016</a:t>
            </a:fld>
            <a:endParaRPr lang="ru-RU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15466F-46FA-4519-BEF2-F61F15F0413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1F33FA-E2BF-476E-A0F6-11A8107CFFA8}" type="datetimeFigureOut">
              <a:rPr lang="ru-RU"/>
              <a:pPr>
                <a:defRPr/>
              </a:pPr>
              <a:t>22.11.2016</a:t>
            </a:fld>
            <a:endParaRPr lang="ru-RU"/>
          </a:p>
        </p:txBody>
      </p:sp>
      <p:sp>
        <p:nvSpPr>
          <p:cNvPr id="7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8D405C-3EBA-41EE-997E-F64E5DADF64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A8147E-456C-4741-A998-FFD5B2876307}" type="datetimeFigureOut">
              <a:rPr lang="ru-RU"/>
              <a:pPr>
                <a:defRPr/>
              </a:pPr>
              <a:t>22.11.2016</a:t>
            </a:fld>
            <a:endParaRPr lang="ru-RU"/>
          </a:p>
        </p:txBody>
      </p:sp>
      <p:sp>
        <p:nvSpPr>
          <p:cNvPr id="6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C4202B-D8D5-463A-A9D9-25BF551C45C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8" name="Объект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D12EE5-1FAD-4F1D-9970-D3B9D889CF5F}" type="datetimeFigureOut">
              <a:rPr lang="ru-RU"/>
              <a:pPr>
                <a:defRPr/>
              </a:pPr>
              <a:t>22.11.2016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BA8D46-66C2-4D4A-93DD-3C2ABFBCAA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9EC6DE-CC3A-446B-90EF-1B795FC74E7F}" type="datetimeFigureOut">
              <a:rPr lang="ru-RU"/>
              <a:pPr>
                <a:defRPr/>
              </a:pPr>
              <a:t>22.11.2016</a:t>
            </a:fld>
            <a:endParaRPr lang="ru-RU"/>
          </a:p>
        </p:txBody>
      </p:sp>
      <p:sp>
        <p:nvSpPr>
          <p:cNvPr id="4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5B3793-680F-4F6C-8B69-3BB7F02817B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5D0B36-4ADC-48F1-91C5-AC34E7970297}" type="datetimeFigureOut">
              <a:rPr lang="ru-RU"/>
              <a:pPr>
                <a:defRPr/>
              </a:pPr>
              <a:t>22.11.2016</a:t>
            </a:fld>
            <a:endParaRPr lang="ru-RU"/>
          </a:p>
        </p:txBody>
      </p:sp>
      <p:sp>
        <p:nvSpPr>
          <p:cNvPr id="3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2AE574-9FE8-41A3-8B1C-D4DA01789FD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6BE108-F927-46E7-AB23-5457E6A11D46}" type="datetimeFigureOut">
              <a:rPr lang="ru-RU"/>
              <a:pPr>
                <a:defRPr/>
              </a:pPr>
              <a:t>22.11.2016</a:t>
            </a:fld>
            <a:endParaRPr lang="ru-RU"/>
          </a:p>
        </p:txBody>
      </p:sp>
      <p:sp>
        <p:nvSpPr>
          <p:cNvPr id="7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9F5AA6-8FEB-4BB2-BBDF-1EF79BED9A2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3B5EC2-172F-4406-9F66-6850F464FA9C}" type="datetimeFigureOut">
              <a:rPr lang="ru-RU"/>
              <a:pPr>
                <a:defRPr/>
              </a:pPr>
              <a:t>22.11.2016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078BBF-E374-423D-9BF7-D3C568587A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9" name="Текст 7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07DA0D8-1C52-4E36-A340-4DEE8EBE44FF}" type="datetimeFigureOut">
              <a:rPr lang="ru-RU"/>
              <a:pPr>
                <a:defRPr/>
              </a:pPr>
              <a:t>22.11.2016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DAA66AC-8456-4876-BCAC-BF81DD25BFD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2" r:id="rId1"/>
    <p:sldLayoutId id="2147483793" r:id="rId2"/>
    <p:sldLayoutId id="2147483794" r:id="rId3"/>
    <p:sldLayoutId id="2147483791" r:id="rId4"/>
    <p:sldLayoutId id="2147483795" r:id="rId5"/>
    <p:sldLayoutId id="2147483790" r:id="rId6"/>
    <p:sldLayoutId id="2147483796" r:id="rId7"/>
    <p:sldLayoutId id="2147483797" r:id="rId8"/>
    <p:sldLayoutId id="2147483798" r:id="rId9"/>
    <p:sldLayoutId id="2147483789" r:id="rId10"/>
    <p:sldLayoutId id="2147483799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itchFamily="18" charset="2"/>
        <a:buChar char=""/>
        <a:defRPr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9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3" Type="http://schemas.openxmlformats.org/officeDocument/2006/relationships/hyperlink" Target="http://krasgmu.ru/index.php?page%5bcommon%5d=elib&amp;cat=catalog&amp;res_id=25270" TargetMode="External"/><Relationship Id="rId7" Type="http://schemas.openxmlformats.org/officeDocument/2006/relationships/hyperlink" Target="http://krasgmu.ru/index.php?page%5bcommon%5d=elib&amp;cat=catalog&amp;res_id=31493" TargetMode="External"/><Relationship Id="rId2" Type="http://schemas.openxmlformats.org/officeDocument/2006/relationships/hyperlink" Target="http://krasgmu.ru/index.php?page%5bcommon%5d=elib&amp;cat=catalog&amp;res_id=27634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krasgmu.ru/index.php?page%5bcommon%5d=elib&amp;cat=catalog&amp;res_id=31091" TargetMode="External"/><Relationship Id="rId5" Type="http://schemas.openxmlformats.org/officeDocument/2006/relationships/hyperlink" Target="http://krasgmu.ru/index.php?page%5bcommon%5d=elib&amp;cat=catalog&amp;res_id=29335" TargetMode="External"/><Relationship Id="rId4" Type="http://schemas.openxmlformats.org/officeDocument/2006/relationships/hyperlink" Target="http://krasgmu.ru/index.php?page%5bcommon%5d=elib&amp;cat=catalog&amp;res_id=21537" TargetMode="Externa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57166"/>
            <a:ext cx="7772400" cy="4000527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2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Федеральное государственное бюджетное образовательное учреждение высшего образования "Красноярский государственный медицинский университет имени профессора </a:t>
            </a:r>
            <a:r>
              <a:rPr lang="ru-RU" sz="22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В.Ф.Войно-Ясенецкого</a:t>
            </a:r>
            <a:r>
              <a:rPr lang="ru-RU" sz="22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" Министерства здравоохранения Российской </a:t>
            </a:r>
            <a:br>
              <a:rPr lang="ru-RU" sz="22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br>
              <a:rPr lang="ru-RU" sz="22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Факультет клинической психологии</a:t>
            </a:r>
            <a:br>
              <a:rPr lang="ru-RU" sz="22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2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2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Кафедра клинической психологии и психотерапии с курсом ПО</a:t>
            </a:r>
            <a:b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Тема: Психология конфликта </a:t>
            </a:r>
            <a:b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500563"/>
            <a:ext cx="6400800" cy="1571625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Профилактика конфликта на этом этапе включает следующие действия со стороны его участников: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переговоры и договоренности относительно степени опасности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предконфликтной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ситуации и возможности возникновения конфликта в будущем;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сбор как можно более полной информации о сути и причинах создавшейся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предконфликтной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ситуации;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выяснение степени вероятности и возможности  бесконфликтного и безболезненного разрешения обнаруженных проблем;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разработка конкретных действий по разрешению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предконфликтной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ситуации.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Итак, на скрытой </a:t>
            </a:r>
            <a:r>
              <a:rPr lang="ru-RU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(латентной)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стадии возникают уже все основные элементы, образующие структуру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конфликта: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его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причины и главные участники, т.е. налицо основная база предпосылок для конфликтных действий, в частности, определенный объект возможного противостояния, наличие двух сторон, способных одновременно претендовать на этот объект, осознание одной или обеими сторонами ситуации как конфликтной.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Признаком перехода скрытой (латентной) стадии конфликта в </a:t>
            </a:r>
            <a:r>
              <a:rPr lang="ru-RU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открытую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является переход сторон к </a:t>
            </a:r>
            <a:r>
              <a:rPr lang="ru-RU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конфликтному поведению.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ru-RU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Так </a:t>
            </a:r>
            <a:r>
              <a:rPr lang="ru-RU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 конфликтное поведение представляет собой выраженные вовне действия сторон, то их специфика как особой формы взаимодействия состоит в том, что они направлены на блокирование достижения противником его целей и осуществление своих собственных целей.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признаками конфликтных действий являются: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расширение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числа участников;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нарастание числа проблем, образующих комплекс причин конфликта, переход от деловых проблем к личностным;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смещение эмоциональной окраски конфликта в сторону темного спектра, негативных чувств, таких, как неприязнь, ненависть и т.п.;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возрастание степени психической напряженности до уровня стрессовой ситуации.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Стадия </a:t>
            </a:r>
            <a:r>
              <a:rPr lang="ru-RU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открытого конфликта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характеризуется также тем, что наличие противоборства становится очевидным всем. </a:t>
            </a:r>
            <a:endPara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ru-RU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Каждая </a:t>
            </a:r>
            <a:r>
              <a:rPr lang="ru-RU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сторона начинает открыто защищать свои собственные интересы, привлекая для этого третьих лиц. </a:t>
            </a:r>
            <a:endParaRPr lang="ru-RU" i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ru-RU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Каждый </a:t>
            </a:r>
            <a:r>
              <a:rPr lang="ru-RU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старается привлечь на свою сторону как можно больше союзников. </a:t>
            </a:r>
            <a:endParaRPr lang="ru-RU" i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ru-RU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Внутри </a:t>
            </a:r>
            <a:r>
              <a:rPr lang="ru-RU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открытого периода можно выделить свои внутренние этапы, характеризующиеся различной степенью напряженности.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Инцидент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— это случай, который инициирует открытое противоборство сторон.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Оппоненты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с одной стороны, уже готовы к «военным» действиям в отношении противника, с другой — им часто недостает информации о его возможностях. Поэтому важными элементами развития конфликта на этой стадии являются сбор информации об истинных возможностях и намерениях оппонентов, поиск союзников и привлечение на свою сторону дополнительных сил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После инцидента все еще сохраняется возможность решить конфликт мирным путем, посредством переговоров прийти к компромиссу. Если найти компромисс не удалось, то за первым инцидентом следуют второй, третий и т.д.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/>
              <a:t>Эскалация конфликта —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это 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самая напряженная стадия, на которой происходит обострение всех противоречий между его участниками, и используются все возможности для победы в противоборстве. </a:t>
            </a:r>
            <a:endParaRPr lang="ru-RU" sz="3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Вопрос 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стоит только так: «кто кого». На этой стадии становятся затруднительными какие-либо переговоры или иные мирные способы разрешения конфликта. Эмоции часто начинают заглушать разум, логика уступает чувствам. Главная задача состоит в том, чтобы любой ценой нанести как можно больший вред противнику.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Этап эскалации конфликта характеризуется следующими особенностями:</a:t>
            </a:r>
            <a:r>
              <a:rPr lang="ru-RU" dirty="0">
                <a:solidFill>
                  <a:schemeClr val="tx1"/>
                </a:solidFill>
              </a:rPr>
              <a:t/>
            </a:r>
            <a:br>
              <a:rPr lang="ru-RU" dirty="0">
                <a:solidFill>
                  <a:schemeClr val="tx1"/>
                </a:solidFill>
              </a:rPr>
            </a:b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образа врага (противоположные стороны начинают рассматривать друг друга через призму недостатков, все положительные качества перестают замечаться);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демонстрация силы и угроза ее применения (стремление  любыми способами доказать свою силу и мощь с целью заставить противника капитулировать, что приводит к нагнетанию эмоциональной напряженности, вражды и ненависти);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применение насилия (жесткое подчинение одних другими, предельная стадия в эскалации конфликта);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тенденция к расширению и углублению конфликта (конфликт начинает охватывать новые сферы и социальные уровни взаимодействия).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стадии эскалации конфликта очень важно контролировать свои эмоции и помнить о том, что чувство гнева целиком зависит от нас.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 обоюдном стремлении сторон к снятию возникшего напряжения, взаимным уступкам, к восстановлению сотрудничества, конфликт вступает в </a:t>
            </a:r>
            <a:r>
              <a:rPr lang="ru-RU" i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стадию разрешения и завершения.</a:t>
            </a:r>
            <a:endParaRPr lang="ru-RU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ПЛАН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362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Структура конфликта</a:t>
            </a:r>
          </a:p>
          <a:p>
            <a:r>
              <a:rPr lang="ru-RU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Причины конфликта</a:t>
            </a:r>
          </a:p>
          <a:p>
            <a:r>
              <a:rPr lang="ru-RU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Этапы и Фазы конфликта </a:t>
            </a:r>
          </a:p>
          <a:p>
            <a:r>
              <a:rPr lang="ru-RU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Прогнозирование конфликта</a:t>
            </a:r>
          </a:p>
          <a:p>
            <a:r>
              <a:rPr lang="ru-RU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Межличностные и межгрупповые конфликты </a:t>
            </a:r>
          </a:p>
          <a:p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Итак, </a:t>
            </a:r>
            <a:r>
              <a:rPr lang="ru-RU" sz="2800" u="sng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завершение конфликта</a:t>
            </a:r>
            <a:r>
              <a:rPr lang="ru-RU" sz="28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— это последний этап открытого периода. </a:t>
            </a:r>
          </a:p>
          <a:p>
            <a:r>
              <a:rPr lang="ru-RU" sz="28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Часто завершение конфликта характеризуется тем, что обе стороны осознали безрезультатность продолжения конфликта.</a:t>
            </a:r>
          </a:p>
          <a:p>
            <a:r>
              <a:rPr lang="ru-RU" sz="28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На этой стадии возможны самые раз личные ситуации, побуждающие обе стороны или одну из них к прекращению конфликта; с этими ситуациями связаны и способы завершения конфликта.</a:t>
            </a:r>
          </a:p>
          <a:p>
            <a:endParaRPr lang="ru-RU" smtClean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0"/>
            <a:ext cx="8143932" cy="1142984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3200" dirty="0" smtClean="0"/>
              <a:t>Причина Конфликта, Конфликтная ситуация, Конфликт</a:t>
            </a:r>
            <a:endParaRPr lang="ru-RU" sz="3200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571500" y="5143500"/>
            <a:ext cx="7715250" cy="107156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1"/>
                </a:solidFill>
              </a:rPr>
              <a:t>УСЛОВИЯ И ФАКТОРЫ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71500" y="1171575"/>
            <a:ext cx="7640638" cy="10001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1"/>
                </a:solidFill>
              </a:rPr>
              <a:t>ДЕЯТЕЛЬНОСТЬ СУБЪЕКТОВ СОЦИАЛЬНЫХ ОТНОШЕНИЙ</a:t>
            </a:r>
          </a:p>
        </p:txBody>
      </p:sp>
      <p:sp>
        <p:nvSpPr>
          <p:cNvPr id="7" name="Облако 6"/>
          <p:cNvSpPr/>
          <p:nvPr/>
        </p:nvSpPr>
        <p:spPr>
          <a:xfrm>
            <a:off x="500063" y="2928938"/>
            <a:ext cx="2571750" cy="1357312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1"/>
                </a:solidFill>
              </a:rPr>
              <a:t>ПРИЧИНА КОНФЛИКТА</a:t>
            </a:r>
          </a:p>
        </p:txBody>
      </p:sp>
      <p:sp>
        <p:nvSpPr>
          <p:cNvPr id="8" name="Облако 7"/>
          <p:cNvSpPr/>
          <p:nvPr/>
        </p:nvSpPr>
        <p:spPr>
          <a:xfrm>
            <a:off x="3357563" y="2928938"/>
            <a:ext cx="2714625" cy="1285875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1"/>
                </a:solidFill>
              </a:rPr>
              <a:t>КОНФЛИКТНАЯ СИТУАЦИЯ</a:t>
            </a:r>
          </a:p>
        </p:txBody>
      </p:sp>
      <p:sp>
        <p:nvSpPr>
          <p:cNvPr id="9" name="Облако 8"/>
          <p:cNvSpPr/>
          <p:nvPr/>
        </p:nvSpPr>
        <p:spPr>
          <a:xfrm>
            <a:off x="6429375" y="2643188"/>
            <a:ext cx="2143125" cy="1643062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1"/>
                </a:solidFill>
              </a:rPr>
              <a:t>КОНФЛИКТ</a:t>
            </a:r>
          </a:p>
        </p:txBody>
      </p:sp>
      <p:cxnSp>
        <p:nvCxnSpPr>
          <p:cNvPr id="11" name="Прямая со стрелкой 10"/>
          <p:cNvCxnSpPr/>
          <p:nvPr/>
        </p:nvCxnSpPr>
        <p:spPr>
          <a:xfrm rot="5400000" flipH="1" flipV="1">
            <a:off x="1320800" y="2678113"/>
            <a:ext cx="642937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rot="16200000" flipH="1">
            <a:off x="4500562" y="2643188"/>
            <a:ext cx="500063" cy="7143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>
            <a:off x="6572250" y="2428875"/>
            <a:ext cx="357188" cy="214313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 rot="16200000" flipH="1">
            <a:off x="1428750" y="4714875"/>
            <a:ext cx="642938" cy="7143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 rot="5400000">
            <a:off x="4714875" y="4500563"/>
            <a:ext cx="928688" cy="214312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 rot="5400000">
            <a:off x="7179470" y="4679156"/>
            <a:ext cx="785812" cy="142875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 rot="5400000">
            <a:off x="-1035843" y="3464719"/>
            <a:ext cx="3214687" cy="142875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 rot="16200000" flipH="1">
            <a:off x="6715126" y="3714750"/>
            <a:ext cx="3071812" cy="71437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142852"/>
            <a:ext cx="8572560" cy="642942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200" dirty="0" smtClean="0"/>
              <a:t>ПРИЧИНЫ КОНФЛИКТА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313" y="928688"/>
            <a:ext cx="8572500" cy="5929312"/>
          </a:xfrm>
        </p:spPr>
        <p:txBody>
          <a:bodyPr>
            <a:normAutofit fontScale="92500"/>
          </a:bodyPr>
          <a:lstStyle/>
          <a:p>
            <a:pPr algn="just" fontAlgn="auto" hangingPunct="0">
              <a:spcAft>
                <a:spcPts val="0"/>
              </a:spcAft>
              <a:buFont typeface="Wingdings 2"/>
              <a:buChar char=""/>
              <a:defRPr/>
            </a:pP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Социально-политические и экономические причины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связаны с социально-политической и экономической ситуацией в стране.</a:t>
            </a:r>
          </a:p>
          <a:p>
            <a:pPr algn="just" fontAlgn="auto" hangingPunct="0">
              <a:spcAft>
                <a:spcPts val="0"/>
              </a:spcAft>
              <a:buFont typeface="Wingdings 2"/>
              <a:buChar char=""/>
              <a:defRPr/>
            </a:pP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Социально-демографические причины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отражают различия в установках и мотивах людей, обусловленные их полом, возрастом, принадлежностью к этническим группам и др.</a:t>
            </a:r>
          </a:p>
          <a:p>
            <a:pPr algn="just" fontAlgn="auto" hangingPunct="0">
              <a:spcAft>
                <a:spcPts val="0"/>
              </a:spcAft>
              <a:buFont typeface="Wingdings 2"/>
              <a:buChar char=""/>
              <a:defRPr/>
            </a:pP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Социально-психологические причины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отражают социально-психологические явления в социальных группах: взаимоотношения, лидерство, групповые мотивы, коллективные мнения, настроения и т. д.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 fontAlgn="auto" hangingPunct="0">
              <a:spcAft>
                <a:spcPts val="0"/>
              </a:spcAft>
              <a:buFont typeface="Wingdings 2"/>
              <a:buChar char=""/>
              <a:defRPr/>
            </a:pP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Индивидуально-психологические причины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отражают индивидуальные психологические особенности личности (способности, темперамент, характер, мотивы и т. п.).</a:t>
            </a:r>
          </a:p>
          <a:p>
            <a:pPr algn="just" fontAlgn="auto" hangingPunct="0">
              <a:spcAft>
                <a:spcPts val="0"/>
              </a:spcAft>
              <a:buFont typeface="Wingdings 2"/>
              <a:buChar char=""/>
              <a:defRPr/>
            </a:pP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Частные причины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(неудовлетворенность условиями деятельности;  нарушение служебной этики; нарушение трудового  законодательства;  ограниченность ресурсов; различия в целях, ценностях, средствах достижения целей; неудовлетворительные коммуникации)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0"/>
            <a:ext cx="8143932" cy="121442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КОНФЛИКТНАЯ СИТУАЦИЯ, ИНЦИНДЕНТ</a:t>
            </a:r>
            <a:endParaRPr lang="ru-RU" dirty="0"/>
          </a:p>
        </p:txBody>
      </p:sp>
      <p:sp>
        <p:nvSpPr>
          <p:cNvPr id="37890" name="Содержимое 2"/>
          <p:cNvSpPr>
            <a:spLocks noGrp="1"/>
          </p:cNvSpPr>
          <p:nvPr>
            <p:ph idx="1"/>
          </p:nvPr>
        </p:nvSpPr>
        <p:spPr>
          <a:xfrm>
            <a:off x="214313" y="1214438"/>
            <a:ext cx="8643937" cy="5500687"/>
          </a:xfrm>
        </p:spPr>
        <p:txBody>
          <a:bodyPr/>
          <a:lstStyle/>
          <a:p>
            <a:pPr algn="just"/>
            <a:r>
              <a:rPr lang="ru-RU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Конфликтная ситуация </a:t>
            </a:r>
            <a:r>
              <a:rPr lang="ru-RU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это накопившиеся противоречия, связанные с деятельностью субъектов социального взаимодействия и создающие почву для реального противоборства между ними.</a:t>
            </a:r>
          </a:p>
          <a:p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ТИПЫ КОНФЛИКТНЫХ СИТУАЦИЙ</a:t>
            </a:r>
            <a:endParaRPr lang="ru-RU" dirty="0"/>
          </a:p>
        </p:txBody>
      </p:sp>
      <p:sp>
        <p:nvSpPr>
          <p:cNvPr id="38914" name="Содержимое 2"/>
          <p:cNvSpPr>
            <a:spLocks noGrp="1"/>
          </p:cNvSpPr>
          <p:nvPr>
            <p:ph sz="half" idx="1"/>
          </p:nvPr>
        </p:nvSpPr>
        <p:spPr>
          <a:xfrm>
            <a:off x="755650" y="1557338"/>
            <a:ext cx="3692525" cy="4525962"/>
          </a:xfrm>
        </p:spPr>
        <p:txBody>
          <a:bodyPr/>
          <a:lstStyle/>
          <a:p>
            <a:r>
              <a:rPr lang="ru-RU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Характер ситуации</a:t>
            </a:r>
          </a:p>
          <a:p>
            <a:r>
              <a:rPr lang="ru-RU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Недобросовестное  исполнение обязанностей</a:t>
            </a:r>
          </a:p>
        </p:txBody>
      </p:sp>
      <p:sp>
        <p:nvSpPr>
          <p:cNvPr id="38915" name="Содержимое 3"/>
          <p:cNvSpPr>
            <a:spLocks noGrp="1"/>
          </p:cNvSpPr>
          <p:nvPr>
            <p:ph sz="half" idx="2"/>
          </p:nvPr>
        </p:nvSpPr>
        <p:spPr>
          <a:xfrm>
            <a:off x="4178300" y="1600200"/>
            <a:ext cx="3894138" cy="4525963"/>
          </a:xfrm>
        </p:spPr>
        <p:txBody>
          <a:bodyPr/>
          <a:lstStyle/>
          <a:p>
            <a:r>
              <a:rPr lang="ru-RU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Проявление</a:t>
            </a:r>
          </a:p>
          <a:p>
            <a:r>
              <a:rPr lang="ru-RU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Нарушение трудовой дисциплины </a:t>
            </a:r>
          </a:p>
          <a:p>
            <a:r>
              <a:rPr lang="ru-RU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Брак в работе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7242048" cy="857256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ТИПЫ КОНФЛИКТНЫХ СИТУАЦИЙ</a:t>
            </a:r>
            <a:endParaRPr lang="ru-RU" dirty="0"/>
          </a:p>
        </p:txBody>
      </p:sp>
      <p:sp>
        <p:nvSpPr>
          <p:cNvPr id="39938" name="Содержимое 2"/>
          <p:cNvSpPr>
            <a:spLocks noGrp="1"/>
          </p:cNvSpPr>
          <p:nvPr>
            <p:ph sz="half" idx="1"/>
          </p:nvPr>
        </p:nvSpPr>
        <p:spPr>
          <a:xfrm>
            <a:off x="214313" y="1600200"/>
            <a:ext cx="3763962" cy="4900613"/>
          </a:xfrm>
        </p:spPr>
        <p:txBody>
          <a:bodyPr/>
          <a:lstStyle/>
          <a:p>
            <a:r>
              <a:rPr lang="ru-RU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Неудовлетворительный стиль управления</a:t>
            </a:r>
          </a:p>
        </p:txBody>
      </p:sp>
      <p:sp>
        <p:nvSpPr>
          <p:cNvPr id="39939" name="Содержимое 3"/>
          <p:cNvSpPr>
            <a:spLocks noGrp="1"/>
          </p:cNvSpPr>
          <p:nvPr>
            <p:ph sz="half" idx="2"/>
          </p:nvPr>
        </p:nvSpPr>
        <p:spPr>
          <a:xfrm>
            <a:off x="4178300" y="1600200"/>
            <a:ext cx="3521075" cy="4972050"/>
          </a:xfrm>
        </p:spPr>
        <p:txBody>
          <a:bodyPr/>
          <a:lstStyle/>
          <a:p>
            <a:r>
              <a:rPr lang="ru-RU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Ошибки в подборе и расстановке кадров </a:t>
            </a:r>
          </a:p>
          <a:p>
            <a:r>
              <a:rPr lang="ru-RU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Ошибки в организации контроля </a:t>
            </a:r>
          </a:p>
          <a:p>
            <a:r>
              <a:rPr lang="ru-RU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Просчеты в планировании </a:t>
            </a:r>
          </a:p>
          <a:p>
            <a:r>
              <a:rPr lang="ru-RU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Нарушение этики общения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680068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ТИПЫ КОНФЛИКТНЫХ СИТУАЦИЙ</a:t>
            </a:r>
            <a:endParaRPr lang="ru-RU" dirty="0"/>
          </a:p>
        </p:txBody>
      </p:sp>
      <p:sp>
        <p:nvSpPr>
          <p:cNvPr id="40962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85875"/>
            <a:ext cx="3686175" cy="4840288"/>
          </a:xfrm>
        </p:spPr>
        <p:txBody>
          <a:bodyPr/>
          <a:lstStyle/>
          <a:p>
            <a:r>
              <a:rPr lang="ru-RU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Неадекватное представление о конкретных ситуациях</a:t>
            </a:r>
          </a:p>
        </p:txBody>
      </p:sp>
      <p:sp>
        <p:nvSpPr>
          <p:cNvPr id="40963" name="Содержимое 3"/>
          <p:cNvSpPr>
            <a:spLocks noGrp="1"/>
          </p:cNvSpPr>
          <p:nvPr>
            <p:ph sz="half" idx="2"/>
          </p:nvPr>
        </p:nvSpPr>
        <p:spPr>
          <a:xfrm>
            <a:off x="4178300" y="1285875"/>
            <a:ext cx="3822700" cy="5214938"/>
          </a:xfrm>
        </p:spPr>
        <p:txBody>
          <a:bodyPr/>
          <a:lstStyle/>
          <a:p>
            <a:r>
              <a:rPr lang="ru-RU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Неправильные оценки, суждения о действиях других субъектов социального взаимодействия </a:t>
            </a:r>
          </a:p>
          <a:p>
            <a:r>
              <a:rPr lang="ru-RU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Ошибки в выводах относительно конкретных ситуаций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751506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ТИПЫ КОНФЛИКТНЫХ СИТУАЦИЙ</a:t>
            </a:r>
            <a:endParaRPr lang="ru-RU" dirty="0"/>
          </a:p>
        </p:txBody>
      </p:sp>
      <p:sp>
        <p:nvSpPr>
          <p:cNvPr id="41986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3521075" cy="4983163"/>
          </a:xfrm>
        </p:spPr>
        <p:txBody>
          <a:bodyPr/>
          <a:lstStyle/>
          <a:p>
            <a:r>
              <a:rPr lang="ru-RU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Индивидуально-психологические особенности личности</a:t>
            </a:r>
          </a:p>
        </p:txBody>
      </p:sp>
      <p:sp>
        <p:nvSpPr>
          <p:cNvPr id="41987" name="Содержимое 3"/>
          <p:cNvSpPr>
            <a:spLocks noGrp="1"/>
          </p:cNvSpPr>
          <p:nvPr>
            <p:ph sz="half" idx="2"/>
          </p:nvPr>
        </p:nvSpPr>
        <p:spPr>
          <a:xfrm>
            <a:off x="4178300" y="1143000"/>
            <a:ext cx="3521075" cy="4983163"/>
          </a:xfrm>
        </p:spPr>
        <p:txBody>
          <a:bodyPr/>
          <a:lstStyle/>
          <a:p>
            <a:r>
              <a:rPr lang="ru-RU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Нарушение принятых в социальной группе правил взаимоотношений </a:t>
            </a:r>
          </a:p>
          <a:p>
            <a:r>
              <a:rPr lang="ru-RU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Нарушение этики общения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822944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ТИПЫ КОНФЛИКТНЫХ СИТУАЦИЙ</a:t>
            </a:r>
            <a:endParaRPr lang="ru-RU" dirty="0"/>
          </a:p>
        </p:txBody>
      </p:sp>
      <p:sp>
        <p:nvSpPr>
          <p:cNvPr id="44034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28750"/>
            <a:ext cx="3521075" cy="4697413"/>
          </a:xfrm>
        </p:spPr>
        <p:txBody>
          <a:bodyPr/>
          <a:lstStyle/>
          <a:p>
            <a:r>
              <a:rPr lang="ru-RU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Низкая профессиональная подготовка</a:t>
            </a:r>
          </a:p>
        </p:txBody>
      </p:sp>
      <p:sp>
        <p:nvSpPr>
          <p:cNvPr id="44035" name="Содержимое 3"/>
          <p:cNvSpPr>
            <a:spLocks noGrp="1"/>
          </p:cNvSpPr>
          <p:nvPr>
            <p:ph sz="half" idx="2"/>
          </p:nvPr>
        </p:nvSpPr>
        <p:spPr>
          <a:xfrm>
            <a:off x="4178300" y="1428750"/>
            <a:ext cx="3521075" cy="4697413"/>
          </a:xfrm>
        </p:spPr>
        <p:txBody>
          <a:bodyPr/>
          <a:lstStyle/>
          <a:p>
            <a:r>
              <a:rPr lang="ru-RU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Брак в работе </a:t>
            </a:r>
          </a:p>
          <a:p>
            <a:r>
              <a:rPr lang="ru-RU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Неспособность принять адекватное решение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СТРУКТУРА КОНФЛИКТА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 fontAlgn="auto" hangingPunct="0">
              <a:spcAft>
                <a:spcPts val="0"/>
              </a:spcAft>
              <a:buFont typeface="Wingdings 2"/>
              <a:buChar char=""/>
              <a:defRPr/>
            </a:pPr>
            <a:r>
              <a:rPr lang="ru-RU" dirty="0" smtClean="0">
                <a:solidFill>
                  <a:schemeClr val="tx1"/>
                </a:solidFill>
              </a:rPr>
              <a:t>1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Конфликт всегда возникает на основе противоположно направленных мотивов или суждений. Такие мотивы и суждения являются необходимым условием возникновения конфликта.</a:t>
            </a:r>
          </a:p>
          <a:p>
            <a:pPr algn="just" fontAlgn="auto" hangingPunct="0">
              <a:spcAft>
                <a:spcPts val="0"/>
              </a:spcAft>
              <a:buFont typeface="Wingdings 2"/>
              <a:buChar char=""/>
              <a:defRPr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 Конфликт - это всегда противоборство субъектов социального взаимодействия, которое характеризуется нанесением взаимного ущерба (морального, материального, физического, психологического и т. п.).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751506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 smtClean="0"/>
              <a:t>ФАЗЫ КОНФЛИКТА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313" y="1143000"/>
            <a:ext cx="8143875" cy="5313363"/>
          </a:xfrm>
        </p:spPr>
        <p:txBody>
          <a:bodyPr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endParaRPr lang="ru-RU" dirty="0" smtClean="0">
              <a:solidFill>
                <a:schemeClr val="tx1"/>
              </a:solidFill>
            </a:endParaRP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>
                <a:solidFill>
                  <a:schemeClr val="tx1"/>
                </a:solidFill>
              </a:rPr>
              <a:t>     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ru-RU" dirty="0" smtClean="0">
              <a:solidFill>
                <a:schemeClr val="tx1"/>
              </a:solidFill>
            </a:endParaRP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>
                <a:solidFill>
                  <a:schemeClr val="tx1"/>
                </a:solidFill>
              </a:rPr>
              <a:t>        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Пик конфликта               Пик конфликта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ru-RU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Фаза спада             Фаза спада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ru-RU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Фаза подъема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ru-RU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ru-RU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ru-RU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Начальная фаза     1-й цикл               2-й цикл               3-й цикл             </a:t>
            </a:r>
            <a:r>
              <a:rPr lang="ru-RU" sz="2000" dirty="0" smtClean="0"/>
              <a:t>			             </a:t>
            </a:r>
            <a:endParaRPr lang="ru-RU" sz="2000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857250" y="4429125"/>
            <a:ext cx="635793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rot="5400000">
            <a:off x="1751013" y="5106988"/>
            <a:ext cx="1214437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5400000">
            <a:off x="3821113" y="5108575"/>
            <a:ext cx="1214438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rot="5400000">
            <a:off x="6144419" y="5071269"/>
            <a:ext cx="1285875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rot="5400000" flipH="1" flipV="1">
            <a:off x="2178844" y="3107532"/>
            <a:ext cx="1428750" cy="10715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rot="16200000" flipH="1">
            <a:off x="3393282" y="3036094"/>
            <a:ext cx="1143000" cy="9286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rot="5400000" flipH="1" flipV="1">
            <a:off x="4357687" y="2786063"/>
            <a:ext cx="1357313" cy="1214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rot="16200000" flipH="1">
            <a:off x="5429250" y="2857501"/>
            <a:ext cx="1571625" cy="1143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 rot="5400000" flipH="1" flipV="1">
            <a:off x="6429375" y="3000376"/>
            <a:ext cx="1571625" cy="8572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Молния 27"/>
          <p:cNvSpPr/>
          <p:nvPr/>
        </p:nvSpPr>
        <p:spPr>
          <a:xfrm>
            <a:off x="3071813" y="2643188"/>
            <a:ext cx="714375" cy="500062"/>
          </a:xfrm>
          <a:prstGeom prst="lightningBol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9" name="Молния 28"/>
          <p:cNvSpPr/>
          <p:nvPr/>
        </p:nvSpPr>
        <p:spPr>
          <a:xfrm>
            <a:off x="5357813" y="2714625"/>
            <a:ext cx="857250" cy="785813"/>
          </a:xfrm>
          <a:prstGeom prst="lightningBol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spcAft>
                <a:spcPts val="0"/>
              </a:spcAft>
              <a:buFont typeface="Wingdings 2"/>
              <a:buChar char=""/>
              <a:defRPr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 начальная фаза;</a:t>
            </a:r>
          </a:p>
          <a:p>
            <a:pPr>
              <a:spcAft>
                <a:spcPts val="0"/>
              </a:spcAft>
              <a:buFont typeface="Wingdings 2"/>
              <a:buChar char=""/>
              <a:defRPr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2) фаза подъема;</a:t>
            </a:r>
          </a:p>
          <a:p>
            <a:pPr>
              <a:spcAft>
                <a:spcPts val="0"/>
              </a:spcAft>
              <a:buFont typeface="Wingdings 2"/>
              <a:buChar char=""/>
              <a:defRPr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3) пик конфликта;</a:t>
            </a:r>
          </a:p>
          <a:p>
            <a:pPr>
              <a:spcAft>
                <a:spcPts val="0"/>
              </a:spcAft>
              <a:buFont typeface="Wingdings 2"/>
              <a:buChar char=""/>
              <a:defRPr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4) фаза спада.</a:t>
            </a:r>
          </a:p>
          <a:p>
            <a:pPr>
              <a:spcAft>
                <a:spcPts val="0"/>
              </a:spcAft>
              <a:buFont typeface="Wingdings 2"/>
              <a:buChar char=""/>
              <a:defRPr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Важно помнить, что фазы конфликта могут повторяться циклически. </a:t>
            </a:r>
            <a:endPara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  <a:buFont typeface="Wingdings 2"/>
              <a:buChar char=""/>
              <a:defRPr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Например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после фазы спада в 1-м цикле может начаться фаза подъема 2-го цикла с прохождением фаз пика и спада, затем может начаться 3-й цикл и т. д. При этом возможности разрешения конфликта в каждом последующем цикле сужаются. </a:t>
            </a:r>
          </a:p>
        </p:txBody>
      </p:sp>
      <p:pic>
        <p:nvPicPr>
          <p:cNvPr id="2" name="Заголовок 1"/>
          <p:cNvPicPr>
            <a:picLocks noGrp="1" noChangeArrowheads="1"/>
          </p:cNvPicPr>
          <p:nvPr>
            <p:ph type="title" idx="4294967295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979613" y="457200"/>
            <a:ext cx="5335587" cy="838200"/>
          </a:xfrm>
          <a:noFill/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4710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9050" y="26988"/>
            <a:ext cx="9809163" cy="6858000"/>
          </a:xfrm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Содержание фаз конфликта</a:t>
            </a:r>
            <a:endParaRPr lang="ru-RU" dirty="0"/>
          </a:p>
        </p:txBody>
      </p:sp>
      <p:sp>
        <p:nvSpPr>
          <p:cNvPr id="48130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mtClean="0">
                <a:latin typeface="Times New Roman" pitchFamily="18" charset="0"/>
                <a:cs typeface="Times New Roman" pitchFamily="18" charset="0"/>
              </a:rPr>
              <a:t>1. Возникновение и развитие конфликтной ситуации. Конфликтная ситуация создается одним или несколькими субъектами социального взаимодействия и является предпосылкой конфликта.</a:t>
            </a:r>
          </a:p>
          <a:p>
            <a:endParaRPr lang="ru-RU" smtClean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 Осознание конфликтной ситуации хотя бы одним из участников социального взаимодействия и эмоциональное переживание им этого факта</a:t>
            </a:r>
            <a:r>
              <a:rPr lang="ru-RU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ru-RU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Следствиями и внешними проявлениями подобного осознания и связанных с ним эмоциональных переживаний могут быть: изменение настроения, критические и недоброжелательные высказывания в адрес своего потенциального противника, ограничение контактов с ним и т. д.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 Начало открытого конфликтного взаимодействия. </a:t>
            </a:r>
            <a:endPara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Этот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этап выражается в том, что один из участников социального взаимодействия, осознавший конфликтную ситуацию, переходит к активным действиям (в форме демарша, заявления, предупреждения и т. п.), направленным на нанесение ущерба «противнику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Другой участник при этом сознает, что данные действия направлены против него, и, в свою очередь, предпринимает активные ответные действия против инициатора конфликта.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spcAft>
                <a:spcPts val="0"/>
              </a:spcAft>
              <a:buFont typeface="Wingdings 2"/>
              <a:buChar char=""/>
              <a:defRPr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 Развитие открытого конфликта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spcAft>
                <a:spcPts val="0"/>
              </a:spcAft>
              <a:buFont typeface="Wingdings 2"/>
              <a:buChar char=""/>
              <a:defRPr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этом этапе участники конфликта открыто заявляют о своих позициях и выдвигают требования. Вместе с тем они могут не осознавать собственных интересов и не понимать сути и предмета конфликта.</a:t>
            </a:r>
          </a:p>
          <a:p>
            <a:pPr>
              <a:spcAft>
                <a:spcPts val="0"/>
              </a:spcAft>
              <a:buFont typeface="Wingdings 2"/>
              <a:buChar char=""/>
              <a:defRPr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 Разрешение конфликта.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  <a:buFont typeface="Wingdings 2"/>
              <a:buChar char=""/>
              <a:defRPr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зависимости от содержания, разрешение конфликта может быть достигнуто двумя методами (средствами): педагогическими (беседа, убеждение, просьба, разъяснение и т. п.) и административными (перевод на другую работу, увольнение, решения комиссий, приказ руководителя, решение суда и т. п.).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chto-takoe-konfliktogen (1)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l="11102" r="11102"/>
          <a:stretch>
            <a:fillRect/>
          </a:stretch>
        </p:blipFill>
        <p:spPr>
          <a:xfrm>
            <a:off x="395536" y="620688"/>
            <a:ext cx="4608512" cy="36576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540620" cy="444624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КОНФЛИКТОГЕНЫ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это слова, действия (или отсутствие действий), которые могут привести к конфликту.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0"/>
          <a:ext cx="9144000" cy="7254875"/>
        </p:xfrm>
        <a:graphic>
          <a:graphicData uri="http://schemas.openxmlformats.org/drawingml/2006/table">
            <a:tbl>
              <a:tblPr/>
              <a:tblGrid>
                <a:gridCol w="4572000"/>
                <a:gridCol w="4572000"/>
              </a:tblGrid>
              <a:tr h="8572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Franklin Gothic Book" pitchFamily="34" charset="0"/>
                        </a:rPr>
                        <a:t>ХАРАКТЕР КОНФЛИКТОГЕНА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Franklin Gothic Book" pitchFamily="34" charset="0"/>
                        </a:rPr>
                        <a:t>ФОРМА ПРОЯВЛЕНИЯ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571500">
                <a:tc>
                  <a:txBody>
                    <a:bodyPr/>
                    <a:lstStyle/>
                    <a:p>
                      <a:pPr marL="0" marR="0" lvl="0" indent="179388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Прямое негативное отношение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25400" marR="2540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E0C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179388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Приказание, угроза; замечание, критика; обвинение, насмешка; издевка, сарказм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25400" marR="2540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E0CD"/>
                    </a:solidFill>
                  </a:tcPr>
                </a:tc>
              </a:tr>
              <a:tr h="571500">
                <a:tc>
                  <a:txBody>
                    <a:bodyPr/>
                    <a:lstStyle/>
                    <a:p>
                      <a:pPr marL="0" marR="0" lvl="0" indent="179388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Снисходительное отношение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25400" marR="2540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F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179388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Унизительное утешение; унизительная похвала; упрек; подшучивание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25400" marR="2540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F0E8"/>
                    </a:solidFill>
                  </a:tcPr>
                </a:tc>
              </a:tr>
              <a:tr h="857250">
                <a:tc>
                  <a:txBody>
                    <a:bodyPr/>
                    <a:lstStyle/>
                    <a:p>
                      <a:pPr marL="0" marR="0" lvl="0" indent="179388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Хвастовство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25400" marR="2540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E0C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179388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Восторженный рассказ о своих реальных и мнимых успехах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25400" marR="2540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E0CD"/>
                    </a:solidFill>
                  </a:tcPr>
                </a:tc>
              </a:tr>
              <a:tr h="857250">
                <a:tc>
                  <a:txBody>
                    <a:bodyPr/>
                    <a:lstStyle/>
                    <a:p>
                      <a:pPr marL="0" marR="0" lvl="0" indent="179388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Менторские отношения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25400" marR="2540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F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179388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Категоричные оценки, суждения, высказывания; навязывание своих советов, своей точки зрения; напоминание о неприятном; нравоучения и поучения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25400" marR="2540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F0E8"/>
                    </a:solidFill>
                  </a:tcPr>
                </a:tc>
              </a:tr>
              <a:tr h="857250">
                <a:tc>
                  <a:txBody>
                    <a:bodyPr/>
                    <a:lstStyle/>
                    <a:p>
                      <a:pPr marL="0" marR="0" lvl="0" indent="179388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Нечестность и неискренность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25400" marR="2540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E0C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179388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Утаивание информации; обман или попытка обмана; манипуляции сознанием человека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25400" marR="2540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E0CD"/>
                    </a:solidFill>
                  </a:tcPr>
                </a:tc>
              </a:tr>
              <a:tr h="857250">
                <a:tc>
                  <a:txBody>
                    <a:bodyPr/>
                    <a:lstStyle/>
                    <a:p>
                      <a:pPr marL="0" marR="0" lvl="0" indent="179388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Нарушения этики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25400" marR="2540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F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179388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Причиненные случайно неудобства без извинения; игнорирование партнера по общению (не поздоровался, не пригласил сесть, не проявил внимания, продолжает заниматься посторонними делами и т. п.); перебивание собеседника; перекладывание ответственности на другого человека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25400" marR="2540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F0E8"/>
                    </a:solidFill>
                  </a:tcPr>
                </a:tc>
              </a:tr>
              <a:tr h="857250">
                <a:tc>
                  <a:txBody>
                    <a:bodyPr/>
                    <a:lstStyle/>
                    <a:p>
                      <a:pPr marL="0" marR="0" lvl="0" indent="179388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Регрессивное поведение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25400" marR="2540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E0C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179388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Наивные вопросы; ссылки на других при получении справедливого замечания; пререкания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25400" marR="2540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E0CD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Управление конфликтом </a:t>
            </a:r>
            <a:endParaRPr lang="ru-RU" dirty="0"/>
          </a:p>
        </p:txBody>
      </p:sp>
      <p:sp>
        <p:nvSpPr>
          <p:cNvPr id="54274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hangingPunct="0"/>
            <a:r>
              <a:rPr lang="ru-RU" sz="28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прогнозирование конфликтов и оценка их функциональной направленности</a:t>
            </a:r>
            <a:r>
              <a:rPr lang="ru-RU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hangingPunct="0"/>
            <a:r>
              <a:rPr lang="ru-RU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предупреждение или стимулирование конфликта;</a:t>
            </a:r>
          </a:p>
          <a:p>
            <a:pPr hangingPunct="0"/>
            <a:r>
              <a:rPr lang="ru-RU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регулирование конфликта;</a:t>
            </a:r>
          </a:p>
          <a:p>
            <a:pPr hangingPunct="0"/>
            <a:r>
              <a:rPr lang="ru-RU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разрешение конфликта.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7239000" cy="785818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СТРУКТУРА КОНФЛИКТА</a:t>
            </a:r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3071813" y="3000375"/>
            <a:ext cx="2214562" cy="1285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1"/>
                </a:solidFill>
              </a:rPr>
              <a:t>ПРЕДМЕТ КОНФЛИКТА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71500" y="3143250"/>
            <a:ext cx="2143125" cy="8572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1"/>
                </a:solidFill>
              </a:rPr>
              <a:t>СТОРОНЫ КОНФЛИКТА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357938" y="3143250"/>
            <a:ext cx="2071687" cy="8572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1"/>
                </a:solidFill>
              </a:rPr>
              <a:t>СТОРОНЫ КОНФЛИКТА</a:t>
            </a:r>
          </a:p>
        </p:txBody>
      </p:sp>
      <p:sp>
        <p:nvSpPr>
          <p:cNvPr id="13" name="Облако 12"/>
          <p:cNvSpPr/>
          <p:nvPr/>
        </p:nvSpPr>
        <p:spPr>
          <a:xfrm>
            <a:off x="428625" y="1714500"/>
            <a:ext cx="2357438" cy="1285875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1"/>
                </a:solidFill>
              </a:rPr>
              <a:t>ОБРАЗ К</a:t>
            </a:r>
          </a:p>
        </p:txBody>
      </p:sp>
      <p:sp>
        <p:nvSpPr>
          <p:cNvPr id="14" name="Облако 13"/>
          <p:cNvSpPr/>
          <p:nvPr/>
        </p:nvSpPr>
        <p:spPr>
          <a:xfrm>
            <a:off x="5429250" y="1785938"/>
            <a:ext cx="2500313" cy="1285875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1"/>
                </a:solidFill>
              </a:rPr>
              <a:t>ОБРАЗ К</a:t>
            </a:r>
          </a:p>
        </p:txBody>
      </p:sp>
      <p:sp>
        <p:nvSpPr>
          <p:cNvPr id="15" name="Загнутый угол 14"/>
          <p:cNvSpPr/>
          <p:nvPr/>
        </p:nvSpPr>
        <p:spPr>
          <a:xfrm>
            <a:off x="785813" y="928688"/>
            <a:ext cx="2357437" cy="714375"/>
          </a:xfrm>
          <a:prstGeom prst="folded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1"/>
                </a:solidFill>
              </a:rPr>
              <a:t>ПОЗИЦИЯ </a:t>
            </a:r>
          </a:p>
        </p:txBody>
      </p:sp>
      <p:sp>
        <p:nvSpPr>
          <p:cNvPr id="16" name="Загнутый угол 15"/>
          <p:cNvSpPr/>
          <p:nvPr/>
        </p:nvSpPr>
        <p:spPr>
          <a:xfrm>
            <a:off x="5072063" y="928688"/>
            <a:ext cx="3000375" cy="785812"/>
          </a:xfrm>
          <a:prstGeom prst="folded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1"/>
                </a:solidFill>
              </a:rPr>
              <a:t>ПОЗИЦИЯ</a:t>
            </a:r>
            <a:r>
              <a:rPr lang="ru-RU" dirty="0"/>
              <a:t> </a:t>
            </a:r>
          </a:p>
        </p:txBody>
      </p:sp>
      <p:sp>
        <p:nvSpPr>
          <p:cNvPr id="17" name="Пятиугольник 16"/>
          <p:cNvSpPr/>
          <p:nvPr/>
        </p:nvSpPr>
        <p:spPr>
          <a:xfrm>
            <a:off x="819150" y="4429125"/>
            <a:ext cx="2500313" cy="1357313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1"/>
                </a:solidFill>
              </a:rPr>
              <a:t>МОТИВЫ</a:t>
            </a:r>
          </a:p>
        </p:txBody>
      </p:sp>
      <p:sp>
        <p:nvSpPr>
          <p:cNvPr id="18" name="Пятиугольник 17"/>
          <p:cNvSpPr/>
          <p:nvPr/>
        </p:nvSpPr>
        <p:spPr>
          <a:xfrm>
            <a:off x="5572125" y="4572000"/>
            <a:ext cx="2714625" cy="1285875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1"/>
                </a:solidFill>
              </a:rPr>
              <a:t>МОТИВЫ</a:t>
            </a:r>
          </a:p>
        </p:txBody>
      </p:sp>
      <p:cxnSp>
        <p:nvCxnSpPr>
          <p:cNvPr id="20" name="Прямая со стрелкой 19"/>
          <p:cNvCxnSpPr/>
          <p:nvPr/>
        </p:nvCxnSpPr>
        <p:spPr>
          <a:xfrm>
            <a:off x="2714625" y="2571750"/>
            <a:ext cx="785813" cy="500063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>
            <a:stCxn id="7" idx="3"/>
            <a:endCxn id="4" idx="2"/>
          </p:cNvCxnSpPr>
          <p:nvPr/>
        </p:nvCxnSpPr>
        <p:spPr>
          <a:xfrm>
            <a:off x="2714625" y="3571875"/>
            <a:ext cx="357188" cy="7143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 flipV="1">
            <a:off x="5357813" y="3571875"/>
            <a:ext cx="928687" cy="7143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 flipV="1">
            <a:off x="4929188" y="2714625"/>
            <a:ext cx="571500" cy="428625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 rot="5400000" flipH="1" flipV="1">
            <a:off x="2964656" y="4321969"/>
            <a:ext cx="642938" cy="5715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/>
          <p:nvPr/>
        </p:nvCxnSpPr>
        <p:spPr>
          <a:xfrm>
            <a:off x="4643438" y="4286250"/>
            <a:ext cx="928687" cy="785813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/>
          <p:nvPr/>
        </p:nvCxnSpPr>
        <p:spPr>
          <a:xfrm>
            <a:off x="3214688" y="1214438"/>
            <a:ext cx="1714500" cy="1587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6304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3200" dirty="0" smtClean="0"/>
              <a:t>прогнозирование конфликтов и оценка их функциональной направленности</a:t>
            </a:r>
            <a:endParaRPr lang="ru-RU" sz="3200" dirty="0"/>
          </a:p>
        </p:txBody>
      </p:sp>
      <p:sp>
        <p:nvSpPr>
          <p:cNvPr id="55298" name="Содержимое 2"/>
          <p:cNvSpPr>
            <a:spLocks noGrp="1"/>
          </p:cNvSpPr>
          <p:nvPr>
            <p:ph idx="1"/>
          </p:nvPr>
        </p:nvSpPr>
        <p:spPr>
          <a:xfrm>
            <a:off x="0" y="1609725"/>
            <a:ext cx="8858250" cy="5248275"/>
          </a:xfrm>
        </p:spPr>
        <p:txBody>
          <a:bodyPr/>
          <a:lstStyle/>
          <a:p>
            <a:pPr algn="just"/>
            <a:r>
              <a:rPr lang="ru-RU" b="1" i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Прогнозирование конфликта </a:t>
            </a:r>
            <a:r>
              <a:rPr lang="ru-RU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— это один из важнейших видов деятельности субъекта управления, оно направлено на выявление причин данного конфликта в потенциальном развитии.</a:t>
            </a:r>
          </a:p>
          <a:p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4000" dirty="0" smtClean="0"/>
              <a:t>прогнозирование конфликтов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14313" y="1600200"/>
            <a:ext cx="4000500" cy="4972050"/>
          </a:xfrm>
        </p:spPr>
        <p:txBody>
          <a:bodyPr>
            <a:normAutofit fontScale="85000" lnSpcReduction="10000"/>
          </a:bodyPr>
          <a:lstStyle/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ru-RU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Прогнозирование объективных и субъективных условий и факторов взаимодействия между людьми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300" y="1600200"/>
            <a:ext cx="4179888" cy="4900613"/>
          </a:xfrm>
        </p:spPr>
        <p:txBody>
          <a:bodyPr>
            <a:normAutofit fontScale="85000" lnSpcReduction="10000"/>
          </a:bodyPr>
          <a:lstStyle/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Индивидуально-психологические особенности. 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Условия и факторы могут быть: 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стиль управления; уровень социальной напряженности; социально-психологический климат, 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лидерство и </a:t>
            </a:r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микрогруппы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другие социально-психологические явления.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0"/>
            <a:ext cx="8715436" cy="146304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предупреждение или стимулирование конфликта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57346" name="Содержимое 2"/>
          <p:cNvSpPr>
            <a:spLocks noGrp="1"/>
          </p:cNvSpPr>
          <p:nvPr>
            <p:ph idx="1"/>
          </p:nvPr>
        </p:nvSpPr>
        <p:spPr>
          <a:xfrm>
            <a:off x="214313" y="1609725"/>
            <a:ext cx="7481887" cy="4846638"/>
          </a:xfrm>
        </p:spPr>
        <p:txBody>
          <a:bodyPr/>
          <a:lstStyle/>
          <a:p>
            <a:r>
              <a:rPr lang="ru-RU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Предупреждение конфликта </a:t>
            </a:r>
            <a:r>
              <a:rPr lang="ru-RU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— это вид деятельности субъекта управления, направленный на недопущение возникновения конфликта.</a:t>
            </a:r>
          </a:p>
          <a:p>
            <a:r>
              <a:rPr lang="ru-RU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Предупреждение конфликтов основывается на их прогнозировании.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751506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Предупреждение конфликта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85750" y="1428750"/>
            <a:ext cx="3692525" cy="5286375"/>
          </a:xfrm>
        </p:spPr>
        <p:txBody>
          <a:bodyPr>
            <a:normAutofit fontScale="92500"/>
          </a:bodyPr>
          <a:lstStyle/>
          <a:p>
            <a:pPr fontAlgn="auto" hangingPunct="0">
              <a:spcAft>
                <a:spcPts val="0"/>
              </a:spcAft>
              <a:buFont typeface="Wingdings 2"/>
              <a:buChar char=""/>
              <a:defRPr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постоянная забота об удовлетворении нужд и запросов сотрудников;</a:t>
            </a:r>
          </a:p>
          <a:p>
            <a:pPr fontAlgn="auto" hangingPunct="0">
              <a:spcAft>
                <a:spcPts val="0"/>
              </a:spcAft>
              <a:buFont typeface="Wingdings 2"/>
              <a:buChar char=""/>
              <a:defRPr/>
            </a:pPr>
            <a:endPara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подбор и расстановка сотрудников с учетом их индивидуально-психологических особенностей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300" y="1357313"/>
            <a:ext cx="4251325" cy="5286375"/>
          </a:xfrm>
        </p:spPr>
        <p:txBody>
          <a:bodyPr>
            <a:normAutofit fontScale="92500"/>
          </a:bodyPr>
          <a:lstStyle/>
          <a:p>
            <a:pPr fontAlgn="auto" hangingPunct="0">
              <a:spcAft>
                <a:spcPts val="0"/>
              </a:spcAft>
              <a:buFont typeface="Wingdings 2"/>
              <a:buChar char=""/>
              <a:defRPr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соблюдение принципа социальной справедливости в любых решениях, затрагивающих интересы коллектива и личности;</a:t>
            </a:r>
          </a:p>
          <a:p>
            <a:pPr fontAlgn="auto" hangingPunct="0">
              <a:spcAft>
                <a:spcPts val="0"/>
              </a:spcAft>
              <a:buFont typeface="Wingdings 2"/>
              <a:buChar char=""/>
              <a:defRPr/>
            </a:pPr>
            <a:endPara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auto" hangingPunct="0">
              <a:spcAft>
                <a:spcPts val="0"/>
              </a:spcAft>
              <a:buFont typeface="Wingdings 2"/>
              <a:buChar char=""/>
              <a:defRPr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воспитание сотрудников, формирование у них высокой психолого-педагогической культуры общения и др.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822944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Стимулирование конфликта</a:t>
            </a:r>
            <a:endParaRPr lang="ru-RU" dirty="0"/>
          </a:p>
        </p:txBody>
      </p:sp>
      <p:sp>
        <p:nvSpPr>
          <p:cNvPr id="59394" name="Содержимое 2"/>
          <p:cNvSpPr>
            <a:spLocks noGrp="1"/>
          </p:cNvSpPr>
          <p:nvPr>
            <p:ph idx="1"/>
          </p:nvPr>
        </p:nvSpPr>
        <p:spPr>
          <a:xfrm>
            <a:off x="285750" y="1214438"/>
            <a:ext cx="8215313" cy="5286375"/>
          </a:xfrm>
        </p:spPr>
        <p:txBody>
          <a:bodyPr/>
          <a:lstStyle/>
          <a:p>
            <a:pPr algn="just"/>
            <a:endParaRPr lang="ru-RU" smtClean="0"/>
          </a:p>
          <a:p>
            <a:pPr algn="just"/>
            <a:r>
              <a:rPr lang="ru-RU" b="1" smtClean="0">
                <a:latin typeface="Times New Roman" pitchFamily="18" charset="0"/>
                <a:cs typeface="Times New Roman" pitchFamily="18" charset="0"/>
              </a:rPr>
              <a:t>Стимулирование конфликта </a:t>
            </a:r>
            <a:r>
              <a:rPr lang="ru-RU" smtClean="0">
                <a:latin typeface="Times New Roman" pitchFamily="18" charset="0"/>
                <a:cs typeface="Times New Roman" pitchFamily="18" charset="0"/>
              </a:rPr>
              <a:t>— это вид деятельности субъекта управления, направленный на провокацию, вызов конфликта. Стимулирование оправдано по отношению к конструктивным конфликтам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Стимулирование конфликта</a:t>
            </a:r>
            <a:endParaRPr lang="ru-RU" dirty="0"/>
          </a:p>
        </p:txBody>
      </p:sp>
      <p:sp>
        <p:nvSpPr>
          <p:cNvPr id="60418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Вынесение проблемного вопроса для обсуждения на собрании, совещании, семинаре и т. п.; </a:t>
            </a:r>
          </a:p>
          <a:p>
            <a:pPr algn="just"/>
            <a:r>
              <a:rPr lang="ru-RU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Критика сложившейся ситуации на совещании; выступление с критическим материалом в средствах массовой информации и т. д. </a:t>
            </a:r>
          </a:p>
          <a:p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Регулирование конфликта</a:t>
            </a:r>
            <a:endParaRPr lang="ru-RU" dirty="0"/>
          </a:p>
        </p:txBody>
      </p:sp>
      <p:sp>
        <p:nvSpPr>
          <p:cNvPr id="61442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hangingPunct="0"/>
            <a:r>
              <a:rPr lang="ru-RU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Регулирование конфликта </a:t>
            </a:r>
            <a:r>
              <a:rPr lang="ru-RU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— это вид деятельности субъекта управления, направленный на ослабление и ограничение конфликта, обеспечения его развития в сторону разрешения.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 smtClean="0"/>
              <a:t>Этапы регулирования конфликта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 fontAlgn="auto" hangingPunct="0">
              <a:spcAft>
                <a:spcPts val="0"/>
              </a:spcAft>
              <a:buFont typeface="Wingdings 2"/>
              <a:buChar char=""/>
              <a:defRPr/>
            </a:pP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этап. Признание реальности конфликта конфликтующими сторонами.</a:t>
            </a:r>
          </a:p>
          <a:p>
            <a:pPr algn="just" fontAlgn="auto" hangingPunct="0">
              <a:spcAft>
                <a:spcPts val="0"/>
              </a:spcAft>
              <a:buFont typeface="Wingdings 2"/>
              <a:buChar char=""/>
              <a:defRPr/>
            </a:pPr>
            <a:endPara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fontAlgn="auto" hangingPunct="0">
              <a:spcAft>
                <a:spcPts val="0"/>
              </a:spcAft>
              <a:buFont typeface="Wingdings 2"/>
              <a:buChar char=""/>
              <a:defRPr/>
            </a:pP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этап. Достижение соглашения между конфликтующими сторонами по признанию и соблюдению установленных норм и правил конфликтного взаимодействия.</a:t>
            </a:r>
          </a:p>
          <a:p>
            <a:pPr algn="just" fontAlgn="auto" hangingPunct="0">
              <a:spcAft>
                <a:spcPts val="0"/>
              </a:spcAft>
              <a:buFont typeface="Wingdings 2"/>
              <a:buChar char=""/>
              <a:defRPr/>
            </a:pPr>
            <a:endPara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fontAlgn="auto" hangingPunct="0">
              <a:spcAft>
                <a:spcPts val="0"/>
              </a:spcAft>
              <a:buFont typeface="Wingdings 2"/>
              <a:buChar char=""/>
              <a:defRPr/>
            </a:pP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III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этап. Создание соответствующих органов, рабочих групп по регулированию конфликтного взаимодействия.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0"/>
          <a:ext cx="9144000" cy="6858000"/>
        </p:xfrm>
        <a:graphic>
          <a:graphicData uri="http://schemas.openxmlformats.org/drawingml/2006/table">
            <a:tbl>
              <a:tblPr/>
              <a:tblGrid>
                <a:gridCol w="3786188"/>
                <a:gridCol w="5357812"/>
              </a:tblGrid>
              <a:tr h="1085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Название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25400" marR="2540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Основное содержание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25400" marR="2540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4430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Информационные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25400" marR="2540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E0C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Ликвидация дефицита информации в конфликте; исключение из информационного поля ложной, искаженной информации; устранение слухов и т.п.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25400" marR="2540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E0CD"/>
                    </a:solidFill>
                  </a:tcPr>
                </a:tc>
              </a:tr>
              <a:tr h="14430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Коммуникативные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25400" marR="2540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F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Организация общения между субъектами конфликтного взаимодействия и их сторонниками; обеспечение эффективного общения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25400" marR="2540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F0E8"/>
                    </a:solidFill>
                  </a:tcPr>
                </a:tc>
              </a:tr>
              <a:tr h="14430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Социально-психологические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25400" marR="2540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E0C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Работа с неформальными лидерами и микрогруппами, снижение социальной напряженности и укрепления социально-психологического климата в коллективе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25400" marR="2540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E0CD"/>
                    </a:solidFill>
                  </a:tcPr>
                </a:tc>
              </a:tr>
              <a:tr h="14430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Организационные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25400" marR="2540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F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Решение кадровых вопросов; использование методов поощрения и наказания; изменение условий взаимодействия сотрудников и т. п.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25400" marR="2540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F0E8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provokazii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l="4075" r="4075"/>
          <a:stretch>
            <a:fillRect/>
          </a:stretch>
        </p:blipFill>
        <p:spPr>
          <a:xfrm>
            <a:off x="14245" y="627747"/>
            <a:ext cx="5687981" cy="5044613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29322" y="1143000"/>
            <a:ext cx="2888776" cy="1643058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РАЗРЕШЕНИЕ КОНФЛИКТА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6000750" y="2276475"/>
            <a:ext cx="3143250" cy="4010025"/>
          </a:xfrm>
        </p:spPr>
        <p:txBody>
          <a:bodyPr>
            <a:normAutofit lnSpcReduction="10000"/>
          </a:bodyPr>
          <a:lstStyle/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Разрешение конфликта - это вид деятельности субъекта управления, связанный с завершением конфликта. Разрешение — это заключительный этап управления конфликтом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Конфликты, несмотря на свою специфику и многообразие, в целом имеют общие стадии протекания:</a:t>
            </a:r>
            <a:b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800" b="1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потенциальное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противоречивых интересов, ценностей, норм;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переход потенциального конфликта в реальный или стадию осознания участниками конфликта своих верно или ложно понятых интересов;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конфликтные действия (инцидент);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снятие или разрешение конфликта.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наступление последствий конфликта и их оценка.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96582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 smtClean="0"/>
              <a:t>Разрешение конфликта</a:t>
            </a:r>
            <a:endParaRPr lang="ru-RU" dirty="0"/>
          </a:p>
        </p:txBody>
      </p:sp>
      <p:sp>
        <p:nvSpPr>
          <p:cNvPr id="65538" name="Содержимое 2"/>
          <p:cNvSpPr>
            <a:spLocks noGrp="1"/>
          </p:cNvSpPr>
          <p:nvPr>
            <p:ph idx="1"/>
          </p:nvPr>
        </p:nvSpPr>
        <p:spPr>
          <a:xfrm>
            <a:off x="457200" y="1357313"/>
            <a:ext cx="7239000" cy="5357812"/>
          </a:xfrm>
        </p:spPr>
        <p:txBody>
          <a:bodyPr/>
          <a:lstStyle/>
          <a:p>
            <a:pPr algn="just"/>
            <a:r>
              <a:rPr lang="ru-RU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Полное разрешение конфликта достигается при устранении причин, предмета конфликта и конфликтных ситуаций</a:t>
            </a:r>
          </a:p>
          <a:p>
            <a:pPr algn="just"/>
            <a:r>
              <a:rPr lang="ru-RU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Неполное разрешение конфликта происходит тогда, когда устраняются не все причины или конфликтные ситуации</a:t>
            </a:r>
          </a:p>
          <a:p>
            <a:pPr algn="just"/>
            <a:endParaRPr lang="ru-RU" sz="360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Межличностный конфликт</a:t>
            </a:r>
            <a:endParaRPr lang="ru-RU" dirty="0"/>
          </a:p>
        </p:txBody>
      </p:sp>
      <p:pic>
        <p:nvPicPr>
          <p:cNvPr id="66562" name="Содержимое 6" descr="1370073893_konflikty-v-delovom-obschenii.jpg"/>
          <p:cNvPicPr>
            <a:picLocks noGrp="1" noChangeAspect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457200" y="1643063"/>
            <a:ext cx="4329113" cy="4214812"/>
          </a:xfrm>
        </p:spPr>
      </p:pic>
      <p:sp>
        <p:nvSpPr>
          <p:cNvPr id="66563" name="Содержимое 3"/>
          <p:cNvSpPr>
            <a:spLocks noGrp="1"/>
          </p:cNvSpPr>
          <p:nvPr>
            <p:ph sz="half" idx="2"/>
          </p:nvPr>
        </p:nvSpPr>
        <p:spPr>
          <a:xfrm>
            <a:off x="5000625" y="1600200"/>
            <a:ext cx="3643313" cy="4525963"/>
          </a:xfrm>
        </p:spPr>
        <p:txBody>
          <a:bodyPr/>
          <a:lstStyle/>
          <a:p>
            <a:pPr algn="just"/>
            <a:r>
              <a:rPr lang="ru-RU" smtClean="0">
                <a:latin typeface="Times New Roman" pitchFamily="18" charset="0"/>
                <a:cs typeface="Times New Roman" pitchFamily="18" charset="0"/>
              </a:rPr>
              <a:t>Противоборство двух человек на основе столкновения противоположно направленных мотивов.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Сферы межличностных конфликтов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 fontAlgn="auto" hangingPunct="0">
              <a:spcAft>
                <a:spcPts val="0"/>
              </a:spcAft>
              <a:buFont typeface="Wingdings 2"/>
              <a:buChar char=""/>
              <a:defRPr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Коллектив (организация)</a:t>
            </a:r>
          </a:p>
          <a:p>
            <a:pPr algn="just" fontAlgn="auto" hangingPunct="0">
              <a:spcAft>
                <a:spcPts val="0"/>
              </a:spcAft>
              <a:buFont typeface="Wingdings 2"/>
              <a:buChar char=""/>
              <a:defRPr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fontAlgn="auto" hangingPunct="0">
              <a:spcAft>
                <a:spcPts val="0"/>
              </a:spcAft>
              <a:buFont typeface="Wingdings 2"/>
              <a:buChar char=""/>
              <a:defRPr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Семья</a:t>
            </a:r>
          </a:p>
          <a:p>
            <a:pPr algn="just" fontAlgn="auto" hangingPunct="0">
              <a:spcAft>
                <a:spcPts val="0"/>
              </a:spcAft>
              <a:buFont typeface="Wingdings 2"/>
              <a:buChar char=""/>
              <a:defRPr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fontAlgn="auto" hangingPunct="0">
              <a:spcAft>
                <a:spcPts val="0"/>
              </a:spcAft>
              <a:buFont typeface="Wingdings 2"/>
              <a:buChar char=""/>
              <a:defRPr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Общество (учреждения социальной сферы; государственные учреждения; улица; общественный транспорт и т. п.)</a:t>
            </a:r>
          </a:p>
          <a:p>
            <a:pPr algn="just" fontAlgn="auto" hangingPunct="0">
              <a:spcAft>
                <a:spcPts val="0"/>
              </a:spcAft>
              <a:buFont typeface="Wingdings 2"/>
              <a:buChar char=""/>
              <a:defRPr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fontAlgn="auto" hangingPunct="0">
              <a:spcAft>
                <a:spcPts val="0"/>
              </a:spcAft>
              <a:buFont typeface="Wingdings 2"/>
              <a:buChar char=""/>
              <a:defRPr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Гражданин—общество </a:t>
            </a:r>
          </a:p>
          <a:p>
            <a:pPr algn="just" fontAlgn="auto" hangingPunct="0">
              <a:spcAft>
                <a:spcPts val="0"/>
              </a:spcAft>
              <a:buFont typeface="Wingdings 2"/>
              <a:buChar char=""/>
              <a:defRPr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Гражданин—чиновник и т. п.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Групповой конфликт</a:t>
            </a:r>
            <a:endParaRPr lang="ru-RU" dirty="0"/>
          </a:p>
        </p:txBody>
      </p:sp>
      <p:pic>
        <p:nvPicPr>
          <p:cNvPr id="68610" name="Содержимое 4" descr="razresheniye-konflikta-01.jpg"/>
          <p:cNvPicPr>
            <a:picLocks noGrp="1" noChangeAspect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07950" y="1412875"/>
            <a:ext cx="4567238" cy="4895850"/>
          </a:xfrm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Групповые конфликты представляют противоборство, в котором хотя бы одна из сторон представлена малой социальной группой. Противоборство возникает на основе столкновения противоположно направленных групповых мотивов. 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mtClean="0"/>
              <a:t>Групповой конфликт</a:t>
            </a:r>
          </a:p>
        </p:txBody>
      </p:sp>
      <p:sp>
        <p:nvSpPr>
          <p:cNvPr id="69634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mtClean="0">
                <a:latin typeface="Times New Roman" pitchFamily="18" charset="0"/>
                <a:cs typeface="Times New Roman" pitchFamily="18" charset="0"/>
              </a:rPr>
              <a:t>конфликт «личность — группа» </a:t>
            </a:r>
          </a:p>
          <a:p>
            <a:r>
              <a:rPr lang="ru-RU" smtClean="0">
                <a:latin typeface="Times New Roman" pitchFamily="18" charset="0"/>
                <a:cs typeface="Times New Roman" pitchFamily="18" charset="0"/>
              </a:rPr>
              <a:t>конфликт «группа — группа».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Особенности конфликта </a:t>
            </a:r>
            <a:br>
              <a:rPr lang="ru-RU" dirty="0" smtClean="0"/>
            </a:br>
            <a:r>
              <a:rPr lang="ru-RU" dirty="0" smtClean="0"/>
              <a:t>«Личность - группа»</a:t>
            </a:r>
            <a:endParaRPr lang="ru-RU" dirty="0"/>
          </a:p>
        </p:txBody>
      </p:sp>
      <p:pic>
        <p:nvPicPr>
          <p:cNvPr id="70658" name="Содержимое 4" descr="upravlenie-vnutrigruppovymi-i-mezhgruppovymi-konfliktami.jpg"/>
          <p:cNvPicPr>
            <a:picLocks noGrp="1" noChangeAspect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79388" y="1268413"/>
            <a:ext cx="4176712" cy="5113337"/>
          </a:xfrm>
        </p:spPr>
      </p:pic>
      <p:sp>
        <p:nvSpPr>
          <p:cNvPr id="70659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Font typeface="Arial" charset="0"/>
              <a:buChar char="•"/>
            </a:pPr>
            <a:r>
              <a:rPr lang="ru-RU" b="1" i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Первая особенность связана со структурой такого конфликта. </a:t>
            </a:r>
          </a:p>
          <a:p>
            <a:pPr>
              <a:buFont typeface="Arial" charset="0"/>
              <a:buChar char="•"/>
            </a:pPr>
            <a:r>
              <a:rPr lang="ru-RU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Субъектом в нем, с одной стороны, выступает личность, а с другой — группа. </a:t>
            </a:r>
          </a:p>
          <a:p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Особенности конфликта </a:t>
            </a:r>
            <a:br>
              <a:rPr lang="ru-RU" dirty="0" smtClean="0"/>
            </a:br>
            <a:r>
              <a:rPr lang="ru-RU" dirty="0" smtClean="0"/>
              <a:t>«Личность - группа»</a:t>
            </a:r>
            <a:endParaRPr lang="ru-RU" dirty="0"/>
          </a:p>
        </p:txBody>
      </p:sp>
      <p:pic>
        <p:nvPicPr>
          <p:cNvPr id="71682" name="Содержимое 4" descr="m17.jpg"/>
          <p:cNvPicPr>
            <a:picLocks noGrp="1" noChangeAspect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304800" y="1866900"/>
            <a:ext cx="4191000" cy="4191000"/>
          </a:xfrm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Вторая особенность отражает специфику причин рассматриваемого конфликта.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Причины непосредственно связаны с положением индивида в группе, которое характеризуется такими понятиями, как «позиция», «статус», «внутренняя установка», «роль», «групповые нормы».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Особенности конфликта </a:t>
            </a:r>
            <a:br>
              <a:rPr lang="ru-RU" dirty="0" smtClean="0"/>
            </a:br>
            <a:r>
              <a:rPr lang="ru-RU" dirty="0" smtClean="0"/>
              <a:t>«Личность - группа»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Позиция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— официальное, определяемое должностью положение личности в группе.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Статус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— реальное положение личности в системе внутригрупповых отношений, степень ее авторитетности. Статус может быть высоким, средним и низким.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Внутренняя установка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— субъективное восприятие личностью своего статуса в группе.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Роль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— нормативно заданный или коллективно одобряемый образец поведения личности в группе.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/>
              <a:t>Особенности конфликта </a:t>
            </a:r>
            <a:br>
              <a:rPr lang="ru-RU" dirty="0"/>
            </a:br>
            <a:r>
              <a:rPr lang="ru-RU" dirty="0"/>
              <a:t>«Личность - группа»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Групповые нормы — общие правила поведения, которых придерживаются все члены группы.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Причины возникающих между личностью и группой конфликтов всегда связаны: </a:t>
            </a:r>
            <a:endPara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с нарушением ролевых ожиданий; </a:t>
            </a:r>
            <a:endPara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с неадекватностью внутренней установки статусу личности (особенно конфликтность личности с группой наблюдается при завышении у нее внутренней установке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в) с нарушением групповых норм.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Особенности конфликта </a:t>
            </a:r>
            <a:br>
              <a:rPr lang="ru-RU" dirty="0" smtClean="0"/>
            </a:br>
            <a:r>
              <a:rPr lang="ru-RU" dirty="0" smtClean="0"/>
              <a:t>«Личность - группа»</a:t>
            </a:r>
            <a:endParaRPr lang="ru-RU" dirty="0"/>
          </a:p>
        </p:txBody>
      </p:sp>
      <p:sp>
        <p:nvSpPr>
          <p:cNvPr id="74754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Причины возникающих между личностью и группой конфликтов всегда связаны:</a:t>
            </a:r>
          </a:p>
          <a:p>
            <a:pPr algn="just"/>
            <a:r>
              <a:rPr lang="ru-RU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 нарушением ролевых ожиданий; </a:t>
            </a:r>
          </a:p>
          <a:p>
            <a:pPr algn="just"/>
            <a:r>
              <a:rPr lang="ru-RU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 неадекватностью внутренней установки статусу личности (особенно конфликтность личности с группой наблюдается при завышении у нее внутренней установке); </a:t>
            </a:r>
          </a:p>
          <a:p>
            <a:pPr algn="just"/>
            <a:r>
              <a:rPr lang="ru-RU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 нарушением групповых норм.</a:t>
            </a:r>
          </a:p>
          <a:p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Этапы конфликта</a:t>
            </a:r>
            <a:endParaRPr lang="ru-RU" dirty="0"/>
          </a:p>
        </p:txBody>
      </p:sp>
      <p:sp>
        <p:nvSpPr>
          <p:cNvPr id="19458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Можно выделить следующие </a:t>
            </a:r>
            <a:r>
              <a:rPr lang="ru-RU" i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три</a:t>
            </a:r>
            <a:r>
              <a:rPr lang="ru-RU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основные этапа развития конфликта:</a:t>
            </a:r>
          </a:p>
          <a:p>
            <a:r>
              <a:rPr lang="ru-RU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 этап — предконфликтная ситуация (латентная стадия);</a:t>
            </a:r>
          </a:p>
          <a:p>
            <a:r>
              <a:rPr lang="ru-RU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II этап — стадия открытого конфликта;</a:t>
            </a:r>
          </a:p>
          <a:p>
            <a:r>
              <a:rPr lang="ru-RU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III этап — послеконфликтная стадия (стадия разрешения/завершения конфликта).</a:t>
            </a:r>
          </a:p>
          <a:p>
            <a:endParaRPr lang="ru-RU" smtClean="0"/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Особенности конфликта </a:t>
            </a:r>
            <a:br>
              <a:rPr lang="ru-RU" dirty="0" smtClean="0"/>
            </a:br>
            <a:r>
              <a:rPr lang="ru-RU" dirty="0" smtClean="0"/>
              <a:t>«Личность - группа»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/>
          </a:bodyPr>
          <a:lstStyle/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Третья особенность находит свое отражение в формах проявления данного конфликта. 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Такими формами могут быть: применение групповых санкций; существенное ограничение или полное прекращение неформального общения членов группы с конфликтующим; резкая критика в адрес конфликтующего; эйфория со стороны конфликтующего и т. д.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Классификация конфликтов «Личность-группа»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Вариант конфликта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Руководитель - коллектив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Новый руководитель, назначенный со стороны (в коллективе был свой достойный претендент на эту должность). Стиль управления. Низкая компетентность руководителя. Сильное влияние отрицательно направленных </a:t>
            </a:r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микрогрупп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их лидеров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Классификация конфликтов «Личность-группа»</a:t>
            </a:r>
            <a:endParaRPr lang="ru-RU" dirty="0"/>
          </a:p>
        </p:txBody>
      </p:sp>
      <p:sp>
        <p:nvSpPr>
          <p:cNvPr id="77826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Рядовой член коллектива — коллектив</a:t>
            </a:r>
          </a:p>
        </p:txBody>
      </p:sp>
      <p:sp>
        <p:nvSpPr>
          <p:cNvPr id="77827" name="Содержимое 3"/>
          <p:cNvSpPr>
            <a:spLocks noGrp="1"/>
          </p:cNvSpPr>
          <p:nvPr>
            <p:ph sz="half" idx="2"/>
          </p:nvPr>
        </p:nvSpPr>
        <p:spPr>
          <a:xfrm>
            <a:off x="4643438" y="1557338"/>
            <a:ext cx="4343400" cy="4724400"/>
          </a:xfrm>
        </p:spPr>
        <p:txBody>
          <a:bodyPr/>
          <a:lstStyle/>
          <a:p>
            <a:pPr algn="just"/>
            <a:r>
              <a:rPr lang="ru-RU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Конфликтная личность. Нарушение групповых норм. Неадекватность внутренней установки статусу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Классификация конфликтов «Личность-группа»</a:t>
            </a:r>
            <a:endParaRPr lang="ru-RU" dirty="0"/>
          </a:p>
        </p:txBody>
      </p:sp>
      <p:sp>
        <p:nvSpPr>
          <p:cNvPr id="78850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Лидер — группа (микрогруппа)</a:t>
            </a:r>
          </a:p>
        </p:txBody>
      </p:sp>
      <p:sp>
        <p:nvSpPr>
          <p:cNvPr id="78851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algn="just"/>
            <a:r>
              <a:rPr lang="ru-RU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Низкая профессиональная подготовка. Применение компромата против лидера. Превышение полномочий лидерства. Изменение группового сознания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7239000" cy="128586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Управление конфликтом типа «Личность -группа»</a:t>
            </a:r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14313" y="2857500"/>
            <a:ext cx="3429000" cy="192881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Прогнозирование конфликта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357688" y="1357313"/>
            <a:ext cx="4500562" cy="10001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Изучение индивидуально-психологических особенностей сотрудников. 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500563" y="2357438"/>
            <a:ext cx="4429125" cy="15716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микрогруппы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лидерство, социометрические оценки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572000" y="3929063"/>
            <a:ext cx="4357688" cy="27146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актуализация личных интересов, потребностей конфликтующей личности, критические высказывания в адрес конфликтующей личности со стороны членов группы; ограничение коммуникаций с конфликтующей личностью</a:t>
            </a:r>
          </a:p>
        </p:txBody>
      </p:sp>
      <p:sp>
        <p:nvSpPr>
          <p:cNvPr id="8" name="Стрелка вниз 7"/>
          <p:cNvSpPr/>
          <p:nvPr/>
        </p:nvSpPr>
        <p:spPr>
          <a:xfrm rot="13156644">
            <a:off x="3390900" y="1647825"/>
            <a:ext cx="857250" cy="127317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" name="Стрелка вниз 8"/>
          <p:cNvSpPr/>
          <p:nvPr/>
        </p:nvSpPr>
        <p:spPr>
          <a:xfrm rot="16200000">
            <a:off x="3714750" y="3429000"/>
            <a:ext cx="642938" cy="64293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" name="Стрелка вниз 9"/>
          <p:cNvSpPr/>
          <p:nvPr/>
        </p:nvSpPr>
        <p:spPr>
          <a:xfrm rot="17377939">
            <a:off x="3729038" y="4541837"/>
            <a:ext cx="642938" cy="78581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7239000" cy="128586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Управление конфликтом типа «Личность -группа»</a:t>
            </a:r>
            <a:endParaRPr lang="ru-RU" dirty="0"/>
          </a:p>
        </p:txBody>
      </p:sp>
      <p:sp>
        <p:nvSpPr>
          <p:cNvPr id="80898" name="Содержимое 2"/>
          <p:cNvSpPr>
            <a:spLocks noGrp="1"/>
          </p:cNvSpPr>
          <p:nvPr>
            <p:ph idx="1"/>
          </p:nvPr>
        </p:nvSpPr>
        <p:spPr>
          <a:xfrm>
            <a:off x="285750" y="1357313"/>
            <a:ext cx="8215313" cy="5500687"/>
          </a:xfrm>
        </p:spPr>
        <p:txBody>
          <a:bodyPr/>
          <a:lstStyle/>
          <a:p>
            <a:endParaRPr lang="ru-RU" smtClean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14313" y="2857500"/>
            <a:ext cx="3429000" cy="192881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Предупреждение конфликта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357688" y="1125538"/>
            <a:ext cx="4500562" cy="17319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беседа, разъяснение, напоминание о необходимости соблюдения групповых норм, формирование внутренней готовности по принятию групповых норм и т.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500563" y="2857500"/>
            <a:ext cx="4429125" cy="14351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перевод активных участников зреющего конфликта в другие подразделения и т. п.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572000" y="4429125"/>
            <a:ext cx="4357688" cy="221456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приведение в соответствие возлагаемых обязанностей и условий оплаты труда с профессиональной подготовкой потенциального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конфликтанта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Стрелка вниз 7"/>
          <p:cNvSpPr/>
          <p:nvPr/>
        </p:nvSpPr>
        <p:spPr>
          <a:xfrm rot="13156644">
            <a:off x="3390900" y="1647825"/>
            <a:ext cx="857250" cy="127317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" name="Стрелка вниз 8"/>
          <p:cNvSpPr/>
          <p:nvPr/>
        </p:nvSpPr>
        <p:spPr>
          <a:xfrm rot="16200000">
            <a:off x="3714750" y="3429000"/>
            <a:ext cx="642938" cy="64293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" name="Стрелка вниз 9"/>
          <p:cNvSpPr/>
          <p:nvPr/>
        </p:nvSpPr>
        <p:spPr>
          <a:xfrm rot="17377939">
            <a:off x="3729038" y="4541837"/>
            <a:ext cx="642938" cy="78581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7239000" cy="128586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Управление конфликтом типа «Личность -группа»</a:t>
            </a:r>
            <a:endParaRPr lang="ru-RU" dirty="0"/>
          </a:p>
        </p:txBody>
      </p:sp>
      <p:sp>
        <p:nvSpPr>
          <p:cNvPr id="81922" name="Содержимое 2"/>
          <p:cNvSpPr>
            <a:spLocks noGrp="1"/>
          </p:cNvSpPr>
          <p:nvPr>
            <p:ph idx="1"/>
          </p:nvPr>
        </p:nvSpPr>
        <p:spPr>
          <a:xfrm>
            <a:off x="285750" y="1357313"/>
            <a:ext cx="8215313" cy="5500687"/>
          </a:xfrm>
        </p:spPr>
        <p:txBody>
          <a:bodyPr/>
          <a:lstStyle/>
          <a:p>
            <a:endParaRPr lang="ru-RU" smtClean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14313" y="2786063"/>
            <a:ext cx="3429000" cy="19288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Регулирование конфликта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533900" y="1357313"/>
            <a:ext cx="4500563" cy="10001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Добиться признания реальности конфликта конфликтующей личностью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500563" y="2857500"/>
            <a:ext cx="4429125" cy="107156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Вести работу с конфликтной личностью по разъяснению ей причин сложившейся ситуации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572000" y="4429125"/>
            <a:ext cx="4357688" cy="221456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Вести работу с лидерами группы, «восставшей» против личности на предмет возможных путей разрешения возникшего конфликта</a:t>
            </a:r>
          </a:p>
        </p:txBody>
      </p:sp>
      <p:sp>
        <p:nvSpPr>
          <p:cNvPr id="8" name="Стрелка вниз 7"/>
          <p:cNvSpPr/>
          <p:nvPr/>
        </p:nvSpPr>
        <p:spPr>
          <a:xfrm rot="13156644">
            <a:off x="3390900" y="1647825"/>
            <a:ext cx="857250" cy="127317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" name="Стрелка вниз 8"/>
          <p:cNvSpPr/>
          <p:nvPr/>
        </p:nvSpPr>
        <p:spPr>
          <a:xfrm rot="16200000">
            <a:off x="3714750" y="3429000"/>
            <a:ext cx="642938" cy="64293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" name="Стрелка вниз 9"/>
          <p:cNvSpPr/>
          <p:nvPr/>
        </p:nvSpPr>
        <p:spPr>
          <a:xfrm rot="17377939">
            <a:off x="3729038" y="4541837"/>
            <a:ext cx="642938" cy="78581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7239000" cy="128586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Управление конфликтом типа «Личность -группа»</a:t>
            </a:r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14313" y="2857500"/>
            <a:ext cx="3429000" cy="192881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Разрешение конфликта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357688" y="1357313"/>
            <a:ext cx="4500562" cy="21431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конфликтующая личность признает свои ошибки и недостатки, приведшие к конфликту, и исправляет их;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572000" y="3714750"/>
            <a:ext cx="4357688" cy="292893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Конфликтующая личность, интересы которой не могут быть приведены в состояние конгруэнтности с интересами группы, уходит из группы. Это обстоятельство должен учитывать руководитель при принятии решения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Стрелка вниз 7"/>
          <p:cNvSpPr/>
          <p:nvPr/>
        </p:nvSpPr>
        <p:spPr>
          <a:xfrm rot="13156644">
            <a:off x="3390900" y="1647825"/>
            <a:ext cx="857250" cy="127317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" name="Стрелка вниз 9"/>
          <p:cNvSpPr/>
          <p:nvPr/>
        </p:nvSpPr>
        <p:spPr>
          <a:xfrm rot="17377939">
            <a:off x="3729038" y="4541837"/>
            <a:ext cx="642938" cy="78581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Межгрупповые конфликты</a:t>
            </a:r>
            <a:endParaRPr lang="ru-RU" dirty="0"/>
          </a:p>
        </p:txBody>
      </p:sp>
      <p:pic>
        <p:nvPicPr>
          <p:cNvPr id="83970" name="Содержимое 4" descr="Konflikt.jpg"/>
          <p:cNvPicPr>
            <a:picLocks noGrp="1" noChangeAspect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304800" y="1866900"/>
            <a:ext cx="4191000" cy="4191000"/>
          </a:xfrm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300" y="1600200"/>
            <a:ext cx="4394200" cy="4900613"/>
          </a:xfrm>
        </p:spPr>
        <p:txBody>
          <a:bodyPr>
            <a:normAutofit fontScale="85000" lnSpcReduction="10000"/>
          </a:bodyPr>
          <a:lstStyle/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межгрупповом конфликте противоборствующими сторонами выступают группы (малые, средние или </a:t>
            </a:r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микрогруппы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Столкновение противоположно направленных групповых мотивов (интересов, ценностей, целей). В этом состоит одна из существенных особенностей таких конфликтов.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Особенности межгрупповых конфликты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47500" lnSpcReduction="20000"/>
          </a:bodyPr>
          <a:lstStyle/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4500" dirty="0" smtClean="0">
                <a:solidFill>
                  <a:schemeClr val="tx1"/>
                </a:solidFill>
              </a:rPr>
              <a:t>Х</a:t>
            </a:r>
            <a:r>
              <a:rPr lang="ru-RU" sz="45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арактеристика типичного субъективного содержания конфликтной ситуации межгруппового конфликта сводится к трем явлениям: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45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45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«</a:t>
            </a:r>
            <a:r>
              <a:rPr lang="ru-RU" sz="45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Деиндивидуализация</a:t>
            </a:r>
            <a:r>
              <a:rPr lang="ru-RU" sz="45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sz="45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взаимного восприятия. Члены конфликтующих групп воспринимают друг друга по схеме «Мы — Они».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45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ru-RU" sz="45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Неадекватное социальное, групповое сравнение</a:t>
            </a:r>
            <a:r>
              <a:rPr lang="ru-RU" sz="45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В групповых мнениях своя группа оценивается выше, а достоинства противоборствующей группы занижаются.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45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ru-RU" sz="45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Групповая атрибуция</a:t>
            </a:r>
            <a:r>
              <a:rPr lang="ru-RU" sz="45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В этом случае позитивное поведение своей группы и негативное поведение чужой группы объясняется внутренними причинами. А, соответственно, негативное поведение своей группы и позитивное поведение чужой объясняется внешними обстоятельствами.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Предконфликтная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ситуация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редставляет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собой не сам конфликт, а лишь возможность его возникновения. На данной стадии участники еще не осознают в полной мере сути противоречий.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данном этапе выделяют периоды: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ru-RU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Скрытый период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— обусловленный неравным положением групп индивидов в сферах “иметь” и “мочь”. Она охватывает все аспекты жизненных условий: социальный, политический, экономический, моральный, интеллектуальный. Главная ее причина — стремление людей к улучшению своего статуса и превосходству;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Особенности межгрупповых конфликты</a:t>
            </a:r>
            <a:endParaRPr lang="ru-RU" dirty="0"/>
          </a:p>
        </p:txBody>
      </p:sp>
      <p:sp>
        <p:nvSpPr>
          <p:cNvPr id="86018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smtClean="0">
                <a:latin typeface="Times New Roman" pitchFamily="18" charset="0"/>
                <a:cs typeface="Times New Roman" pitchFamily="18" charset="0"/>
              </a:rPr>
              <a:t>Специфика межгрупповых конфликтов отражается и в их классификации, которая приводится  (таблица квалификации межгрупповых конфликтов)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Особенности межгрупповых конфликты</a:t>
            </a:r>
            <a:endParaRPr lang="ru-RU" dirty="0"/>
          </a:p>
        </p:txBody>
      </p:sp>
      <p:sp>
        <p:nvSpPr>
          <p:cNvPr id="87042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mtClean="0">
                <a:latin typeface="Times New Roman" pitchFamily="18" charset="0"/>
                <a:cs typeface="Times New Roman" pitchFamily="18" charset="0"/>
              </a:rPr>
              <a:t>Межгрупповые конфликты отличаются и по </a:t>
            </a:r>
            <a:r>
              <a:rPr lang="ru-RU" b="1" smtClean="0">
                <a:latin typeface="Times New Roman" pitchFamily="18" charset="0"/>
                <a:cs typeface="Times New Roman" pitchFamily="18" charset="0"/>
              </a:rPr>
              <a:t>формам</a:t>
            </a:r>
            <a:r>
              <a:rPr lang="ru-RU" smtClean="0">
                <a:latin typeface="Times New Roman" pitchFamily="18" charset="0"/>
                <a:cs typeface="Times New Roman" pitchFamily="18" charset="0"/>
              </a:rPr>
              <a:t>, в которых они проявляются и протекают. Такими </a:t>
            </a:r>
            <a:r>
              <a:rPr lang="ru-RU" b="1" smtClean="0">
                <a:latin typeface="Times New Roman" pitchFamily="18" charset="0"/>
                <a:cs typeface="Times New Roman" pitchFamily="18" charset="0"/>
              </a:rPr>
              <a:t>формами</a:t>
            </a:r>
            <a:r>
              <a:rPr lang="ru-RU" smtClean="0">
                <a:latin typeface="Times New Roman" pitchFamily="18" charset="0"/>
                <a:cs typeface="Times New Roman" pitchFamily="18" charset="0"/>
              </a:rPr>
              <a:t> являются:</a:t>
            </a:r>
          </a:p>
          <a:p>
            <a:pPr>
              <a:buFont typeface="Arial" charset="0"/>
              <a:buNone/>
            </a:pPr>
            <a:r>
              <a:rPr lang="ru-RU" smtClean="0">
                <a:latin typeface="Times New Roman" pitchFamily="18" charset="0"/>
                <a:cs typeface="Times New Roman" pitchFamily="18" charset="0"/>
              </a:rPr>
              <a:t>• собрания, совещания, митинги групп;</a:t>
            </a:r>
          </a:p>
          <a:p>
            <a:pPr>
              <a:buFont typeface="Arial" charset="0"/>
              <a:buNone/>
            </a:pPr>
            <a:r>
              <a:rPr lang="ru-RU" smtClean="0">
                <a:latin typeface="Times New Roman" pitchFamily="18" charset="0"/>
                <a:cs typeface="Times New Roman" pitchFamily="18" charset="0"/>
              </a:rPr>
              <a:t> • забастовки; </a:t>
            </a:r>
          </a:p>
          <a:p>
            <a:pPr>
              <a:buFont typeface="Arial" charset="0"/>
              <a:buNone/>
            </a:pPr>
            <a:r>
              <a:rPr lang="ru-RU" smtClean="0">
                <a:latin typeface="Times New Roman" pitchFamily="18" charset="0"/>
                <a:cs typeface="Times New Roman" pitchFamily="18" charset="0"/>
              </a:rPr>
              <a:t>• встречи лидеров; </a:t>
            </a:r>
          </a:p>
          <a:p>
            <a:pPr>
              <a:buFont typeface="Arial" charset="0"/>
              <a:buNone/>
            </a:pPr>
            <a:r>
              <a:rPr lang="ru-RU" smtClean="0">
                <a:latin typeface="Times New Roman" pitchFamily="18" charset="0"/>
                <a:cs typeface="Times New Roman" pitchFamily="18" charset="0"/>
              </a:rPr>
              <a:t>• дискуссии; </a:t>
            </a:r>
          </a:p>
          <a:p>
            <a:pPr>
              <a:buFont typeface="Arial" charset="0"/>
              <a:buNone/>
            </a:pPr>
            <a:r>
              <a:rPr lang="ru-RU" smtClean="0">
                <a:latin typeface="Times New Roman" pitchFamily="18" charset="0"/>
                <a:cs typeface="Times New Roman" pitchFamily="18" charset="0"/>
              </a:rPr>
              <a:t>• переговоры.</a:t>
            </a:r>
          </a:p>
          <a:p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Классификация межгрупповых конфликтов</a:t>
            </a:r>
            <a:endParaRPr lang="ru-RU" dirty="0"/>
          </a:p>
        </p:txBody>
      </p:sp>
      <p:sp>
        <p:nvSpPr>
          <p:cNvPr id="88066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2900363" cy="4525963"/>
          </a:xfrm>
        </p:spPr>
        <p:txBody>
          <a:bodyPr/>
          <a:lstStyle/>
          <a:p>
            <a:r>
              <a:rPr lang="ru-RU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Руководство организации — персонал</a:t>
            </a:r>
          </a:p>
        </p:txBody>
      </p:sp>
      <p:sp>
        <p:nvSpPr>
          <p:cNvPr id="88067" name="Содержимое 3"/>
          <p:cNvSpPr>
            <a:spLocks noGrp="1"/>
          </p:cNvSpPr>
          <p:nvPr>
            <p:ph sz="half" idx="2"/>
          </p:nvPr>
        </p:nvSpPr>
        <p:spPr>
          <a:xfrm>
            <a:off x="3429000" y="1600200"/>
            <a:ext cx="5257800" cy="4525963"/>
          </a:xfrm>
        </p:spPr>
        <p:txBody>
          <a:bodyPr/>
          <a:lstStyle/>
          <a:p>
            <a:pPr algn="just"/>
            <a:r>
              <a:rPr lang="ru-RU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Неудовлетворительные коммуникации; нарушение правовых норм; невыносимые условия труда; низкая заработная плата и т.п.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Классификация межгрупповых конфликтов</a:t>
            </a:r>
            <a:endParaRPr lang="ru-RU" dirty="0"/>
          </a:p>
        </p:txBody>
      </p:sp>
      <p:sp>
        <p:nvSpPr>
          <p:cNvPr id="89090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Администрация — профсоюзы</a:t>
            </a:r>
          </a:p>
        </p:txBody>
      </p:sp>
      <p:sp>
        <p:nvSpPr>
          <p:cNvPr id="89091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algn="just"/>
            <a:r>
              <a:rPr lang="ru-RU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Нарушение трудового законодательства со стороны администрации; неудовлетворительные условия труда; низкая заработная плата и т. п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Классификация межгрупповых конфликтов</a:t>
            </a:r>
            <a:endParaRPr lang="ru-RU" dirty="0"/>
          </a:p>
        </p:txBody>
      </p:sp>
      <p:sp>
        <p:nvSpPr>
          <p:cNvPr id="90114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Конфликт между подразделениями внутри организации</a:t>
            </a:r>
          </a:p>
        </p:txBody>
      </p:sp>
      <p:sp>
        <p:nvSpPr>
          <p:cNvPr id="90115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Взаимная зависимость по выполняемым задачам; </a:t>
            </a:r>
          </a:p>
          <a:p>
            <a:r>
              <a:rPr lang="ru-RU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распределение ресурсов; неудовлетворительные коммуникации; структурная перестройка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Классификация межгрупповых конфликтов</a:t>
            </a:r>
            <a:endParaRPr lang="ru-RU" dirty="0"/>
          </a:p>
        </p:txBody>
      </p:sp>
      <p:sp>
        <p:nvSpPr>
          <p:cNvPr id="91138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Конфликт между организациями</a:t>
            </a:r>
          </a:p>
        </p:txBody>
      </p:sp>
      <p:sp>
        <p:nvSpPr>
          <p:cNvPr id="91139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algn="just"/>
            <a:r>
              <a:rPr lang="ru-RU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Нарушение договорных обязательств; борьба за ресурсы, сферы влияния, рынки сбыта и т.п.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Классификация межгрупповых конфликтов</a:t>
            </a:r>
            <a:endParaRPr lang="ru-RU" dirty="0"/>
          </a:p>
        </p:txBody>
      </p:sp>
      <p:sp>
        <p:nvSpPr>
          <p:cNvPr id="92162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Конфликт между микрогруппами внутри коллектива</a:t>
            </a:r>
          </a:p>
        </p:txBody>
      </p:sp>
      <p:sp>
        <p:nvSpPr>
          <p:cNvPr id="92163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Противоположность интересов, ценностей, целей; амбиции лидеров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Классификация межгрупповых конфликтов</a:t>
            </a:r>
            <a:endParaRPr lang="ru-RU" dirty="0"/>
          </a:p>
        </p:txBody>
      </p:sp>
      <p:sp>
        <p:nvSpPr>
          <p:cNvPr id="93186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Конфликты между неформальными группами в обществе</a:t>
            </a:r>
          </a:p>
        </p:txBody>
      </p:sp>
      <p:sp>
        <p:nvSpPr>
          <p:cNvPr id="93187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Противоположность духовных интересов, ценностей; групповой экстремизм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7239000" cy="107157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Управление межгрупповыми конфликтами</a:t>
            </a:r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214688" y="2714625"/>
            <a:ext cx="2428875" cy="15001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1"/>
                </a:solidFill>
              </a:rPr>
              <a:t>ПРОГНОЗИРОВАНИЕ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1"/>
                </a:solidFill>
              </a:rPr>
              <a:t>КОНФЛИКТА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6500813" y="1285875"/>
            <a:ext cx="2286000" cy="221456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Постоянное взаимодействие по всем коммуникационным каналам с внешними организациями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14313" y="1196975"/>
            <a:ext cx="2214562" cy="173196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1"/>
                </a:solidFill>
              </a:rPr>
              <a:t>анализ общественного мнения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357938" y="4143375"/>
            <a:ext cx="2500312" cy="221456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с лидерами в </a:t>
            </a:r>
            <a:r>
              <a:rPr lang="ru-RU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микрогруппах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внутри коллектива и внутри подразделений, входящих в структуры организации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14313" y="4357688"/>
            <a:ext cx="2571750" cy="178593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1"/>
                </a:solidFill>
              </a:rPr>
              <a:t>знание ранних симптомов межгрупповых конфликтов в их латентной фазе</a:t>
            </a:r>
          </a:p>
        </p:txBody>
      </p:sp>
      <p:sp>
        <p:nvSpPr>
          <p:cNvPr id="9" name="Стрелка вправо 8"/>
          <p:cNvSpPr/>
          <p:nvPr/>
        </p:nvSpPr>
        <p:spPr>
          <a:xfrm rot="19400668">
            <a:off x="5572125" y="1857375"/>
            <a:ext cx="928688" cy="7143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" name="Стрелка вправо 9"/>
          <p:cNvSpPr/>
          <p:nvPr/>
        </p:nvSpPr>
        <p:spPr>
          <a:xfrm rot="1959898">
            <a:off x="5670550" y="4005263"/>
            <a:ext cx="714375" cy="5715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" name="Стрелка вправо 10"/>
          <p:cNvSpPr/>
          <p:nvPr/>
        </p:nvSpPr>
        <p:spPr>
          <a:xfrm rot="12423400">
            <a:off x="2419350" y="2387600"/>
            <a:ext cx="785813" cy="7143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" name="Стрелка вправо 11"/>
          <p:cNvSpPr/>
          <p:nvPr/>
        </p:nvSpPr>
        <p:spPr>
          <a:xfrm rot="9010956">
            <a:off x="2581275" y="3841750"/>
            <a:ext cx="644525" cy="50006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7239000" cy="107157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Управление межгрупповыми конфликтами</a:t>
            </a:r>
            <a:endParaRPr lang="ru-RU" dirty="0"/>
          </a:p>
        </p:txBody>
      </p:sp>
      <p:sp>
        <p:nvSpPr>
          <p:cNvPr id="95234" name="Содержимое 2"/>
          <p:cNvSpPr>
            <a:spLocks noGrp="1"/>
          </p:cNvSpPr>
          <p:nvPr>
            <p:ph idx="1"/>
          </p:nvPr>
        </p:nvSpPr>
        <p:spPr>
          <a:xfrm>
            <a:off x="457200" y="1143000"/>
            <a:ext cx="8329613" cy="5500688"/>
          </a:xfrm>
        </p:spPr>
        <p:txBody>
          <a:bodyPr/>
          <a:lstStyle/>
          <a:p>
            <a:endParaRPr lang="ru-RU" smtClean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214688" y="2714625"/>
            <a:ext cx="2428875" cy="15001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1"/>
                </a:solidFill>
              </a:rPr>
              <a:t>Предупреждение конфликта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6621463" y="1298575"/>
            <a:ext cx="2286000" cy="221456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активная работа с лидерами с целью обмена информацией о потенциальных соперниках;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14313" y="4071938"/>
            <a:ext cx="2571750" cy="2286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использование педагогических и административных мер по предупреждению мотивов зреющего конфликта</a:t>
            </a:r>
          </a:p>
        </p:txBody>
      </p:sp>
      <p:sp>
        <p:nvSpPr>
          <p:cNvPr id="9" name="Стрелка вправо 8"/>
          <p:cNvSpPr/>
          <p:nvPr/>
        </p:nvSpPr>
        <p:spPr>
          <a:xfrm rot="19400668">
            <a:off x="5572125" y="1857375"/>
            <a:ext cx="928688" cy="7143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" name="Стрелка вправо 11"/>
          <p:cNvSpPr/>
          <p:nvPr/>
        </p:nvSpPr>
        <p:spPr>
          <a:xfrm rot="9010956">
            <a:off x="2581275" y="3841750"/>
            <a:ext cx="644525" cy="50006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i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Период напряженности</a:t>
            </a:r>
            <a:r>
              <a:rPr lang="ru-RU" sz="28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степень которой зависит от позиции противоборствующей стороны, имеющей большую мощь, превосходство. Например, напряженность равна нулю, если доминирующая сторона занимает позицию сотрудничества, напряженность понижена — при примиренческом подходе, очень сильна — при непримиримости сторон;</a:t>
            </a:r>
          </a:p>
          <a:p>
            <a:endParaRPr lang="ru-RU" smtClean="0"/>
          </a:p>
        </p:txBody>
      </p:sp>
    </p:spTree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7239000" cy="107157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Управление межгрупповыми конфликтами</a:t>
            </a:r>
            <a:endParaRPr lang="ru-RU" dirty="0"/>
          </a:p>
        </p:txBody>
      </p:sp>
      <p:sp>
        <p:nvSpPr>
          <p:cNvPr id="96258" name="Содержимое 2"/>
          <p:cNvSpPr>
            <a:spLocks noGrp="1"/>
          </p:cNvSpPr>
          <p:nvPr>
            <p:ph idx="1"/>
          </p:nvPr>
        </p:nvSpPr>
        <p:spPr>
          <a:xfrm>
            <a:off x="457200" y="1143000"/>
            <a:ext cx="8329613" cy="5500688"/>
          </a:xfrm>
        </p:spPr>
        <p:txBody>
          <a:bodyPr/>
          <a:lstStyle/>
          <a:p>
            <a:endParaRPr lang="ru-RU" smtClean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306763" y="2665413"/>
            <a:ext cx="2428875" cy="150018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1"/>
                </a:solidFill>
              </a:rPr>
              <a:t>РЕГУЛИРОВАНИЕ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1"/>
                </a:solidFill>
              </a:rPr>
              <a:t>КОНФЛИКТА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6500813" y="1285875"/>
            <a:ext cx="2286000" cy="221456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Добиться признания реальности конфликта лидерами конфликтующих групп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14313" y="1071563"/>
            <a:ext cx="2214562" cy="28575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соответствующих рабочих групп по регулированию конфликтного взаимодействия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357938" y="4000500"/>
            <a:ext cx="2500312" cy="235743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легитимизация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конфликта, установление норм и правил взаимодействия по решению конфликтных споров;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14313" y="4357688"/>
            <a:ext cx="2571750" cy="178593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широкое применение технологий регулирования конфликта</a:t>
            </a:r>
          </a:p>
        </p:txBody>
      </p:sp>
      <p:sp>
        <p:nvSpPr>
          <p:cNvPr id="9" name="Стрелка вправо 8"/>
          <p:cNvSpPr/>
          <p:nvPr/>
        </p:nvSpPr>
        <p:spPr>
          <a:xfrm rot="19400668">
            <a:off x="5572125" y="1857375"/>
            <a:ext cx="928688" cy="7143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" name="Стрелка вправо 9"/>
          <p:cNvSpPr/>
          <p:nvPr/>
        </p:nvSpPr>
        <p:spPr>
          <a:xfrm rot="1959898">
            <a:off x="5670550" y="4005263"/>
            <a:ext cx="714375" cy="5715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" name="Стрелка вправо 10"/>
          <p:cNvSpPr/>
          <p:nvPr/>
        </p:nvSpPr>
        <p:spPr>
          <a:xfrm rot="12423400">
            <a:off x="2419350" y="2387600"/>
            <a:ext cx="785813" cy="7143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" name="Стрелка вправо 11"/>
          <p:cNvSpPr/>
          <p:nvPr/>
        </p:nvSpPr>
        <p:spPr>
          <a:xfrm rot="9010956">
            <a:off x="2581275" y="3841750"/>
            <a:ext cx="644525" cy="50006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7239000" cy="107157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Управление межгрупповыми конфликтами</a:t>
            </a:r>
            <a:endParaRPr lang="ru-RU" dirty="0"/>
          </a:p>
        </p:txBody>
      </p:sp>
      <p:sp>
        <p:nvSpPr>
          <p:cNvPr id="97282" name="Содержимое 2"/>
          <p:cNvSpPr>
            <a:spLocks noGrp="1"/>
          </p:cNvSpPr>
          <p:nvPr>
            <p:ph idx="1"/>
          </p:nvPr>
        </p:nvSpPr>
        <p:spPr>
          <a:xfrm>
            <a:off x="457200" y="1143000"/>
            <a:ext cx="8329613" cy="5500688"/>
          </a:xfrm>
        </p:spPr>
        <p:txBody>
          <a:bodyPr/>
          <a:lstStyle/>
          <a:p>
            <a:endParaRPr lang="ru-RU" smtClean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286125" y="2428875"/>
            <a:ext cx="2428875" cy="15001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1"/>
                </a:solidFill>
              </a:rPr>
              <a:t>Разрешение конфликта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6572250" y="2214563"/>
            <a:ext cx="2286000" cy="22145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переговорного процесса по разрешению конфликта;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0" y="2286000"/>
            <a:ext cx="2571750" cy="2286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заключение договора о согласовании интересов и позиций конфликтующих сторон</a:t>
            </a:r>
          </a:p>
        </p:txBody>
      </p:sp>
      <p:sp>
        <p:nvSpPr>
          <p:cNvPr id="9" name="Стрелка вправо 8"/>
          <p:cNvSpPr/>
          <p:nvPr/>
        </p:nvSpPr>
        <p:spPr>
          <a:xfrm>
            <a:off x="5764213" y="2849563"/>
            <a:ext cx="928687" cy="7143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" name="Стрелка вправо 11"/>
          <p:cNvSpPr/>
          <p:nvPr/>
        </p:nvSpPr>
        <p:spPr>
          <a:xfrm rot="10800000">
            <a:off x="2581275" y="3055938"/>
            <a:ext cx="644525" cy="5000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mtClean="0"/>
              <a:t>Рекомендуемая литература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ru-RU" sz="2200" smtClean="0">
                <a:solidFill>
                  <a:srgbClr val="262626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Конфликтология</a:t>
            </a:r>
            <a:r>
              <a:rPr lang="ru-RU" sz="2200" smtClean="0">
                <a:solidFill>
                  <a:srgbClr val="262626"/>
                </a:solidFill>
                <a:latin typeface="Times New Roman" pitchFamily="18" charset="0"/>
                <a:cs typeface="Times New Roman" pitchFamily="18" charset="0"/>
              </a:rPr>
              <a:t> : </a:t>
            </a:r>
            <a:r>
              <a:rPr lang="ru-RU" sz="2200" smtClean="0">
                <a:latin typeface="Times New Roman" pitchFamily="18" charset="0"/>
                <a:cs typeface="Times New Roman" pitchFamily="18" charset="0"/>
              </a:rPr>
              <a:t>учеб. пособие /Б. С. Волков, Н. В. Волкова. - М. : Академический проект, 2010.</a:t>
            </a:r>
          </a:p>
          <a:p>
            <a:pPr>
              <a:lnSpc>
                <a:spcPct val="80000"/>
              </a:lnSpc>
            </a:pPr>
            <a:r>
              <a:rPr lang="ru-RU" sz="2200" smtClean="0">
                <a:latin typeface="Times New Roman" pitchFamily="18" charset="0"/>
                <a:cs typeface="Times New Roman" pitchFamily="18" charset="0"/>
                <a:hlinkClick r:id="rId3"/>
              </a:rPr>
              <a:t>Конфликтология</a:t>
            </a:r>
            <a:r>
              <a:rPr lang="ru-RU" sz="2200" smtClean="0">
                <a:latin typeface="Times New Roman" pitchFamily="18" charset="0"/>
                <a:cs typeface="Times New Roman" pitchFamily="18" charset="0"/>
              </a:rPr>
              <a:t> : учебник /А. Я. Кибанов, И. Е. Ворожейкин, Д. К. Захаров [и др.] ; ред. А. Я. Кибанов. - М. : ИНФРА-М, 2009.</a:t>
            </a:r>
          </a:p>
          <a:p>
            <a:pPr>
              <a:lnSpc>
                <a:spcPct val="80000"/>
              </a:lnSpc>
            </a:pPr>
            <a:r>
              <a:rPr lang="ru-RU" sz="2200" smtClean="0">
                <a:latin typeface="Times New Roman" pitchFamily="18" charset="0"/>
                <a:cs typeface="Times New Roman" pitchFamily="18" charset="0"/>
                <a:hlinkClick r:id="rId4"/>
              </a:rPr>
              <a:t>Психология управления: Лекции</a:t>
            </a:r>
            <a:r>
              <a:rPr lang="ru-RU" sz="2200" smtClean="0">
                <a:latin typeface="Times New Roman" pitchFamily="18" charset="0"/>
                <a:cs typeface="Times New Roman" pitchFamily="18" charset="0"/>
              </a:rPr>
              <a:t> : учеб. пособие для вузов /Н. Д. Творогова. - М. : ГЭОТАР-Медиа, 2008.</a:t>
            </a:r>
          </a:p>
          <a:p>
            <a:pPr>
              <a:lnSpc>
                <a:spcPct val="80000"/>
              </a:lnSpc>
            </a:pPr>
            <a:r>
              <a:rPr lang="ru-RU" sz="2200" smtClean="0">
                <a:latin typeface="Times New Roman" pitchFamily="18" charset="0"/>
                <a:cs typeface="Times New Roman" pitchFamily="18" charset="0"/>
                <a:hlinkClick r:id="rId5"/>
              </a:rPr>
              <a:t>Социальная психология</a:t>
            </a:r>
            <a:r>
              <a:rPr lang="ru-RU" sz="2200" smtClean="0">
                <a:latin typeface="Times New Roman" pitchFamily="18" charset="0"/>
                <a:cs typeface="Times New Roman" pitchFamily="18" charset="0"/>
              </a:rPr>
              <a:t> : учеб. для бакалавров /Н. С. Ефимова, А. В. Литвинова. - М. : Юрайт, 2012.</a:t>
            </a:r>
          </a:p>
          <a:p>
            <a:pPr>
              <a:lnSpc>
                <a:spcPct val="80000"/>
              </a:lnSpc>
            </a:pPr>
            <a:r>
              <a:rPr lang="ru-RU" sz="2200" smtClean="0">
                <a:latin typeface="Times New Roman" pitchFamily="18" charset="0"/>
                <a:cs typeface="Times New Roman" pitchFamily="18" charset="0"/>
                <a:hlinkClick r:id="rId6"/>
              </a:rPr>
              <a:t>Социальная психология</a:t>
            </a:r>
            <a:r>
              <a:rPr lang="ru-RU" sz="2200" smtClean="0">
                <a:latin typeface="Times New Roman" pitchFamily="18" charset="0"/>
                <a:cs typeface="Times New Roman" pitchFamily="18" charset="0"/>
              </a:rPr>
              <a:t> : учеб. пособие /Л. Д. Столяренко, С. И. Самыгин. - Ростов н/Д : Феникс, 2009.</a:t>
            </a:r>
          </a:p>
          <a:p>
            <a:pPr>
              <a:lnSpc>
                <a:spcPct val="80000"/>
              </a:lnSpc>
            </a:pPr>
            <a:r>
              <a:rPr lang="ru-RU" sz="2200" smtClean="0">
                <a:latin typeface="Times New Roman" pitchFamily="18" charset="0"/>
                <a:cs typeface="Times New Roman" pitchFamily="18" charset="0"/>
                <a:hlinkClick r:id="rId7"/>
              </a:rPr>
              <a:t>Социальная психология</a:t>
            </a:r>
            <a:r>
              <a:rPr lang="ru-RU" sz="2200" smtClean="0">
                <a:latin typeface="Times New Roman" pitchFamily="18" charset="0"/>
                <a:cs typeface="Times New Roman" pitchFamily="18" charset="0"/>
              </a:rPr>
              <a:t> /Д. Майерс ; пер. с англ. З. Замчук</a:t>
            </a:r>
            <a:r>
              <a:rPr lang="en-US" sz="2200" smtClean="0">
                <a:latin typeface="Times New Roman" pitchFamily="18" charset="0"/>
                <a:cs typeface="Times New Roman" pitchFamily="18" charset="0"/>
              </a:rPr>
              <a:t>. - </a:t>
            </a:r>
            <a:r>
              <a:rPr lang="ru-RU" sz="2200" smtClean="0">
                <a:latin typeface="Times New Roman" pitchFamily="18" charset="0"/>
                <a:cs typeface="Times New Roman" pitchFamily="18" charset="0"/>
              </a:rPr>
              <a:t>СПб. : Питер, 2012</a:t>
            </a:r>
            <a:r>
              <a:rPr lang="en-US" sz="2200" smtClean="0"/>
              <a:t>.</a:t>
            </a:r>
            <a:endParaRPr lang="ru-RU" sz="22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Wingdings 2" pitchFamily="18" charset="2"/>
              <a:buNone/>
            </a:pPr>
            <a:r>
              <a:rPr lang="ru-RU" smtClean="0"/>
              <a:t>Спасибо за внимание!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i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Период антагонизма</a:t>
            </a:r>
            <a:r>
              <a:rPr lang="ru-RU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проявляется как следствие высокой напряженности;</a:t>
            </a:r>
          </a:p>
          <a:p>
            <a:r>
              <a:rPr lang="ru-RU" i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Период несовместимости</a:t>
            </a:r>
            <a:r>
              <a:rPr lang="ru-RU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- следствие высокой напряженности. Это собственно и есть конфликт.</a:t>
            </a:r>
          </a:p>
          <a:p>
            <a:endParaRPr lang="ru-RU" smtClean="0"/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f4b958d4b697be13c832aa4423eeb52bb36d5f3c"/>
</p:tagLst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Трек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982</TotalTime>
  <Words>2617</Words>
  <Application>Microsoft Office PowerPoint</Application>
  <PresentationFormat>Экран (4:3)</PresentationFormat>
  <Paragraphs>346</Paragraphs>
  <Slides>83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83</vt:i4>
      </vt:variant>
    </vt:vector>
  </HeadingPairs>
  <TitlesOfParts>
    <vt:vector size="84" baseType="lpstr">
      <vt:lpstr>Трек</vt:lpstr>
      <vt:lpstr>Федеральное государственное бюджетное образовательное учреждение высшего образования "Красноярский государственный медицинский университет имени профессора В.Ф.Войно-Ясенецкого" Министерства здравоохранения Российской    Факультет клинической психологии   Кафедра клинической психологии и психотерапии с курсом ПО   Тема: Психология конфликта  </vt:lpstr>
      <vt:lpstr>ПЛАН</vt:lpstr>
      <vt:lpstr>СТРУКТУРА КОНФЛИКТА</vt:lpstr>
      <vt:lpstr>СТРУКТУРА КОНФЛИКТА</vt:lpstr>
      <vt:lpstr>Конфликты, несмотря на свою специфику и многообразие, в целом имеют общие стадии протекания: </vt:lpstr>
      <vt:lpstr>Этапы конфликта</vt:lpstr>
      <vt:lpstr>1. Предконфликтная ситуация</vt:lpstr>
      <vt:lpstr>Презентация PowerPoint</vt:lpstr>
      <vt:lpstr>Презентация PowerPoint</vt:lpstr>
      <vt:lpstr>Профилактика конфликта на этом этапе включает следующие действия со стороны его участников: </vt:lpstr>
      <vt:lpstr>Презентация PowerPoint</vt:lpstr>
      <vt:lpstr>Презентация PowerPoint</vt:lpstr>
      <vt:lpstr>признаками конфликтных действий являются: </vt:lpstr>
      <vt:lpstr>Презентация PowerPoint</vt:lpstr>
      <vt:lpstr>Инцидент — это случай, который инициирует открытое противоборство сторон.</vt:lpstr>
      <vt:lpstr>Эскалация конфликта —</vt:lpstr>
      <vt:lpstr>Этап эскалации конфликта характеризуется следующими особенностями: </vt:lpstr>
      <vt:lpstr>Презентация PowerPoint</vt:lpstr>
      <vt:lpstr>Презентация PowerPoint</vt:lpstr>
      <vt:lpstr>Презентация PowerPoint</vt:lpstr>
      <vt:lpstr>Причина Конфликта, Конфликтная ситуация, Конфликт</vt:lpstr>
      <vt:lpstr>ПРИЧИНЫ КОНФЛИКТА</vt:lpstr>
      <vt:lpstr>Презентация PowerPoint</vt:lpstr>
      <vt:lpstr>КОНФЛИКТНАЯ СИТУАЦИЯ, ИНЦИНДЕНТ</vt:lpstr>
      <vt:lpstr>ТИПЫ КОНФЛИКТНЫХ СИТУАЦИЙ</vt:lpstr>
      <vt:lpstr>ТИПЫ КОНФЛИКТНЫХ СИТУАЦИЙ</vt:lpstr>
      <vt:lpstr>ТИПЫ КОНФЛИКТНЫХ СИТУАЦИЙ</vt:lpstr>
      <vt:lpstr>ТИПЫ КОНФЛИКТНЫХ СИТУАЦИЙ</vt:lpstr>
      <vt:lpstr>ТИПЫ КОНФЛИКТНЫХ СИТУАЦИЙ</vt:lpstr>
      <vt:lpstr>ФАЗЫ КОНФЛИКТА</vt:lpstr>
      <vt:lpstr>Презентация PowerPoint</vt:lpstr>
      <vt:lpstr>Презентация PowerPoint</vt:lpstr>
      <vt:lpstr>Содержание фаз конфликта</vt:lpstr>
      <vt:lpstr>Презентация PowerPoint</vt:lpstr>
      <vt:lpstr>Презентация PowerPoint</vt:lpstr>
      <vt:lpstr>Презентация PowerPoint</vt:lpstr>
      <vt:lpstr>КОНФЛИКТОГЕНЫ  это слова, действия (или отсутствие действий), которые могут привести к конфликту. </vt:lpstr>
      <vt:lpstr>Презентация PowerPoint</vt:lpstr>
      <vt:lpstr>Управление конфликтом </vt:lpstr>
      <vt:lpstr>прогнозирование конфликтов и оценка их функциональной направленности</vt:lpstr>
      <vt:lpstr>прогнозирование конфликтов</vt:lpstr>
      <vt:lpstr>предупреждение или стимулирование конфликта </vt:lpstr>
      <vt:lpstr>Предупреждение конфликта</vt:lpstr>
      <vt:lpstr>Стимулирование конфликта</vt:lpstr>
      <vt:lpstr>Стимулирование конфликта</vt:lpstr>
      <vt:lpstr>Регулирование конфликта</vt:lpstr>
      <vt:lpstr>Этапы регулирования конфликта</vt:lpstr>
      <vt:lpstr>Презентация PowerPoint</vt:lpstr>
      <vt:lpstr>РАЗРЕШЕНИЕ КОНФЛИКТА</vt:lpstr>
      <vt:lpstr>Разрешение конфликта</vt:lpstr>
      <vt:lpstr>Межличностный конфликт</vt:lpstr>
      <vt:lpstr>Сферы межличностных конфликтов</vt:lpstr>
      <vt:lpstr>Групповой конфликт</vt:lpstr>
      <vt:lpstr>Групповой конфликт</vt:lpstr>
      <vt:lpstr>Особенности конфликта  «Личность - группа»</vt:lpstr>
      <vt:lpstr>Особенности конфликта  «Личность - группа»</vt:lpstr>
      <vt:lpstr>Особенности конфликта  «Личность - группа»</vt:lpstr>
      <vt:lpstr>Особенности конфликта  «Личность - группа»</vt:lpstr>
      <vt:lpstr>Особенности конфликта  «Личность - группа»</vt:lpstr>
      <vt:lpstr>Особенности конфликта  «Личность - группа»</vt:lpstr>
      <vt:lpstr>Классификация конфликтов «Личность-группа»</vt:lpstr>
      <vt:lpstr>Классификация конфликтов «Личность-группа»</vt:lpstr>
      <vt:lpstr>Классификация конфликтов «Личность-группа»</vt:lpstr>
      <vt:lpstr>Управление конфликтом типа «Личность -группа»</vt:lpstr>
      <vt:lpstr>Управление конфликтом типа «Личность -группа»</vt:lpstr>
      <vt:lpstr>Управление конфликтом типа «Личность -группа»</vt:lpstr>
      <vt:lpstr>Управление конфликтом типа «Личность -группа»</vt:lpstr>
      <vt:lpstr>Межгрупповые конфликты</vt:lpstr>
      <vt:lpstr>Особенности межгрупповых конфликты</vt:lpstr>
      <vt:lpstr>Особенности межгрупповых конфликты</vt:lpstr>
      <vt:lpstr>Особенности межгрупповых конфликты</vt:lpstr>
      <vt:lpstr>Классификация межгрупповых конфликтов</vt:lpstr>
      <vt:lpstr>Классификация межгрупповых конфликтов</vt:lpstr>
      <vt:lpstr>Классификация межгрупповых конфликтов</vt:lpstr>
      <vt:lpstr>Классификация межгрупповых конфликтов</vt:lpstr>
      <vt:lpstr>Классификация межгрупповых конфликтов</vt:lpstr>
      <vt:lpstr>Классификация межгрупповых конфликтов</vt:lpstr>
      <vt:lpstr>Управление межгрупповыми конфликтами</vt:lpstr>
      <vt:lpstr>Управление межгрупповыми конфликтами</vt:lpstr>
      <vt:lpstr>Управление межгрупповыми конфликтами</vt:lpstr>
      <vt:lpstr>Управление межгрупповыми конфликтами</vt:lpstr>
      <vt:lpstr>Рекомендуемая литература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Самсунг</dc:creator>
  <cp:lastModifiedBy>КОЛКОВА</cp:lastModifiedBy>
  <cp:revision>205</cp:revision>
  <dcterms:created xsi:type="dcterms:W3CDTF">2013-12-03T02:10:55Z</dcterms:created>
  <dcterms:modified xsi:type="dcterms:W3CDTF">2016-11-22T08:27:51Z</dcterms:modified>
</cp:coreProperties>
</file>