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6" r:id="rId10"/>
    <p:sldId id="264" r:id="rId11"/>
    <p:sldId id="265" r:id="rId12"/>
    <p:sldId id="267" r:id="rId13"/>
    <p:sldId id="268" r:id="rId14"/>
    <p:sldId id="270" r:id="rId15"/>
    <p:sldId id="271" r:id="rId16"/>
    <p:sldId id="272" r:id="rId17"/>
    <p:sldId id="269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348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E4EC5506-274C-43A7-AFA0-7B9B2BF5DA86}" type="datetimeFigureOut">
              <a:rPr lang="ru-RU" smtClean="0"/>
              <a:t>20.06.2020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267C1941-D103-46B3-AFCE-62A0070DC7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682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5506-274C-43A7-AFA0-7B9B2BF5DA86}" type="datetimeFigureOut">
              <a:rPr lang="ru-RU" smtClean="0"/>
              <a:t>20.06.2020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1941-D103-46B3-AFCE-62A0070DC7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061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5506-274C-43A7-AFA0-7B9B2BF5DA86}" type="datetimeFigureOut">
              <a:rPr lang="ru-RU" smtClean="0"/>
              <a:t>20.06.2020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1941-D103-46B3-AFCE-62A0070DC7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448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5506-274C-43A7-AFA0-7B9B2BF5DA86}" type="datetimeFigureOut">
              <a:rPr lang="ru-RU" smtClean="0"/>
              <a:t>20.06.2020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1941-D103-46B3-AFCE-62A0070DC7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064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5506-274C-43A7-AFA0-7B9B2BF5DA86}" type="datetimeFigureOut">
              <a:rPr lang="ru-RU" smtClean="0"/>
              <a:t>20.06.2020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1941-D103-46B3-AFCE-62A0070DC7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926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5506-274C-43A7-AFA0-7B9B2BF5DA86}" type="datetimeFigureOut">
              <a:rPr lang="ru-RU" smtClean="0"/>
              <a:t>20.06.2020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1941-D103-46B3-AFCE-62A0070DC7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147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5506-274C-43A7-AFA0-7B9B2BF5DA86}" type="datetimeFigureOut">
              <a:rPr lang="ru-RU" smtClean="0"/>
              <a:t>20.06.2020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1941-D103-46B3-AFCE-62A0070DC7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299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E4EC5506-274C-43A7-AFA0-7B9B2BF5DA86}" type="datetimeFigureOut">
              <a:rPr lang="ru-RU" smtClean="0"/>
              <a:t>20.06.2020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1941-D103-46B3-AFCE-62A0070DC7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122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E4EC5506-274C-43A7-AFA0-7B9B2BF5DA86}" type="datetimeFigureOut">
              <a:rPr lang="ru-RU" smtClean="0"/>
              <a:t>20.06.2020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1941-D103-46B3-AFCE-62A0070DC7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977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5506-274C-43A7-AFA0-7B9B2BF5DA86}" type="datetimeFigureOut">
              <a:rPr lang="ru-RU" smtClean="0"/>
              <a:t>20.06.2020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1941-D103-46B3-AFCE-62A0070DC7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891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5506-274C-43A7-AFA0-7B9B2BF5DA86}" type="datetimeFigureOut">
              <a:rPr lang="ru-RU" smtClean="0"/>
              <a:t>20.06.2020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1941-D103-46B3-AFCE-62A0070DC7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326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5506-274C-43A7-AFA0-7B9B2BF5DA86}" type="datetimeFigureOut">
              <a:rPr lang="ru-RU" smtClean="0"/>
              <a:t>20.06.2020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1941-D103-46B3-AFCE-62A0070DC7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646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5506-274C-43A7-AFA0-7B9B2BF5DA86}" type="datetimeFigureOut">
              <a:rPr lang="ru-RU" smtClean="0"/>
              <a:t>20.06.2020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1941-D103-46B3-AFCE-62A0070DC7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812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5506-274C-43A7-AFA0-7B9B2BF5DA86}" type="datetimeFigureOut">
              <a:rPr lang="ru-RU" smtClean="0"/>
              <a:t>20.06.2020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1941-D103-46B3-AFCE-62A0070DC7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297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5506-274C-43A7-AFA0-7B9B2BF5DA86}" type="datetimeFigureOut">
              <a:rPr lang="ru-RU" smtClean="0"/>
              <a:t>20.06.2020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1941-D103-46B3-AFCE-62A0070DC7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91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5506-274C-43A7-AFA0-7B9B2BF5DA86}" type="datetimeFigureOut">
              <a:rPr lang="ru-RU" smtClean="0"/>
              <a:t>20.06.2020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1941-D103-46B3-AFCE-62A0070DC7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123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C5506-274C-43A7-AFA0-7B9B2BF5DA86}" type="datetimeFigureOut">
              <a:rPr lang="ru-RU" smtClean="0"/>
              <a:t>20.06.2020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1941-D103-46B3-AFCE-62A0070DC7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264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E4EC5506-274C-43A7-AFA0-7B9B2BF5DA86}" type="datetimeFigureOut">
              <a:rPr lang="ru-RU" smtClean="0"/>
              <a:t>20.06.2020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267C1941-D103-46B3-AFCE-62A0070DC7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11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44847" y="2099733"/>
            <a:ext cx="7635765" cy="1820417"/>
          </a:xfrm>
        </p:spPr>
        <p:txBody>
          <a:bodyPr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Современные методы исследования туберкулёза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709434" y="4777381"/>
            <a:ext cx="2842787" cy="1261280"/>
          </a:xfrm>
        </p:spPr>
        <p:txBody>
          <a:bodyPr/>
          <a:lstStyle/>
          <a:p>
            <a:pPr algn="r"/>
            <a:r>
              <a:rPr lang="ru-RU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</a:t>
            </a:r>
            <a:r>
              <a:rPr lang="ru-RU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ванова А.С.</a:t>
            </a:r>
          </a:p>
          <a:p>
            <a:pPr algn="r"/>
            <a:r>
              <a:rPr lang="ru-RU" cap="none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307-1 гр.</a:t>
            </a:r>
            <a:endParaRPr lang="ru-RU" cap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2507" y="780837"/>
            <a:ext cx="10275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едеральное государственное бюджетное образовательное учреждение высшего образования "Красноярский государственный медицинский университет имени профессора В.Ф.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Войно-Ясенецкого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Министерства здравоохранения Российской Федерации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880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иммуноблота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5825" y="2603500"/>
            <a:ext cx="10306049" cy="3416300"/>
          </a:xfrm>
        </p:spPr>
        <p:txBody>
          <a:bodyPr>
            <a:normAutofit/>
          </a:bodyPr>
          <a:lstStyle/>
          <a:p>
            <a:pPr marL="0" indent="457200" algn="just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иммуноблота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относится к подтверждающим методам диагностики наличия инфекционного процесса, поскольку позволяет выявлять одновременно несколько видов антител различных классов иммуноглобулинов к различным белкам бактерий.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Разновидностью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иммуноблота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можно считать метод TB-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Spot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где в качестве антигенов используются два вещества, довольно специфичных именно для микобактерий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липоарабиноманнан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белок весом 38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При наличии антител к микобактериям туберкулеза в сыворотке крови происходит их связывание с данными белками, сопровождающееся характерной окраской.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631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Бактериологический метод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0100" y="2286000"/>
            <a:ext cx="10960351" cy="3688532"/>
          </a:xfrm>
        </p:spPr>
        <p:txBody>
          <a:bodyPr>
            <a:normAutofit/>
          </a:bodyPr>
          <a:lstStyle/>
          <a:p>
            <a:pPr marL="0" indent="457200" algn="just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Бактериологический метод (посев материала на специальные среды) обнаружения микобактерий туберкулеза является высокоспецифичным методом, но имеет существенный недостаток: для идентификации бактерии при посеве на классические среды требуется около 4-8 недель.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выделения микобактерий обладает большей чувствительностью по сравнению с микроскопическим методом и позволяет после обнаружения микобактерий провести исследование по определению чувствительности к противотуберкулезным препаратам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новых питательных сред и специализированного бактериологического оборудования позволяет определить рост микобактерий уже через 2 недели.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592" y="4832832"/>
            <a:ext cx="27717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53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Цитологические и гистологические методы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3504" y="2622550"/>
            <a:ext cx="10207145" cy="3416300"/>
          </a:xfrm>
        </p:spPr>
        <p:txBody>
          <a:bodyPr>
            <a:normAutofit/>
          </a:bodyPr>
          <a:lstStyle/>
          <a:p>
            <a:pPr marL="0" indent="457200" algn="just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Цитологические и гистологические методы диагностики туберкулеза позволяют выявить характерные морфологические признаки наличия заболевания. Обнаружение клеток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Лангханса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может свидетельствовать о наличии туберкулеза.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150" t="19742" r="28638" b="18027"/>
          <a:stretch/>
        </p:blipFill>
        <p:spPr>
          <a:xfrm>
            <a:off x="4764135" y="4429125"/>
            <a:ext cx="2014932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13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Реакция Манту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1277" y="2477229"/>
            <a:ext cx="4169521" cy="3435350"/>
          </a:xfrm>
        </p:spPr>
        <p:txBody>
          <a:bodyPr>
            <a:normAutofit lnSpcReduction="10000"/>
          </a:bodyPr>
          <a:lstStyle/>
          <a:p>
            <a:pPr marL="0" indent="457200" algn="just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самых ранних методов диагностики туберкулеза является реакция Манту (с 1908 года). Суть этой реакции заключается во введении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внутрикожно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туберкулина, представляющего собой очищенную смесь убитых культур микобактерий человека и бычьего вида. Результат пробы оценивают по величине инфильтрата через трое суток.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1522" y="5070036"/>
            <a:ext cx="2333521" cy="15307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128" y="2391504"/>
            <a:ext cx="3523408" cy="438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69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4504" y="945093"/>
            <a:ext cx="8761413" cy="706964"/>
          </a:xfrm>
        </p:spPr>
        <p:txBody>
          <a:bodyPr/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Диаскинтест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3005" y="2686050"/>
            <a:ext cx="4064746" cy="3257550"/>
          </a:xfrm>
        </p:spPr>
        <p:txBody>
          <a:bodyPr>
            <a:normAutofit/>
          </a:bodyPr>
          <a:lstStyle/>
          <a:p>
            <a:pPr marL="0" indent="457200" algn="just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диаскинтеста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заключается во внутрикожном введении двух белков, присутствующих у микобактерий опасных для человека, с последующей оценкой реакции в месте введения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210" y="2468166"/>
            <a:ext cx="5268912" cy="395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65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Квантифероновый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581276"/>
            <a:ext cx="3533775" cy="3124200"/>
          </a:xfrm>
        </p:spPr>
        <p:txBody>
          <a:bodyPr/>
          <a:lstStyle/>
          <a:p>
            <a:pPr marL="0" indent="457200" algn="just">
              <a:spcBef>
                <a:spcPts val="0"/>
              </a:spcBef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Квантифероновый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тест проводится в пробирке крови взятой у пациента. Тест основан на способности белков, выделенных из микобактерий туберкулеза, стимулировать выработку гамма-интерферона сенсибилизированными Т-лимфоцитами человека, то есть инфицированного пациента.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863" t="18880" r="12598" b="21354"/>
          <a:stretch/>
        </p:blipFill>
        <p:spPr>
          <a:xfrm>
            <a:off x="4467226" y="2581276"/>
            <a:ext cx="7486278" cy="38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25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аключение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4954" y="2603499"/>
            <a:ext cx="10284571" cy="3654425"/>
          </a:xfrm>
        </p:spPr>
        <p:txBody>
          <a:bodyPr>
            <a:normAutofit/>
          </a:bodyPr>
          <a:lstStyle/>
          <a:p>
            <a:pPr marL="0" indent="457200" algn="just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Накопленный опыт в лечении туберкулеза свидетельствует о трудностях диагностики этого заболевания. Применение одного метода часто бывает недостаточно, поэтому существует необходимость использования различных приемов из арсенала инструментальных и лабораторных способов. Следует учитывать, что каждый из методов имеет свои недостатки, а их сочетание может привести к более достоверному заключению.</a:t>
            </a:r>
          </a:p>
        </p:txBody>
      </p:sp>
    </p:spTree>
    <p:extLst>
      <p:ext uri="{BB962C8B-B14F-4D97-AF65-F5344CB8AC3E}">
        <p14:creationId xmlns:p14="http://schemas.microsoft.com/office/powerpoint/2010/main" val="849083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41552" y="2797521"/>
            <a:ext cx="6953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 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834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Введение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4954" y="2603500"/>
            <a:ext cx="10053236" cy="3416300"/>
          </a:xfrm>
        </p:spPr>
        <p:txBody>
          <a:bodyPr>
            <a:normAutofit/>
          </a:bodyPr>
          <a:lstStyle/>
          <a:p>
            <a:pPr marL="0" indent="457200" algn="just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Туберкулез — хроническое инфекционное заболевание, вызываемое микобактерией туберкулеза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Mycobacterium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tuberculosis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Микобактерия была открыта в 1882 году немецким бактериологом Р. Кохом, поэтому ее часто называют палочкой Коха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54" y="4508626"/>
            <a:ext cx="2798676" cy="20143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" r="53362" b="-152"/>
          <a:stretch/>
        </p:blipFill>
        <p:spPr>
          <a:xfrm>
            <a:off x="5192162" y="4508626"/>
            <a:ext cx="2231680" cy="199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29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Механизм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заражения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7774" y="2616450"/>
            <a:ext cx="10456753" cy="3403349"/>
          </a:xfrm>
        </p:spPr>
        <p:txBody>
          <a:bodyPr>
            <a:normAutofit/>
          </a:bodyPr>
          <a:lstStyle/>
          <a:p>
            <a:pPr marL="0" indent="457200" algn="just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проникновения в организм человека микобактерии инфицируют макрофагов, образуя в дальнейшем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микобактериальные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фагосомы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Микобактерии противодействуют дальнейшему превращению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фагосомы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нарушая процессы лизиса бактериальной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клетки.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защиты позволяет микобактериям выживать в клетках хозяина. Находясь в макрофаге, микобактерии размножаются. После гибели макрофага, бактерии попадают во внеклеточную среду. Дальнейшее существование бактерий зависит от иммунных свойств организма — активности макрофагов и Т-лимфоцитов.</a:t>
            </a:r>
          </a:p>
        </p:txBody>
      </p:sp>
    </p:spTree>
    <p:extLst>
      <p:ext uri="{BB962C8B-B14F-4D97-AF65-F5344CB8AC3E}">
        <p14:creationId xmlns:p14="http://schemas.microsoft.com/office/powerpoint/2010/main" val="3818660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Устойчивость микобактерий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0615" y="2634557"/>
            <a:ext cx="10167040" cy="3775296"/>
          </a:xfrm>
        </p:spPr>
        <p:txBody>
          <a:bodyPr>
            <a:normAutofit/>
          </a:bodyPr>
          <a:lstStyle/>
          <a:p>
            <a:pPr marL="0" indent="457200" algn="just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Микобактерии чрезвычайно устойчивы во внешней среде. В высохшей мокроте и в пыли они могут находиться до 1 года, в почве до полугода. 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Важной особенностью микобактерий является их свойство долгое время находиться в организме человека в латентном состоянии. При определенных ситуациях латентная фаза, протекающая без клинических проявлений, может перейти в активную форму. Скрытое протекание инфекции и стертость клинических проявлений существенно затрудняют раннюю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выявляемость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заболевания. Именно поэтому диагностика латентного туберкулеза является крайне важной.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655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Лабораторные тесты для выявления микобактерий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9133" y="2603500"/>
            <a:ext cx="10302844" cy="3416300"/>
          </a:xfrm>
        </p:spPr>
        <p:txBody>
          <a:bodyPr>
            <a:normAutofit/>
          </a:bodyPr>
          <a:lstStyle/>
          <a:p>
            <a:pPr marL="0" indent="457200" algn="just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Разработано большое количество лабораторных тестов для идентификации микобактерий туберкулеза в различных биологических жидкостях и тканях. Основными являются микроскопия биологических жидкостей с окраской мазков по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Цилю-Нильсену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бактериологический посев, серологические методы исследования, применение метода полимеразной цепной реакции (ПЦР).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593" y="4334412"/>
            <a:ext cx="2625316" cy="168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66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Микроскопический метод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796" y="2603500"/>
            <a:ext cx="10864157" cy="3416300"/>
          </a:xfrm>
        </p:spPr>
        <p:txBody>
          <a:bodyPr>
            <a:normAutofit/>
          </a:bodyPr>
          <a:lstStyle/>
          <a:p>
            <a:pPr marL="0" indent="457200" algn="just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Микроскопический способ выявления микобактерий основан на их способности окрашиваться в красный цвет при использовании специальных красителей, тогда как другая микрофлора приобретает при этом синий цвет. Повышение чувствительности микроскопического метода можно увеличить, применяя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люминисцентную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микроскопию.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Недостатком метода является его низкая чувствительность, поскольку для выявления микобактерий требуется их достаточное содержание в исследуемом образце.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605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Антитела туберкулёза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8721" y="2516863"/>
            <a:ext cx="10404129" cy="3893462"/>
          </a:xfrm>
        </p:spPr>
        <p:txBody>
          <a:bodyPr>
            <a:normAutofit/>
          </a:bodyPr>
          <a:lstStyle/>
          <a:p>
            <a:pPr marL="0" indent="457200" algn="just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Первыми антителами, появляющимися в крови, являются антитела класса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IgM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Как правило, они выявляются в сыворотке крови через 2-3 недели после встречи с инфекцией и могут обнаруживаться на протяжении двух лет. Большинство тестов на основе ИФА технологий разработано для выявления антител класса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IgG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суммарных антител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IgG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IgA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IgM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Микобактерия туберкулеза имеет в своем составе различные вещества (антигены), на которые организм человека вырабатывает антитела. Чем специфичнее/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уникальнее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бактериальный антиген, тем специфичнее будут образоваться на этот антиген антитела.</a:t>
            </a:r>
          </a:p>
        </p:txBody>
      </p:sp>
    </p:spTree>
    <p:extLst>
      <p:ext uri="{BB962C8B-B14F-4D97-AF65-F5344CB8AC3E}">
        <p14:creationId xmlns:p14="http://schemas.microsoft.com/office/powerpoint/2010/main" val="2926012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Серологические методы диагностики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2507" y="2408222"/>
            <a:ext cx="10366218" cy="3965418"/>
          </a:xfrm>
        </p:spPr>
        <p:txBody>
          <a:bodyPr>
            <a:normAutofit/>
          </a:bodyPr>
          <a:lstStyle/>
          <a:p>
            <a:pPr marL="0" indent="457200" algn="just"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человека с бациллой туберкулеза, как и с любым другим чужеродными агентом (вирусы, бактерии, глистная инвазия), иммунная система человека начинает вырабатывать специфические белки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—антитела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классов 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IgM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IgA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IgG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циркулируют в кровеносном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русле, блокирующие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жизнедеятельность бактерий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457200" algn="just">
              <a:spcBef>
                <a:spcPts val="0"/>
              </a:spcBef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современным методам серологической диагностики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относятся: </a:t>
            </a:r>
          </a:p>
          <a:p>
            <a:pPr marL="0" indent="457200" algn="just">
              <a:spcBef>
                <a:spcPts val="0"/>
              </a:spcBef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ИФА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(иммуноферментное исследование),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радиоиммунный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анализ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algn="just">
              <a:spcBef>
                <a:spcPts val="0"/>
              </a:spcBef>
            </a:pP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Иммунохроматографические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Hexagon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TB, TB Check-1),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иммуноблот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159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полимеразной цепной реакции (ПЦР)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9626" y="2603500"/>
            <a:ext cx="5200649" cy="3416300"/>
          </a:xfrm>
        </p:spPr>
        <p:txBody>
          <a:bodyPr>
            <a:noAutofit/>
          </a:bodyPr>
          <a:lstStyle/>
          <a:p>
            <a:pPr marL="0" indent="457200" algn="just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расшифровки ДНК микобактерий туберкулеза и введения в лабораторную практику метода полимеразной цепной реакции (ПЦР), данный способ стал широко применяться в диагностике этого заболевания. Метод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высокоспецифичен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позволяет проводить исследования небольшого количества материала. По оценкам ряда исследователей, метод ПЦР по чувствительности и специфичности превосходит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культуральный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 диагностики при внелегочных формах туберкулеза.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66" t="14445" r="26389" b="6667"/>
          <a:stretch/>
        </p:blipFill>
        <p:spPr>
          <a:xfrm>
            <a:off x="6543675" y="2686050"/>
            <a:ext cx="493395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206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69</TotalTime>
  <Words>916</Words>
  <Application>Microsoft Office PowerPoint</Application>
  <PresentationFormat>Широкоэкранный</PresentationFormat>
  <Paragraphs>47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Century Gothic</vt:lpstr>
      <vt:lpstr>Times New Roman</vt:lpstr>
      <vt:lpstr>Wingdings 3</vt:lpstr>
      <vt:lpstr>Ион (конференц-зал)</vt:lpstr>
      <vt:lpstr>Тема: Современные методы исследования туберкулёза </vt:lpstr>
      <vt:lpstr> Введение </vt:lpstr>
      <vt:lpstr> Механизм заражения </vt:lpstr>
      <vt:lpstr>Устойчивость микобактерий</vt:lpstr>
      <vt:lpstr>Лабораторные тесты для выявления микобактерий</vt:lpstr>
      <vt:lpstr>Микроскопический метод</vt:lpstr>
      <vt:lpstr>Антитела туберкулёза </vt:lpstr>
      <vt:lpstr>Серологические методы диагностики</vt:lpstr>
      <vt:lpstr>Метод полимеразной цепной реакции (ПЦР)</vt:lpstr>
      <vt:lpstr>Метод иммуноблота </vt:lpstr>
      <vt:lpstr>Бактериологический метод</vt:lpstr>
      <vt:lpstr>Цитологические и гистологические методы</vt:lpstr>
      <vt:lpstr>Реакция Манту</vt:lpstr>
      <vt:lpstr>Диаскинтест</vt:lpstr>
      <vt:lpstr>Квантифероновый тест</vt:lpstr>
      <vt:lpstr>Заключение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Совершенствование нападающего удара в волейболе </dc:title>
  <dc:creator>Admin</dc:creator>
  <cp:lastModifiedBy>Давыдов</cp:lastModifiedBy>
  <cp:revision>8</cp:revision>
  <dcterms:created xsi:type="dcterms:W3CDTF">2020-03-24T04:08:35Z</dcterms:created>
  <dcterms:modified xsi:type="dcterms:W3CDTF">2020-06-20T06:06:13Z</dcterms:modified>
</cp:coreProperties>
</file>