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02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B4C71EC6-210F-42DE-9C53-41977AD35B3D}" type="datetimeFigureOut">
              <a:rPr lang="ru-RU" smtClean="0"/>
              <a:t>16.04.2019</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B4C71EC6-210F-42DE-9C53-41977AD35B3D}" type="datetimeFigureOut">
              <a:rPr lang="ru-RU" smtClean="0"/>
              <a:t>16.04.2019</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B4C71EC6-210F-42DE-9C53-41977AD35B3D}" type="datetimeFigureOut">
              <a:rPr lang="ru-RU" smtClean="0"/>
              <a:t>16.04.2019</a:t>
            </a:fld>
            <a:endParaRPr lang="ru-RU"/>
          </a:p>
        </p:txBody>
      </p:sp>
      <p:sp>
        <p:nvSpPr>
          <p:cNvPr id="13" name="Slide Number Placeholder 12"/>
          <p:cNvSpPr>
            <a:spLocks noGrp="1"/>
          </p:cNvSpPr>
          <p:nvPr>
            <p:ph type="sldNum" sz="quarter" idx="11"/>
          </p:nvPr>
        </p:nvSpPr>
        <p:spPr/>
        <p:txBody>
          <a:bodyPr/>
          <a:lstStyle/>
          <a:p>
            <a:fld id="{B19B0651-EE4F-4900-A07F-96A6BFA9D0F0}"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4C71EC6-210F-42DE-9C53-41977AD35B3D}" type="datetimeFigureOut">
              <a:rPr lang="ru-RU" smtClean="0"/>
              <a:t>16.04.2019</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B4C71EC6-210F-42DE-9C53-41977AD35B3D}" type="datetimeFigureOut">
              <a:rPr lang="ru-RU" smtClean="0"/>
              <a:t>16.04.2019</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16.04.2019</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16.04.2019</a:t>
            </a:fld>
            <a:endParaRPr lang="ru-RU"/>
          </a:p>
        </p:txBody>
      </p:sp>
      <p:sp>
        <p:nvSpPr>
          <p:cNvPr id="6" name="Slide Number Placeholder 5"/>
          <p:cNvSpPr>
            <a:spLocks noGrp="1"/>
          </p:cNvSpPr>
          <p:nvPr>
            <p:ph type="sldNum" sz="quarter" idx="11"/>
          </p:nvPr>
        </p:nvSpPr>
        <p:spPr/>
        <p:txBody>
          <a:bodyPr/>
          <a:lstStyle/>
          <a:p>
            <a:fld id="{B19B0651-EE4F-4900-A07F-96A6BFA9D0F0}"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B4C71EC6-210F-42DE-9C53-41977AD35B3D}" type="datetimeFigureOut">
              <a:rPr lang="ru-RU" smtClean="0"/>
              <a:t>16.04.2019</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B4C71EC6-210F-42DE-9C53-41977AD35B3D}" type="datetimeFigureOut">
              <a:rPr lang="ru-RU" smtClean="0"/>
              <a:t>16.04.2019</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4C71EC6-210F-42DE-9C53-41977AD35B3D}" type="datetimeFigureOut">
              <a:rPr lang="ru-RU" smtClean="0"/>
              <a:t>16.04.2019</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0"/>
            <a:ext cx="7543800" cy="1383010"/>
          </a:xfrm>
        </p:spPr>
        <p:txBody>
          <a:bodyPr/>
          <a:lstStyle/>
          <a:p>
            <a:r>
              <a:rPr lang="ru-RU" sz="3600" dirty="0" smtClean="0"/>
              <a:t>Параллелометрия, </a:t>
            </a:r>
            <a:r>
              <a:rPr lang="ru-RU" sz="3600" dirty="0"/>
              <a:t>методы её определения.</a:t>
            </a:r>
          </a:p>
        </p:txBody>
      </p:sp>
      <p:sp>
        <p:nvSpPr>
          <p:cNvPr id="3" name="Подзаголовок 2"/>
          <p:cNvSpPr>
            <a:spLocks noGrp="1"/>
          </p:cNvSpPr>
          <p:nvPr>
            <p:ph type="subTitle" idx="1"/>
          </p:nvPr>
        </p:nvSpPr>
        <p:spPr>
          <a:xfrm>
            <a:off x="2195736" y="1556792"/>
            <a:ext cx="6172200" cy="3384376"/>
          </a:xfrm>
        </p:spPr>
        <p:txBody>
          <a:bodyPr>
            <a:normAutofit fontScale="92500" lnSpcReduction="10000"/>
          </a:bodyPr>
          <a:lstStyle/>
          <a:p>
            <a:r>
              <a:rPr lang="ru-RU" dirty="0" err="1"/>
              <a:t>Параллелометром</a:t>
            </a:r>
            <a:r>
              <a:rPr lang="ru-RU" dirty="0"/>
              <a:t> называется аппарат, предназначенный для определения параллельности стенок опорных зубов, нанесения на них межевой линии и определения вида и места расположения элементов </a:t>
            </a:r>
            <a:r>
              <a:rPr lang="ru-RU" dirty="0" err="1"/>
              <a:t>кламмеров</a:t>
            </a:r>
            <a:r>
              <a:rPr lang="ru-RU" dirty="0"/>
              <a:t>, что обеспечивает надежную фиксацию протеза и свободное введение и выведение его из полости рта.</a:t>
            </a:r>
          </a:p>
          <a:p>
            <a:r>
              <a:rPr lang="ru-RU" dirty="0"/>
              <a:t>Этот аппарат позволяет получить контакт зуба с вертикальной плоскостью или ее практическим эквивалентом — угольным отметчиком. Впервые </a:t>
            </a:r>
            <a:r>
              <a:rPr lang="ru-RU" dirty="0" err="1"/>
              <a:t>параллелометр</a:t>
            </a:r>
            <a:r>
              <a:rPr lang="ru-RU" dirty="0"/>
              <a:t> в ортопедической стоматологии был применен в 1918 г. </a:t>
            </a:r>
            <a:r>
              <a:rPr lang="ru-RU" dirty="0" err="1"/>
              <a:t>Fortunati</a:t>
            </a:r>
            <a:r>
              <a:rPr lang="ru-RU" dirty="0"/>
              <a:t>.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21" y="4725144"/>
            <a:ext cx="3372485" cy="20378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7716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772816"/>
            <a:ext cx="6516216" cy="3657599"/>
          </a:xfrm>
        </p:spPr>
        <p:txBody>
          <a:bodyPr>
            <a:normAutofit fontScale="85000" lnSpcReduction="20000"/>
          </a:bodyPr>
          <a:lstStyle/>
          <a:p>
            <a:r>
              <a:rPr lang="ru-RU" dirty="0"/>
              <a:t>1) </a:t>
            </a:r>
            <a:r>
              <a:rPr lang="ru-RU" u="sng" dirty="0"/>
              <a:t>Произвольный метод</a:t>
            </a:r>
            <a:r>
              <a:rPr lang="ru-RU" dirty="0"/>
              <a:t>. Модель, отлитую из высокопрочного гипса, устанавливают на столике </a:t>
            </a:r>
            <a:r>
              <a:rPr lang="ru-RU" dirty="0" err="1"/>
              <a:t>параллелометра</a:t>
            </a:r>
            <a:r>
              <a:rPr lang="ru-RU" dirty="0"/>
              <a:t> так, чтобы </a:t>
            </a:r>
            <a:r>
              <a:rPr lang="ru-RU" dirty="0" err="1"/>
              <a:t>окклюзионная</a:t>
            </a:r>
            <a:r>
              <a:rPr lang="ru-RU" dirty="0"/>
              <a:t> плоскость зубов была перпендикулярна стержню грифеля. Затем к каждому опорному зубу подводят грифель </a:t>
            </a:r>
            <a:r>
              <a:rPr lang="ru-RU" dirty="0" err="1"/>
              <a:t>параллелометра</a:t>
            </a:r>
            <a:r>
              <a:rPr lang="ru-RU" dirty="0"/>
              <a:t> и чертят общую обзорную линию или клинический экватор. Линия при данном методе </a:t>
            </a:r>
            <a:r>
              <a:rPr lang="ru-RU" dirty="0" err="1"/>
              <a:t>параллелометрии</a:t>
            </a:r>
            <a:r>
              <a:rPr lang="ru-RU" dirty="0"/>
              <a:t> может не совпадать с анатомическим экватором, т.к. ее положение будет зависеть от естественного наклона зуба, поэтому на отдельных зубах условия для расположения </a:t>
            </a:r>
            <a:r>
              <a:rPr lang="ru-RU" dirty="0" err="1"/>
              <a:t>кламмеров</a:t>
            </a:r>
            <a:r>
              <a:rPr lang="ru-RU" dirty="0"/>
              <a:t> могут быть менее благоприятными. Данный метод </a:t>
            </a:r>
            <a:r>
              <a:rPr lang="ru-RU" dirty="0" err="1"/>
              <a:t>параллелометрии</a:t>
            </a:r>
            <a:r>
              <a:rPr lang="ru-RU" dirty="0"/>
              <a:t> показан только при параллельности вертикальных осей зубов, незначительном наклоне их и минимальном числе </a:t>
            </a:r>
            <a:r>
              <a:rPr lang="ru-RU" dirty="0" err="1"/>
              <a:t>кламмеров</a:t>
            </a:r>
            <a:r>
              <a:rPr lang="ru-RU" dirty="0"/>
              <a:t>.</a:t>
            </a:r>
          </a:p>
        </p:txBody>
      </p:sp>
      <p:sp>
        <p:nvSpPr>
          <p:cNvPr id="2" name="Заголовок 1"/>
          <p:cNvSpPr>
            <a:spLocks noGrp="1"/>
          </p:cNvSpPr>
          <p:nvPr>
            <p:ph type="title"/>
          </p:nvPr>
        </p:nvSpPr>
        <p:spPr>
          <a:xfrm>
            <a:off x="0" y="116632"/>
            <a:ext cx="9144000" cy="914400"/>
          </a:xfrm>
        </p:spPr>
        <p:txBody>
          <a:bodyPr/>
          <a:lstStyle/>
          <a:p>
            <a:r>
              <a:rPr lang="ru-RU" sz="1800" b="1" dirty="0"/>
              <a:t>Известны три метода </a:t>
            </a:r>
            <a:r>
              <a:rPr lang="ru-RU" sz="1800" b="1" dirty="0" err="1"/>
              <a:t>параллелометрии</a:t>
            </a:r>
            <a:r>
              <a:rPr lang="ru-RU" sz="1800" b="1" dirty="0"/>
              <a:t>: произвольный, метод определения среднего наклона продольных осей опорных зубов (метод </a:t>
            </a:r>
            <a:r>
              <a:rPr lang="ru-RU" sz="1800" b="1" dirty="0" err="1"/>
              <a:t>Новака</a:t>
            </a:r>
            <a:r>
              <a:rPr lang="ru-RU" sz="1800" b="1" dirty="0"/>
              <a:t>), метод наклона модели (метод выбора или «логический» метод).</a:t>
            </a:r>
          </a:p>
        </p:txBody>
      </p:sp>
    </p:spTree>
    <p:extLst>
      <p:ext uri="{BB962C8B-B14F-4D97-AF65-F5344CB8AC3E}">
        <p14:creationId xmlns:p14="http://schemas.microsoft.com/office/powerpoint/2010/main" val="2685461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685801"/>
            <a:ext cx="8122096" cy="5623519"/>
          </a:xfrm>
        </p:spPr>
        <p:txBody>
          <a:bodyPr>
            <a:normAutofit fontScale="85000" lnSpcReduction="20000"/>
          </a:bodyPr>
          <a:lstStyle/>
          <a:p>
            <a:r>
              <a:rPr lang="ru-RU" dirty="0"/>
              <a:t>2) </a:t>
            </a:r>
            <a:r>
              <a:rPr lang="ru-RU" u="sng" dirty="0"/>
              <a:t>Метод выявления среднего наклона длинных осей опорных зубов. </a:t>
            </a:r>
            <a:r>
              <a:rPr lang="ru-RU" dirty="0"/>
              <a:t>Грани цоколя модели обрезают так, чтобы они были параллельны друг другу. Модель укрепляют на столике </a:t>
            </a:r>
            <a:r>
              <a:rPr lang="ru-RU" dirty="0" err="1"/>
              <a:t>параллелометра</a:t>
            </a:r>
            <a:r>
              <a:rPr lang="ru-RU" dirty="0"/>
              <a:t>, после чего находят вертикальную ось одного из опорных зубов. Столик с моделью устанавливают так, чтобы анализирующий стержень </a:t>
            </a:r>
            <a:r>
              <a:rPr lang="ru-RU" dirty="0" err="1"/>
              <a:t>параллелометра</a:t>
            </a:r>
            <a:r>
              <a:rPr lang="ru-RU" dirty="0"/>
              <a:t> совпадал с длинной осью зуба. Направление последней чертят на боковой поверхности цоколя модели. Далее определяют вертикальную ось второго опорного зуба, расположенного на той же стороне зубного ряда, и также переносят на боковую поверхность модели. Затем полученные линии соединяются параллельными горизонтальными линиями, после деления горизонтальных линий пополам получают среднюю ориентировочную ось опорных зубов. Таким же образом определяют средние оси зубов на другой стороне модели. Полученные средние оси при помощи анализирующего стержня </a:t>
            </a:r>
            <a:r>
              <a:rPr lang="ru-RU" dirty="0" err="1"/>
              <a:t>параллелометра</a:t>
            </a:r>
            <a:r>
              <a:rPr lang="ru-RU" dirty="0"/>
              <a:t> переносят на свободную грань цоколя модели, и по ним определяют среднюю ось всех опорных зубов. Затем столик с моделью окончательно устанавливают в </a:t>
            </a:r>
            <a:r>
              <a:rPr lang="ru-RU" dirty="0" err="1"/>
              <a:t>параллелометре</a:t>
            </a:r>
            <a:r>
              <a:rPr lang="ru-RU" dirty="0"/>
              <a:t>. Аналитический стержень меняют на графитовый и очерчивают обзорную линию на каждом опорном зубе. При черчении конец графитового стержня должен располагаться на уровне шейки зуба. Недостаток метода заключается в длительности, трудности и вероятности ошибки при определении общей обзорной (межевой) линии.</a:t>
            </a:r>
          </a:p>
        </p:txBody>
      </p:sp>
    </p:spTree>
    <p:extLst>
      <p:ext uri="{BB962C8B-B14F-4D97-AF65-F5344CB8AC3E}">
        <p14:creationId xmlns:p14="http://schemas.microsoft.com/office/powerpoint/2010/main" val="3905776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472" y="1052736"/>
            <a:ext cx="6563752" cy="4176464"/>
          </a:xfrm>
        </p:spPr>
        <p:txBody>
          <a:bodyPr>
            <a:normAutofit fontScale="92500" lnSpcReduction="10000"/>
          </a:bodyPr>
          <a:lstStyle/>
          <a:p>
            <a:r>
              <a:rPr lang="ru-RU" dirty="0"/>
              <a:t>3) </a:t>
            </a:r>
            <a:r>
              <a:rPr lang="ru-RU" u="sng" dirty="0"/>
              <a:t>Метод выбора</a:t>
            </a:r>
            <a:r>
              <a:rPr lang="ru-RU" dirty="0"/>
              <a:t>. Модель укрепляют на столике </a:t>
            </a:r>
            <a:r>
              <a:rPr lang="ru-RU" dirty="0" err="1"/>
              <a:t>параллелометра</a:t>
            </a:r>
            <a:r>
              <a:rPr lang="ru-RU" dirty="0"/>
              <a:t>. Затем столик устанавливается так, чтобы </a:t>
            </a:r>
            <a:r>
              <a:rPr lang="ru-RU" dirty="0" err="1"/>
              <a:t>окклюзионная</a:t>
            </a:r>
            <a:r>
              <a:rPr lang="ru-RU" dirty="0"/>
              <a:t> поверхность зубов модели была перпендикулярна анализирующему стержню (нулевой наклон). Последний подводят к каждому опорному зубу по очереди и определяют наличие и величину опорно-стабилизирующей и удерживающей зон. Может оказаться, что на одном или нескольких зубах имеются хорошие условия для расположения элементов </a:t>
            </a:r>
            <a:r>
              <a:rPr lang="ru-RU" dirty="0" err="1"/>
              <a:t>кламмера</a:t>
            </a:r>
            <a:r>
              <a:rPr lang="ru-RU" dirty="0"/>
              <a:t>, а на других - неудовлетворительные. Тогда модель должна быть рассмотрена под другим углом наклона. Из нескольких вероятных наклонов выбирают такой, который обеспечивает лучшую удерживающую зону на всех опорных зубах.</a:t>
            </a:r>
          </a:p>
        </p:txBody>
      </p:sp>
    </p:spTree>
    <p:extLst>
      <p:ext uri="{BB962C8B-B14F-4D97-AF65-F5344CB8AC3E}">
        <p14:creationId xmlns:p14="http://schemas.microsoft.com/office/powerpoint/2010/main" val="46129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836712"/>
            <a:ext cx="6096000" cy="3657599"/>
          </a:xfrm>
        </p:spPr>
        <p:txBody>
          <a:bodyPr/>
          <a:lstStyle/>
          <a:p>
            <a:r>
              <a:rPr lang="ru-RU" dirty="0" smtClean="0"/>
              <a:t> </a:t>
            </a:r>
            <a:r>
              <a:rPr lang="ru-RU" dirty="0"/>
              <a:t>передний,</a:t>
            </a:r>
          </a:p>
          <a:p>
            <a:endParaRPr lang="ru-RU" dirty="0"/>
          </a:p>
          <a:p>
            <a:r>
              <a:rPr lang="ru-RU" dirty="0" smtClean="0"/>
              <a:t> </a:t>
            </a:r>
            <a:r>
              <a:rPr lang="ru-RU" dirty="0"/>
              <a:t>задний,</a:t>
            </a:r>
          </a:p>
          <a:p>
            <a:endParaRPr lang="ru-RU" dirty="0"/>
          </a:p>
          <a:p>
            <a:r>
              <a:rPr lang="ru-RU" dirty="0" smtClean="0"/>
              <a:t> </a:t>
            </a:r>
            <a:r>
              <a:rPr lang="ru-RU" dirty="0"/>
              <a:t>правый боковой,</a:t>
            </a:r>
          </a:p>
          <a:p>
            <a:endParaRPr lang="ru-RU" dirty="0"/>
          </a:p>
          <a:p>
            <a:r>
              <a:rPr lang="ru-RU" dirty="0" smtClean="0"/>
              <a:t> </a:t>
            </a:r>
            <a:r>
              <a:rPr lang="ru-RU" dirty="0"/>
              <a:t>левый боковой.</a:t>
            </a:r>
          </a:p>
        </p:txBody>
      </p:sp>
      <p:sp>
        <p:nvSpPr>
          <p:cNvPr id="2" name="Заголовок 1"/>
          <p:cNvSpPr>
            <a:spLocks noGrp="1"/>
          </p:cNvSpPr>
          <p:nvPr>
            <p:ph type="title"/>
          </p:nvPr>
        </p:nvSpPr>
        <p:spPr>
          <a:xfrm>
            <a:off x="899592" y="188640"/>
            <a:ext cx="7543800" cy="489992"/>
          </a:xfrm>
        </p:spPr>
        <p:txBody>
          <a:bodyPr/>
          <a:lstStyle/>
          <a:p>
            <a:r>
              <a:rPr lang="ru-RU" sz="2000" dirty="0"/>
              <a:t>Существуют четыре основных вида наклона модели:</a:t>
            </a:r>
          </a:p>
        </p:txBody>
      </p:sp>
      <p:sp>
        <p:nvSpPr>
          <p:cNvPr id="4" name="TextBox 3"/>
          <p:cNvSpPr txBox="1"/>
          <p:nvPr/>
        </p:nvSpPr>
        <p:spPr>
          <a:xfrm>
            <a:off x="3131840" y="1052736"/>
            <a:ext cx="6012160" cy="5078313"/>
          </a:xfrm>
          <a:prstGeom prst="rect">
            <a:avLst/>
          </a:prstGeom>
          <a:noFill/>
        </p:spPr>
        <p:txBody>
          <a:bodyPr wrap="square" rtlCol="0">
            <a:spAutoFit/>
          </a:bodyPr>
          <a:lstStyle/>
          <a:p>
            <a:r>
              <a:rPr lang="ru-RU" dirty="0"/>
              <a:t>Если опорно-удерживающие </a:t>
            </a:r>
            <a:r>
              <a:rPr lang="ru-RU" dirty="0" err="1"/>
              <a:t>кламмеры</a:t>
            </a:r>
            <a:r>
              <a:rPr lang="ru-RU" dirty="0"/>
              <a:t> необходимо расположить на группе видимых при улыбке зубов, то из соображений эстетики целесообразно максимально приблизить линию обзора к шейкам опорных зубов. Для этого применяют задний наклон модели, то есть модель наклоняют назад. Боковой наклон модели выбирают для равномерного распределения степени ретенции на опорных зубах обеих половин челюсти.</a:t>
            </a:r>
          </a:p>
          <a:p>
            <a:endParaRPr lang="ru-RU" dirty="0"/>
          </a:p>
          <a:p>
            <a:r>
              <a:rPr lang="ru-RU" dirty="0"/>
              <a:t>Если при горизонтальном положении модели окажется, что на левых боковых зубах линия обзора располагается в щечной поверхности по шейкам зубов (из-за язычного наклона зубов), то целесообразно наклонить модель влево, чтобы «поднять» обзорную линию. Степень бокового наклона модели определяется по достаточности </a:t>
            </a:r>
            <a:r>
              <a:rPr lang="ru-RU" dirty="0" err="1"/>
              <a:t>ретенционной</a:t>
            </a:r>
            <a:r>
              <a:rPr lang="ru-RU" dirty="0"/>
              <a:t> зоны на правых боковых зубах.</a:t>
            </a:r>
          </a:p>
        </p:txBody>
      </p:sp>
    </p:spTree>
    <p:extLst>
      <p:ext uri="{BB962C8B-B14F-4D97-AF65-F5344CB8AC3E}">
        <p14:creationId xmlns:p14="http://schemas.microsoft.com/office/powerpoint/2010/main" val="3159510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1844824"/>
            <a:ext cx="9036496" cy="4449687"/>
          </a:xfrm>
        </p:spPr>
        <p:txBody>
          <a:bodyPr/>
          <a:lstStyle/>
          <a:p>
            <a:r>
              <a:rPr lang="ru-RU" dirty="0"/>
              <a:t>Арутюнов А.Д., Лебеденко А.И. </a:t>
            </a:r>
            <a:r>
              <a:rPr lang="ru-RU" dirty="0" err="1"/>
              <a:t>Одонтопрепарирование</a:t>
            </a:r>
            <a:r>
              <a:rPr lang="ru-RU" dirty="0"/>
              <a:t> под ортопедическое конструкции зубных протезов: </a:t>
            </a:r>
            <a:r>
              <a:rPr lang="ru-RU" dirty="0" err="1"/>
              <a:t>практ</a:t>
            </a:r>
            <a:r>
              <a:rPr lang="ru-RU" dirty="0"/>
              <a:t>. руководство.- «Практическая медицина», 2007. – 80с</a:t>
            </a:r>
            <a:r>
              <a:rPr lang="ru-RU" dirty="0" smtClean="0"/>
              <a:t>.</a:t>
            </a:r>
          </a:p>
          <a:p>
            <a:r>
              <a:rPr lang="ru-RU" dirty="0"/>
              <a:t>Марков Б.П., </a:t>
            </a:r>
            <a:r>
              <a:rPr lang="ru-RU" dirty="0" err="1"/>
              <a:t>Тупикова</a:t>
            </a:r>
            <a:r>
              <a:rPr lang="ru-RU" dirty="0"/>
              <a:t> Л.И., Пан Е.Г.  и др. «Пропедевтика и материаловедение в ортопедической стоматологии». – М., 2003. – 155с</a:t>
            </a:r>
            <a:r>
              <a:rPr lang="ru-RU" dirty="0" smtClean="0"/>
              <a:t>.</a:t>
            </a:r>
          </a:p>
          <a:p>
            <a:r>
              <a:rPr lang="ru-RU" dirty="0" err="1"/>
              <a:t>Белошенков</a:t>
            </a:r>
            <a:r>
              <a:rPr lang="ru-RU" dirty="0"/>
              <a:t> В.В., </a:t>
            </a:r>
            <a:r>
              <a:rPr lang="ru-RU" dirty="0" err="1"/>
              <a:t>Курякина</a:t>
            </a:r>
            <a:r>
              <a:rPr lang="ru-RU" dirty="0"/>
              <a:t> Н.В., Лапкин М.М., </a:t>
            </a:r>
            <a:r>
              <a:rPr lang="ru-RU" dirty="0" err="1"/>
              <a:t>Потловская</a:t>
            </a:r>
            <a:r>
              <a:rPr lang="ru-RU" dirty="0"/>
              <a:t> Р.В. Анатомо-физиологические особенности челюстно-лицевой области и методы ее исследования. – 2005. – 180с.</a:t>
            </a:r>
          </a:p>
        </p:txBody>
      </p:sp>
      <p:sp>
        <p:nvSpPr>
          <p:cNvPr id="3" name="Заголовок 2"/>
          <p:cNvSpPr>
            <a:spLocks noGrp="1"/>
          </p:cNvSpPr>
          <p:nvPr>
            <p:ph type="title"/>
          </p:nvPr>
        </p:nvSpPr>
        <p:spPr>
          <a:xfrm>
            <a:off x="539552" y="188640"/>
            <a:ext cx="7543800" cy="914400"/>
          </a:xfrm>
        </p:spPr>
        <p:txBody>
          <a:bodyPr/>
          <a:lstStyle/>
          <a:p>
            <a:r>
              <a:rPr lang="ru-RU" dirty="0" smtClean="0"/>
              <a:t>Список литературы.</a:t>
            </a:r>
            <a:endParaRPr lang="ru-RU" dirty="0"/>
          </a:p>
        </p:txBody>
      </p:sp>
    </p:spTree>
    <p:extLst>
      <p:ext uri="{BB962C8B-B14F-4D97-AF65-F5344CB8AC3E}">
        <p14:creationId xmlns:p14="http://schemas.microsoft.com/office/powerpoint/2010/main" val="1824658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332656"/>
            <a:ext cx="7543800" cy="914400"/>
          </a:xfrm>
        </p:spPr>
        <p:txBody>
          <a:bodyPr/>
          <a:lstStyle/>
          <a:p>
            <a:r>
              <a:rPr lang="ru-RU" dirty="0" smtClean="0"/>
              <a:t>Спасибо за внимание!</a:t>
            </a:r>
            <a:endParaRPr lang="ru-RU" dirty="0"/>
          </a:p>
        </p:txBody>
      </p:sp>
      <p:sp>
        <p:nvSpPr>
          <p:cNvPr id="4" name="TextBox 3"/>
          <p:cNvSpPr txBox="1"/>
          <p:nvPr/>
        </p:nvSpPr>
        <p:spPr>
          <a:xfrm>
            <a:off x="6372200" y="4293096"/>
            <a:ext cx="2520280" cy="1754326"/>
          </a:xfrm>
          <a:prstGeom prst="rect">
            <a:avLst/>
          </a:prstGeom>
          <a:noFill/>
        </p:spPr>
        <p:txBody>
          <a:bodyPr wrap="square" rtlCol="0">
            <a:spAutoFit/>
          </a:bodyPr>
          <a:lstStyle/>
          <a:p>
            <a:r>
              <a:rPr lang="ru-RU" dirty="0" smtClean="0"/>
              <a:t>Работу выполнил</a:t>
            </a:r>
            <a:r>
              <a:rPr lang="en-US" dirty="0" smtClean="0"/>
              <a:t>:</a:t>
            </a:r>
            <a:r>
              <a:rPr lang="ru-RU" dirty="0" smtClean="0"/>
              <a:t>Ординатор кафедры Ортопедической стоматологии</a:t>
            </a:r>
            <a:r>
              <a:rPr lang="en-US" dirty="0" smtClean="0"/>
              <a:t>:</a:t>
            </a:r>
            <a:r>
              <a:rPr lang="ru-RU" dirty="0" smtClean="0"/>
              <a:t> </a:t>
            </a:r>
            <a:r>
              <a:rPr lang="ru-RU" dirty="0" err="1" smtClean="0"/>
              <a:t>Циглер</a:t>
            </a:r>
            <a:r>
              <a:rPr lang="ru-RU" dirty="0" smtClean="0"/>
              <a:t> М.М.</a:t>
            </a:r>
            <a:endParaRPr lang="ru-RU" dirty="0"/>
          </a:p>
        </p:txBody>
      </p:sp>
    </p:spTree>
    <p:extLst>
      <p:ext uri="{BB962C8B-B14F-4D97-AF65-F5344CB8AC3E}">
        <p14:creationId xmlns:p14="http://schemas.microsoft.com/office/powerpoint/2010/main" val="364487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ru-RU" dirty="0" smtClean="0"/>
              <a:t>Состоит </a:t>
            </a:r>
            <a:r>
              <a:rPr lang="ru-RU" dirty="0"/>
              <a:t>из основания, на котором укреплена стоика, вокруг оси ее вращается кронштейн с подвижными звеньями, приспособленными для укрепления в них сменных инструментов, с помощью которых определяют параллельность контуров опорных зубов и срезают воск. В одних конструкциях шарнирный столик для фиксации модели неподвижно соединен со станиной, в других — кронштейн со стойкой соединен неподвижно, а подвижным в вертикальном направлении является фиксатор. В этих конструкциях модели укрепляют на шарнирном подвижном столике.</a:t>
            </a:r>
          </a:p>
        </p:txBody>
      </p:sp>
      <p:sp>
        <p:nvSpPr>
          <p:cNvPr id="2" name="Заголовок 1"/>
          <p:cNvSpPr>
            <a:spLocks noGrp="1"/>
          </p:cNvSpPr>
          <p:nvPr>
            <p:ph type="title"/>
          </p:nvPr>
        </p:nvSpPr>
        <p:spPr/>
        <p:txBody>
          <a:bodyPr/>
          <a:lstStyle/>
          <a:p>
            <a:r>
              <a:rPr lang="ru-RU" dirty="0" err="1"/>
              <a:t>Параллелометр</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16224" cy="4608512"/>
          </a:xfrm>
          <a:prstGeom prst="rect">
            <a:avLst/>
          </a:prstGeom>
        </p:spPr>
      </p:pic>
    </p:spTree>
    <p:extLst>
      <p:ext uri="{BB962C8B-B14F-4D97-AF65-F5344CB8AC3E}">
        <p14:creationId xmlns:p14="http://schemas.microsoft.com/office/powerpoint/2010/main" val="123662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484785"/>
            <a:ext cx="8892480" cy="4608511"/>
          </a:xfrm>
        </p:spPr>
        <p:txBody>
          <a:bodyPr>
            <a:normAutofit fontScale="85000" lnSpcReduction="20000"/>
          </a:bodyPr>
          <a:lstStyle/>
          <a:p>
            <a:r>
              <a:rPr lang="ru-RU" dirty="0"/>
              <a:t>Плоскость основания прибора и горизонтальная часть подвижной части стойки параллельны между собой, поэтому любой диагностический стержень, фиксированный отвесно на ней, перпендикулярен основанию </a:t>
            </a:r>
            <a:r>
              <a:rPr lang="ru-RU" dirty="0" err="1"/>
              <a:t>параллелометра</a:t>
            </a:r>
            <a:r>
              <a:rPr lang="ru-RU" dirty="0"/>
              <a:t>. Столик для закрепления модели имеет подвижную подставку с фиксирующим устройством, что позволяет придать модели любое положение относительно диагностического металлического стержня и других инструментов. Следовательно, </a:t>
            </a:r>
            <a:r>
              <a:rPr lang="ru-RU" dirty="0" err="1"/>
              <a:t>параллелометр</a:t>
            </a:r>
            <a:r>
              <a:rPr lang="ru-RU" dirty="0"/>
              <a:t> — это прибор для определения параллельных между собой и находящихся в одной плоскости точек на бесконечном количестве горизонтальных поверхностей зубов, альвеолярных отростков челюстей при определенном заданном положении модели по отношению к диагностическому стержню (вертикали). Практически значимы пять положений модели по отношению к вертикальному диагностическому </a:t>
            </a:r>
            <a:r>
              <a:rPr lang="ru-RU" dirty="0" smtClean="0"/>
              <a:t>стержню</a:t>
            </a:r>
          </a:p>
          <a:p>
            <a:pPr marL="18288" indent="0">
              <a:buNone/>
            </a:pPr>
            <a:r>
              <a:rPr lang="ru-RU" dirty="0" smtClean="0"/>
              <a:t> </a:t>
            </a:r>
            <a:r>
              <a:rPr lang="ru-RU" dirty="0"/>
              <a:t>1) горизонтальное — нулевой наклон: ось диагностического стержня перпендикулярна </a:t>
            </a:r>
            <a:r>
              <a:rPr lang="ru-RU" dirty="0" err="1"/>
              <a:t>окклюзионной</a:t>
            </a:r>
            <a:r>
              <a:rPr lang="ru-RU" dirty="0"/>
              <a:t> плоскости жевательных зубов;.</a:t>
            </a:r>
          </a:p>
          <a:p>
            <a:pPr marL="18288" indent="0">
              <a:buNone/>
            </a:pPr>
            <a:r>
              <a:rPr lang="ru-RU" dirty="0"/>
              <a:t>2) заднее, когда опущен задний отдел зубного ряда;.</a:t>
            </a:r>
          </a:p>
          <a:p>
            <a:pPr marL="18288" indent="0">
              <a:buNone/>
            </a:pPr>
            <a:r>
              <a:rPr lang="ru-RU" dirty="0"/>
              <a:t>3) переднее, когда опущен передний отдел зубного ряда;.</a:t>
            </a:r>
          </a:p>
          <a:p>
            <a:pPr marL="18288" indent="0">
              <a:buNone/>
            </a:pPr>
            <a:r>
              <a:rPr lang="ru-RU" dirty="0"/>
              <a:t>4) левое, когда модель наклонена влево;.</a:t>
            </a:r>
          </a:p>
          <a:p>
            <a:pPr marL="18288" indent="0">
              <a:buNone/>
            </a:pPr>
            <a:r>
              <a:rPr lang="ru-RU" dirty="0"/>
              <a:t>5) правое, когда модель наклонена вправо.</a:t>
            </a:r>
          </a:p>
        </p:txBody>
      </p:sp>
      <p:sp>
        <p:nvSpPr>
          <p:cNvPr id="2" name="Заголовок 1"/>
          <p:cNvSpPr>
            <a:spLocks noGrp="1"/>
          </p:cNvSpPr>
          <p:nvPr>
            <p:ph type="title"/>
          </p:nvPr>
        </p:nvSpPr>
        <p:spPr>
          <a:xfrm>
            <a:off x="1043608" y="188640"/>
            <a:ext cx="7543800" cy="914400"/>
          </a:xfrm>
        </p:spPr>
        <p:txBody>
          <a:bodyPr/>
          <a:lstStyle/>
          <a:p>
            <a:r>
              <a:rPr lang="ru-RU" dirty="0" err="1"/>
              <a:t>Параллелометр</a:t>
            </a:r>
            <a:endParaRPr lang="ru-RU" dirty="0"/>
          </a:p>
        </p:txBody>
      </p:sp>
    </p:spTree>
    <p:extLst>
      <p:ext uri="{BB962C8B-B14F-4D97-AF65-F5344CB8AC3E}">
        <p14:creationId xmlns:p14="http://schemas.microsoft.com/office/powerpoint/2010/main" val="331405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71028" y="5805264"/>
            <a:ext cx="7485348" cy="646331"/>
          </a:xfrm>
          <a:prstGeom prst="rect">
            <a:avLst/>
          </a:prstGeom>
          <a:noFill/>
        </p:spPr>
        <p:txBody>
          <a:bodyPr wrap="square" rtlCol="0">
            <a:spAutoFit/>
          </a:bodyPr>
          <a:lstStyle/>
          <a:p>
            <a:r>
              <a:rPr lang="ru-RU" dirty="0"/>
              <a:t>Положение моделей в </a:t>
            </a:r>
            <a:r>
              <a:rPr lang="ru-RU" dirty="0" err="1"/>
              <a:t>параллелометре</a:t>
            </a:r>
            <a:r>
              <a:rPr lang="ru-RU" dirty="0"/>
              <a:t> относительно диагностического стержня.</a:t>
            </a:r>
          </a:p>
        </p:txBody>
      </p: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404664"/>
            <a:ext cx="8424936" cy="5172075"/>
          </a:xfrm>
          <a:prstGeom prst="rect">
            <a:avLst/>
          </a:prstGeom>
        </p:spPr>
      </p:pic>
    </p:spTree>
    <p:extLst>
      <p:ext uri="{BB962C8B-B14F-4D97-AF65-F5344CB8AC3E}">
        <p14:creationId xmlns:p14="http://schemas.microsoft.com/office/powerpoint/2010/main" val="4173245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685801"/>
            <a:ext cx="9144000" cy="5623519"/>
          </a:xfrm>
        </p:spPr>
        <p:txBody>
          <a:bodyPr>
            <a:normAutofit fontScale="85000" lnSpcReduction="20000"/>
          </a:bodyPr>
          <a:lstStyle/>
          <a:p>
            <a:r>
              <a:rPr lang="ru-RU" dirty="0"/>
              <a:t>Влияние наклона зуба на положение экватора на коронке и изменение линии обзора на каждом зубе при наклоне диагностической модели иллюстрирует схема с яйцевидным </a:t>
            </a:r>
            <a:r>
              <a:rPr lang="ru-RU" dirty="0" smtClean="0"/>
              <a:t>телом. </a:t>
            </a:r>
            <a:r>
              <a:rPr lang="ru-RU" dirty="0"/>
              <a:t>Изменяя положение модели относительно диагностического стержня, возможно изменять положение экватора, площадь </a:t>
            </a:r>
            <a:r>
              <a:rPr lang="ru-RU" dirty="0" err="1"/>
              <a:t>окклюзионной</a:t>
            </a:r>
            <a:r>
              <a:rPr lang="ru-RU" dirty="0"/>
              <a:t> и </a:t>
            </a:r>
            <a:r>
              <a:rPr lang="ru-RU" dirty="0" err="1"/>
              <a:t>гингивальной</a:t>
            </a:r>
            <a:r>
              <a:rPr lang="ru-RU" dirty="0"/>
              <a:t> поверхностей, выбранных.</a:t>
            </a:r>
          </a:p>
          <a:p>
            <a:r>
              <a:rPr lang="ru-RU" dirty="0" smtClean="0"/>
              <a:t>Изменение </a:t>
            </a:r>
            <a:r>
              <a:rPr lang="ru-RU" dirty="0"/>
              <a:t>положения линии обзора при изменении положения тела по отношению к диагностическому стержню.</a:t>
            </a:r>
          </a:p>
          <a:p>
            <a:r>
              <a:rPr lang="ru-RU" dirty="0"/>
              <a:t>под опору зубов с целью обеспечения необходимой глубины </a:t>
            </a:r>
            <a:r>
              <a:rPr lang="ru-RU" dirty="0" smtClean="0"/>
              <a:t>ретенции</a:t>
            </a:r>
            <a:r>
              <a:rPr lang="ru-RU" dirty="0"/>
              <a:t>, разумного, с точки зрения фиксации и эстетики, расположения плеч </a:t>
            </a:r>
            <a:r>
              <a:rPr lang="ru-RU" dirty="0" err="1"/>
              <a:t>кламмеров</a:t>
            </a:r>
            <a:r>
              <a:rPr lang="ru-RU" dirty="0"/>
              <a:t> в соответствии с выбранной их конструкцией (последнее продиктовано анализом клинического состояния коронок опорных зубов, пародонта и его рентгенологической оценки, типом прикуса). Заменив диагностический металлический стержень на грифель, очерчивают поверхности зубов в найденном и установленном на столике положении модели. В результате получают линию обзора — графическое изображение лежащих в разных плоскостях точек на всех поверхностях зубов при заданной (определенной) оси введения протеза, что получило название </a:t>
            </a:r>
            <a:r>
              <a:rPr lang="ru-RU" dirty="0" err="1"/>
              <a:t>параллелографии</a:t>
            </a:r>
            <a:r>
              <a:rPr lang="ru-RU" dirty="0"/>
              <a:t>. Эта линия обзора есть зона наибольшей выпуклости каждого зуба в единой оси введения протеза. На схеме с яйцевидным телом видно, что эта линия наибольшей выпуклости может не совпадать (что чаще всего и бывает) с анатомическим образованием на коронке зуба — анатомическим экватором.</a:t>
            </a:r>
          </a:p>
        </p:txBody>
      </p:sp>
    </p:spTree>
    <p:extLst>
      <p:ext uri="{BB962C8B-B14F-4D97-AF65-F5344CB8AC3E}">
        <p14:creationId xmlns:p14="http://schemas.microsoft.com/office/powerpoint/2010/main" val="4037362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185" y="1916832"/>
            <a:ext cx="9131839" cy="4608512"/>
          </a:xfrm>
        </p:spPr>
        <p:txBody>
          <a:bodyPr>
            <a:normAutofit fontScale="85000" lnSpcReduction="20000"/>
          </a:bodyPr>
          <a:lstStyle/>
          <a:p>
            <a:r>
              <a:rPr lang="ru-RU" dirty="0"/>
              <a:t>Первый вариант — со стороны дефекта линия обзора приближается к </a:t>
            </a:r>
            <a:r>
              <a:rPr lang="ru-RU" dirty="0" err="1"/>
              <a:t>гингивальной</a:t>
            </a:r>
            <a:r>
              <a:rPr lang="ru-RU" dirty="0"/>
              <a:t> части, а со стороны рядом стоящего </a:t>
            </a:r>
            <a:r>
              <a:rPr lang="ru-RU" dirty="0" err="1"/>
              <a:t>медиально</a:t>
            </a:r>
            <a:r>
              <a:rPr lang="ru-RU" dirty="0"/>
              <a:t> зуба — к </a:t>
            </a:r>
            <a:r>
              <a:rPr lang="ru-RU" dirty="0" err="1"/>
              <a:t>окклюзионной</a:t>
            </a:r>
            <a:r>
              <a:rPr lang="ru-RU" dirty="0"/>
              <a:t> части зуба. В результате I и IV квадранты имеют большую площадь, чем II и III</a:t>
            </a:r>
            <a:r>
              <a:rPr lang="ru-RU" dirty="0" smtClean="0"/>
              <a:t>.</a:t>
            </a:r>
          </a:p>
          <a:p>
            <a:r>
              <a:rPr lang="ru-RU" dirty="0"/>
              <a:t>Второй вариант — со стороны дефекта линия обзора приближается к </a:t>
            </a:r>
            <a:r>
              <a:rPr lang="ru-RU" dirty="0" err="1"/>
              <a:t>окклюзионной</a:t>
            </a:r>
            <a:r>
              <a:rPr lang="ru-RU" dirty="0"/>
              <a:t>, а со стороны рядом стоящего </a:t>
            </a:r>
            <a:r>
              <a:rPr lang="ru-RU" dirty="0" err="1"/>
              <a:t>медиально</a:t>
            </a:r>
            <a:r>
              <a:rPr lang="ru-RU" dirty="0"/>
              <a:t> зуба — к </a:t>
            </a:r>
            <a:r>
              <a:rPr lang="ru-RU" dirty="0" err="1"/>
              <a:t>гингивальной</a:t>
            </a:r>
            <a:r>
              <a:rPr lang="ru-RU" dirty="0"/>
              <a:t> части зуба. В результате площадь I квадранта сведена к минимуму либо его практически нет</a:t>
            </a:r>
            <a:r>
              <a:rPr lang="ru-RU" dirty="0" smtClean="0"/>
              <a:t>.</a:t>
            </a:r>
          </a:p>
          <a:p>
            <a:r>
              <a:rPr lang="ru-RU" dirty="0"/>
              <a:t>Третий вариант — резко диагональное прохождение линии обзора, в результате чего площади I и IV квадрантов становятся минимальными</a:t>
            </a:r>
            <a:r>
              <a:rPr lang="ru-RU" dirty="0" smtClean="0"/>
              <a:t>.</a:t>
            </a:r>
          </a:p>
          <a:p>
            <a:r>
              <a:rPr lang="ru-RU" dirty="0"/>
              <a:t>Четвертый вариант — приближение линии обзора к </a:t>
            </a:r>
            <a:r>
              <a:rPr lang="ru-RU" dirty="0" err="1"/>
              <a:t>окклюзионной</a:t>
            </a:r>
            <a:r>
              <a:rPr lang="ru-RU" dirty="0"/>
              <a:t> части по всей протяженности вестибулярной или оральной поверхности зуба. Встречается при наклоне зуба в соответствующую сторону. Практически I и II квадранты отсутствуют</a:t>
            </a:r>
            <a:r>
              <a:rPr lang="ru-RU" dirty="0" smtClean="0"/>
              <a:t>.</a:t>
            </a:r>
          </a:p>
          <a:p>
            <a:r>
              <a:rPr lang="ru-RU" dirty="0"/>
              <a:t>Пятый вариант — приближение линии обзора к </a:t>
            </a:r>
            <a:r>
              <a:rPr lang="ru-RU" dirty="0" err="1"/>
              <a:t>гингивальной</a:t>
            </a:r>
            <a:r>
              <a:rPr lang="ru-RU" dirty="0"/>
              <a:t> части по всей протяженности вестибулярной или оральной поверхности зуба. Встречается при наклоне зуба соответственно в противоположную сторону, при конической форме коронки зуба</a:t>
            </a:r>
            <a:endParaRPr lang="ru-RU" dirty="0" smtClean="0"/>
          </a:p>
          <a:p>
            <a:endParaRPr lang="ru-RU" dirty="0"/>
          </a:p>
        </p:txBody>
      </p:sp>
      <p:sp>
        <p:nvSpPr>
          <p:cNvPr id="2" name="Заголовок 1"/>
          <p:cNvSpPr>
            <a:spLocks noGrp="1"/>
          </p:cNvSpPr>
          <p:nvPr>
            <p:ph type="title"/>
          </p:nvPr>
        </p:nvSpPr>
        <p:spPr>
          <a:xfrm>
            <a:off x="827584" y="476672"/>
            <a:ext cx="7543800" cy="914400"/>
          </a:xfrm>
        </p:spPr>
        <p:txBody>
          <a:bodyPr/>
          <a:lstStyle/>
          <a:p>
            <a:r>
              <a:rPr lang="ru-RU" sz="1800" b="1" dirty="0"/>
              <a:t>В зависимости от наклона модели линия обзора будет по-разному располагаться на опорных зубах как со стороны дефекта, так и с вестибулярной и оральной сторон.</a:t>
            </a:r>
            <a:br>
              <a:rPr lang="ru-RU" sz="1800" b="1" dirty="0"/>
            </a:br>
            <a:r>
              <a:rPr lang="ru-RU" sz="1800" b="1" dirty="0"/>
              <a:t>. Различают 5 вариантов прохождения линии обзора на поверхности зуба.</a:t>
            </a:r>
          </a:p>
        </p:txBody>
      </p:sp>
    </p:spTree>
    <p:extLst>
      <p:ext uri="{BB962C8B-B14F-4D97-AF65-F5344CB8AC3E}">
        <p14:creationId xmlns:p14="http://schemas.microsoft.com/office/powerpoint/2010/main" val="2141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descr="Вырезка экрана"/>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16632"/>
            <a:ext cx="8928992" cy="6480720"/>
          </a:xfrm>
        </p:spPr>
      </p:pic>
    </p:spTree>
    <p:extLst>
      <p:ext uri="{BB962C8B-B14F-4D97-AF65-F5344CB8AC3E}">
        <p14:creationId xmlns:p14="http://schemas.microsoft.com/office/powerpoint/2010/main" val="437796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
            <a:ext cx="9036496" cy="4343400"/>
          </a:xfrm>
        </p:spPr>
        <p:txBody>
          <a:bodyPr>
            <a:normAutofit fontScale="92500" lnSpcReduction="10000"/>
          </a:bodyPr>
          <a:lstStyle/>
          <a:p>
            <a:r>
              <a:rPr lang="ru-RU" dirty="0" err="1"/>
              <a:t>Параллелометр</a:t>
            </a:r>
            <a:r>
              <a:rPr lang="ru-RU" dirty="0"/>
              <a:t> имеет три калибра: № 1, № 2 и № 3 с диаметром соответственно 0,25 мм, 0,5 мм и 0,75 мм. С помощью калибров определяют положение концов удерживающего плеча </a:t>
            </a:r>
            <a:r>
              <a:rPr lang="ru-RU" dirty="0" err="1"/>
              <a:t>кламмера</a:t>
            </a:r>
            <a:r>
              <a:rPr lang="ru-RU" dirty="0"/>
              <a:t> и обозначают их цветным карандашом на опорных зубах. При применении литых массивных </a:t>
            </a:r>
            <a:r>
              <a:rPr lang="ru-RU" dirty="0" err="1"/>
              <a:t>кламмеров</a:t>
            </a:r>
            <a:r>
              <a:rPr lang="ru-RU" dirty="0"/>
              <a:t> с минимальной пружинящей способностью на зубах с выраженным поясом используют </a:t>
            </a:r>
            <a:r>
              <a:rPr lang="ru-RU" dirty="0" err="1"/>
              <a:t>параллелометр</a:t>
            </a:r>
            <a:r>
              <a:rPr lang="ru-RU" dirty="0"/>
              <a:t> калибра № 1, так как короткие удерживающие плечи настолько жестки, что не смогут пройти пояс. Калибры № 2 и № 3 используют при </a:t>
            </a:r>
            <a:r>
              <a:rPr lang="ru-RU" dirty="0" err="1"/>
              <a:t>нерезко</a:t>
            </a:r>
            <a:r>
              <a:rPr lang="ru-RU" dirty="0"/>
              <a:t> выраженном поясе зуба и применении удлиненных плеч </a:t>
            </a:r>
            <a:r>
              <a:rPr lang="ru-RU" dirty="0" err="1"/>
              <a:t>кламмера</a:t>
            </a:r>
            <a:r>
              <a:rPr lang="ru-RU" dirty="0"/>
              <a:t>, изготовленного из эластичного материала. Для определения на опорном зубе точки, из которой начнется рисунок </a:t>
            </a:r>
            <a:r>
              <a:rPr lang="ru-RU" dirty="0" err="1"/>
              <a:t>кламмера</a:t>
            </a:r>
            <a:r>
              <a:rPr lang="ru-RU" dirty="0"/>
              <a:t>, вместо поискового стержня берут калибр и подводят его к </a:t>
            </a:r>
            <a:r>
              <a:rPr lang="ru-RU" dirty="0" err="1"/>
              <a:t>ретенционной</a:t>
            </a:r>
            <a:r>
              <a:rPr lang="ru-RU" dirty="0"/>
              <a:t> зоне опорного зуба. Перемещая его по вертикали, находят такое положение, когда одновременно будут касаться зуба калибр и стержень, на котором он крепится (рис. 61). С этой точки и начинают рисунок пружинящей части плеча </a:t>
            </a:r>
            <a:r>
              <a:rPr lang="ru-RU" dirty="0" err="1"/>
              <a:t>кламмера</a:t>
            </a:r>
            <a:r>
              <a:rPr lang="ru-RU" dirty="0"/>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4365104"/>
            <a:ext cx="4176464" cy="2232248"/>
          </a:xfrm>
          <a:prstGeom prst="rect">
            <a:avLst/>
          </a:prstGeom>
          <a:ln>
            <a:noFill/>
          </a:ln>
          <a:effectLst>
            <a:outerShdw blurRad="292100" dist="139700" dir="2700000" algn="tl" rotWithShape="0">
              <a:srgbClr val="333333">
                <a:alpha val="65000"/>
              </a:srgbClr>
            </a:out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3" y="4257092"/>
            <a:ext cx="2637004" cy="244827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255057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2995"/>
            <a:ext cx="9144000" cy="3657599"/>
          </a:xfrm>
        </p:spPr>
        <p:txBody>
          <a:bodyPr>
            <a:normAutofit fontScale="92500" lnSpcReduction="10000"/>
          </a:bodyPr>
          <a:lstStyle/>
          <a:p>
            <a:r>
              <a:rPr lang="ru-RU" dirty="0"/>
              <a:t>Исходя из того, что части </a:t>
            </a:r>
            <a:r>
              <a:rPr lang="ru-RU" dirty="0" err="1"/>
              <a:t>кламмера</a:t>
            </a:r>
            <a:r>
              <a:rPr lang="ru-RU" dirty="0"/>
              <a:t> располагаются по отношению к поясу зуба строго определенным образом, с точки, обозначенной на зубе карандашом, наносят рисунок </a:t>
            </a:r>
            <a:r>
              <a:rPr lang="ru-RU" dirty="0" err="1"/>
              <a:t>кламмера</a:t>
            </a:r>
            <a:r>
              <a:rPr lang="ru-RU" dirty="0"/>
              <a:t> так, чтобы лишь 1/4 часть его плеча располагалась ниже пояса зуба. В остальном он располагается на зубе так, как показано на рис. 62. Плечи </a:t>
            </a:r>
            <a:r>
              <a:rPr lang="ru-RU" dirty="0" err="1"/>
              <a:t>кламмера</a:t>
            </a:r>
            <a:r>
              <a:rPr lang="ru-RU" dirty="0"/>
              <a:t> переходят через пояс по направлению к </a:t>
            </a:r>
            <a:r>
              <a:rPr lang="ru-RU" dirty="0" err="1"/>
              <a:t>окклюзионной</a:t>
            </a:r>
            <a:r>
              <a:rPr lang="ru-RU" dirty="0"/>
              <a:t> накладке, а затем в отросток. Когда рисунок </a:t>
            </a:r>
            <a:r>
              <a:rPr lang="ru-RU" dirty="0" err="1"/>
              <a:t>кламмеров</a:t>
            </a:r>
            <a:r>
              <a:rPr lang="ru-RU" dirty="0"/>
              <a:t> нанесен на опорные зубы, карандашом вычерчивают дуги и остальные части избранной конструкции цельнолитого протеза. После этого </a:t>
            </a:r>
            <a:r>
              <a:rPr lang="ru-RU" dirty="0" err="1"/>
              <a:t>ретенционные</a:t>
            </a:r>
            <a:r>
              <a:rPr lang="ru-RU" dirty="0"/>
              <a:t> участки на модели, там где не размещаются </a:t>
            </a:r>
            <a:r>
              <a:rPr lang="ru-RU" dirty="0" err="1"/>
              <a:t>кламмеры</a:t>
            </a:r>
            <a:r>
              <a:rPr lang="ru-RU" dirty="0"/>
              <a:t>, а также участки зубов, обращенные в сторону дефекта зубного ряда, заливают воском. Ножом </a:t>
            </a:r>
            <a:r>
              <a:rPr lang="ru-RU" dirty="0" err="1"/>
              <a:t>параллелометра</a:t>
            </a:r>
            <a:r>
              <a:rPr lang="ru-RU" dirty="0"/>
              <a:t> аккуратно, не повреждая модель, срезают излишки воска ниже общей линии пояса и создают параллельность между опорными зубами.</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717032"/>
            <a:ext cx="4248472" cy="2952328"/>
          </a:xfrm>
          <a:prstGeom prst="rect">
            <a:avLst/>
          </a:prstGeom>
        </p:spPr>
      </p:pic>
    </p:spTree>
    <p:extLst>
      <p:ext uri="{BB962C8B-B14F-4D97-AF65-F5344CB8AC3E}">
        <p14:creationId xmlns:p14="http://schemas.microsoft.com/office/powerpoint/2010/main" val="13663415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36</TotalTime>
  <Words>1680</Words>
  <Application>Microsoft Office PowerPoint</Application>
  <PresentationFormat>Экран (4:3)</PresentationFormat>
  <Paragraphs>45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Базовая</vt:lpstr>
      <vt:lpstr>Параллелометрия, методы её определения.</vt:lpstr>
      <vt:lpstr>Параллелометр</vt:lpstr>
      <vt:lpstr>Параллелометр</vt:lpstr>
      <vt:lpstr>Презентация PowerPoint</vt:lpstr>
      <vt:lpstr>Презентация PowerPoint</vt:lpstr>
      <vt:lpstr>В зависимости от наклона модели линия обзора будет по-разному располагаться на опорных зубах как со стороны дефекта, так и с вестибулярной и оральной сторон. . Различают 5 вариантов прохождения линии обзора на поверхности зуба.</vt:lpstr>
      <vt:lpstr>Презентация PowerPoint</vt:lpstr>
      <vt:lpstr>Презентация PowerPoint</vt:lpstr>
      <vt:lpstr>Презентация PowerPoint</vt:lpstr>
      <vt:lpstr>Известны три метода параллелометрии: произвольный, метод определения среднего наклона продольных осей опорных зубов (метод Новака), метод наклона модели (метод выбора или «логический» метод).</vt:lpstr>
      <vt:lpstr>Презентация PowerPoint</vt:lpstr>
      <vt:lpstr>Презентация PowerPoint</vt:lpstr>
      <vt:lpstr>Существуют четыре основных вида наклона модели:</vt:lpstr>
      <vt:lpstr>Список литературы.</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Параллелометрия, методы её определения.</dc:title>
  <dc:creator>ваав</dc:creator>
  <cp:lastModifiedBy>Admin</cp:lastModifiedBy>
  <cp:revision>7</cp:revision>
  <dcterms:created xsi:type="dcterms:W3CDTF">2017-04-04T16:21:28Z</dcterms:created>
  <dcterms:modified xsi:type="dcterms:W3CDTF">2019-04-16T06:12:14Z</dcterms:modified>
</cp:coreProperties>
</file>