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384" r:id="rId2"/>
    <p:sldId id="391" r:id="rId3"/>
    <p:sldId id="467" r:id="rId4"/>
    <p:sldId id="476" r:id="rId5"/>
    <p:sldId id="478" r:id="rId6"/>
    <p:sldId id="479" r:id="rId7"/>
    <p:sldId id="481" r:id="rId8"/>
    <p:sldId id="482" r:id="rId9"/>
    <p:sldId id="471" r:id="rId10"/>
    <p:sldId id="455" r:id="rId11"/>
    <p:sldId id="472" r:id="rId12"/>
    <p:sldId id="456" r:id="rId13"/>
    <p:sldId id="457" r:id="rId14"/>
    <p:sldId id="436" r:id="rId15"/>
    <p:sldId id="437" r:id="rId16"/>
    <p:sldId id="442" r:id="rId17"/>
    <p:sldId id="441" r:id="rId18"/>
    <p:sldId id="483" r:id="rId19"/>
    <p:sldId id="484" r:id="rId20"/>
    <p:sldId id="485" r:id="rId2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50" userDrawn="1">
          <p15:clr>
            <a:srgbClr val="A4A3A4"/>
          </p15:clr>
        </p15:guide>
        <p15:guide id="2" pos="476" userDrawn="1">
          <p15:clr>
            <a:srgbClr val="A4A3A4"/>
          </p15:clr>
        </p15:guide>
        <p15:guide id="3" orient="horz" pos="3208" userDrawn="1">
          <p15:clr>
            <a:srgbClr val="A4A3A4"/>
          </p15:clr>
        </p15:guide>
        <p15:guide id="4" pos="572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2E103"/>
    <a:srgbClr val="EFF3EA"/>
    <a:srgbClr val="383180"/>
    <a:srgbClr val="DEE7D1"/>
    <a:srgbClr val="7F7F7F"/>
    <a:srgbClr val="F3E203"/>
    <a:srgbClr val="393280"/>
    <a:srgbClr val="A82234"/>
    <a:srgbClr val="A2223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6" autoAdjust="0"/>
    <p:restoredTop sz="95148" autoAdjust="0"/>
  </p:normalViewPr>
  <p:slideViewPr>
    <p:cSldViewPr>
      <p:cViewPr varScale="1">
        <p:scale>
          <a:sx n="93" d="100"/>
          <a:sy n="93" d="100"/>
        </p:scale>
        <p:origin x="-666" y="-90"/>
      </p:cViewPr>
      <p:guideLst>
        <p:guide orient="horz" pos="350"/>
        <p:guide orient="horz" pos="3208"/>
        <p:guide pos="476"/>
        <p:guide pos="57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D4977-B6DE-4162-A0CD-359FA2EC58A1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9D299-6101-45F4-9025-049E3B307B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01093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959E6-D029-47D4-B9C4-F16A998F56C7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9B36F-67D7-485B-B6F4-DAC488E7CD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07532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7" y="325622"/>
            <a:ext cx="8306809" cy="2331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365155"/>
            <a:ext cx="7772400" cy="137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2763774"/>
            <a:ext cx="7772400" cy="685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DC0F8D-9FAB-4C15-A57A-FB1E60302880}" type="datetime1">
              <a:rPr lang="ru-RU" smtClean="0"/>
              <a:pPr/>
              <a:t>10.02.2022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C33F3-AD69-41A5-83CA-2EDCFD89E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397764"/>
            <a:ext cx="8183880" cy="314096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1EA07B-2422-40EA-878D-B435AEE0145C}" type="datetime1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C33F3-AD69-41A5-83CA-2EDCFD89E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00054"/>
            <a:ext cx="1981200" cy="394334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400052"/>
            <a:ext cx="5943600" cy="394335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61CC0B-BDF3-47E9-8861-EF8C75E04849}" type="datetime1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C33F3-AD69-41A5-83CA-2EDCFD89E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314096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B1F3F0-9068-430B-9AE7-F8EA734FEC18}" type="datetime1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C33F3-AD69-41A5-83CA-2EDCFD89E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7" y="325622"/>
            <a:ext cx="8306809" cy="325599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3696462"/>
            <a:ext cx="8183880" cy="5074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4218363"/>
            <a:ext cx="8183880" cy="3154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914636-7C3E-4981-9F77-8F67E8585058}" type="datetime1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C33F3-AD69-41A5-83CA-2EDCFD89E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241F2-9AEE-4BFB-A17F-192BC384A6DE}" type="datetime1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C33F3-AD69-41A5-83CA-2EDCFD89E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434578"/>
            <a:ext cx="3931920" cy="59412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434578"/>
            <a:ext cx="3931920" cy="59412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ED6F9-0EEF-4E5A-91D8-24B4E881CD0A}" type="datetime1">
              <a:rPr lang="ru-RU" smtClean="0"/>
              <a:pPr/>
              <a:t>10.02.2022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C33F3-AD69-41A5-83CA-2EDCFD89E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8BA985-0838-436F-8E3C-25D769CF1529}" type="datetime1">
              <a:rPr lang="ru-RU" smtClean="0"/>
              <a:pPr/>
              <a:t>10.02.2022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C33F3-AD69-41A5-83CA-2EDCFD89E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5F5619-F39B-4E6D-B4F1-5E2E8527131E}" type="datetime1">
              <a:rPr lang="ru-RU" smtClean="0"/>
              <a:pPr/>
              <a:t>10.02.2022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C33F3-AD69-41A5-83CA-2EDCFD89E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400050"/>
            <a:ext cx="2971800" cy="685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085852"/>
            <a:ext cx="2971800" cy="3154584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3" y="697608"/>
            <a:ext cx="4626159" cy="35433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C85DB6-86B3-4605-B691-128654551FFE}" type="datetime1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C33F3-AD69-41A5-83CA-2EDCFD89E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1" y="325622"/>
            <a:ext cx="2324605" cy="325755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59042"/>
            <a:ext cx="8229600" cy="78867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400050"/>
            <a:ext cx="2240280" cy="315861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4A3509-E729-424D-81A5-2275E67C5907}" type="datetime1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C33F3-AD69-41A5-83CA-2EDCFD89E8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326826"/>
            <a:ext cx="5925312" cy="325755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7" y="325622"/>
            <a:ext cx="8306809" cy="411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3739193"/>
            <a:ext cx="8183880" cy="78867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397764"/>
            <a:ext cx="8183880" cy="3140964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FB27D99-FF85-4335-98A9-74B906014A6B}" type="datetime1">
              <a:rPr lang="ru-RU" smtClean="0"/>
              <a:pPr/>
              <a:t>10.02.2022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45839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C3C33F3-AD69-41A5-83CA-2EDCFD89E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 flipH="1">
            <a:off x="611558" y="1635648"/>
            <a:ext cx="8107657" cy="1080119"/>
          </a:xfrm>
          <a:prstGeom prst="roundRect">
            <a:avLst>
              <a:gd name="adj" fmla="val 3674"/>
            </a:avLst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bliqueTopRight"/>
              <a:lightRig rig="threePt" dir="t"/>
            </a:scene3d>
          </a:bodyPr>
          <a:lstStyle/>
          <a:p>
            <a:pPr algn="just" defTabSz="914395">
              <a:defRPr/>
            </a:pPr>
            <a:r>
              <a:rPr lang="ru-RU" sz="3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Monotype Corsiva" pitchFamily="66" charset="0"/>
                <a:cs typeface="Arial" pitchFamily="34" charset="0"/>
              </a:rPr>
              <a:t>Тема: «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Monotype Corsiva" pitchFamily="66" charset="0"/>
                <a:cs typeface="Arial" pitchFamily="34" charset="0"/>
              </a:rPr>
              <a:t>Организация деятельности аптеки и её структурных подразделений</a:t>
            </a:r>
            <a:r>
              <a:rPr lang="ru-RU" sz="3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Monotype Corsiva" pitchFamily="66" charset="0"/>
                <a:cs typeface="Arial" pitchFamily="34" charset="0"/>
              </a:rPr>
              <a:t>».</a:t>
            </a:r>
            <a:endParaRPr lang="ru-RU" sz="3600" i="1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16200000">
            <a:off x="9292126" y="423509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84357">
              <a:defRPr/>
            </a:pPr>
            <a:endParaRPr lang="ru-RU" sz="32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33F3-AD69-41A5-83CA-2EDCFD89E862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 flipH="1">
            <a:off x="4644008" y="3363839"/>
            <a:ext cx="4121138" cy="280055"/>
          </a:xfrm>
          <a:prstGeom prst="roundRect">
            <a:avLst>
              <a:gd name="adj" fmla="val 3674"/>
            </a:avLst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95">
              <a:defRPr/>
            </a:pPr>
            <a:r>
              <a:rPr lang="ru-RU" sz="1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Выполнила: Вебер Татьяна Андреевна</a:t>
            </a:r>
            <a:endParaRPr lang="ru-RU" sz="14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2787775"/>
            <a:ext cx="597666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Отделение Фармация</a:t>
            </a:r>
            <a:endParaRPr lang="ru-RU" sz="2400" b="1" i="1" dirty="0">
              <a:solidFill>
                <a:schemeClr val="tx1"/>
              </a:solidFill>
              <a:effectLst>
                <a:reflection blurRad="6350" stA="50000" endA="300" endPos="50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5536" y="195486"/>
            <a:ext cx="8424936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glow rad="101600">
                    <a:schemeClr val="accent5">
                      <a:lumMod val="40000"/>
                      <a:lumOff val="6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</a:t>
            </a:r>
            <a:r>
              <a:rPr lang="ru-RU" b="1" dirty="0" err="1" smtClean="0">
                <a:solidFill>
                  <a:schemeClr val="tx1"/>
                </a:solidFill>
                <a:effectLst>
                  <a:glow rad="101600">
                    <a:schemeClr val="accent5">
                      <a:lumMod val="40000"/>
                      <a:lumOff val="6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В.Ф.Войно-Ясенецкого</a:t>
            </a:r>
            <a:r>
              <a:rPr lang="ru-RU" b="1" dirty="0" smtClean="0">
                <a:solidFill>
                  <a:schemeClr val="tx1"/>
                </a:solidFill>
                <a:effectLst>
                  <a:glow rad="101600">
                    <a:schemeClr val="accent5">
                      <a:lumMod val="40000"/>
                      <a:lumOff val="6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Министерство Здравоохранения Российской Федерации</a:t>
            </a:r>
            <a:endParaRPr lang="ru-RU" b="1" dirty="0">
              <a:solidFill>
                <a:schemeClr val="tx1"/>
              </a:solidFill>
              <a:effectLst>
                <a:glow rad="101600">
                  <a:schemeClr val="accent5">
                    <a:lumMod val="40000"/>
                    <a:lumOff val="6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44008" y="3795886"/>
            <a:ext cx="410445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Проверила</a:t>
            </a:r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Казакова Елена Николаевна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99792" y="4299942"/>
            <a:ext cx="32403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Красноярск 2022 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609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 rot="16200000">
            <a:off x="9292126" y="423509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84357">
              <a:defRPr/>
            </a:pPr>
            <a:endParaRPr lang="ru-RU" sz="32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33F3-AD69-41A5-83CA-2EDCFD89E862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3" name="Рисунок 12" descr="31c45b52-9cb5-4251-88bb-76e38c2225a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843558"/>
            <a:ext cx="3955055" cy="3248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043dc1ca-52fa-4bbf-9f2b-9be3fc437d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843558"/>
            <a:ext cx="3744416" cy="3295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2339752" y="411510"/>
            <a:ext cx="453650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Материальная комната №2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582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 rot="16200000">
            <a:off x="9292126" y="423509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84357">
              <a:defRPr/>
            </a:pPr>
            <a:endParaRPr lang="ru-RU" sz="32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33F3-AD69-41A5-83CA-2EDCFD89E862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5" name="Рисунок 14" descr="24be7317-d7d1-4a05-9a6d-d9318dedca4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987574"/>
            <a:ext cx="6336704" cy="3411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2699792" y="339502"/>
            <a:ext cx="352839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Шкаф для хранения наружных ЛП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163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 rot="16200000">
            <a:off x="9292126" y="423509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84357">
              <a:defRPr/>
            </a:pPr>
            <a:endParaRPr lang="ru-RU" sz="32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33F3-AD69-41A5-83CA-2EDCFD89E862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3" name="Рисунок 12" descr="0d972970-ea7c-4d5d-97fa-e98d80bbe0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152671"/>
            <a:ext cx="6552728" cy="3219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627784" y="411510"/>
            <a:ext cx="396044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Шкаф для хранения внутренних ЛП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65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 rot="16200000">
            <a:off x="9292126" y="423509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84357">
              <a:defRPr/>
            </a:pPr>
            <a:endParaRPr lang="ru-RU" sz="32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33F3-AD69-41A5-83CA-2EDCFD89E862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9" name="Рисунок 8" descr="92616be7-7298-465f-b45c-5895ebd8f3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915566"/>
            <a:ext cx="6624736" cy="3513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123728" y="411510"/>
            <a:ext cx="511256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Шкаф для хранения </a:t>
            </a:r>
            <a:r>
              <a:rPr lang="ru-RU" dirty="0" smtClean="0">
                <a:solidFill>
                  <a:schemeClr val="tx1"/>
                </a:solidFill>
              </a:rPr>
              <a:t>инъекционных </a:t>
            </a:r>
            <a:r>
              <a:rPr lang="ru-RU" dirty="0" smtClean="0">
                <a:solidFill>
                  <a:schemeClr val="tx1"/>
                </a:solidFill>
              </a:rPr>
              <a:t>ЛП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312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 rot="16200000">
            <a:off x="9292126" y="423509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84357">
              <a:defRPr/>
            </a:pPr>
            <a:endParaRPr lang="ru-RU" sz="32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33F3-AD69-41A5-83CA-2EDCFD89E862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4" name="Рисунок 13" descr="9f02cd50-4545-403f-bbb6-20c9c0770c1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915566"/>
            <a:ext cx="6624736" cy="3513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339752" y="339502"/>
            <a:ext cx="446449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Шкаф для хранения перевязочного материала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305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 rot="16200000">
            <a:off x="9292126" y="423509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84357">
              <a:defRPr/>
            </a:pPr>
            <a:endParaRPr lang="ru-RU" sz="32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33F3-AD69-41A5-83CA-2EDCFD89E862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15" name="Рисунок 14" descr="103e8bcf-1642-4692-bd17-4c320f87ed9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131590"/>
            <a:ext cx="6984776" cy="3414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2483768" y="339502"/>
            <a:ext cx="4392488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Шкаф для хранения резиновых изделий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470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 rot="16200000">
            <a:off x="9292126" y="423509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84357">
              <a:defRPr/>
            </a:pPr>
            <a:endParaRPr lang="ru-RU" sz="32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33F3-AD69-41A5-83CA-2EDCFD89E862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5" name="Рисунок 14" descr="a5e3be48-4159-4880-8d3f-45020cb0cd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131590"/>
            <a:ext cx="7488832" cy="3414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2123728" y="411510"/>
            <a:ext cx="5400600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Шкаф для хранения лекарственного растительного сырья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662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 rot="16200000">
            <a:off x="9292126" y="423509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84357">
              <a:defRPr/>
            </a:pPr>
            <a:endParaRPr lang="ru-RU" sz="32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33F3-AD69-41A5-83CA-2EDCFD89E862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14" name="Рисунок 13" descr="62017a07-8ecb-4df0-8b15-02b31d805c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987574"/>
            <a:ext cx="7488832" cy="3450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1691680" y="411510"/>
            <a:ext cx="604867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Шкаф для хранения </a:t>
            </a:r>
            <a:r>
              <a:rPr lang="ru-RU" dirty="0" err="1" smtClean="0">
                <a:solidFill>
                  <a:schemeClr val="tx1"/>
                </a:solidFill>
              </a:rPr>
              <a:t>парафармацевтической</a:t>
            </a:r>
            <a:r>
              <a:rPr lang="ru-RU" dirty="0" smtClean="0">
                <a:solidFill>
                  <a:schemeClr val="tx1"/>
                </a:solidFill>
              </a:rPr>
              <a:t> продукции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535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9901fe6-8f43-4ef3-ad9e-5b47683c9bc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059582"/>
            <a:ext cx="7632848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33F3-AD69-41A5-83CA-2EDCFD89E862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411510"/>
            <a:ext cx="511256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Шкаф для хранения огнеопасных веществ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0191acb-268f-4a6c-9226-f5134b7792c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699542"/>
            <a:ext cx="3312368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33F3-AD69-41A5-83CA-2EDCFD89E862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6" name="Рисунок 5" descr="7d411db3-e2ba-4884-8d69-14a708ea8b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771550"/>
            <a:ext cx="4032448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771800" y="483518"/>
            <a:ext cx="352839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Холодильник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 rot="16200000">
            <a:off x="9292126" y="423509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84357">
              <a:defRPr/>
            </a:pPr>
            <a:endParaRPr lang="ru-RU" sz="32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33F3-AD69-41A5-83CA-2EDCFD89E862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13" name="Рисунок 12" descr="фото аапт.jpg"/>
          <p:cNvPicPr>
            <a:picLocks noChangeAspect="1"/>
          </p:cNvPicPr>
          <p:nvPr/>
        </p:nvPicPr>
        <p:blipFill>
          <a:blip r:embed="rId2" cstate="print"/>
          <a:srcRect r="19988"/>
          <a:stretch>
            <a:fillRect/>
          </a:stretch>
        </p:blipFill>
        <p:spPr>
          <a:xfrm>
            <a:off x="899592" y="843558"/>
            <a:ext cx="6984776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131840" y="339502"/>
            <a:ext cx="273630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Вывеска аптеки</a:t>
            </a:r>
            <a:endParaRPr lang="ru-RU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342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5b10ed0-8a69-4364-bb60-9fc22f58a2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843558"/>
            <a:ext cx="720080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33F3-AD69-41A5-83CA-2EDCFD89E862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411510"/>
            <a:ext cx="525658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Карантинные зоны хранения ЛП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 rot="16200000">
            <a:off x="9292126" y="423509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84357">
              <a:defRPr/>
            </a:pPr>
            <a:endParaRPr lang="ru-RU" sz="32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33F3-AD69-41A5-83CA-2EDCFD89E862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3" name="Рисунок 12" descr="a1d02b78-8285-49df-8242-957b809c474e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56" y="987574"/>
            <a:ext cx="4320443" cy="3742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6a1cc229-6f3a-4ebe-a796-b5d8e20665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987574"/>
            <a:ext cx="424847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2843808" y="411510"/>
            <a:ext cx="360040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Торговый зал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174025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 rot="16200000">
            <a:off x="9292126" y="423509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84357">
              <a:defRPr/>
            </a:pPr>
            <a:endParaRPr lang="ru-RU" sz="32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33F3-AD69-41A5-83CA-2EDCFD89E862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3" name="Рисунок 12" descr="9c4dd61d-1dcc-4d8a-aec0-c3c6721a97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87574"/>
            <a:ext cx="4464496" cy="3895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e33b1f26-9cef-470d-bae7-bc8660f42fb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39502"/>
            <a:ext cx="3993604" cy="4659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755576" y="411510"/>
            <a:ext cx="381642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Комната отдыха персонала</a:t>
            </a:r>
            <a:endParaRPr lang="ru-RU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205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 rot="16200000">
            <a:off x="9292126" y="423509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84357">
              <a:defRPr/>
            </a:pPr>
            <a:endParaRPr lang="ru-RU" sz="32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33F3-AD69-41A5-83CA-2EDCFD89E862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3" name="Рисунок 12" descr="c91eb2a0-6c56-4ce8-aebc-d8ebdb81cd2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99543"/>
            <a:ext cx="7848872" cy="3613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771800" y="339502"/>
            <a:ext cx="360040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</a:rPr>
              <a:t>Рабочее место фармацевта</a:t>
            </a:r>
            <a:endParaRPr lang="ru-RU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347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 rot="16200000">
            <a:off x="9292126" y="423509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84357">
              <a:defRPr/>
            </a:pPr>
            <a:endParaRPr lang="ru-RU" sz="32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33F3-AD69-41A5-83CA-2EDCFD89E862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3" name="Рисунок 12" descr="4fead22c-f6e9-401e-aad8-c58a086358a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15566"/>
            <a:ext cx="7920880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699792" y="483518"/>
            <a:ext cx="439248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Информационный стенд для посетителей</a:t>
            </a:r>
            <a:endParaRPr lang="ru-RU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14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 rot="16200000">
            <a:off x="9292126" y="423509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84357">
              <a:defRPr/>
            </a:pPr>
            <a:endParaRPr lang="ru-RU" sz="32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33F3-AD69-41A5-83CA-2EDCFD89E862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3" name="Рисунок 12" descr="afde77c5-2f6c-4b34-bbdf-704f95e42236.jpg"/>
          <p:cNvPicPr>
            <a:picLocks noChangeAspect="1"/>
          </p:cNvPicPr>
          <p:nvPr/>
        </p:nvPicPr>
        <p:blipFill>
          <a:blip r:embed="rId2" cstate="print"/>
          <a:srcRect t="18750" r="21438"/>
          <a:stretch>
            <a:fillRect/>
          </a:stretch>
        </p:blipFill>
        <p:spPr>
          <a:xfrm>
            <a:off x="395536" y="843558"/>
            <a:ext cx="3600400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fe807364-2736-4483-acc2-ed7b2932406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003798"/>
            <a:ext cx="4779876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4e868932-3642-4662-9f62-811e2375ca26.jpg"/>
          <p:cNvPicPr>
            <a:picLocks noChangeAspect="1"/>
          </p:cNvPicPr>
          <p:nvPr/>
        </p:nvPicPr>
        <p:blipFill>
          <a:blip r:embed="rId4" cstate="print"/>
          <a:srcRect b="48787"/>
          <a:stretch>
            <a:fillRect/>
          </a:stretch>
        </p:blipFill>
        <p:spPr>
          <a:xfrm>
            <a:off x="4067944" y="771550"/>
            <a:ext cx="4817991" cy="2160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2339752" y="339502"/>
            <a:ext cx="41044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Шкаф для хранения уборочного инвентаря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799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 rot="16200000">
            <a:off x="9292126" y="423509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84357">
              <a:defRPr/>
            </a:pPr>
            <a:endParaRPr lang="ru-RU" sz="32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33F3-AD69-41A5-83CA-2EDCFD89E862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3" name="Рисунок 12" descr="4cf3b0ef-be10-42be-98f7-c2b65eb392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368" y="771550"/>
            <a:ext cx="2930853" cy="367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677a4469-7a62-45cf-b7bb-0c8b011ea99c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771550"/>
            <a:ext cx="3144857" cy="3577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915816" y="483518"/>
            <a:ext cx="288032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Санузел</a:t>
            </a:r>
          </a:p>
          <a:p>
            <a:pPr algn="ctr"/>
            <a:endParaRPr lang="ru-RU" dirty="0"/>
          </a:p>
        </p:txBody>
      </p:sp>
      <p:pic>
        <p:nvPicPr>
          <p:cNvPr id="16" name="Рисунок 15" descr="73170866-dce1-4f19-88e9-c7dd2d1abbf4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699542"/>
            <a:ext cx="2160240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4396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 rot="16200000">
            <a:off x="9292126" y="423509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84357">
              <a:defRPr/>
            </a:pPr>
            <a:endParaRPr lang="ru-RU" sz="32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33F3-AD69-41A5-83CA-2EDCFD89E862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9" name="Рисунок 8" descr="6e150a11-a8c1-4c60-b177-501db8d9cb9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059582"/>
            <a:ext cx="712879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979712" y="411510"/>
            <a:ext cx="511256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Материальная комната для препаратов льготного обеспечения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709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6261</TotalTime>
  <Words>141</Words>
  <Application>Microsoft Office PowerPoint</Application>
  <PresentationFormat>Экран (16:9)</PresentationFormat>
  <Paragraphs>45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ttt</dc:creator>
  <cp:lastModifiedBy>Татьяна</cp:lastModifiedBy>
  <cp:revision>324</cp:revision>
  <cp:lastPrinted>2018-08-13T17:10:18Z</cp:lastPrinted>
  <dcterms:created xsi:type="dcterms:W3CDTF">2018-03-13T13:31:32Z</dcterms:created>
  <dcterms:modified xsi:type="dcterms:W3CDTF">2022-02-10T16:08:29Z</dcterms:modified>
</cp:coreProperties>
</file>