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34"/>
  </p:notesMasterIdLst>
  <p:sldIdLst>
    <p:sldId id="256" r:id="rId2"/>
    <p:sldId id="278" r:id="rId3"/>
    <p:sldId id="272" r:id="rId4"/>
    <p:sldId id="280" r:id="rId5"/>
    <p:sldId id="281" r:id="rId6"/>
    <p:sldId id="288" r:id="rId7"/>
    <p:sldId id="289" r:id="rId8"/>
    <p:sldId id="290" r:id="rId9"/>
    <p:sldId id="283" r:id="rId10"/>
    <p:sldId id="282" r:id="rId11"/>
    <p:sldId id="285" r:id="rId12"/>
    <p:sldId id="286" r:id="rId13"/>
    <p:sldId id="284" r:id="rId14"/>
    <p:sldId id="287" r:id="rId15"/>
    <p:sldId id="291" r:id="rId16"/>
    <p:sldId id="277" r:id="rId17"/>
    <p:sldId id="292" r:id="rId18"/>
    <p:sldId id="293" r:id="rId19"/>
    <p:sldId id="294" r:id="rId20"/>
    <p:sldId id="295" r:id="rId21"/>
    <p:sldId id="296" r:id="rId22"/>
    <p:sldId id="297" r:id="rId23"/>
    <p:sldId id="298" r:id="rId24"/>
    <p:sldId id="299" r:id="rId25"/>
    <p:sldId id="300" r:id="rId26"/>
    <p:sldId id="301" r:id="rId27"/>
    <p:sldId id="302" r:id="rId28"/>
    <p:sldId id="303" r:id="rId29"/>
    <p:sldId id="304" r:id="rId30"/>
    <p:sldId id="305" r:id="rId31"/>
    <p:sldId id="306" r:id="rId32"/>
    <p:sldId id="307" r:id="rId33"/>
  </p:sldIdLst>
  <p:sldSz cx="9144000" cy="6858000" type="screen4x3"/>
  <p:notesSz cx="6858000" cy="9144000"/>
  <p:custDataLst>
    <p:tags r:id="rId35"/>
  </p:custDataLst>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080" y="-6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966B2BF-7D5A-4925-B1CF-2CD925E416CB}" type="datetimeFigureOut">
              <a:rPr lang="ru-RU"/>
              <a:pPr>
                <a:defRPr/>
              </a:pPr>
              <a:t>30.05.2016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E842A5F-0F84-47C9-B12F-CAFB4487199F}" type="slidenum">
              <a:rPr lang="ru-RU"/>
              <a:pPr>
                <a:defRPr/>
              </a:pPr>
              <a:t>‹#›</a:t>
            </a:fld>
            <a:endParaRPr lang="ru-RU"/>
          </a:p>
        </p:txBody>
      </p:sp>
    </p:spTree>
    <p:extLst>
      <p:ext uri="{BB962C8B-B14F-4D97-AF65-F5344CB8AC3E}">
        <p14:creationId xmlns:p14="http://schemas.microsoft.com/office/powerpoint/2010/main" val="35219261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smtClean="0"/>
          </a:p>
        </p:txBody>
      </p:sp>
      <p:sp>
        <p:nvSpPr>
          <p:cNvPr id="440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350830F-FCB1-4530-A209-DD77065C10D4}" type="slidenum">
              <a:rPr lang="ru-RU" altLang="ru-RU" smtClean="0">
                <a:latin typeface="Arial" charset="0"/>
              </a:rPr>
              <a:pPr eaLnBrk="1" hangingPunct="1">
                <a:spcBef>
                  <a:spcPct val="0"/>
                </a:spcBef>
              </a:pPr>
              <a:t>10</a:t>
            </a:fld>
            <a:endParaRPr lang="ru-RU" altLang="ru-RU"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506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F618E51-C204-405F-AA0A-46535A32C939}" type="slidenum">
              <a:rPr lang="ru-RU" altLang="ru-RU" smtClean="0">
                <a:latin typeface="Arial" charset="0"/>
              </a:rPr>
              <a:pPr eaLnBrk="1" hangingPunct="1">
                <a:spcBef>
                  <a:spcPct val="0"/>
                </a:spcBef>
              </a:pPr>
              <a:t>13</a:t>
            </a:fld>
            <a:endParaRPr lang="ru-RU" altLang="ru-RU"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Заголовок 28"/>
          <p:cNvSpPr>
            <a:spLocks noGrp="1"/>
          </p:cNvSpPr>
          <p:nvPr>
            <p:ph type="ctrTitle"/>
          </p:nvPr>
        </p:nvSpPr>
        <p:spPr>
          <a:xfrm>
            <a:off x="381000" y="4853411"/>
            <a:ext cx="8458200" cy="1222375"/>
          </a:xfrm>
        </p:spPr>
        <p:txBody>
          <a:bodyPr anchor="t"/>
          <a:lstStyle/>
          <a:p>
            <a:r>
              <a:rPr lang="ru-RU" smtClean="0"/>
              <a:t>Образец заголовка</a:t>
            </a:r>
            <a:endParaRPr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Дата 15"/>
          <p:cNvSpPr>
            <a:spLocks noGrp="1"/>
          </p:cNvSpPr>
          <p:nvPr>
            <p:ph type="dt" sz="half" idx="10"/>
          </p:nvPr>
        </p:nvSpPr>
        <p:spPr/>
        <p:txBody>
          <a:bodyPr/>
          <a:lstStyle>
            <a:lvl1pPr>
              <a:defRPr/>
            </a:lvl1pPr>
          </a:lstStyle>
          <a:p>
            <a:pPr>
              <a:defRPr/>
            </a:pPr>
            <a:fld id="{59EBA983-8711-4F41-9208-1698C28E8A45}" type="datetimeFigureOut">
              <a:rPr lang="ru-RU"/>
              <a:pPr>
                <a:defRPr/>
              </a:pPr>
              <a:t>30.05.2016</a:t>
            </a:fld>
            <a:endParaRPr lang="ru-RU"/>
          </a:p>
        </p:txBody>
      </p:sp>
      <p:sp>
        <p:nvSpPr>
          <p:cNvPr id="6" name="Нижний колонтитул 1"/>
          <p:cNvSpPr>
            <a:spLocks noGrp="1"/>
          </p:cNvSpPr>
          <p:nvPr>
            <p:ph type="ftr" sz="quarter" idx="11"/>
          </p:nvPr>
        </p:nvSpPr>
        <p:spPr/>
        <p:txBody>
          <a:bodyPr/>
          <a:lstStyle>
            <a:lvl1pPr>
              <a:defRPr/>
            </a:lvl1pPr>
          </a:lstStyle>
          <a:p>
            <a:pPr>
              <a:defRPr/>
            </a:pPr>
            <a:endParaRPr lang="ru-RU"/>
          </a:p>
        </p:txBody>
      </p:sp>
      <p:sp>
        <p:nvSpPr>
          <p:cNvPr id="7" name="Номер слайда 14"/>
          <p:cNvSpPr>
            <a:spLocks noGrp="1"/>
          </p:cNvSpPr>
          <p:nvPr>
            <p:ph type="sldNum" sz="quarter" idx="12"/>
          </p:nvPr>
        </p:nvSpPr>
        <p:spPr>
          <a:xfrm>
            <a:off x="8229600" y="6473825"/>
            <a:ext cx="758825" cy="247650"/>
          </a:xfrm>
        </p:spPr>
        <p:txBody>
          <a:bodyPr/>
          <a:lstStyle>
            <a:lvl1pPr>
              <a:defRPr/>
            </a:lvl1pPr>
          </a:lstStyle>
          <a:p>
            <a:pPr>
              <a:defRPr/>
            </a:pPr>
            <a:fld id="{B9C6DCB0-DA64-4A07-8A26-7376A9A3DCC6}" type="slidenum">
              <a:rPr lang="ru-RU"/>
              <a:pPr>
                <a:defRPr/>
              </a:pPr>
              <a:t>‹#›</a:t>
            </a:fld>
            <a:endParaRPr lang="ru-RU"/>
          </a:p>
        </p:txBody>
      </p:sp>
    </p:spTree>
    <p:extLst>
      <p:ext uri="{BB962C8B-B14F-4D97-AF65-F5344CB8AC3E}">
        <p14:creationId xmlns:p14="http://schemas.microsoft.com/office/powerpoint/2010/main" val="1118853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0"/>
          <p:cNvSpPr>
            <a:spLocks noGrp="1"/>
          </p:cNvSpPr>
          <p:nvPr>
            <p:ph type="dt" sz="half" idx="10"/>
          </p:nvPr>
        </p:nvSpPr>
        <p:spPr/>
        <p:txBody>
          <a:bodyPr/>
          <a:lstStyle>
            <a:lvl1pPr>
              <a:defRPr/>
            </a:lvl1pPr>
          </a:lstStyle>
          <a:p>
            <a:pPr>
              <a:defRPr/>
            </a:pPr>
            <a:fld id="{A8BDF815-B3D1-4735-9C53-75F40EFAAA55}" type="datetimeFigureOut">
              <a:rPr lang="ru-RU"/>
              <a:pPr>
                <a:defRPr/>
              </a:pPr>
              <a:t>30.05.2016</a:t>
            </a:fld>
            <a:endParaRPr lang="ru-RU"/>
          </a:p>
        </p:txBody>
      </p:sp>
      <p:sp>
        <p:nvSpPr>
          <p:cNvPr id="5" name="Нижний колонтитул 27"/>
          <p:cNvSpPr>
            <a:spLocks noGrp="1"/>
          </p:cNvSpPr>
          <p:nvPr>
            <p:ph type="ftr" sz="quarter" idx="11"/>
          </p:nvPr>
        </p:nvSpPr>
        <p:spPr/>
        <p:txBody>
          <a:bodyPr/>
          <a:lstStyle>
            <a:lvl1pPr>
              <a:defRPr/>
            </a:lvl1pPr>
          </a:lstStyle>
          <a:p>
            <a:pPr>
              <a:defRPr/>
            </a:pPr>
            <a:endParaRPr lang="ru-RU"/>
          </a:p>
        </p:txBody>
      </p:sp>
      <p:sp>
        <p:nvSpPr>
          <p:cNvPr id="6" name="Номер слайда 4"/>
          <p:cNvSpPr>
            <a:spLocks noGrp="1"/>
          </p:cNvSpPr>
          <p:nvPr>
            <p:ph type="sldNum" sz="quarter" idx="12"/>
          </p:nvPr>
        </p:nvSpPr>
        <p:spPr/>
        <p:txBody>
          <a:bodyPr/>
          <a:lstStyle>
            <a:lvl1pPr>
              <a:defRPr/>
            </a:lvl1pPr>
          </a:lstStyle>
          <a:p>
            <a:pPr>
              <a:defRPr/>
            </a:pPr>
            <a:fld id="{6ED0D3B3-6E27-4C23-ADBD-2FDD9F0DE5B1}" type="slidenum">
              <a:rPr lang="ru-RU"/>
              <a:pPr>
                <a:defRPr/>
              </a:pPr>
              <a:t>‹#›</a:t>
            </a:fld>
            <a:endParaRPr lang="ru-RU"/>
          </a:p>
        </p:txBody>
      </p:sp>
    </p:spTree>
    <p:extLst>
      <p:ext uri="{BB962C8B-B14F-4D97-AF65-F5344CB8AC3E}">
        <p14:creationId xmlns:p14="http://schemas.microsoft.com/office/powerpoint/2010/main" val="59827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lvl1pPr>
              <a:defRPr/>
            </a:lvl1pPr>
          </a:lstStyle>
          <a:p>
            <a:pPr>
              <a:defRPr/>
            </a:pPr>
            <a:fld id="{4001FD4D-752B-4274-BE5F-B50792FF1BC4}" type="datetimeFigureOut">
              <a:rPr lang="ru-RU"/>
              <a:pPr>
                <a:defRPr/>
              </a:pPr>
              <a:t>30.05.2016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EE202BDA-4FCF-4D30-AEF1-2C947DD535FF}" type="slidenum">
              <a:rPr lang="ru-RU"/>
              <a:pPr>
                <a:defRPr/>
              </a:pPr>
              <a:t>‹#›</a:t>
            </a:fld>
            <a:endParaRPr lang="ru-RU"/>
          </a:p>
        </p:txBody>
      </p:sp>
    </p:spTree>
    <p:extLst>
      <p:ext uri="{BB962C8B-B14F-4D97-AF65-F5344CB8AC3E}">
        <p14:creationId xmlns:p14="http://schemas.microsoft.com/office/powerpoint/2010/main" val="4033793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lang="ru-RU" smtClean="0"/>
              <a:t>Образец заголовка</a:t>
            </a:r>
            <a:endParaRPr lang="en-US"/>
          </a:p>
        </p:txBody>
      </p:sp>
      <p:sp>
        <p:nvSpPr>
          <p:cNvPr id="27" name="Объект 2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4"/>
          <p:cNvSpPr>
            <a:spLocks noGrp="1"/>
          </p:cNvSpPr>
          <p:nvPr>
            <p:ph type="dt" sz="half" idx="10"/>
          </p:nvPr>
        </p:nvSpPr>
        <p:spPr/>
        <p:txBody>
          <a:bodyPr/>
          <a:lstStyle>
            <a:lvl1pPr>
              <a:defRPr/>
            </a:lvl1pPr>
          </a:lstStyle>
          <a:p>
            <a:pPr>
              <a:defRPr/>
            </a:pPr>
            <a:fld id="{481506A3-F645-43FF-9482-B7023DAE436A}" type="datetimeFigureOut">
              <a:rPr lang="ru-RU"/>
              <a:pPr>
                <a:defRPr/>
              </a:pPr>
              <a:t>30.05.2016</a:t>
            </a:fld>
            <a:endParaRPr lang="ru-RU"/>
          </a:p>
        </p:txBody>
      </p:sp>
      <p:sp>
        <p:nvSpPr>
          <p:cNvPr id="5" name="Нижний колонтитул 18"/>
          <p:cNvSpPr>
            <a:spLocks noGrp="1"/>
          </p:cNvSpPr>
          <p:nvPr>
            <p:ph type="ftr" sz="quarter" idx="11"/>
          </p:nvPr>
        </p:nvSpPr>
        <p:spPr>
          <a:xfrm>
            <a:off x="3581400" y="76200"/>
            <a:ext cx="2895600" cy="288925"/>
          </a:xfrm>
        </p:spPr>
        <p:txBody>
          <a:bodyPr/>
          <a:lstStyle>
            <a:lvl1pPr>
              <a:defRPr/>
            </a:lvl1pPr>
          </a:lstStyle>
          <a:p>
            <a:pPr>
              <a:defRPr/>
            </a:pPr>
            <a:endParaRPr lang="ru-RU"/>
          </a:p>
        </p:txBody>
      </p:sp>
      <p:sp>
        <p:nvSpPr>
          <p:cNvPr id="6" name="Номер слайда 15"/>
          <p:cNvSpPr>
            <a:spLocks noGrp="1"/>
          </p:cNvSpPr>
          <p:nvPr>
            <p:ph type="sldNum" sz="quarter" idx="12"/>
          </p:nvPr>
        </p:nvSpPr>
        <p:spPr>
          <a:xfrm>
            <a:off x="8229600" y="6473825"/>
            <a:ext cx="758825" cy="247650"/>
          </a:xfrm>
        </p:spPr>
        <p:txBody>
          <a:bodyPr/>
          <a:lstStyle>
            <a:lvl1pPr>
              <a:defRPr/>
            </a:lvl1pPr>
          </a:lstStyle>
          <a:p>
            <a:pPr>
              <a:defRPr/>
            </a:pPr>
            <a:fld id="{7BCBAA58-D590-40AB-AD2F-A41A9661997A}" type="slidenum">
              <a:rPr lang="ru-RU"/>
              <a:pPr>
                <a:defRPr/>
              </a:pPr>
              <a:t>‹#›</a:t>
            </a:fld>
            <a:endParaRPr lang="ru-RU"/>
          </a:p>
        </p:txBody>
      </p:sp>
    </p:spTree>
    <p:extLst>
      <p:ext uri="{BB962C8B-B14F-4D97-AF65-F5344CB8AC3E}">
        <p14:creationId xmlns:p14="http://schemas.microsoft.com/office/powerpoint/2010/main" val="41503256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lang="ru-RU" smtClean="0"/>
              <a:t>Образец заголовка</a:t>
            </a:r>
            <a:endParaRPr lang="en-US"/>
          </a:p>
        </p:txBody>
      </p:sp>
      <p:sp>
        <p:nvSpPr>
          <p:cNvPr id="5" name="Дата 18"/>
          <p:cNvSpPr>
            <a:spLocks noGrp="1"/>
          </p:cNvSpPr>
          <p:nvPr>
            <p:ph type="dt" sz="half" idx="10"/>
          </p:nvPr>
        </p:nvSpPr>
        <p:spPr/>
        <p:txBody>
          <a:bodyPr/>
          <a:lstStyle>
            <a:lvl1pPr>
              <a:defRPr/>
            </a:lvl1pPr>
          </a:lstStyle>
          <a:p>
            <a:pPr>
              <a:defRPr/>
            </a:pPr>
            <a:fld id="{39E48712-5395-40CB-9EE9-54102428BBC5}" type="datetimeFigureOut">
              <a:rPr lang="ru-RU"/>
              <a:pPr>
                <a:defRPr/>
              </a:pPr>
              <a:t>30.05.2016</a:t>
            </a:fld>
            <a:endParaRPr lang="ru-RU"/>
          </a:p>
        </p:txBody>
      </p:sp>
      <p:sp>
        <p:nvSpPr>
          <p:cNvPr id="7" name="Нижний колонтитул 10"/>
          <p:cNvSpPr>
            <a:spLocks noGrp="1"/>
          </p:cNvSpPr>
          <p:nvPr>
            <p:ph type="ftr" sz="quarter" idx="11"/>
          </p:nvPr>
        </p:nvSpPr>
        <p:spPr/>
        <p:txBody>
          <a:bodyPr/>
          <a:lstStyle>
            <a:lvl1pPr>
              <a:defRPr/>
            </a:lvl1pPr>
          </a:lstStyle>
          <a:p>
            <a:pPr>
              <a:defRPr/>
            </a:pPr>
            <a:endParaRPr lang="ru-RU"/>
          </a:p>
        </p:txBody>
      </p:sp>
      <p:sp>
        <p:nvSpPr>
          <p:cNvPr id="9" name="Номер слайда 15"/>
          <p:cNvSpPr>
            <a:spLocks noGrp="1"/>
          </p:cNvSpPr>
          <p:nvPr>
            <p:ph type="sldNum" sz="quarter" idx="12"/>
          </p:nvPr>
        </p:nvSpPr>
        <p:spPr/>
        <p:txBody>
          <a:bodyPr/>
          <a:lstStyle>
            <a:lvl1pPr>
              <a:defRPr/>
            </a:lvl1pPr>
          </a:lstStyle>
          <a:p>
            <a:pPr>
              <a:defRPr/>
            </a:pPr>
            <a:fld id="{A613A05A-4C2F-40BD-A892-F5C09BC1FA45}" type="slidenum">
              <a:rPr lang="ru-RU"/>
              <a:pPr>
                <a:defRPr/>
              </a:pPr>
              <a:t>‹#›</a:t>
            </a:fld>
            <a:endParaRPr lang="ru-RU"/>
          </a:p>
        </p:txBody>
      </p:sp>
    </p:spTree>
    <p:extLst>
      <p:ext uri="{BB962C8B-B14F-4D97-AF65-F5344CB8AC3E}">
        <p14:creationId xmlns:p14="http://schemas.microsoft.com/office/powerpoint/2010/main" val="324526017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0"/>
          <p:cNvSpPr>
            <a:spLocks noGrp="1"/>
          </p:cNvSpPr>
          <p:nvPr>
            <p:ph type="dt" sz="half" idx="10"/>
          </p:nvPr>
        </p:nvSpPr>
        <p:spPr/>
        <p:txBody>
          <a:bodyPr/>
          <a:lstStyle>
            <a:lvl1pPr>
              <a:defRPr/>
            </a:lvl1pPr>
          </a:lstStyle>
          <a:p>
            <a:pPr>
              <a:defRPr/>
            </a:pPr>
            <a:fld id="{7D1CB66E-E30A-4E4B-8E1D-DA219E164720}" type="datetimeFigureOut">
              <a:rPr lang="ru-RU"/>
              <a:pPr>
                <a:defRPr/>
              </a:pPr>
              <a:t>30.05.2016</a:t>
            </a:fld>
            <a:endParaRPr lang="ru-RU"/>
          </a:p>
        </p:txBody>
      </p:sp>
      <p:sp>
        <p:nvSpPr>
          <p:cNvPr id="6" name="Нижний колонтитул 27"/>
          <p:cNvSpPr>
            <a:spLocks noGrp="1"/>
          </p:cNvSpPr>
          <p:nvPr>
            <p:ph type="ftr" sz="quarter" idx="11"/>
          </p:nvPr>
        </p:nvSpPr>
        <p:spPr/>
        <p:txBody>
          <a:bodyPr/>
          <a:lstStyle>
            <a:lvl1pPr>
              <a:defRPr/>
            </a:lvl1pPr>
          </a:lstStyle>
          <a:p>
            <a:pPr>
              <a:defRPr/>
            </a:pPr>
            <a:endParaRPr lang="ru-RU"/>
          </a:p>
        </p:txBody>
      </p:sp>
      <p:sp>
        <p:nvSpPr>
          <p:cNvPr id="7" name="Номер слайда 4"/>
          <p:cNvSpPr>
            <a:spLocks noGrp="1"/>
          </p:cNvSpPr>
          <p:nvPr>
            <p:ph type="sldNum" sz="quarter" idx="12"/>
          </p:nvPr>
        </p:nvSpPr>
        <p:spPr/>
        <p:txBody>
          <a:bodyPr/>
          <a:lstStyle>
            <a:lvl1pPr>
              <a:defRPr/>
            </a:lvl1pPr>
          </a:lstStyle>
          <a:p>
            <a:pPr>
              <a:defRPr/>
            </a:pPr>
            <a:fld id="{1BBE304D-5BCE-4482-AD55-63E957F3D449}" type="slidenum">
              <a:rPr lang="ru-RU"/>
              <a:pPr>
                <a:defRPr/>
              </a:pPr>
              <a:t>‹#›</a:t>
            </a:fld>
            <a:endParaRPr lang="ru-RU"/>
          </a:p>
        </p:txBody>
      </p:sp>
    </p:spTree>
    <p:extLst>
      <p:ext uri="{BB962C8B-B14F-4D97-AF65-F5344CB8AC3E}">
        <p14:creationId xmlns:p14="http://schemas.microsoft.com/office/powerpoint/2010/main" val="719808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29" name="Заголовок 28"/>
          <p:cNvSpPr>
            <a:spLocks noGrp="1"/>
          </p:cNvSpPr>
          <p:nvPr>
            <p:ph type="title"/>
          </p:nvPr>
        </p:nvSpPr>
        <p:spPr>
          <a:xfrm>
            <a:off x="304800" y="5410200"/>
            <a:ext cx="8610600" cy="882650"/>
          </a:xfrm>
        </p:spPr>
        <p:txBody>
          <a:bodyPr/>
          <a:lstStyle>
            <a:lvl1pPr>
              <a:defRPr/>
            </a:lvl1pPr>
          </a:lstStyle>
          <a:p>
            <a:r>
              <a:rPr lang="ru-RU" smtClean="0"/>
              <a:t>Образец заголовка</a:t>
            </a:r>
            <a:endParaRPr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8" name="Дата 9"/>
          <p:cNvSpPr>
            <a:spLocks noGrp="1"/>
          </p:cNvSpPr>
          <p:nvPr>
            <p:ph type="dt" sz="half" idx="10"/>
          </p:nvPr>
        </p:nvSpPr>
        <p:spPr/>
        <p:txBody>
          <a:bodyPr/>
          <a:lstStyle>
            <a:lvl1pPr>
              <a:defRPr/>
            </a:lvl1pPr>
          </a:lstStyle>
          <a:p>
            <a:pPr>
              <a:defRPr/>
            </a:pPr>
            <a:fld id="{CAA692F0-62E5-41BF-ADAE-0F50440C890C}" type="datetimeFigureOut">
              <a:rPr lang="ru-RU"/>
              <a:pPr>
                <a:defRPr/>
              </a:pPr>
              <a:t>30.05.2016</a:t>
            </a:fld>
            <a:endParaRPr lang="ru-RU"/>
          </a:p>
        </p:txBody>
      </p:sp>
      <p:sp>
        <p:nvSpPr>
          <p:cNvPr id="9" name="Нижний колонтитул 5"/>
          <p:cNvSpPr>
            <a:spLocks noGrp="1"/>
          </p:cNvSpPr>
          <p:nvPr>
            <p:ph type="ftr" sz="quarter" idx="11"/>
          </p:nvPr>
        </p:nvSpPr>
        <p:spPr/>
        <p:txBody>
          <a:bodyPr/>
          <a:lstStyle>
            <a:lvl1pPr>
              <a:defRPr/>
            </a:lvl1pPr>
          </a:lstStyle>
          <a:p>
            <a:pPr>
              <a:defRPr/>
            </a:pPr>
            <a:endParaRPr lang="ru-RU"/>
          </a:p>
        </p:txBody>
      </p:sp>
      <p:sp>
        <p:nvSpPr>
          <p:cNvPr id="10" name="Номер слайда 6"/>
          <p:cNvSpPr>
            <a:spLocks noGrp="1"/>
          </p:cNvSpPr>
          <p:nvPr>
            <p:ph type="sldNum" sz="quarter" idx="12"/>
          </p:nvPr>
        </p:nvSpPr>
        <p:spPr>
          <a:xfrm>
            <a:off x="8229600" y="6477000"/>
            <a:ext cx="762000" cy="247650"/>
          </a:xfrm>
        </p:spPr>
        <p:txBody>
          <a:bodyPr/>
          <a:lstStyle>
            <a:lvl1pPr>
              <a:defRPr/>
            </a:lvl1pPr>
          </a:lstStyle>
          <a:p>
            <a:pPr>
              <a:defRPr/>
            </a:pPr>
            <a:fld id="{10DF6FB9-2323-459C-BCF2-B0CC26625D38}" type="slidenum">
              <a:rPr lang="ru-RU"/>
              <a:pPr>
                <a:defRPr/>
              </a:pPr>
              <a:t>‹#›</a:t>
            </a:fld>
            <a:endParaRPr lang="ru-RU"/>
          </a:p>
        </p:txBody>
      </p:sp>
    </p:spTree>
    <p:extLst>
      <p:ext uri="{BB962C8B-B14F-4D97-AF65-F5344CB8AC3E}">
        <p14:creationId xmlns:p14="http://schemas.microsoft.com/office/powerpoint/2010/main" val="1480918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lang="ru-RU" smtClean="0"/>
              <a:t>Образец заголовка</a:t>
            </a:r>
            <a:endParaRPr lang="en-US"/>
          </a:p>
        </p:txBody>
      </p:sp>
      <p:sp>
        <p:nvSpPr>
          <p:cNvPr id="3" name="Дата 10"/>
          <p:cNvSpPr>
            <a:spLocks noGrp="1"/>
          </p:cNvSpPr>
          <p:nvPr>
            <p:ph type="dt" sz="half" idx="10"/>
          </p:nvPr>
        </p:nvSpPr>
        <p:spPr/>
        <p:txBody>
          <a:bodyPr/>
          <a:lstStyle>
            <a:lvl1pPr>
              <a:defRPr/>
            </a:lvl1pPr>
          </a:lstStyle>
          <a:p>
            <a:pPr>
              <a:defRPr/>
            </a:pPr>
            <a:fld id="{14D65597-F220-4CA5-A328-74694DC6B467}" type="datetimeFigureOut">
              <a:rPr lang="ru-RU"/>
              <a:pPr>
                <a:defRPr/>
              </a:pPr>
              <a:t>30.05.2016</a:t>
            </a:fld>
            <a:endParaRPr lang="ru-RU"/>
          </a:p>
        </p:txBody>
      </p:sp>
      <p:sp>
        <p:nvSpPr>
          <p:cNvPr id="4" name="Нижний колонтитул 27"/>
          <p:cNvSpPr>
            <a:spLocks noGrp="1"/>
          </p:cNvSpPr>
          <p:nvPr>
            <p:ph type="ftr" sz="quarter" idx="11"/>
          </p:nvPr>
        </p:nvSpPr>
        <p:spPr/>
        <p:txBody>
          <a:bodyPr/>
          <a:lstStyle>
            <a:lvl1pPr>
              <a:defRPr/>
            </a:lvl1pPr>
          </a:lstStyle>
          <a:p>
            <a:pPr>
              <a:defRPr/>
            </a:pPr>
            <a:endParaRPr lang="ru-RU"/>
          </a:p>
        </p:txBody>
      </p:sp>
      <p:sp>
        <p:nvSpPr>
          <p:cNvPr id="5" name="Номер слайда 4"/>
          <p:cNvSpPr>
            <a:spLocks noGrp="1"/>
          </p:cNvSpPr>
          <p:nvPr>
            <p:ph type="sldNum" sz="quarter" idx="12"/>
          </p:nvPr>
        </p:nvSpPr>
        <p:spPr/>
        <p:txBody>
          <a:bodyPr/>
          <a:lstStyle>
            <a:lvl1pPr>
              <a:defRPr/>
            </a:lvl1pPr>
          </a:lstStyle>
          <a:p>
            <a:pPr>
              <a:defRPr/>
            </a:pPr>
            <a:fld id="{D678E565-CCD8-40B6-B340-53CF5539268A}" type="slidenum">
              <a:rPr lang="ru-RU"/>
              <a:pPr>
                <a:defRPr/>
              </a:pPr>
              <a:t>‹#›</a:t>
            </a:fld>
            <a:endParaRPr lang="ru-RU"/>
          </a:p>
        </p:txBody>
      </p:sp>
    </p:spTree>
    <p:extLst>
      <p:ext uri="{BB962C8B-B14F-4D97-AF65-F5344CB8AC3E}">
        <p14:creationId xmlns:p14="http://schemas.microsoft.com/office/powerpoint/2010/main" val="1599889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2"/>
          <p:cNvSpPr>
            <a:spLocks noGrp="1"/>
          </p:cNvSpPr>
          <p:nvPr>
            <p:ph type="dt" sz="half" idx="10"/>
          </p:nvPr>
        </p:nvSpPr>
        <p:spPr/>
        <p:txBody>
          <a:bodyPr/>
          <a:lstStyle>
            <a:lvl1pPr>
              <a:defRPr/>
            </a:lvl1pPr>
          </a:lstStyle>
          <a:p>
            <a:pPr>
              <a:defRPr/>
            </a:pPr>
            <a:fld id="{767A2B44-00E0-40F2-AFDB-27244CAAA218}" type="datetimeFigureOut">
              <a:rPr lang="ru-RU"/>
              <a:pPr>
                <a:defRPr/>
              </a:pPr>
              <a:t>30.05.2016</a:t>
            </a:fld>
            <a:endParaRPr lang="ru-RU"/>
          </a:p>
        </p:txBody>
      </p:sp>
      <p:sp>
        <p:nvSpPr>
          <p:cNvPr id="3" name="Нижний колонтитул 23"/>
          <p:cNvSpPr>
            <a:spLocks noGrp="1"/>
          </p:cNvSpPr>
          <p:nvPr>
            <p:ph type="ftr" sz="quarter" idx="11"/>
          </p:nvPr>
        </p:nvSpPr>
        <p:spPr/>
        <p:txBody>
          <a:bodyPr/>
          <a:lstStyle>
            <a:lvl1pPr>
              <a:defRPr/>
            </a:lvl1pPr>
          </a:lstStyle>
          <a:p>
            <a:pPr>
              <a:defRPr/>
            </a:pPr>
            <a:endParaRPr lang="ru-RU"/>
          </a:p>
        </p:txBody>
      </p:sp>
      <p:sp>
        <p:nvSpPr>
          <p:cNvPr id="4" name="Номер слайда 6"/>
          <p:cNvSpPr>
            <a:spLocks noGrp="1"/>
          </p:cNvSpPr>
          <p:nvPr>
            <p:ph type="sldNum" sz="quarter" idx="12"/>
          </p:nvPr>
        </p:nvSpPr>
        <p:spPr/>
        <p:txBody>
          <a:bodyPr/>
          <a:lstStyle>
            <a:lvl1pPr>
              <a:defRPr/>
            </a:lvl1pPr>
          </a:lstStyle>
          <a:p>
            <a:pPr>
              <a:defRPr/>
            </a:pPr>
            <a:fld id="{FBD34535-8BAB-4DEB-8FC0-F15CF463FEC6}" type="slidenum">
              <a:rPr lang="ru-RU"/>
              <a:pPr>
                <a:defRPr/>
              </a:pPr>
              <a:t>‹#›</a:t>
            </a:fld>
            <a:endParaRPr lang="ru-RU"/>
          </a:p>
        </p:txBody>
      </p:sp>
    </p:spTree>
    <p:extLst>
      <p:ext uri="{BB962C8B-B14F-4D97-AF65-F5344CB8AC3E}">
        <p14:creationId xmlns:p14="http://schemas.microsoft.com/office/powerpoint/2010/main" val="1190192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5"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Заголовок 11"/>
          <p:cNvSpPr>
            <a:spLocks noGrp="1"/>
          </p:cNvSpPr>
          <p:nvPr>
            <p:ph type="title"/>
          </p:nvPr>
        </p:nvSpPr>
        <p:spPr>
          <a:xfrm>
            <a:off x="457200" y="5486400"/>
            <a:ext cx="8458200" cy="520700"/>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24"/>
          <p:cNvSpPr>
            <a:spLocks noGrp="1"/>
          </p:cNvSpPr>
          <p:nvPr>
            <p:ph type="dt" sz="half" idx="10"/>
          </p:nvPr>
        </p:nvSpPr>
        <p:spPr/>
        <p:txBody>
          <a:bodyPr/>
          <a:lstStyle>
            <a:lvl1pPr>
              <a:defRPr/>
            </a:lvl1pPr>
          </a:lstStyle>
          <a:p>
            <a:pPr>
              <a:defRPr/>
            </a:pPr>
            <a:fld id="{6459A633-2086-4ED3-B6D0-A8CB98F6A3B1}" type="datetimeFigureOut">
              <a:rPr lang="ru-RU"/>
              <a:pPr>
                <a:defRPr/>
              </a:pPr>
              <a:t>30.05.2016</a:t>
            </a:fld>
            <a:endParaRPr lang="ru-RU"/>
          </a:p>
        </p:txBody>
      </p:sp>
      <p:sp>
        <p:nvSpPr>
          <p:cNvPr id="7" name="Нижний колонтитул 28"/>
          <p:cNvSpPr>
            <a:spLocks noGrp="1"/>
          </p:cNvSpPr>
          <p:nvPr>
            <p:ph type="ftr" sz="quarter" idx="11"/>
          </p:nvPr>
        </p:nvSpPr>
        <p:spPr/>
        <p:txBody>
          <a:bodyPr/>
          <a:lstStyle>
            <a:lvl1pPr>
              <a:defRPr/>
            </a:lvl1pPr>
          </a:lstStyle>
          <a:p>
            <a:pPr>
              <a:defRPr/>
            </a:pPr>
            <a:endParaRPr lang="ru-RU"/>
          </a:p>
        </p:txBody>
      </p:sp>
      <p:sp>
        <p:nvSpPr>
          <p:cNvPr id="8" name="Номер слайда 6"/>
          <p:cNvSpPr>
            <a:spLocks noGrp="1"/>
          </p:cNvSpPr>
          <p:nvPr>
            <p:ph type="sldNum" sz="quarter" idx="12"/>
          </p:nvPr>
        </p:nvSpPr>
        <p:spPr/>
        <p:txBody>
          <a:bodyPr/>
          <a:lstStyle>
            <a:lvl1pPr>
              <a:defRPr/>
            </a:lvl1pPr>
          </a:lstStyle>
          <a:p>
            <a:pPr>
              <a:defRPr/>
            </a:pPr>
            <a:fld id="{E6F1B952-4305-4B8E-8EE6-2CAC9881BC5B}" type="slidenum">
              <a:rPr lang="ru-RU"/>
              <a:pPr>
                <a:defRPr/>
              </a:pPr>
              <a:t>‹#›</a:t>
            </a:fld>
            <a:endParaRPr lang="ru-RU"/>
          </a:p>
        </p:txBody>
      </p:sp>
    </p:spTree>
    <p:extLst>
      <p:ext uri="{BB962C8B-B14F-4D97-AF65-F5344CB8AC3E}">
        <p14:creationId xmlns:p14="http://schemas.microsoft.com/office/powerpoint/2010/main" val="3440202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3200"/>
            </a:lvl1pPr>
          </a:lstStyle>
          <a:p>
            <a:pPr lvl="0"/>
            <a:r>
              <a:rPr lang="ru-RU" noProof="0" smtClean="0"/>
              <a:t>Вставка рисунка</a:t>
            </a:r>
            <a:endParaRPr lang="en-US" noProof="0" dirty="0"/>
          </a:p>
        </p:txBody>
      </p:sp>
      <p:sp>
        <p:nvSpPr>
          <p:cNvPr id="17" name="Заголовок 16"/>
          <p:cNvSpPr>
            <a:spLocks noGrp="1"/>
          </p:cNvSpPr>
          <p:nvPr>
            <p:ph type="title"/>
          </p:nvPr>
        </p:nvSpPr>
        <p:spPr>
          <a:xfrm>
            <a:off x="381000" y="4993760"/>
            <a:ext cx="5867400" cy="522288"/>
          </a:xfrm>
        </p:spPr>
        <p:txBody>
          <a:bodyPr/>
          <a:lstStyle>
            <a:lvl1pPr algn="l">
              <a:buNone/>
              <a:defRPr sz="2000" b="1"/>
            </a:lvl1pPr>
          </a:lstStyle>
          <a:p>
            <a:r>
              <a:rPr lang="ru-RU" smtClean="0"/>
              <a:t>Образец заголовка</a:t>
            </a:r>
            <a:endParaRPr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6"/>
          <p:cNvSpPr>
            <a:spLocks noGrp="1"/>
          </p:cNvSpPr>
          <p:nvPr>
            <p:ph type="dt" sz="half" idx="10"/>
          </p:nvPr>
        </p:nvSpPr>
        <p:spPr/>
        <p:txBody>
          <a:bodyPr/>
          <a:lstStyle>
            <a:lvl1pPr>
              <a:defRPr/>
            </a:lvl1pPr>
          </a:lstStyle>
          <a:p>
            <a:pPr>
              <a:defRPr/>
            </a:pPr>
            <a:fld id="{A7CEA71E-7BD2-4202-8D33-B5438EB1B745}" type="datetimeFigureOut">
              <a:rPr lang="ru-RU"/>
              <a:pPr>
                <a:defRPr/>
              </a:pPr>
              <a:t>30.05.2016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30"/>
          <p:cNvSpPr>
            <a:spLocks noGrp="1"/>
          </p:cNvSpPr>
          <p:nvPr>
            <p:ph type="sldNum" sz="quarter" idx="12"/>
          </p:nvPr>
        </p:nvSpPr>
        <p:spPr/>
        <p:txBody>
          <a:bodyPr/>
          <a:lstStyle>
            <a:lvl1pPr>
              <a:defRPr/>
            </a:lvl1pPr>
          </a:lstStyle>
          <a:p>
            <a:pPr>
              <a:defRPr/>
            </a:pPr>
            <a:fld id="{2608B120-0258-493A-9102-E31A9307BFAD}" type="slidenum">
              <a:rPr lang="ru-RU"/>
              <a:pPr>
                <a:defRPr/>
              </a:pPr>
              <a:t>‹#›</a:t>
            </a:fld>
            <a:endParaRPr lang="ru-RU"/>
          </a:p>
        </p:txBody>
      </p:sp>
    </p:spTree>
    <p:extLst>
      <p:ext uri="{BB962C8B-B14F-4D97-AF65-F5344CB8AC3E}">
        <p14:creationId xmlns:p14="http://schemas.microsoft.com/office/powerpoint/2010/main" val="258167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029" name="Текст 7"/>
          <p:cNvSpPr>
            <a:spLocks noGrp="1"/>
          </p:cNvSpPr>
          <p:nvPr>
            <p:ph type="body" idx="1"/>
          </p:nvPr>
        </p:nvSpPr>
        <p:spPr bwMode="auto">
          <a:xfrm>
            <a:off x="304800" y="1554163"/>
            <a:ext cx="8686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fontAlgn="auto" latinLnBrk="0" hangingPunct="1">
              <a:spcBef>
                <a:spcPts val="0"/>
              </a:spcBef>
              <a:spcAft>
                <a:spcPts val="0"/>
              </a:spcAft>
              <a:defRPr kumimoji="0" sz="1200">
                <a:solidFill>
                  <a:schemeClr val="accent1">
                    <a:shade val="75000"/>
                  </a:schemeClr>
                </a:solidFill>
                <a:latin typeface="+mn-lt"/>
              </a:defRPr>
            </a:lvl1pPr>
          </a:lstStyle>
          <a:p>
            <a:pPr>
              <a:defRPr/>
            </a:pPr>
            <a:fld id="{F0792432-3DC3-481A-B94B-377598B2599B}" type="datetimeFigureOut">
              <a:rPr lang="ru-RU"/>
              <a:pPr>
                <a:defRPr/>
              </a:pPr>
              <a:t>30.05.2016</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fontAlgn="auto" latinLnBrk="0" hangingPunct="1">
              <a:spcBef>
                <a:spcPts val="0"/>
              </a:spcBef>
              <a:spcAft>
                <a:spcPts val="0"/>
              </a:spcAft>
              <a:defRPr kumimoji="0" sz="1200">
                <a:solidFill>
                  <a:schemeClr val="accent1">
                    <a:shade val="75000"/>
                  </a:schemeClr>
                </a:solidFill>
                <a:latin typeface="+mn-lt"/>
              </a:defRPr>
            </a:lvl1pPr>
          </a:lstStyle>
          <a:p>
            <a:pPr>
              <a:defRPr/>
            </a:pPr>
            <a:fld id="{B607426A-D049-4393-902A-806E167728C4}" type="slidenum">
              <a:rPr lang="ru-RU"/>
              <a:pPr>
                <a:defRPr/>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lang="ru-RU" smtClean="0"/>
              <a:t>Образец заголовка</a:t>
            </a:r>
            <a:endParaRPr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fontAlgn="auto">
              <a:spcBef>
                <a:spcPts val="0"/>
              </a:spcBef>
              <a:spcAft>
                <a:spcPts val="0"/>
              </a:spcAft>
              <a:defRPr/>
            </a:pPr>
            <a:endParaRPr lang="en-US">
              <a:latin typeface="+mn-lt"/>
            </a:endParaRPr>
          </a:p>
        </p:txBody>
      </p:sp>
    </p:spTree>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35" r:id="rId4"/>
    <p:sldLayoutId id="2147484341" r:id="rId5"/>
    <p:sldLayoutId id="2147484336" r:id="rId6"/>
    <p:sldLayoutId id="2147484342" r:id="rId7"/>
    <p:sldLayoutId id="2147484343" r:id="rId8"/>
    <p:sldLayoutId id="2147484344" r:id="rId9"/>
    <p:sldLayoutId id="2147484337" r:id="rId10"/>
    <p:sldLayoutId id="2147484345" r:id="rId11"/>
  </p:sldLayoutIdLst>
  <p:timing>
    <p:tnLst>
      <p:par>
        <p:cTn id="1" dur="indefinite" restart="never" nodeType="tmRoot"/>
      </p:par>
    </p:tnLst>
  </p:timing>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548680"/>
            <a:ext cx="8458200" cy="1944216"/>
          </a:xfrm>
        </p:spPr>
        <p:txBody>
          <a:bodyPr/>
          <a:lstStyle/>
          <a:p>
            <a:pPr algn="ctr" eaLnBrk="1" fontAlgn="auto" hangingPunct="1">
              <a:spcAft>
                <a:spcPts val="0"/>
              </a:spcAft>
              <a:defRPr/>
            </a:pPr>
            <a:r>
              <a:rPr lang="ru-RU" sz="5400" b="1" dirty="0" smtClean="0"/>
              <a:t>Кафедра: управления в здравоохранении ИПО</a:t>
            </a:r>
            <a:endParaRPr lang="ru-RU" sz="5400" b="1" dirty="0"/>
          </a:p>
        </p:txBody>
      </p:sp>
      <p:sp>
        <p:nvSpPr>
          <p:cNvPr id="3" name="Подзаголовок 2"/>
          <p:cNvSpPr>
            <a:spLocks noGrp="1"/>
          </p:cNvSpPr>
          <p:nvPr>
            <p:ph type="subTitle" idx="1"/>
          </p:nvPr>
        </p:nvSpPr>
        <p:spPr>
          <a:xfrm>
            <a:off x="395288" y="5373688"/>
            <a:ext cx="8458200" cy="914400"/>
          </a:xfrm>
        </p:spPr>
        <p:txBody>
          <a:bodyPr>
            <a:normAutofit/>
          </a:bodyPr>
          <a:lstStyle/>
          <a:p>
            <a:pPr eaLnBrk="1" fontAlgn="auto" hangingPunct="1">
              <a:spcAft>
                <a:spcPts val="0"/>
              </a:spcAft>
              <a:buFont typeface="Wingdings 2"/>
              <a:buNone/>
              <a:defRPr/>
            </a:pPr>
            <a:endParaRPr lang="ru-RU" dirty="0" smtClean="0"/>
          </a:p>
        </p:txBody>
      </p:sp>
      <p:pic>
        <p:nvPicPr>
          <p:cNvPr id="10244" name="Picture 4" descr="C:\Users\MorozovaTD\Desktop\Фото презентация\1463970373_img_5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2420938"/>
            <a:ext cx="5761038"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484785"/>
            <a:ext cx="8568952" cy="5184576"/>
          </a:xfrm>
        </p:spPr>
        <p:txBody>
          <a:bodyPr numCol="2"/>
          <a:lstStyle/>
          <a:p>
            <a:pPr>
              <a:defRPr/>
            </a:pPr>
            <a:r>
              <a:rPr lang="ru-RU" sz="1800" dirty="0" smtClean="0"/>
              <a:t>Новиков Олег Михайлович</a:t>
            </a:r>
            <a:r>
              <a:rPr lang="ru-RU" sz="2700" dirty="0" smtClean="0"/>
              <a:t/>
            </a:r>
            <a:br>
              <a:rPr lang="ru-RU" sz="2700" dirty="0" smtClean="0"/>
            </a:br>
            <a:r>
              <a:rPr lang="ru-RU" sz="1800" dirty="0" smtClean="0"/>
              <a:t>Зайцев Николай Григорьевич                                      Ларина Марина Николаевна</a:t>
            </a:r>
            <a:br>
              <a:rPr lang="ru-RU" sz="1800" dirty="0" smtClean="0"/>
            </a:br>
            <a:r>
              <a:rPr lang="ru-RU" sz="1800" dirty="0" smtClean="0"/>
              <a:t>Пономаренко Галина Степановна</a:t>
            </a:r>
            <a:br>
              <a:rPr lang="ru-RU" sz="1800" dirty="0" smtClean="0"/>
            </a:br>
            <a:r>
              <a:rPr lang="ru-RU" sz="1800" dirty="0" smtClean="0"/>
              <a:t>Морозова Татьяна Дмитриевна</a:t>
            </a:r>
            <a:br>
              <a:rPr lang="ru-RU" sz="1800" dirty="0" smtClean="0"/>
            </a:br>
            <a:r>
              <a:rPr lang="ru-RU" sz="1800" dirty="0" err="1" smtClean="0"/>
              <a:t>Щебеньков</a:t>
            </a:r>
            <a:r>
              <a:rPr lang="ru-RU" sz="1800" dirty="0" smtClean="0"/>
              <a:t> Владислав Юрьевич                                 Горбач Наталья Андреевна</a:t>
            </a:r>
            <a:br>
              <a:rPr lang="ru-RU" sz="1800" dirty="0" smtClean="0"/>
            </a:br>
            <a:r>
              <a:rPr lang="ru-RU" sz="1800" dirty="0" err="1" smtClean="0"/>
              <a:t>валентинович</a:t>
            </a:r>
            <a:r>
              <a:rPr lang="ru-RU" sz="1800" dirty="0" smtClean="0"/>
              <a:t> Людмила Иннокентьевна</a:t>
            </a:r>
            <a:br>
              <a:rPr lang="ru-RU" sz="1800" dirty="0" smtClean="0"/>
            </a:br>
            <a:r>
              <a:rPr lang="ru-RU" sz="1800" dirty="0" smtClean="0"/>
              <a:t>Юрьева  Елена Анатольевна                                 Павлюченко Оксана Викторовна</a:t>
            </a:r>
            <a:br>
              <a:rPr lang="ru-RU" sz="1800" dirty="0" smtClean="0"/>
            </a:br>
            <a:r>
              <a:rPr lang="ru-RU" sz="1800" dirty="0" smtClean="0"/>
              <a:t>Капитонов Владимир Федорович</a:t>
            </a:r>
            <a:br>
              <a:rPr lang="ru-RU" sz="1800" dirty="0" smtClean="0"/>
            </a:br>
            <a:r>
              <a:rPr lang="ru-RU" sz="1800" dirty="0" smtClean="0"/>
              <a:t>Максимова Светлана Иосифовна</a:t>
            </a:r>
            <a:br>
              <a:rPr lang="ru-RU" sz="1800" dirty="0" smtClean="0"/>
            </a:br>
            <a:r>
              <a:rPr lang="ru-RU" sz="1800" dirty="0" smtClean="0"/>
              <a:t>Виноградов Константин Анатольевич</a:t>
            </a:r>
            <a:br>
              <a:rPr lang="ru-RU" sz="1800" dirty="0" smtClean="0"/>
            </a:br>
            <a:r>
              <a:rPr lang="ru-RU" sz="1800" dirty="0" smtClean="0"/>
              <a:t>Богданов Вячеслав Владимирович</a:t>
            </a:r>
            <a:br>
              <a:rPr lang="ru-RU" sz="1800" dirty="0" smtClean="0"/>
            </a:br>
            <a:r>
              <a:rPr lang="ru-RU" sz="1800" dirty="0" smtClean="0"/>
              <a:t>Лунева Людмила Анатольевна</a:t>
            </a:r>
            <a:br>
              <a:rPr lang="ru-RU" sz="1800" dirty="0" smtClean="0"/>
            </a:br>
            <a:r>
              <a:rPr lang="ru-RU" sz="1800" dirty="0" err="1" smtClean="0"/>
              <a:t>Ноздрачев</a:t>
            </a:r>
            <a:r>
              <a:rPr lang="ru-RU" sz="1800" dirty="0" smtClean="0"/>
              <a:t> Константин Геннадьевич</a:t>
            </a:r>
            <a:br>
              <a:rPr lang="ru-RU" sz="1800" dirty="0" smtClean="0"/>
            </a:br>
            <a:r>
              <a:rPr lang="ru-RU" sz="1800" dirty="0" err="1" smtClean="0"/>
              <a:t>Злаказов</a:t>
            </a:r>
            <a:r>
              <a:rPr lang="ru-RU" sz="1800" dirty="0" smtClean="0"/>
              <a:t> Олег Владимирович</a:t>
            </a:r>
            <a:br>
              <a:rPr lang="ru-RU" sz="1800" dirty="0" smtClean="0"/>
            </a:br>
            <a:r>
              <a:rPr lang="ru-RU" sz="1800" dirty="0" smtClean="0"/>
              <a:t>Борщева Наталья Леонидовна</a:t>
            </a:r>
            <a:br>
              <a:rPr lang="ru-RU" sz="1800" dirty="0" smtClean="0"/>
            </a:br>
            <a:r>
              <a:rPr lang="ru-RU" sz="1800" dirty="0" smtClean="0">
                <a:solidFill>
                  <a:schemeClr val="tx1"/>
                </a:solidFill>
              </a:rPr>
              <a:t>Денисова Неля Ивановна</a:t>
            </a:r>
            <a:br>
              <a:rPr lang="ru-RU" sz="1800" dirty="0" smtClean="0">
                <a:solidFill>
                  <a:schemeClr val="tx1"/>
                </a:solidFill>
              </a:rPr>
            </a:br>
            <a:r>
              <a:rPr lang="ru-RU" sz="1800" dirty="0" smtClean="0">
                <a:solidFill>
                  <a:schemeClr val="tx1"/>
                </a:solidFill>
              </a:rPr>
              <a:t>Сенченко Алексей Юрьевич</a:t>
            </a:r>
            <a:br>
              <a:rPr lang="ru-RU" sz="1800" dirty="0" smtClean="0">
                <a:solidFill>
                  <a:schemeClr val="tx1"/>
                </a:solidFill>
              </a:rPr>
            </a:br>
            <a:r>
              <a:rPr lang="ru-RU" sz="1800" dirty="0" smtClean="0">
                <a:solidFill>
                  <a:schemeClr val="tx1"/>
                </a:solidFill>
              </a:rPr>
              <a:t>Дементьев Валерий Васильевич</a:t>
            </a:r>
            <a:br>
              <a:rPr lang="ru-RU" sz="1800" dirty="0" smtClean="0">
                <a:solidFill>
                  <a:schemeClr val="tx1"/>
                </a:solidFill>
              </a:rPr>
            </a:br>
            <a:r>
              <a:rPr lang="ru-RU" sz="1800" dirty="0" err="1" smtClean="0">
                <a:solidFill>
                  <a:schemeClr val="tx1"/>
                </a:solidFill>
              </a:rPr>
              <a:t>Таптыгина</a:t>
            </a:r>
            <a:r>
              <a:rPr lang="ru-RU" sz="1800" dirty="0" smtClean="0">
                <a:solidFill>
                  <a:schemeClr val="tx1"/>
                </a:solidFill>
              </a:rPr>
              <a:t> Елена Викторовна</a:t>
            </a:r>
            <a:br>
              <a:rPr lang="ru-RU" sz="1800" dirty="0" smtClean="0">
                <a:solidFill>
                  <a:schemeClr val="tx1"/>
                </a:solidFill>
              </a:rPr>
            </a:br>
            <a:r>
              <a:rPr lang="ru-RU" sz="1800" dirty="0" smtClean="0">
                <a:solidFill>
                  <a:schemeClr val="tx1"/>
                </a:solidFill>
              </a:rPr>
              <a:t>Суетова Татьяна Александровна</a:t>
            </a:r>
            <a:endParaRPr lang="ru-RU" sz="1800" dirty="0">
              <a:solidFill>
                <a:schemeClr val="tx1"/>
              </a:solidFill>
            </a:endParaRPr>
          </a:p>
        </p:txBody>
      </p:sp>
      <p:sp>
        <p:nvSpPr>
          <p:cNvPr id="4" name="Прямоугольник 3"/>
          <p:cNvSpPr/>
          <p:nvPr/>
        </p:nvSpPr>
        <p:spPr>
          <a:xfrm>
            <a:off x="395288" y="188913"/>
            <a:ext cx="8137525" cy="954087"/>
          </a:xfrm>
          <a:prstGeom prst="rect">
            <a:avLst/>
          </a:prstGeom>
        </p:spPr>
        <p:txBody>
          <a:bodyPr>
            <a:spAutoFit/>
          </a:bodyPr>
          <a:lstStyle/>
          <a:p>
            <a:pPr>
              <a:defRPr/>
            </a:pPr>
            <a:r>
              <a:rPr lang="ru-RU" sz="2800" b="1" dirty="0">
                <a:latin typeface="+mj-lt"/>
              </a:rPr>
              <a:t>КАФЕДРА УПРАВЛЕНИЯ, ЭКОНОМИКИ ЗДРАВООХРАНЕНИЯ И ФАРМАЦИИ ИПО» </a:t>
            </a:r>
          </a:p>
        </p:txBody>
      </p:sp>
      <p:sp>
        <p:nvSpPr>
          <p:cNvPr id="6" name="Прямоугольник 5"/>
          <p:cNvSpPr/>
          <p:nvPr/>
        </p:nvSpPr>
        <p:spPr>
          <a:xfrm>
            <a:off x="323528" y="980728"/>
            <a:ext cx="8568952" cy="646331"/>
          </a:xfrm>
          <a:prstGeom prst="rect">
            <a:avLst/>
          </a:prstGeom>
        </p:spPr>
        <p:txBody>
          <a:bodyPr>
            <a:spAutoFit/>
          </a:bodyPr>
          <a:lstStyle/>
          <a:p>
            <a:pPr>
              <a:defRPr/>
            </a:pPr>
            <a:r>
              <a:rPr lang="ru-RU" b="1" cap="all" dirty="0" err="1">
                <a:solidFill>
                  <a:srgbClr val="4E3B30"/>
                </a:solidFill>
                <a:effectLst>
                  <a:reflection blurRad="12700" stA="48000" endA="300" endPos="55000" dir="5400000" sy="-90000" algn="bl" rotWithShape="0"/>
                </a:effectLst>
                <a:latin typeface="Franklin Gothic Medium"/>
                <a:ea typeface="+mj-ea"/>
                <a:cs typeface="+mj-cs"/>
              </a:rPr>
              <a:t>Профессорско</a:t>
            </a:r>
            <a:r>
              <a:rPr lang="ru-RU" b="1" cap="all" dirty="0">
                <a:solidFill>
                  <a:srgbClr val="4E3B30"/>
                </a:solidFill>
                <a:effectLst>
                  <a:reflection blurRad="12700" stA="48000" endA="300" endPos="55000" dir="5400000" sy="-90000" algn="bl" rotWithShape="0"/>
                </a:effectLst>
                <a:latin typeface="Franklin Gothic Medium"/>
                <a:ea typeface="+mj-ea"/>
                <a:cs typeface="+mj-cs"/>
              </a:rPr>
              <a:t>–преподавательский состав:</a:t>
            </a:r>
            <a:br>
              <a:rPr lang="ru-RU" b="1" cap="all" dirty="0">
                <a:solidFill>
                  <a:srgbClr val="4E3B30"/>
                </a:solidFill>
                <a:effectLst>
                  <a:reflection blurRad="12700" stA="48000" endA="300" endPos="55000" dir="5400000" sy="-90000" algn="bl" rotWithShape="0"/>
                </a:effectLst>
                <a:latin typeface="Franklin Gothic Medium"/>
                <a:ea typeface="+mj-ea"/>
                <a:cs typeface="+mj-cs"/>
              </a:rPr>
            </a:br>
            <a:r>
              <a:rPr lang="ru-RU" cap="all" dirty="0">
                <a:solidFill>
                  <a:srgbClr val="4E3B30"/>
                </a:solidFill>
                <a:effectLst>
                  <a:reflection blurRad="12700" stA="48000" endA="300" endPos="55000" dir="5400000" sy="-90000" algn="bl" rotWithShape="0"/>
                </a:effectLst>
                <a:latin typeface="Franklin Gothic Medium"/>
                <a:ea typeface="+mj-ea"/>
                <a:cs typeface="+mj-cs"/>
              </a:rPr>
              <a:t>Артюхов Иван Павлович – заведующий кафедрой</a:t>
            </a:r>
            <a:endParaRPr lang="ru-RU" dirty="0"/>
          </a:p>
        </p:txBody>
      </p:sp>
      <p:pic>
        <p:nvPicPr>
          <p:cNvPr id="19461" name="Picture 5" descr="C:\Users\MorozovaTD\Desktop\Фото презентация\5497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1213" y="3573463"/>
            <a:ext cx="3695700"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96752"/>
            <a:ext cx="8686800" cy="5256584"/>
          </a:xfrm>
        </p:spPr>
        <p:txBody>
          <a:bodyPr>
            <a:noAutofit/>
          </a:bodyPr>
          <a:lstStyle/>
          <a:p>
            <a:pPr>
              <a:defRPr/>
            </a:pPr>
            <a:r>
              <a:rPr lang="ru-RU" sz="2800" dirty="0" smtClean="0"/>
              <a:t/>
            </a:r>
            <a:br>
              <a:rPr lang="ru-RU" sz="2800" dirty="0" smtClean="0"/>
            </a:br>
            <a:r>
              <a:rPr lang="ru-RU" sz="2800" dirty="0" smtClean="0"/>
              <a:t>1. Учебная работа</a:t>
            </a:r>
            <a:br>
              <a:rPr lang="ru-RU" sz="2800" dirty="0" smtClean="0"/>
            </a:br>
            <a:r>
              <a:rPr lang="ru-RU" sz="2000" dirty="0" smtClean="0"/>
              <a:t>1.1 студенчество</a:t>
            </a:r>
            <a:br>
              <a:rPr lang="ru-RU" sz="2000" dirty="0" smtClean="0"/>
            </a:br>
            <a:r>
              <a:rPr lang="ru-RU" sz="2000" dirty="0" smtClean="0"/>
              <a:t> - факультет ВСО</a:t>
            </a:r>
            <a:r>
              <a:rPr lang="ru-RU" sz="2000" dirty="0"/>
              <a:t>(«экономика», «Экономика здравоохранения», «Предпринимательство в здравоохранении</a:t>
            </a:r>
            <a:r>
              <a:rPr lang="ru-RU" sz="2000" dirty="0" smtClean="0"/>
              <a:t>», «Правовые основы охраны здоровья»)</a:t>
            </a:r>
            <a:br>
              <a:rPr lang="ru-RU" sz="2000" dirty="0" smtClean="0"/>
            </a:br>
            <a:r>
              <a:rPr lang="ru-RU" sz="2000" dirty="0" smtClean="0"/>
              <a:t>-  факультет стоматологический («экономика», «Экономика здравоохранения», «Предпринимательство в здравоохранении»)</a:t>
            </a:r>
            <a:br>
              <a:rPr lang="ru-RU" sz="2000" dirty="0" smtClean="0"/>
            </a:br>
            <a:r>
              <a:rPr lang="ru-RU" sz="2000" dirty="0" smtClean="0"/>
              <a:t> - факультет лечебный («Экономика»)</a:t>
            </a:r>
            <a:br>
              <a:rPr lang="ru-RU" sz="2000" dirty="0" smtClean="0"/>
            </a:br>
            <a:r>
              <a:rPr lang="ru-RU" sz="2000" dirty="0" smtClean="0"/>
              <a:t>-  факультет фармацевтический («Управление и экономика фармации», «Правовые основы в здравоохранении», «Экономика»)</a:t>
            </a:r>
            <a:br>
              <a:rPr lang="ru-RU" sz="2000" dirty="0" smtClean="0"/>
            </a:br>
            <a:r>
              <a:rPr lang="ru-RU" sz="2000" dirty="0" smtClean="0"/>
              <a:t>1.2 ординатура специальности «Организация здравоохранения и общественное здоровье»</a:t>
            </a:r>
            <a:br>
              <a:rPr lang="ru-RU" sz="2000" dirty="0" smtClean="0"/>
            </a:br>
            <a:r>
              <a:rPr lang="ru-RU" sz="2000" dirty="0" smtClean="0"/>
              <a:t>1.3 последипломное образование  </a:t>
            </a:r>
            <a:br>
              <a:rPr lang="ru-RU" sz="2000" dirty="0" smtClean="0"/>
            </a:br>
            <a:r>
              <a:rPr lang="ru-RU" sz="2000" dirty="0" smtClean="0"/>
              <a:t>- сертификационные циклы  по специальности «Общественное здоровье и организация здравоохранения» (504 и 144 часа,</a:t>
            </a:r>
            <a:br>
              <a:rPr lang="ru-RU" sz="2000" dirty="0" smtClean="0"/>
            </a:br>
            <a:r>
              <a:rPr lang="ru-RU" sz="2000" dirty="0" smtClean="0"/>
              <a:t>-  тематические циклы «ЭВН и ККМП» (144 часа), «УЭФ» (144 часа)</a:t>
            </a:r>
            <a:br>
              <a:rPr lang="ru-RU" sz="2000" dirty="0" smtClean="0"/>
            </a:br>
            <a:endParaRPr lang="ru-RU" sz="2000" dirty="0"/>
          </a:p>
        </p:txBody>
      </p:sp>
      <p:sp>
        <p:nvSpPr>
          <p:cNvPr id="3" name="Прямоугольник 2"/>
          <p:cNvSpPr/>
          <p:nvPr/>
        </p:nvSpPr>
        <p:spPr>
          <a:xfrm>
            <a:off x="395536" y="450250"/>
            <a:ext cx="8424936" cy="523220"/>
          </a:xfrm>
          <a:prstGeom prst="rect">
            <a:avLst/>
          </a:prstGeom>
        </p:spPr>
        <p:txBody>
          <a:bodyPr>
            <a:spAutoFit/>
          </a:bodyPr>
          <a:lstStyle/>
          <a:p>
            <a:pPr>
              <a:defRPr/>
            </a:pPr>
            <a:r>
              <a:rPr lang="ru-RU" sz="2800" b="1" cap="all" dirty="0">
                <a:solidFill>
                  <a:srgbClr val="4E3B30"/>
                </a:solidFill>
                <a:effectLst>
                  <a:reflection blurRad="12700" stA="48000" endA="300" endPos="55000" dir="5400000" sy="-90000" algn="bl" rotWithShape="0"/>
                </a:effectLst>
                <a:latin typeface="Franklin Gothic Medium"/>
                <a:ea typeface="+mj-ea"/>
                <a:cs typeface="+mj-cs"/>
              </a:rPr>
              <a:t>Направления деятельности </a:t>
            </a:r>
            <a:endParaRPr lang="ru-RU"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124744"/>
            <a:ext cx="8686800" cy="1728192"/>
          </a:xfrm>
        </p:spPr>
        <p:txBody>
          <a:bodyPr/>
          <a:lstStyle/>
          <a:p>
            <a:pPr>
              <a:defRPr/>
            </a:pPr>
            <a:r>
              <a:rPr lang="ru-RU" sz="3100" dirty="0" smtClean="0"/>
              <a:t>2. Научная работа</a:t>
            </a:r>
            <a:r>
              <a:rPr lang="ru-RU" dirty="0" smtClean="0"/>
              <a:t/>
            </a:r>
            <a:br>
              <a:rPr lang="ru-RU" dirty="0" smtClean="0"/>
            </a:br>
            <a:r>
              <a:rPr lang="ru-RU" sz="2000" dirty="0" smtClean="0"/>
              <a:t>2.1 экономика и управление фармации</a:t>
            </a:r>
            <a:br>
              <a:rPr lang="ru-RU" sz="2000" dirty="0" smtClean="0"/>
            </a:br>
            <a:r>
              <a:rPr lang="ru-RU" sz="2000" dirty="0" smtClean="0"/>
              <a:t>2.2 человеческий капитал</a:t>
            </a:r>
            <a:endParaRPr lang="ru-RU" sz="2000" dirty="0"/>
          </a:p>
        </p:txBody>
      </p:sp>
      <p:sp>
        <p:nvSpPr>
          <p:cNvPr id="3" name="Прямоугольник 2"/>
          <p:cNvSpPr/>
          <p:nvPr/>
        </p:nvSpPr>
        <p:spPr>
          <a:xfrm>
            <a:off x="323528" y="260648"/>
            <a:ext cx="8496944" cy="523220"/>
          </a:xfrm>
          <a:prstGeom prst="rect">
            <a:avLst/>
          </a:prstGeom>
        </p:spPr>
        <p:txBody>
          <a:bodyPr>
            <a:spAutoFit/>
          </a:bodyPr>
          <a:lstStyle/>
          <a:p>
            <a:pPr>
              <a:defRPr/>
            </a:pPr>
            <a:r>
              <a:rPr lang="ru-RU" sz="2800" b="1" cap="all" dirty="0">
                <a:solidFill>
                  <a:srgbClr val="4E3B30"/>
                </a:solidFill>
                <a:effectLst>
                  <a:reflection blurRad="12700" stA="48000" endA="300" endPos="55000" dir="5400000" sy="-90000" algn="bl" rotWithShape="0"/>
                </a:effectLst>
                <a:latin typeface="Franklin Gothic Medium"/>
              </a:rPr>
              <a:t>Направления деятельности </a:t>
            </a:r>
            <a:endParaRPr lang="ru-RU" b="1" dirty="0">
              <a:solidFill>
                <a:prstClr val="black"/>
              </a:solidFill>
            </a:endParaRPr>
          </a:p>
        </p:txBody>
      </p:sp>
      <p:pic>
        <p:nvPicPr>
          <p:cNvPr id="21508" name="Picture 5" descr="E:\фото кафедра\Безымянный3.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8300" y="2908300"/>
            <a:ext cx="2946400"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6" descr="E:\фото кафедра\DSC021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916238"/>
            <a:ext cx="280670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descr="C:\Users\MorozovaTD\Desktop\новиков.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2908300"/>
            <a:ext cx="3197225"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496" y="1142748"/>
            <a:ext cx="8532948" cy="4680520"/>
          </a:xfrm>
        </p:spPr>
        <p:txBody>
          <a:bodyPr>
            <a:normAutofit fontScale="90000"/>
          </a:bodyPr>
          <a:lstStyle/>
          <a:p>
            <a:pPr>
              <a:defRPr/>
            </a:pPr>
            <a:r>
              <a:rPr lang="ru-RU" sz="2000" dirty="0" smtClean="0"/>
              <a:t>Профессорско-преподавательский состав</a:t>
            </a:r>
            <a:br>
              <a:rPr lang="ru-RU" sz="2000" dirty="0" smtClean="0"/>
            </a:br>
            <a:r>
              <a:rPr lang="ru-RU" sz="2000" dirty="0" smtClean="0"/>
              <a:t>1. Артюхов Иван Павлович – заведующий кафедрой</a:t>
            </a:r>
            <a:br>
              <a:rPr lang="ru-RU" sz="2000" dirty="0" smtClean="0"/>
            </a:br>
            <a:r>
              <a:rPr lang="ru-RU" sz="2000" dirty="0" smtClean="0"/>
              <a:t>2. Морозова Татьяна Дмитриевна</a:t>
            </a:r>
            <a:br>
              <a:rPr lang="ru-RU" sz="2000" dirty="0" smtClean="0"/>
            </a:br>
            <a:r>
              <a:rPr lang="ru-RU" sz="2000" dirty="0" smtClean="0"/>
              <a:t>3. Зайцев Николай Григорьевич</a:t>
            </a:r>
            <a:br>
              <a:rPr lang="ru-RU" sz="2000" dirty="0" smtClean="0"/>
            </a:br>
            <a:r>
              <a:rPr lang="ru-RU" sz="2000" dirty="0" smtClean="0"/>
              <a:t>4. Сенченко Алексей Юрьевич</a:t>
            </a:r>
            <a:br>
              <a:rPr lang="ru-RU" sz="2000" dirty="0" smtClean="0"/>
            </a:br>
            <a:r>
              <a:rPr lang="ru-RU" sz="2000" dirty="0" smtClean="0"/>
              <a:t>5. Максимова Светлана Иосифовна</a:t>
            </a:r>
            <a:br>
              <a:rPr lang="ru-RU" sz="2000" dirty="0" smtClean="0"/>
            </a:br>
            <a:r>
              <a:rPr lang="ru-RU" sz="2000" dirty="0" smtClean="0"/>
              <a:t>6. Капитонов Владимир Федорович</a:t>
            </a:r>
            <a:br>
              <a:rPr lang="ru-RU" sz="2000" dirty="0" smtClean="0"/>
            </a:br>
            <a:r>
              <a:rPr lang="ru-RU" sz="2000" dirty="0" smtClean="0"/>
              <a:t>7. </a:t>
            </a:r>
            <a:r>
              <a:rPr lang="ru-RU" sz="2000" dirty="0" err="1" smtClean="0"/>
              <a:t>Мажаров</a:t>
            </a:r>
            <a:r>
              <a:rPr lang="ru-RU" sz="2000" dirty="0" smtClean="0"/>
              <a:t> Владимир Федорович</a:t>
            </a:r>
            <a:br>
              <a:rPr lang="ru-RU" sz="2000" dirty="0" smtClean="0"/>
            </a:br>
            <a:r>
              <a:rPr lang="ru-RU" sz="2000" dirty="0" smtClean="0"/>
              <a:t>8. Горбач Наталья Андреевна</a:t>
            </a:r>
            <a:br>
              <a:rPr lang="ru-RU" sz="2000" dirty="0" smtClean="0"/>
            </a:br>
            <a:r>
              <a:rPr lang="ru-RU" sz="2000" dirty="0" smtClean="0"/>
              <a:t>9. Дементьев Валерий Васильевич</a:t>
            </a:r>
            <a:br>
              <a:rPr lang="ru-RU" sz="2000" dirty="0" smtClean="0"/>
            </a:br>
            <a:r>
              <a:rPr lang="ru-RU" sz="2000" dirty="0" smtClean="0"/>
              <a:t>10. Пономаренко Галина Степановна</a:t>
            </a:r>
            <a:br>
              <a:rPr lang="ru-RU" sz="2000" dirty="0" smtClean="0"/>
            </a:br>
            <a:r>
              <a:rPr lang="ru-RU" sz="2000" dirty="0" smtClean="0"/>
              <a:t>11. </a:t>
            </a:r>
            <a:r>
              <a:rPr lang="ru-RU" sz="2000" dirty="0" err="1" smtClean="0"/>
              <a:t>Злаказов</a:t>
            </a:r>
            <a:r>
              <a:rPr lang="ru-RU" sz="2000" dirty="0" smtClean="0"/>
              <a:t> Олег Владимирович</a:t>
            </a:r>
            <a:br>
              <a:rPr lang="ru-RU" sz="2000" dirty="0" smtClean="0"/>
            </a:br>
            <a:r>
              <a:rPr lang="ru-RU" sz="2000" dirty="0" smtClean="0"/>
              <a:t>12. Ларина Марина Николаевна</a:t>
            </a:r>
            <a:br>
              <a:rPr lang="ru-RU" sz="2000" dirty="0" smtClean="0"/>
            </a:br>
            <a:r>
              <a:rPr lang="ru-RU" sz="2000" dirty="0" smtClean="0"/>
              <a:t>13. Денисов Виталий Степанович</a:t>
            </a:r>
            <a:r>
              <a:rPr lang="ru-RU" sz="2000" dirty="0"/>
              <a:t/>
            </a:r>
            <a:br>
              <a:rPr lang="ru-RU" sz="2000" dirty="0"/>
            </a:br>
            <a:r>
              <a:rPr lang="ru-RU" sz="2000" dirty="0" smtClean="0"/>
              <a:t/>
            </a:r>
            <a:br>
              <a:rPr lang="ru-RU" sz="2000" dirty="0" smtClean="0"/>
            </a:br>
            <a:r>
              <a:rPr lang="ru-RU" sz="2000" dirty="0" err="1" smtClean="0">
                <a:solidFill>
                  <a:schemeClr val="tx1"/>
                </a:solidFill>
              </a:rPr>
              <a:t>Остепененность</a:t>
            </a:r>
            <a:r>
              <a:rPr lang="ru-RU" sz="2000" dirty="0" smtClean="0">
                <a:solidFill>
                  <a:schemeClr val="tx1"/>
                </a:solidFill>
              </a:rPr>
              <a:t>:  77%</a:t>
            </a:r>
            <a:br>
              <a:rPr lang="ru-RU" sz="2000" dirty="0" smtClean="0">
                <a:solidFill>
                  <a:schemeClr val="tx1"/>
                </a:solidFill>
              </a:rPr>
            </a:br>
            <a:endParaRPr lang="ru-RU" sz="2000" dirty="0">
              <a:solidFill>
                <a:schemeClr val="tx1"/>
              </a:solidFill>
            </a:endParaRPr>
          </a:p>
        </p:txBody>
      </p:sp>
      <p:sp>
        <p:nvSpPr>
          <p:cNvPr id="4" name="Прямоугольник 3"/>
          <p:cNvSpPr/>
          <p:nvPr/>
        </p:nvSpPr>
        <p:spPr>
          <a:xfrm>
            <a:off x="395536" y="188641"/>
            <a:ext cx="8352928" cy="954107"/>
          </a:xfrm>
          <a:prstGeom prst="rect">
            <a:avLst/>
          </a:prstGeom>
        </p:spPr>
        <p:txBody>
          <a:bodyPr>
            <a:spAutoFit/>
          </a:bodyPr>
          <a:lstStyle/>
          <a:p>
            <a:pPr>
              <a:defRPr/>
            </a:pPr>
            <a:r>
              <a:rPr lang="ru-RU" sz="2800" cap="all" dirty="0">
                <a:solidFill>
                  <a:srgbClr val="4E3B30"/>
                </a:solidFill>
                <a:effectLst>
                  <a:reflection blurRad="12700" stA="48000" endA="300" endPos="55000" dir="5400000" sy="-90000" algn="bl" rotWithShape="0"/>
                </a:effectLst>
                <a:latin typeface="Franklin Gothic Medium"/>
                <a:ea typeface="+mj-ea"/>
                <a:cs typeface="+mj-cs"/>
              </a:rPr>
              <a:t>КАФЕДРА «управления в здравоохранении </a:t>
            </a:r>
            <a:r>
              <a:rPr lang="ru-RU" sz="2800" cap="all" dirty="0" err="1">
                <a:solidFill>
                  <a:srgbClr val="4E3B30"/>
                </a:solidFill>
                <a:effectLst>
                  <a:reflection blurRad="12700" stA="48000" endA="300" endPos="55000" dir="5400000" sy="-90000" algn="bl" rotWithShape="0"/>
                </a:effectLst>
                <a:latin typeface="Franklin Gothic Medium"/>
                <a:ea typeface="+mj-ea"/>
                <a:cs typeface="+mj-cs"/>
              </a:rPr>
              <a:t>ипо</a:t>
            </a:r>
            <a:r>
              <a:rPr lang="ru-RU" sz="2800" cap="all" dirty="0">
                <a:solidFill>
                  <a:srgbClr val="4E3B30"/>
                </a:solidFill>
                <a:effectLst>
                  <a:reflection blurRad="12700" stA="48000" endA="300" endPos="55000" dir="5400000" sy="-90000" algn="bl" rotWithShape="0"/>
                </a:effectLst>
                <a:latin typeface="Franklin Gothic Medium"/>
                <a:ea typeface="+mj-ea"/>
                <a:cs typeface="+mj-cs"/>
              </a:rPr>
              <a:t>»</a:t>
            </a:r>
            <a:endParaRPr lang="ru-RU" dirty="0"/>
          </a:p>
        </p:txBody>
      </p:sp>
      <p:pic>
        <p:nvPicPr>
          <p:cNvPr id="22532" name="Picture 4" descr="C:\Users\MorozovaTD\Desktop\Фото презентация\448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916113"/>
            <a:ext cx="45910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268760"/>
            <a:ext cx="8830816" cy="5112568"/>
          </a:xfrm>
        </p:spPr>
        <p:txBody>
          <a:bodyPr>
            <a:normAutofit fontScale="90000"/>
          </a:bodyPr>
          <a:lstStyle/>
          <a:p>
            <a:pPr>
              <a:defRPr/>
            </a:pPr>
            <a:r>
              <a:rPr lang="ru-RU" sz="3100" dirty="0" smtClean="0"/>
              <a:t>1. Учебная работа</a:t>
            </a:r>
            <a:r>
              <a:rPr lang="ru-RU" sz="2000" dirty="0" smtClean="0"/>
              <a:t/>
            </a:r>
            <a:br>
              <a:rPr lang="ru-RU" sz="2000" dirty="0" smtClean="0"/>
            </a:br>
            <a:r>
              <a:rPr lang="ru-RU" sz="2000" dirty="0" smtClean="0"/>
              <a:t>1.1 ординатура </a:t>
            </a:r>
            <a:r>
              <a:rPr lang="ru-RU" sz="2000" dirty="0"/>
              <a:t>специальности «Организация здравоохранения и общественное здоровье</a:t>
            </a:r>
            <a:r>
              <a:rPr lang="ru-RU" sz="2000" dirty="0" smtClean="0"/>
              <a:t>»</a:t>
            </a:r>
            <a:br>
              <a:rPr lang="ru-RU" sz="2000" dirty="0" smtClean="0"/>
            </a:br>
            <a:r>
              <a:rPr lang="ru-RU" sz="2000" dirty="0" smtClean="0"/>
              <a:t>1.2 последипломное образование  </a:t>
            </a:r>
            <a:br>
              <a:rPr lang="ru-RU" sz="2000" dirty="0" smtClean="0"/>
            </a:br>
            <a:r>
              <a:rPr lang="ru-RU" sz="2000" dirty="0" smtClean="0"/>
              <a:t>- сертификационные циклы по специальности «Общественное здоровье и организация здравоохранения» (504 и 144 часа),</a:t>
            </a:r>
            <a:br>
              <a:rPr lang="ru-RU" sz="2000" dirty="0" smtClean="0"/>
            </a:br>
            <a:r>
              <a:rPr lang="ru-RU" sz="2000" dirty="0" smtClean="0"/>
              <a:t>-  тематические циклы «ЭВН и ККМП» (144 часа), «УСД» (144 часа), «ЭВН» (72 часа), «ККМП» (72 часа)</a:t>
            </a:r>
            <a:br>
              <a:rPr lang="ru-RU" sz="2000" dirty="0" smtClean="0"/>
            </a:br>
            <a:r>
              <a:rPr lang="ru-RU" sz="2000" dirty="0" smtClean="0"/>
              <a:t>1.3 Кредитно- модульная система для непрерывного последипломного образования (модули- «</a:t>
            </a:r>
            <a:r>
              <a:rPr lang="ru-RU" sz="2200" dirty="0" err="1" smtClean="0"/>
              <a:t>ОЗиОЗ</a:t>
            </a:r>
            <a:r>
              <a:rPr lang="ru-RU" sz="2000" dirty="0" smtClean="0"/>
              <a:t>», «Технология современного менеджмента», «Экономика здравоохранения», «маркетинг в здравоохранении», «Предпринимательство в здравоохранении», «Правовые основы в здравоохранении»</a:t>
            </a:r>
            <a:br>
              <a:rPr lang="ru-RU" sz="2000" dirty="0" smtClean="0"/>
            </a:br>
            <a:r>
              <a:rPr lang="ru-RU" sz="2000" dirty="0" smtClean="0"/>
              <a:t>1.4 интернатура специальности «УСД»</a:t>
            </a:r>
            <a:br>
              <a:rPr lang="ru-RU" sz="2000" dirty="0" smtClean="0"/>
            </a:br>
            <a:r>
              <a:rPr lang="ru-RU" sz="2000" dirty="0" smtClean="0"/>
              <a:t>1.5 курсы ДО тематических циклов</a:t>
            </a:r>
            <a:br>
              <a:rPr lang="ru-RU" sz="2000" dirty="0" smtClean="0"/>
            </a:br>
            <a:r>
              <a:rPr lang="ru-RU" sz="2000" dirty="0"/>
              <a:t>-</a:t>
            </a:r>
            <a:r>
              <a:rPr lang="ru-RU" sz="2000" dirty="0" smtClean="0"/>
              <a:t> «Экономика здравоохранения (144 часа)</a:t>
            </a:r>
            <a:r>
              <a:rPr lang="ru-RU" sz="2000" dirty="0"/>
              <a:t/>
            </a:r>
            <a:br>
              <a:rPr lang="ru-RU" sz="2000" dirty="0"/>
            </a:br>
            <a:r>
              <a:rPr lang="ru-RU" sz="2000" dirty="0" smtClean="0"/>
              <a:t>- «</a:t>
            </a:r>
            <a:r>
              <a:rPr lang="ru-RU" sz="2000" dirty="0" err="1" smtClean="0"/>
              <a:t>Эвн</a:t>
            </a:r>
            <a:r>
              <a:rPr lang="ru-RU" sz="2000" dirty="0" smtClean="0"/>
              <a:t>» (72 часа) </a:t>
            </a:r>
            <a:br>
              <a:rPr lang="ru-RU" sz="2000" dirty="0" smtClean="0"/>
            </a:br>
            <a:endParaRPr lang="ru-RU" sz="2000" dirty="0"/>
          </a:p>
        </p:txBody>
      </p:sp>
      <p:sp>
        <p:nvSpPr>
          <p:cNvPr id="3" name="Прямоугольник 2"/>
          <p:cNvSpPr/>
          <p:nvPr/>
        </p:nvSpPr>
        <p:spPr>
          <a:xfrm>
            <a:off x="467544" y="260648"/>
            <a:ext cx="7920880" cy="523220"/>
          </a:xfrm>
          <a:prstGeom prst="rect">
            <a:avLst/>
          </a:prstGeom>
        </p:spPr>
        <p:txBody>
          <a:bodyPr>
            <a:spAutoFit/>
          </a:bodyPr>
          <a:lstStyle/>
          <a:p>
            <a:pPr>
              <a:defRPr/>
            </a:pPr>
            <a:r>
              <a:rPr lang="ru-RU" sz="2800" b="1" cap="all" dirty="0">
                <a:solidFill>
                  <a:srgbClr val="4E3B30"/>
                </a:solidFill>
                <a:effectLst>
                  <a:reflection blurRad="12700" stA="48000" endA="300" endPos="55000" dir="5400000" sy="-90000" algn="bl" rotWithShape="0"/>
                </a:effectLst>
                <a:latin typeface="Franklin Gothic Medium"/>
                <a:ea typeface="+mj-ea"/>
                <a:cs typeface="+mj-cs"/>
              </a:rPr>
              <a:t>Направления деятельности</a:t>
            </a:r>
            <a:endParaRPr lang="ru-RU"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2800" b="1" dirty="0" smtClean="0"/>
              <a:t>Направления деятельности</a:t>
            </a:r>
            <a:endParaRPr lang="ru-RU" sz="2800" b="1" dirty="0"/>
          </a:p>
        </p:txBody>
      </p:sp>
      <p:sp>
        <p:nvSpPr>
          <p:cNvPr id="3" name="Прямоугольник 2"/>
          <p:cNvSpPr/>
          <p:nvPr/>
        </p:nvSpPr>
        <p:spPr>
          <a:xfrm>
            <a:off x="323528" y="1382286"/>
            <a:ext cx="8424936" cy="3600986"/>
          </a:xfrm>
          <a:prstGeom prst="rect">
            <a:avLst/>
          </a:prstGeom>
        </p:spPr>
        <p:txBody>
          <a:bodyPr>
            <a:spAutoFit/>
          </a:bodyPr>
          <a:lstStyle/>
          <a:p>
            <a:pPr>
              <a:defRPr/>
            </a:pPr>
            <a:r>
              <a:rPr lang="ru-RU" sz="2800" cap="all" dirty="0">
                <a:solidFill>
                  <a:srgbClr val="4E3B30"/>
                </a:solidFill>
                <a:effectLst>
                  <a:reflection blurRad="12700" stA="48000" endA="300" endPos="55000" dir="5400000" sy="-90000" algn="bl" rotWithShape="0"/>
                </a:effectLst>
                <a:latin typeface="Franklin Gothic Medium"/>
                <a:ea typeface="+mj-ea"/>
                <a:cs typeface="+mj-cs"/>
              </a:rPr>
              <a:t>2. Научная деятельность</a:t>
            </a:r>
          </a:p>
          <a:p>
            <a:pPr>
              <a:defRPr/>
            </a:pPr>
            <a:r>
              <a:rPr lang="ru-RU" sz="2000" b="1" cap="all" dirty="0">
                <a:solidFill>
                  <a:srgbClr val="4E3B30"/>
                </a:solidFill>
                <a:effectLst>
                  <a:reflection blurRad="12700" stA="48000" endA="300" endPos="55000" dir="5400000" sy="-90000" algn="bl" rotWithShape="0"/>
                </a:effectLst>
                <a:latin typeface="Franklin Gothic Medium"/>
                <a:ea typeface="+mj-ea"/>
                <a:cs typeface="+mj-cs"/>
              </a:rPr>
              <a:t/>
            </a:r>
            <a:br>
              <a:rPr lang="ru-RU" sz="2000" b="1" cap="all" dirty="0">
                <a:solidFill>
                  <a:srgbClr val="4E3B30"/>
                </a:solidFill>
                <a:effectLst>
                  <a:reflection blurRad="12700" stA="48000" endA="300" endPos="55000" dir="5400000" sy="-90000" algn="bl" rotWithShape="0"/>
                </a:effectLst>
                <a:latin typeface="Franklin Gothic Medium"/>
                <a:ea typeface="+mj-ea"/>
                <a:cs typeface="+mj-cs"/>
              </a:rPr>
            </a:br>
            <a:r>
              <a:rPr lang="ru-RU" sz="2000" cap="all" dirty="0">
                <a:solidFill>
                  <a:srgbClr val="4E3B30"/>
                </a:solidFill>
                <a:effectLst>
                  <a:reflection blurRad="12700" stA="48000" endA="300" endPos="55000" dir="5400000" sy="-90000" algn="bl" rotWithShape="0"/>
                </a:effectLst>
                <a:latin typeface="Franklin Gothic Medium"/>
                <a:ea typeface="+mj-ea"/>
                <a:cs typeface="+mj-cs"/>
              </a:rPr>
              <a:t>2.1 управление здоровьем- рост человеческого потенциала и человеческого капитала</a:t>
            </a:r>
          </a:p>
          <a:p>
            <a:pPr>
              <a:defRPr/>
            </a:pPr>
            <a:r>
              <a:rPr lang="ru-RU" sz="2000" cap="all" dirty="0">
                <a:solidFill>
                  <a:srgbClr val="4E3B30"/>
                </a:solidFill>
                <a:effectLst>
                  <a:reflection blurRad="12700" stA="48000" endA="300" endPos="55000" dir="5400000" sy="-90000" algn="bl" rotWithShape="0"/>
                </a:effectLst>
                <a:latin typeface="Franklin Gothic Medium"/>
                <a:ea typeface="+mj-ea"/>
                <a:cs typeface="+mj-cs"/>
              </a:rPr>
              <a:t/>
            </a:r>
            <a:br>
              <a:rPr lang="ru-RU" sz="2000" cap="all" dirty="0">
                <a:solidFill>
                  <a:srgbClr val="4E3B30"/>
                </a:solidFill>
                <a:effectLst>
                  <a:reflection blurRad="12700" stA="48000" endA="300" endPos="55000" dir="5400000" sy="-90000" algn="bl" rotWithShape="0"/>
                </a:effectLst>
                <a:latin typeface="Franklin Gothic Medium"/>
                <a:ea typeface="+mj-ea"/>
                <a:cs typeface="+mj-cs"/>
              </a:rPr>
            </a:br>
            <a:r>
              <a:rPr lang="ru-RU" sz="2000" cap="all" dirty="0">
                <a:solidFill>
                  <a:srgbClr val="4E3B30"/>
                </a:solidFill>
                <a:effectLst>
                  <a:reflection blurRad="12700" stA="48000" endA="300" endPos="55000" dir="5400000" sy="-90000" algn="bl" rotWithShape="0"/>
                </a:effectLst>
                <a:latin typeface="Franklin Gothic Medium"/>
                <a:ea typeface="+mj-ea"/>
                <a:cs typeface="+mj-cs"/>
              </a:rPr>
              <a:t> 2.2 гриф УМО – 5 учебно-тематических пособий по направлениям экономики здравоохранения и менеджмента в здравоохранении</a:t>
            </a:r>
          </a:p>
          <a:p>
            <a:pPr>
              <a:defRPr/>
            </a:pPr>
            <a:r>
              <a:rPr lang="ru-RU" sz="2000" cap="all" dirty="0">
                <a:solidFill>
                  <a:srgbClr val="4E3B30"/>
                </a:solidFill>
                <a:effectLst>
                  <a:reflection blurRad="12700" stA="48000" endA="300" endPos="55000" dir="5400000" sy="-90000" algn="bl" rotWithShape="0"/>
                </a:effectLst>
                <a:latin typeface="Franklin Gothic Medium"/>
                <a:ea typeface="+mj-ea"/>
                <a:cs typeface="+mj-cs"/>
              </a:rPr>
              <a:t/>
            </a:r>
            <a:br>
              <a:rPr lang="ru-RU" sz="2000" cap="all" dirty="0">
                <a:solidFill>
                  <a:srgbClr val="4E3B30"/>
                </a:solidFill>
                <a:effectLst>
                  <a:reflection blurRad="12700" stA="48000" endA="300" endPos="55000" dir="5400000" sy="-90000" algn="bl" rotWithShape="0"/>
                </a:effectLst>
                <a:latin typeface="Franklin Gothic Medium"/>
                <a:ea typeface="+mj-ea"/>
                <a:cs typeface="+mj-cs"/>
              </a:rPr>
            </a:br>
            <a:r>
              <a:rPr lang="ru-RU" sz="2000" cap="all" dirty="0">
                <a:solidFill>
                  <a:srgbClr val="4E3B30"/>
                </a:solidFill>
                <a:effectLst>
                  <a:reflection blurRad="12700" stA="48000" endA="300" endPos="55000" dir="5400000" sy="-90000" algn="bl" rotWithShape="0"/>
                </a:effectLst>
                <a:latin typeface="Franklin Gothic Medium"/>
                <a:ea typeface="+mj-ea"/>
                <a:cs typeface="+mj-cs"/>
              </a:rPr>
              <a:t>2.3 публикации в журналах ВАК - 99     индекс  хирша-9        диссертации  14, в </a:t>
            </a:r>
            <a:r>
              <a:rPr lang="ru-RU" sz="2000" cap="all" dirty="0" err="1">
                <a:solidFill>
                  <a:srgbClr val="4E3B30"/>
                </a:solidFill>
                <a:effectLst>
                  <a:reflection blurRad="12700" stA="48000" endA="300" endPos="55000" dir="5400000" sy="-90000" algn="bl" rotWithShape="0"/>
                </a:effectLst>
                <a:latin typeface="Franklin Gothic Medium"/>
                <a:ea typeface="+mj-ea"/>
                <a:cs typeface="+mj-cs"/>
              </a:rPr>
              <a:t>т.ч</a:t>
            </a:r>
            <a:r>
              <a:rPr lang="ru-RU" sz="2000" cap="all" dirty="0">
                <a:solidFill>
                  <a:srgbClr val="4E3B30"/>
                </a:solidFill>
                <a:effectLst>
                  <a:reflection blurRad="12700" stA="48000" endA="300" endPos="55000" dir="5400000" sy="-90000" algn="bl" rotWithShape="0"/>
                </a:effectLst>
                <a:latin typeface="Franklin Gothic Medium"/>
                <a:ea typeface="+mj-ea"/>
                <a:cs typeface="+mj-cs"/>
              </a:rPr>
              <a:t>  3 докторские</a:t>
            </a: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457200"/>
            <a:ext cx="8686800" cy="841375"/>
          </a:xfrm>
        </p:spPr>
        <p:txBody>
          <a:bodyPr/>
          <a:lstStyle/>
          <a:p>
            <a:pPr>
              <a:defRPr/>
            </a:pPr>
            <a:endParaRPr lang="ru-RU"/>
          </a:p>
        </p:txBody>
      </p:sp>
      <p:sp>
        <p:nvSpPr>
          <p:cNvPr id="3" name="Прямоугольник 2"/>
          <p:cNvSpPr/>
          <p:nvPr/>
        </p:nvSpPr>
        <p:spPr>
          <a:xfrm>
            <a:off x="539552" y="1700808"/>
            <a:ext cx="7738814" cy="4524315"/>
          </a:xfrm>
          <a:prstGeom prst="rect">
            <a:avLst/>
          </a:prstGeom>
        </p:spPr>
        <p:txBody>
          <a:bodyPr>
            <a:spAutoFit/>
          </a:bodyPr>
          <a:lstStyle/>
          <a:p>
            <a:pPr>
              <a:defRPr/>
            </a:pPr>
            <a:r>
              <a:rPr lang="ru-RU" sz="3600" cap="all" dirty="0">
                <a:solidFill>
                  <a:schemeClr val="tx2"/>
                </a:solidFill>
                <a:effectLst>
                  <a:reflection blurRad="12700" stA="48000" endA="300" endPos="55000" dir="5400000" sy="-90000" algn="bl" rotWithShape="0"/>
                </a:effectLst>
                <a:latin typeface="+mj-lt"/>
                <a:ea typeface="+mj-ea"/>
                <a:cs typeface="+mj-cs"/>
              </a:rPr>
              <a:t>И всякий из нас, кто предполагает, что может руководить другими, должен постоянно и напряженно учиться. </a:t>
            </a:r>
          </a:p>
          <a:p>
            <a:pPr>
              <a:defRPr/>
            </a:pPr>
            <a:endParaRPr lang="ru-RU" sz="3600" cap="all" dirty="0">
              <a:solidFill>
                <a:schemeClr val="tx2"/>
              </a:solidFill>
              <a:effectLst>
                <a:reflection blurRad="12700" stA="48000" endA="300" endPos="55000" dir="5400000" sy="-90000" algn="bl" rotWithShape="0"/>
              </a:effectLst>
              <a:latin typeface="+mj-lt"/>
              <a:ea typeface="+mj-ea"/>
              <a:cs typeface="+mj-cs"/>
            </a:endParaRPr>
          </a:p>
          <a:p>
            <a:pPr algn="r">
              <a:defRPr/>
            </a:pPr>
            <a:r>
              <a:rPr lang="ru-RU" sz="3600" cap="all">
                <a:solidFill>
                  <a:schemeClr val="tx2"/>
                </a:solidFill>
                <a:effectLst>
                  <a:reflection blurRad="12700" stA="48000" endA="300" endPos="55000" dir="5400000" sy="-90000" algn="bl" rotWithShape="0"/>
                </a:effectLst>
                <a:latin typeface="+mj-lt"/>
                <a:ea typeface="+mj-ea"/>
                <a:cs typeface="+mj-cs"/>
              </a:rPr>
              <a:t>Анатолий Васильевич </a:t>
            </a:r>
            <a:r>
              <a:rPr lang="ru-RU" sz="3600" cap="all" dirty="0">
                <a:solidFill>
                  <a:schemeClr val="tx2"/>
                </a:solidFill>
                <a:effectLst>
                  <a:reflection blurRad="12700" stA="48000" endA="300" endPos="55000" dir="5400000" sy="-90000" algn="bl" rotWithShape="0"/>
                </a:effectLst>
                <a:latin typeface="+mj-lt"/>
                <a:ea typeface="+mj-ea"/>
                <a:cs typeface="+mj-cs"/>
              </a:rPr>
              <a:t>Луначарский</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26627" name="Picture 3" descr="C:\Users\MorozovaTD\Desktop\Фото к презентации\1464234379_s3010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133475"/>
            <a:ext cx="748823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27651" name="Picture 2" descr="C:\Users\MorozovaTD\Desktop\Фото к презентации\1464234320_pict07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163638"/>
            <a:ext cx="720090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28675" name="Picture 2" descr="C:\Users\MorozovaTD\Desktop\Фото к презентации\09260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8207375"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457200"/>
            <a:ext cx="8686800" cy="841375"/>
          </a:xfrm>
        </p:spPr>
        <p:txBody>
          <a:bodyPr/>
          <a:lstStyle/>
          <a:p>
            <a:pPr>
              <a:defRPr/>
            </a:pPr>
            <a:endParaRPr lang="ru-RU"/>
          </a:p>
        </p:txBody>
      </p:sp>
      <p:sp>
        <p:nvSpPr>
          <p:cNvPr id="3" name="Прямоугольник 2"/>
          <p:cNvSpPr/>
          <p:nvPr/>
        </p:nvSpPr>
        <p:spPr>
          <a:xfrm>
            <a:off x="467544" y="1700808"/>
            <a:ext cx="7848872" cy="3970318"/>
          </a:xfrm>
          <a:prstGeom prst="rect">
            <a:avLst/>
          </a:prstGeom>
        </p:spPr>
        <p:txBody>
          <a:bodyPr>
            <a:spAutoFit/>
          </a:bodyPr>
          <a:lstStyle/>
          <a:p>
            <a:pPr>
              <a:defRPr/>
            </a:pPr>
            <a:r>
              <a:rPr lang="ru-RU" sz="3600" cap="all" dirty="0">
                <a:solidFill>
                  <a:schemeClr val="tx2"/>
                </a:solidFill>
                <a:effectLst>
                  <a:reflection blurRad="12700" stA="48000" endA="300" endPos="55000" dir="5400000" sy="-90000" algn="bl" rotWithShape="0"/>
                </a:effectLst>
                <a:latin typeface="+mj-lt"/>
                <a:ea typeface="+mj-ea"/>
                <a:cs typeface="+mj-cs"/>
              </a:rPr>
              <a:t>Вы никогда не сумеете решить возникшую проблему, если сохраните то же мышление и тот же подход, который привел вас к этой проблеме.</a:t>
            </a:r>
          </a:p>
          <a:p>
            <a:pPr algn="r">
              <a:defRPr/>
            </a:pPr>
            <a:endParaRPr lang="ru-RU" sz="3600" cap="all" dirty="0">
              <a:solidFill>
                <a:schemeClr val="tx2"/>
              </a:solidFill>
              <a:effectLst>
                <a:reflection blurRad="12700" stA="48000" endA="300" endPos="55000" dir="5400000" sy="-90000" algn="bl" rotWithShape="0"/>
              </a:effectLst>
              <a:latin typeface="+mj-lt"/>
              <a:ea typeface="+mj-ea"/>
              <a:cs typeface="+mj-cs"/>
            </a:endParaRPr>
          </a:p>
          <a:p>
            <a:pPr algn="r">
              <a:defRPr/>
            </a:pPr>
            <a:r>
              <a:rPr lang="ru-RU" sz="3600" cap="all" dirty="0">
                <a:solidFill>
                  <a:schemeClr val="tx2"/>
                </a:solidFill>
                <a:effectLst>
                  <a:reflection blurRad="12700" stA="48000" endA="300" endPos="55000" dir="5400000" sy="-90000" algn="bl" rotWithShape="0"/>
                </a:effectLst>
                <a:latin typeface="+mj-lt"/>
                <a:ea typeface="+mj-ea"/>
                <a:cs typeface="+mj-cs"/>
              </a:rPr>
              <a:t>Альберт Эйнштейн</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29699" name="Picture 2" descr="C:\Users\MorozovaTD\Desktop\Фото к презентации\09260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25538"/>
            <a:ext cx="8280400"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0723" name="Picture 2" descr="C:\Users\MorozovaTD\Desktop\Фото к презентации\1464232023_dsc_00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268413"/>
            <a:ext cx="7858125"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1747" name="Picture 2" descr="C:\Users\MorozovaTD\Desktop\Фото к презентации\IMG_43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341438"/>
            <a:ext cx="7691437"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2771" name="Picture 2" descr="C:\Users\MorozovaTD\Desktop\Фото к презентации\DSC02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117600"/>
            <a:ext cx="7488237"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3795" name="Picture 2" descr="C:\Users\MorozovaTD\Desktop\Фото к презентации\1464234690_kafedr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25538"/>
            <a:ext cx="8424862"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4819" name="Picture 2" descr="C:\Users\MorozovaTD\Desktop\Фото к презентации\1464234689_kafed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125538"/>
            <a:ext cx="84963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5843" name="Picture 2" descr="C:\Users\MorozovaTD\Desktop\Фото к презентации\092600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96975"/>
            <a:ext cx="8135938"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6867" name="Picture 2" descr="C:\Users\MorozovaTD\Desktop\Фото к презентации\1464234691_kafedr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176338"/>
            <a:ext cx="82804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7891" name="Picture 2" descr="C:\Users\MorozovaTD\Desktop\Фото к презентации\1464234692_kafedr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196975"/>
            <a:ext cx="831532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8915" name="Picture 2" descr="C:\Users\MorozovaTD\Desktop\Фото к презентации\IMG_4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60500"/>
            <a:ext cx="7921625" cy="528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052736"/>
            <a:ext cx="8712968" cy="5616624"/>
          </a:xfrm>
        </p:spPr>
        <p:txBody>
          <a:bodyPr/>
          <a:lstStyle/>
          <a:p>
            <a:pPr eaLnBrk="1" fontAlgn="auto" hangingPunct="1">
              <a:spcAft>
                <a:spcPts val="0"/>
              </a:spcAft>
              <a:defRPr/>
            </a:pPr>
            <a:r>
              <a:rPr lang="ru-RU" sz="2800" dirty="0" smtClean="0"/>
              <a:t>«Экономики здравоохранения и медицинского права»</a:t>
            </a:r>
            <a:br>
              <a:rPr lang="ru-RU" sz="2800" dirty="0" smtClean="0"/>
            </a:br>
            <a:r>
              <a:rPr lang="ru-RU" sz="2000" dirty="0" smtClean="0"/>
              <a:t>(приказ от 20.06.2002г. № 14 </a:t>
            </a:r>
            <a:r>
              <a:rPr lang="ru-RU" sz="2000" dirty="0" err="1" smtClean="0"/>
              <a:t>осн</a:t>
            </a:r>
            <a:r>
              <a:rPr lang="ru-RU" sz="2000" dirty="0" smtClean="0"/>
              <a:t>.)</a:t>
            </a:r>
            <a:br>
              <a:rPr lang="ru-RU" sz="2000" dirty="0" smtClean="0"/>
            </a:br>
            <a:r>
              <a:rPr lang="ru-RU" sz="2800" dirty="0"/>
              <a:t/>
            </a:r>
            <a:br>
              <a:rPr lang="ru-RU" sz="2800" dirty="0"/>
            </a:br>
            <a:r>
              <a:rPr lang="ru-RU" sz="2800" dirty="0" smtClean="0"/>
              <a:t>«управления, экономики здравоохранения и фармации </a:t>
            </a:r>
            <a:r>
              <a:rPr lang="ru-RU" sz="2800" dirty="0" err="1" smtClean="0"/>
              <a:t>Ипо</a:t>
            </a:r>
            <a:r>
              <a:rPr lang="ru-RU" sz="2800" dirty="0" smtClean="0"/>
              <a:t>»</a:t>
            </a:r>
            <a:br>
              <a:rPr lang="ru-RU" sz="2800" dirty="0" smtClean="0"/>
            </a:br>
            <a:r>
              <a:rPr lang="ru-RU" sz="2000" dirty="0" smtClean="0"/>
              <a:t>(приказ о реорганизации кафедр от28.04.2007г. № 25 </a:t>
            </a:r>
            <a:r>
              <a:rPr lang="ru-RU" sz="2000" dirty="0" err="1" smtClean="0"/>
              <a:t>осн</a:t>
            </a:r>
            <a:r>
              <a:rPr lang="ru-RU" sz="2000" dirty="0" smtClean="0"/>
              <a:t>.)</a:t>
            </a:r>
            <a:br>
              <a:rPr lang="ru-RU" sz="2000" dirty="0" smtClean="0"/>
            </a:br>
            <a:r>
              <a:rPr lang="ru-RU" sz="2800" dirty="0" smtClean="0"/>
              <a:t/>
            </a:r>
            <a:br>
              <a:rPr lang="ru-RU" sz="2800" dirty="0" smtClean="0"/>
            </a:br>
            <a:r>
              <a:rPr lang="ru-RU" sz="3100" b="1" dirty="0" smtClean="0"/>
              <a:t>«управления в здравоохранении </a:t>
            </a:r>
            <a:r>
              <a:rPr lang="ru-RU" sz="3100" b="1" dirty="0" err="1" smtClean="0"/>
              <a:t>ипо</a:t>
            </a:r>
            <a:r>
              <a:rPr lang="ru-RU" sz="3100" b="1" dirty="0" smtClean="0"/>
              <a:t>»</a:t>
            </a:r>
            <a:br>
              <a:rPr lang="ru-RU" sz="3100" b="1" dirty="0" smtClean="0"/>
            </a:br>
            <a:r>
              <a:rPr lang="ru-RU" sz="3100" b="1" dirty="0" smtClean="0"/>
              <a:t>(</a:t>
            </a:r>
            <a:r>
              <a:rPr lang="ru-RU" sz="2700" b="1" dirty="0" smtClean="0"/>
              <a:t>Приказ </a:t>
            </a:r>
            <a:r>
              <a:rPr lang="ru-RU" sz="2700" b="1" dirty="0"/>
              <a:t>182 </a:t>
            </a:r>
            <a:r>
              <a:rPr lang="ru-RU" sz="2700" b="1" dirty="0" err="1" smtClean="0"/>
              <a:t>осн</a:t>
            </a:r>
            <a:r>
              <a:rPr lang="ru-RU" sz="2700" b="1" dirty="0" smtClean="0"/>
              <a:t>. От </a:t>
            </a:r>
            <a:r>
              <a:rPr lang="ru-RU" sz="2700" b="1" dirty="0"/>
              <a:t>30.12.11 </a:t>
            </a:r>
            <a:r>
              <a:rPr lang="ru-RU" sz="2700" b="1" dirty="0" smtClean="0"/>
              <a:t>года)</a:t>
            </a:r>
            <a:r>
              <a:rPr lang="ru-RU" sz="2400" dirty="0" smtClean="0"/>
              <a:t/>
            </a:r>
            <a:br>
              <a:rPr lang="ru-RU" sz="2400" dirty="0" smtClean="0"/>
            </a:br>
            <a:endParaRPr lang="ru-RU" sz="2400" dirty="0"/>
          </a:p>
        </p:txBody>
      </p:sp>
      <p:sp>
        <p:nvSpPr>
          <p:cNvPr id="4" name="Прямоугольник 3"/>
          <p:cNvSpPr/>
          <p:nvPr/>
        </p:nvSpPr>
        <p:spPr>
          <a:xfrm>
            <a:off x="467544" y="116633"/>
            <a:ext cx="8424936" cy="584775"/>
          </a:xfrm>
          <a:prstGeom prst="rect">
            <a:avLst/>
          </a:prstGeom>
        </p:spPr>
        <p:txBody>
          <a:bodyPr>
            <a:spAutoFit/>
          </a:bodyPr>
          <a:lstStyle/>
          <a:p>
            <a:pPr>
              <a:defRPr/>
            </a:pPr>
            <a:r>
              <a:rPr lang="ru-RU" sz="3200" cap="all" dirty="0">
                <a:solidFill>
                  <a:srgbClr val="4E3B30"/>
                </a:solidFill>
                <a:effectLst>
                  <a:reflection blurRad="12700" stA="48000" endA="300" endPos="55000" dir="5400000" sy="-90000" algn="bl" rotWithShape="0"/>
                </a:effectLst>
                <a:latin typeface="Franklin Gothic Medium"/>
                <a:ea typeface="+mj-ea"/>
                <a:cs typeface="+mj-cs"/>
              </a:rPr>
              <a:t>Этапы становления кафедры:</a:t>
            </a:r>
            <a:endParaRPr lang="ru-RU" dirty="0"/>
          </a:p>
        </p:txBody>
      </p:sp>
      <p:sp>
        <p:nvSpPr>
          <p:cNvPr id="5" name="Выгнутая вправо стрелка 4"/>
          <p:cNvSpPr/>
          <p:nvPr/>
        </p:nvSpPr>
        <p:spPr>
          <a:xfrm>
            <a:off x="8101013" y="1916113"/>
            <a:ext cx="792162" cy="20891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6" name="Выгнутая вправо стрелка 5"/>
          <p:cNvSpPr/>
          <p:nvPr/>
        </p:nvSpPr>
        <p:spPr>
          <a:xfrm>
            <a:off x="7885113" y="4005263"/>
            <a:ext cx="1008062" cy="2232025"/>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39939" name="Picture 2" descr="C:\Users\MorozovaTD\Desktop\Фото к презентации\CIMG26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1114425"/>
            <a:ext cx="7561263"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40963" name="Picture 2" descr="C:\Users\MorozovaTD\Desktop\Фото к презентации\1463970408_img_51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268413"/>
            <a:ext cx="7920038"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t>Фото из нашего семейного альбома</a:t>
            </a:r>
            <a:endParaRPr lang="ru-RU" dirty="0"/>
          </a:p>
        </p:txBody>
      </p:sp>
      <p:pic>
        <p:nvPicPr>
          <p:cNvPr id="41987" name="Picture 2" descr="C:\Users\MorozovaTD\Desktop\Фото к презентации\IMG_60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1125538"/>
            <a:ext cx="7704137" cy="544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3513" y="116632"/>
            <a:ext cx="8881048" cy="1171600"/>
          </a:xfrm>
        </p:spPr>
        <p:txBody>
          <a:bodyPr>
            <a:noAutofit/>
          </a:bodyPr>
          <a:lstStyle/>
          <a:p>
            <a:pPr>
              <a:defRPr/>
            </a:pPr>
            <a:r>
              <a:rPr lang="ru-RU" sz="2800" b="1" dirty="0" smtClean="0"/>
              <a:t>Кафедра: « Экономики здравоохранения и медицинского права»</a:t>
            </a:r>
            <a:endParaRPr lang="ru-RU" sz="2800" dirty="0"/>
          </a:p>
        </p:txBody>
      </p:sp>
      <p:sp>
        <p:nvSpPr>
          <p:cNvPr id="3" name="Прямоугольник 2"/>
          <p:cNvSpPr/>
          <p:nvPr/>
        </p:nvSpPr>
        <p:spPr>
          <a:xfrm>
            <a:off x="487363" y="1557338"/>
            <a:ext cx="8424862" cy="3970337"/>
          </a:xfrm>
          <a:prstGeom prst="rect">
            <a:avLst/>
          </a:prstGeom>
        </p:spPr>
        <p:txBody>
          <a:bodyPr>
            <a:spAutoFit/>
          </a:bodyPr>
          <a:lstStyle/>
          <a:p>
            <a:pPr>
              <a:defRPr/>
            </a:pPr>
            <a:endParaRPr lang="ru-RU" dirty="0"/>
          </a:p>
          <a:p>
            <a:pPr>
              <a:defRPr/>
            </a:pPr>
            <a:r>
              <a:rPr lang="ru-RU" dirty="0" err="1"/>
              <a:t>Профессорско</a:t>
            </a:r>
            <a:r>
              <a:rPr lang="ru-RU" dirty="0"/>
              <a:t>–преподавательский состав:</a:t>
            </a:r>
          </a:p>
          <a:p>
            <a:pPr marL="342900" indent="-342900">
              <a:buFontTx/>
              <a:buAutoNum type="arabicPeriod"/>
              <a:defRPr/>
            </a:pPr>
            <a:r>
              <a:rPr lang="ru-RU" dirty="0"/>
              <a:t>Артюхов Иван Павлович – заведующий кафедрой</a:t>
            </a:r>
          </a:p>
          <a:p>
            <a:pPr marL="342900" indent="-342900">
              <a:buFontTx/>
              <a:buAutoNum type="arabicPeriod"/>
              <a:defRPr/>
            </a:pPr>
            <a:r>
              <a:rPr lang="ru-RU" dirty="0"/>
              <a:t>Шнайдер Иван Андреевич</a:t>
            </a:r>
          </a:p>
          <a:p>
            <a:pPr marL="342900" indent="-342900">
              <a:buFontTx/>
              <a:buAutoNum type="arabicPeriod"/>
              <a:defRPr/>
            </a:pPr>
            <a:r>
              <a:rPr lang="ru-RU" dirty="0"/>
              <a:t>Виноградов Константин Анатольевич</a:t>
            </a:r>
          </a:p>
          <a:p>
            <a:pPr marL="342900" indent="-342900">
              <a:buFontTx/>
              <a:buAutoNum type="arabicPeriod"/>
              <a:defRPr/>
            </a:pPr>
            <a:r>
              <a:rPr lang="ru-RU" dirty="0"/>
              <a:t>Зайцев Николай Григорьевич</a:t>
            </a:r>
          </a:p>
          <a:p>
            <a:pPr marL="342900" indent="-342900">
              <a:buFontTx/>
              <a:buAutoNum type="arabicPeriod"/>
              <a:defRPr/>
            </a:pPr>
            <a:r>
              <a:rPr lang="ru-RU" dirty="0"/>
              <a:t>Пономаренко Галина Степановна</a:t>
            </a:r>
          </a:p>
          <a:p>
            <a:pPr marL="342900" indent="-342900">
              <a:buFontTx/>
              <a:buAutoNum type="arabicPeriod"/>
              <a:defRPr/>
            </a:pPr>
            <a:r>
              <a:rPr lang="ru-RU" dirty="0"/>
              <a:t>Морозова Татьяна Дмитриевна</a:t>
            </a:r>
          </a:p>
          <a:p>
            <a:pPr marL="342900" indent="-342900">
              <a:buFontTx/>
              <a:buAutoNum type="arabicPeriod"/>
              <a:defRPr/>
            </a:pPr>
            <a:r>
              <a:rPr lang="ru-RU" dirty="0" err="1"/>
              <a:t>Щебеньков</a:t>
            </a:r>
            <a:r>
              <a:rPr lang="ru-RU" dirty="0"/>
              <a:t> Владислав Юрьевич</a:t>
            </a:r>
          </a:p>
          <a:p>
            <a:pPr marL="342900" indent="-342900">
              <a:buFontTx/>
              <a:buAutoNum type="arabicPeriod"/>
              <a:defRPr/>
            </a:pPr>
            <a:r>
              <a:rPr lang="ru-RU" dirty="0"/>
              <a:t>Лукьянова Елена Анатольевна</a:t>
            </a:r>
          </a:p>
          <a:p>
            <a:pPr marL="342900" indent="-342900">
              <a:buFontTx/>
              <a:buAutoNum type="arabicPeriod"/>
              <a:defRPr/>
            </a:pPr>
            <a:r>
              <a:rPr lang="ru-RU" dirty="0"/>
              <a:t>Корсакова Елена Дмитриевна</a:t>
            </a:r>
          </a:p>
          <a:p>
            <a:pPr marL="342900" indent="-342900">
              <a:buFontTx/>
              <a:buAutoNum type="arabicPeriod"/>
              <a:defRPr/>
            </a:pPr>
            <a:r>
              <a:rPr lang="ru-RU" dirty="0"/>
              <a:t>Сергеева Татьяна Геннадьевна</a:t>
            </a:r>
          </a:p>
          <a:p>
            <a:pPr marL="342900" indent="-342900">
              <a:buFontTx/>
              <a:buAutoNum type="arabicPeriod"/>
              <a:defRPr/>
            </a:pPr>
            <a:r>
              <a:rPr lang="ru-RU" dirty="0"/>
              <a:t>Денисова Неля Ивановна</a:t>
            </a:r>
          </a:p>
          <a:p>
            <a:pPr marL="342900" indent="-342900">
              <a:buFontTx/>
              <a:buAutoNum type="arabicPeriod"/>
              <a:defRPr/>
            </a:pPr>
            <a:r>
              <a:rPr lang="ru-RU" dirty="0"/>
              <a:t> </a:t>
            </a:r>
            <a:r>
              <a:rPr lang="ru-RU" dirty="0" err="1"/>
              <a:t>Аксютенко</a:t>
            </a:r>
            <a:r>
              <a:rPr lang="ru-RU" dirty="0"/>
              <a:t> Алексей Николаевич</a:t>
            </a:r>
          </a:p>
        </p:txBody>
      </p:sp>
      <p:pic>
        <p:nvPicPr>
          <p:cNvPr id="13316" name="Picture 4" descr="C:\Users\MorozovaTD\Desktop\1464234693_kafedra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0888" y="2997200"/>
            <a:ext cx="4548187"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4604" y="1050995"/>
            <a:ext cx="8758808" cy="5616624"/>
          </a:xfrm>
        </p:spPr>
        <p:txBody>
          <a:bodyPr/>
          <a:lstStyle/>
          <a:p>
            <a:pPr>
              <a:defRPr/>
            </a:pPr>
            <a:r>
              <a:rPr lang="ru-RU" sz="2800" dirty="0" smtClean="0"/>
              <a:t>1. учебная работа </a:t>
            </a:r>
            <a:r>
              <a:rPr lang="ru-RU" sz="2400" dirty="0" smtClean="0"/>
              <a:t/>
            </a:r>
            <a:br>
              <a:rPr lang="ru-RU" sz="2400" dirty="0" smtClean="0"/>
            </a:br>
            <a:r>
              <a:rPr lang="ru-RU" sz="2000" dirty="0" smtClean="0"/>
              <a:t>1.1 студенчество -    факультет ВСО (дисциплины -  «экономика здравоохранения», «Правовые основы охраны здоровья», «Организация здравоохранения», «Предпринимательство в здравоохранении»</a:t>
            </a:r>
            <a:br>
              <a:rPr lang="ru-RU" sz="2000" dirty="0" smtClean="0"/>
            </a:br>
            <a:r>
              <a:rPr lang="ru-RU" sz="2000" dirty="0" smtClean="0"/>
              <a:t>1,2 ординатура специальности «Общественное здоровье и организация здравоохранения»</a:t>
            </a:r>
            <a:br>
              <a:rPr lang="ru-RU" sz="2000" dirty="0" smtClean="0"/>
            </a:br>
            <a:r>
              <a:rPr lang="ru-RU" sz="2000" dirty="0" smtClean="0"/>
              <a:t>1,3последипломное образование – циклы по специальности «Общественное здоровье и организация здравоохранения» (504 и 144 часа), «Экономика здравоохранения» (144 часа)</a:t>
            </a:r>
            <a:br>
              <a:rPr lang="ru-RU" sz="2000" dirty="0" smtClean="0"/>
            </a:br>
            <a:r>
              <a:rPr lang="ru-RU" sz="2000" dirty="0" smtClean="0"/>
              <a:t> Проведено 16 выездных циклов повышения квалификации на территории Красноярского края и северных территорий.</a:t>
            </a:r>
            <a:br>
              <a:rPr lang="ru-RU" sz="2000" dirty="0" smtClean="0"/>
            </a:br>
            <a:r>
              <a:rPr lang="ru-RU" sz="2000" dirty="0" smtClean="0"/>
              <a:t>1,4 Второе высшее образование по специальности </a:t>
            </a:r>
            <a:r>
              <a:rPr lang="ru-RU" sz="2000" dirty="0" smtClean="0">
                <a:solidFill>
                  <a:schemeClr val="accent3">
                    <a:lumMod val="50000"/>
                  </a:schemeClr>
                </a:solidFill>
              </a:rPr>
              <a:t>«Экономист-менеджер здравоохранения» </a:t>
            </a:r>
            <a:r>
              <a:rPr lang="ru-RU" sz="2000" dirty="0" smtClean="0"/>
              <a:t>в рамках совместной образовательной деятельности с НГМУ</a:t>
            </a:r>
            <a:endParaRPr lang="ru-RU" sz="2000" dirty="0"/>
          </a:p>
        </p:txBody>
      </p:sp>
      <p:sp>
        <p:nvSpPr>
          <p:cNvPr id="4" name="Заголовок 1"/>
          <p:cNvSpPr txBox="1">
            <a:spLocks/>
          </p:cNvSpPr>
          <p:nvPr/>
        </p:nvSpPr>
        <p:spPr>
          <a:xfrm>
            <a:off x="107504" y="457200"/>
            <a:ext cx="8881048" cy="811560"/>
          </a:xfrm>
          <a:prstGeom prst="rect">
            <a:avLst/>
          </a:prstGeom>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defRPr/>
            </a:pPr>
            <a:r>
              <a:rPr lang="ru-RU" sz="2800" b="1" dirty="0" smtClean="0"/>
              <a:t>Направления деятельности</a:t>
            </a:r>
            <a:endParaRPr lang="ru-RU" sz="28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404664"/>
            <a:ext cx="8686800" cy="3168352"/>
          </a:xfrm>
        </p:spPr>
        <p:txBody>
          <a:bodyPr>
            <a:normAutofit fontScale="90000"/>
          </a:bodyPr>
          <a:lstStyle/>
          <a:p>
            <a:pPr>
              <a:defRPr/>
            </a:pPr>
            <a:r>
              <a:rPr lang="ru-RU" dirty="0" smtClean="0">
                <a:solidFill>
                  <a:schemeClr val="tx2">
                    <a:lumMod val="75000"/>
                  </a:schemeClr>
                </a:solidFill>
              </a:rPr>
              <a:t>В 2003 году проведен </a:t>
            </a:r>
            <a:r>
              <a:rPr lang="ru-RU" dirty="0" smtClean="0"/>
              <a:t>выездной сертификационный цикл по специальности «Общественное здоровье и организация здравоохранения» на базе теплохода «Александр Матросов» по реке Енисей  «Енисейский меридиан».</a:t>
            </a:r>
            <a:endParaRPr lang="ru-RU" dirty="0"/>
          </a:p>
        </p:txBody>
      </p:sp>
      <p:pic>
        <p:nvPicPr>
          <p:cNvPr id="15363" name="Picture 2" descr="C:\Users\DementyevVV\Desk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3429000"/>
            <a:ext cx="497046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60648"/>
            <a:ext cx="8686800" cy="792088"/>
          </a:xfrm>
        </p:spPr>
        <p:txBody>
          <a:bodyPr/>
          <a:lstStyle/>
          <a:p>
            <a:pPr>
              <a:defRPr/>
            </a:pPr>
            <a:r>
              <a:rPr lang="ru-RU" sz="4400" dirty="0" smtClean="0"/>
              <a:t>учимся</a:t>
            </a:r>
            <a:endParaRPr lang="ru-RU" sz="4400" dirty="0"/>
          </a:p>
        </p:txBody>
      </p:sp>
      <p:pic>
        <p:nvPicPr>
          <p:cNvPr id="16388" name="Picture 3" descr="C:\Users\DementyevVV\Deskt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3573463"/>
            <a:ext cx="4465637"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C:\Users\DementyevVV\Desktop\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860800"/>
            <a:ext cx="36718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descr="C:\Users\DementyevVV\Desktop\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404813"/>
            <a:ext cx="4465637"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8" descr="C:\Users\MorozovaTD\Desktop\Фото презентация\1462003705_d0727005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1125538"/>
            <a:ext cx="3671887"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92"/>
                                        </p:tgtEl>
                                        <p:attrNameLst>
                                          <p:attrName>style.visibility</p:attrName>
                                        </p:attrNameLst>
                                      </p:cBhvr>
                                      <p:to>
                                        <p:strVal val="visible"/>
                                      </p:to>
                                    </p:set>
                                    <p:anim calcmode="lin" valueType="num">
                                      <p:cBhvr additive="base">
                                        <p:cTn id="7" dur="500" fill="hold"/>
                                        <p:tgtEl>
                                          <p:spTgt spid="16392"/>
                                        </p:tgtEl>
                                        <p:attrNameLst>
                                          <p:attrName>ppt_x</p:attrName>
                                        </p:attrNameLst>
                                      </p:cBhvr>
                                      <p:tavLst>
                                        <p:tav tm="0">
                                          <p:val>
                                            <p:strVal val="#ppt_x"/>
                                          </p:val>
                                        </p:tav>
                                        <p:tav tm="100000">
                                          <p:val>
                                            <p:strVal val="#ppt_x"/>
                                          </p:val>
                                        </p:tav>
                                      </p:tavLst>
                                    </p:anim>
                                    <p:anim calcmode="lin" valueType="num">
                                      <p:cBhvr additive="base">
                                        <p:cTn id="8"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90"/>
                                        </p:tgtEl>
                                        <p:attrNameLst>
                                          <p:attrName>style.visibility</p:attrName>
                                        </p:attrNameLst>
                                      </p:cBhvr>
                                      <p:to>
                                        <p:strVal val="visible"/>
                                      </p:to>
                                    </p:set>
                                    <p:anim calcmode="lin" valueType="num">
                                      <p:cBhvr additive="base">
                                        <p:cTn id="13" dur="500" fill="hold"/>
                                        <p:tgtEl>
                                          <p:spTgt spid="16390"/>
                                        </p:tgtEl>
                                        <p:attrNameLst>
                                          <p:attrName>ppt_x</p:attrName>
                                        </p:attrNameLst>
                                      </p:cBhvr>
                                      <p:tavLst>
                                        <p:tav tm="0">
                                          <p:val>
                                            <p:strVal val="#ppt_x"/>
                                          </p:val>
                                        </p:tav>
                                        <p:tav tm="100000">
                                          <p:val>
                                            <p:strVal val="#ppt_x"/>
                                          </p:val>
                                        </p:tav>
                                      </p:tavLst>
                                    </p:anim>
                                    <p:anim calcmode="lin" valueType="num">
                                      <p:cBhvr additive="base">
                                        <p:cTn id="14" dur="500" fill="hold"/>
                                        <p:tgtEl>
                                          <p:spTgt spid="1639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389"/>
                                        </p:tgtEl>
                                        <p:attrNameLst>
                                          <p:attrName>style.visibility</p:attrName>
                                        </p:attrNameLst>
                                      </p:cBhvr>
                                      <p:to>
                                        <p:strVal val="visible"/>
                                      </p:to>
                                    </p:set>
                                    <p:anim calcmode="lin" valueType="num">
                                      <p:cBhvr additive="base">
                                        <p:cTn id="19" dur="500" fill="hold"/>
                                        <p:tgtEl>
                                          <p:spTgt spid="16389"/>
                                        </p:tgtEl>
                                        <p:attrNameLst>
                                          <p:attrName>ppt_x</p:attrName>
                                        </p:attrNameLst>
                                      </p:cBhvr>
                                      <p:tavLst>
                                        <p:tav tm="0">
                                          <p:val>
                                            <p:strVal val="#ppt_x"/>
                                          </p:val>
                                        </p:tav>
                                        <p:tav tm="100000">
                                          <p:val>
                                            <p:strVal val="#ppt_x"/>
                                          </p:val>
                                        </p:tav>
                                      </p:tavLst>
                                    </p:anim>
                                    <p:anim calcmode="lin" valueType="num">
                                      <p:cBhvr additive="base">
                                        <p:cTn id="20" dur="500" fill="hold"/>
                                        <p:tgtEl>
                                          <p:spTgt spid="1638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388"/>
                                        </p:tgtEl>
                                        <p:attrNameLst>
                                          <p:attrName>style.visibility</p:attrName>
                                        </p:attrNameLst>
                                      </p:cBhvr>
                                      <p:to>
                                        <p:strVal val="visible"/>
                                      </p:to>
                                    </p:set>
                                    <p:anim calcmode="lin" valueType="num">
                                      <p:cBhvr additive="base">
                                        <p:cTn id="25" dur="500" fill="hold"/>
                                        <p:tgtEl>
                                          <p:spTgt spid="16388"/>
                                        </p:tgtEl>
                                        <p:attrNameLst>
                                          <p:attrName>ppt_x</p:attrName>
                                        </p:attrNameLst>
                                      </p:cBhvr>
                                      <p:tavLst>
                                        <p:tav tm="0">
                                          <p:val>
                                            <p:strVal val="#ppt_x"/>
                                          </p:val>
                                        </p:tav>
                                        <p:tav tm="100000">
                                          <p:val>
                                            <p:strVal val="#ppt_x"/>
                                          </p:val>
                                        </p:tav>
                                      </p:tavLst>
                                    </p:anim>
                                    <p:anim calcmode="lin" valueType="num">
                                      <p:cBhvr additive="base">
                                        <p:cTn id="26"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457200"/>
            <a:ext cx="8686800" cy="667544"/>
          </a:xfrm>
        </p:spPr>
        <p:txBody>
          <a:bodyPr>
            <a:noAutofit/>
          </a:bodyPr>
          <a:lstStyle/>
          <a:p>
            <a:pPr>
              <a:defRPr/>
            </a:pPr>
            <a:r>
              <a:rPr lang="ru-RU" sz="4400" dirty="0" smtClean="0"/>
              <a:t>отдыхаем</a:t>
            </a:r>
            <a:endParaRPr lang="ru-RU" sz="4400" dirty="0"/>
          </a:p>
        </p:txBody>
      </p:sp>
      <p:pic>
        <p:nvPicPr>
          <p:cNvPr id="17411" name="Picture 2" descr="C:\Users\DementyevVV\Desktop\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262063"/>
            <a:ext cx="4751387"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descr="C:\Users\DementyevVV\Desktop\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436938"/>
            <a:ext cx="475297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58" y="332656"/>
            <a:ext cx="8686800" cy="841375"/>
          </a:xfrm>
        </p:spPr>
        <p:txBody>
          <a:bodyPr/>
          <a:lstStyle/>
          <a:p>
            <a:pPr>
              <a:defRPr/>
            </a:pPr>
            <a:r>
              <a:rPr lang="ru-RU" sz="2800" b="1" dirty="0"/>
              <a:t>Направления </a:t>
            </a:r>
            <a:r>
              <a:rPr lang="ru-RU" sz="2800" b="1" dirty="0" smtClean="0"/>
              <a:t>деятельности</a:t>
            </a:r>
            <a:endParaRPr lang="ru-RU" sz="2800" dirty="0"/>
          </a:p>
        </p:txBody>
      </p:sp>
      <p:sp>
        <p:nvSpPr>
          <p:cNvPr id="6" name="Заголовок 1"/>
          <p:cNvSpPr txBox="1">
            <a:spLocks/>
          </p:cNvSpPr>
          <p:nvPr/>
        </p:nvSpPr>
        <p:spPr>
          <a:xfrm>
            <a:off x="107504" y="1052736"/>
            <a:ext cx="8758808" cy="2952328"/>
          </a:xfrm>
          <a:prstGeom prst="rect">
            <a:avLst/>
          </a:prstGeom>
        </p:spPr>
        <p:txBody>
          <a:bodyPr anchor="ctr">
            <a:normAutofit lnSpcReduction="10000"/>
          </a:bodyP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a:defRPr/>
            </a:pPr>
            <a:r>
              <a:rPr lang="ru-RU" sz="2800" dirty="0" smtClean="0"/>
              <a:t>2. научная работа  </a:t>
            </a:r>
          </a:p>
          <a:p>
            <a:pPr>
              <a:defRPr/>
            </a:pPr>
            <a:endParaRPr lang="ru-RU" sz="2000" dirty="0" smtClean="0"/>
          </a:p>
          <a:p>
            <a:pPr>
              <a:defRPr/>
            </a:pPr>
            <a:r>
              <a:rPr lang="ru-RU" sz="2000" dirty="0" smtClean="0"/>
              <a:t>2.1  особенности и закономерности формирования здоровья и организации здравоохранения различных социально-демографических групп  </a:t>
            </a:r>
          </a:p>
          <a:p>
            <a:pPr>
              <a:defRPr/>
            </a:pPr>
            <a:endParaRPr lang="ru-RU" sz="2000" dirty="0" smtClean="0"/>
          </a:p>
          <a:p>
            <a:pPr>
              <a:defRPr/>
            </a:pPr>
            <a:r>
              <a:rPr lang="ru-RU" sz="2000" dirty="0" smtClean="0"/>
              <a:t>2.2 экономические методы управления здоровьем и здравоохранением</a:t>
            </a:r>
            <a:r>
              <a:rPr lang="ru-RU" sz="2000" b="1" dirty="0" smtClean="0"/>
              <a:t/>
            </a:r>
            <a:br>
              <a:rPr lang="ru-RU" sz="2000" b="1" dirty="0" smtClean="0"/>
            </a:br>
            <a:endParaRPr lang="ru-RU" sz="2000"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e9caa1af1e818313ef8614e8d36472ce440cbfc"/>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Trek</Template>
  <TotalTime>861</TotalTime>
  <Words>307</Words>
  <Application>Microsoft Office PowerPoint</Application>
  <PresentationFormat>Экран (4:3)</PresentationFormat>
  <Paragraphs>69</Paragraphs>
  <Slides>32</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32</vt:i4>
      </vt:variant>
    </vt:vector>
  </HeadingPairs>
  <TitlesOfParts>
    <vt:vector size="38" baseType="lpstr">
      <vt:lpstr>Arial</vt:lpstr>
      <vt:lpstr>Franklin Gothic Medium</vt:lpstr>
      <vt:lpstr>Franklin Gothic Book</vt:lpstr>
      <vt:lpstr>Wingdings 2</vt:lpstr>
      <vt:lpstr>Calibri</vt:lpstr>
      <vt:lpstr>Трек</vt:lpstr>
      <vt:lpstr>Кафедра: управления в здравоохранении ИПО</vt:lpstr>
      <vt:lpstr>Презентация PowerPoint</vt:lpstr>
      <vt:lpstr>«Экономики здравоохранения и медицинского права» (приказ от 20.06.2002г. № 14 осн.)  «управления, экономики здравоохранения и фармации Ипо» (приказ о реорганизации кафедр от28.04.2007г. № 25 осн.)  «управления в здравоохранении ипо» (Приказ 182 осн. От 30.12.11 года) </vt:lpstr>
      <vt:lpstr>Кафедра: « Экономики здравоохранения и медицинского права»</vt:lpstr>
      <vt:lpstr>1. учебная работа  1.1 студенчество -    факультет ВСО (дисциплины -  «экономика здравоохранения», «Правовые основы охраны здоровья», «Организация здравоохранения», «Предпринимательство в здравоохранении» 1,2 ординатура специальности «Общественное здоровье и организация здравоохранения» 1,3последипломное образование – циклы по специальности «Общественное здоровье и организация здравоохранения» (504 и 144 часа), «Экономика здравоохранения» (144 часа)  Проведено 16 выездных циклов повышения квалификации на территории Красноярского края и северных территорий. 1,4 Второе высшее образование по специальности «Экономист-менеджер здравоохранения» в рамках совместной образовательной деятельности с НГМУ</vt:lpstr>
      <vt:lpstr>В 2003 году проведен выездной сертификационный цикл по специальности «Общественное здоровье и организация здравоохранения» на базе теплохода «Александр Матросов» по реке Енисей  «Енисейский меридиан».</vt:lpstr>
      <vt:lpstr>учимся</vt:lpstr>
      <vt:lpstr>отдыхаем</vt:lpstr>
      <vt:lpstr>Направления деятельности</vt:lpstr>
      <vt:lpstr>Новиков Олег Михайлович Зайцев Николай Григорьевич                                      Ларина Марина Николаевна Пономаренко Галина Степановна Морозова Татьяна Дмитриевна Щебеньков Владислав Юрьевич                                 Горбач Наталья Андреевна валентинович Людмила Иннокентьевна Юрьева  Елена Анатольевна                                 Павлюченко Оксана Викторовна Капитонов Владимир Федорович Максимова Светлана Иосифовна Виноградов Константин Анатольевич Богданов Вячеслав Владимирович Лунева Людмила Анатольевна Ноздрачев Константин Геннадьевич Злаказов Олег Владимирович Борщева Наталья Леонидовна Денисова Неля Ивановна Сенченко Алексей Юрьевич Дементьев Валерий Васильевич Таптыгина Елена Викторовна Суетова Татьяна Александровна</vt:lpstr>
      <vt:lpstr> 1. Учебная работа 1.1 студенчество  - факультет ВСО(«экономика», «Экономика здравоохранения», «Предпринимательство в здравоохранении», «Правовые основы охраны здоровья») -  факультет стоматологический («экономика», «Экономика здравоохранения», «Предпринимательство в здравоохранении»)  - факультет лечебный («Экономика») -  факультет фармацевтический («Управление и экономика фармации», «Правовые основы в здравоохранении», «Экономика») 1.2 ординатура специальности «Организация здравоохранения и общественное здоровье» 1.3 последипломное образование   - сертификационные циклы  по специальности «Общественное здоровье и организация здравоохранения» (504 и 144 часа, -  тематические циклы «ЭВН и ККМП» (144 часа), «УЭФ» (144 часа) </vt:lpstr>
      <vt:lpstr>2. Научная работа 2.1 экономика и управление фармации 2.2 человеческий капитал</vt:lpstr>
      <vt:lpstr>Профессорско-преподавательский состав 1. Артюхов Иван Павлович – заведующий кафедрой 2. Морозова Татьяна Дмитриевна 3. Зайцев Николай Григорьевич 4. Сенченко Алексей Юрьевич 5. Максимова Светлана Иосифовна 6. Капитонов Владимир Федорович 7. Мажаров Владимир Федорович 8. Горбач Наталья Андреевна 9. Дементьев Валерий Васильевич 10. Пономаренко Галина Степановна 11. Злаказов Олег Владимирович 12. Ларина Марина Николаевна 13. Денисов Виталий Степанович  Остепененность:  77% </vt:lpstr>
      <vt:lpstr>1. Учебная работа 1.1 ординатура специальности «Организация здравоохранения и общественное здоровье» 1.2 последипломное образование   - сертификационные циклы по специальности «Общественное здоровье и организация здравоохранения» (504 и 144 часа), -  тематические циклы «ЭВН и ККМП» (144 часа), «УСД» (144 часа), «ЭВН» (72 часа), «ККМП» (72 часа) 1.3 Кредитно- модульная система для непрерывного последипломного образования (модули- «ОЗиОЗ», «Технология современного менеджмента», «Экономика здравоохранения», «маркетинг в здравоохранении», «Предпринимательство в здравоохранении», «Правовые основы в здравоохранении» 1.4 интернатура специальности «УСД» 1.5 курсы ДО тематических циклов - «Экономика здравоохранения (144 часа) - «Эвн» (72 часа)  </vt:lpstr>
      <vt:lpstr>Направления деятельности</vt:lpstr>
      <vt:lpstr>Презентация PowerPoint</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lpstr>Фото из нашего семейного альбома</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Кафедра: управления в здравоохранение ИПО</dc:title>
  <dc:creator>user</dc:creator>
  <cp:lastModifiedBy>Морозова ТД.</cp:lastModifiedBy>
  <cp:revision>92</cp:revision>
  <cp:lastPrinted>2014-09-04T06:03:36Z</cp:lastPrinted>
  <dcterms:created xsi:type="dcterms:W3CDTF">2012-10-04T03:01:12Z</dcterms:created>
  <dcterms:modified xsi:type="dcterms:W3CDTF">2016-05-30T03:49:35Z</dcterms:modified>
</cp:coreProperties>
</file>