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57" r:id="rId3"/>
    <p:sldId id="258" r:id="rId4"/>
    <p:sldId id="288" r:id="rId5"/>
    <p:sldId id="296" r:id="rId6"/>
    <p:sldId id="291" r:id="rId7"/>
    <p:sldId id="293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6C4"/>
    <a:srgbClr val="1F7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75" d="100"/>
          <a:sy n="75" d="100"/>
        </p:scale>
        <p:origin x="-20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b="1" i="0" baseline="0">
                <a:effectLst/>
              </a:rPr>
              <a:t>Дипломы с отличием</a:t>
            </a:r>
            <a:endParaRPr lang="ru-RU" sz="2400">
              <a:effectLst/>
            </a:endParaRPr>
          </a:p>
        </c:rich>
      </c:tx>
      <c:layout>
        <c:manualLayout>
          <c:xMode val="edge"/>
          <c:yMode val="edge"/>
          <c:x val="0.26105596110236118"/>
          <c:y val="5.67564594419922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49793581548399E-2"/>
          <c:y val="0.40105721181184278"/>
          <c:w val="0.94930041283690325"/>
          <c:h val="0.415662824245251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PowerPoint]Лист2'!$A$2:$A$7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'[Диаграмма в Microsoft PowerPoint]Лист2'!$H$2:$H$7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08256"/>
        <c:axId val="40209792"/>
      </c:barChart>
      <c:catAx>
        <c:axId val="4020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0209792"/>
        <c:crosses val="autoZero"/>
        <c:auto val="1"/>
        <c:lblAlgn val="ctr"/>
        <c:lblOffset val="100"/>
        <c:noMultiLvlLbl val="0"/>
      </c:catAx>
      <c:valAx>
        <c:axId val="4020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20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32978-09A1-482D-873E-765387B0B062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FEEB73-D71D-4235-8CCB-96C14B05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EEB73-D71D-4235-8CCB-96C14B05EAE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3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91AB-C565-4DB1-8C75-FB81298795EF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7BBE-A37E-4005-85CC-4319E277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EC89-8494-47ED-9CA5-1EF6A0A64464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D610-6CBB-4D4A-9BD1-5CDFDD7E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C13F-8477-4FF9-8E89-6E85D212ADB6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A9FC-B182-4084-A289-5BC55EE1E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AEF6-F467-4F40-9ADE-DC25B01D5297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A43C-1927-4A22-B821-F6C98F33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235D-BCA7-4E03-B1E2-69C1BD081F03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5BAC-93C5-485E-B9B4-E344CF299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4F6-BEE4-4189-9DFE-E4AEF4170ECA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6B16-E29A-4D23-942E-20B5D5203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8B57-590F-421C-BF39-7C4152C1783D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9723-5DBF-4884-9FF8-9336ACF61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BA31-74B0-40EC-8612-A8E0409773FD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F6F6-0DA3-4110-B22D-2FB1727D0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F7E1-F9DA-4D8A-A1E6-6B3319170D63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727A-A84F-41C3-94A8-34EA481F1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EF9A-A371-4624-BBF7-66A0BAEE00D9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B9ED-BD3E-4068-80F3-CAE1A769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2A8F-E17A-495A-8996-0EA38F3F9E9E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FC1F-DD2B-4C03-BFB7-4F083461B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C6392-CBEA-44EA-9C3D-8DE7609D3902}" type="datetimeFigureOut">
              <a:rPr lang="ru-RU"/>
              <a:pPr>
                <a:defRPr/>
              </a:pPr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43806-6352-4A1A-8C85-A370BA7C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11" y="1335194"/>
            <a:ext cx="8230313" cy="11461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1209328"/>
            <a:ext cx="8616391" cy="32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" charset="0"/>
              </a:rPr>
              <a:t>ГОСУДАРСТВЕННОЙ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ИТОГОВОЙ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" charset="0"/>
              </a:rPr>
              <a:t>АТТЕСТАЦИИ ВЫПУСКНИКОВ </a:t>
            </a:r>
            <a:endParaRPr lang="ru-RU" sz="2800" b="1" dirty="0">
              <a:solidFill>
                <a:srgbClr val="C00000"/>
              </a:solidFill>
              <a:latin typeface="+mj-lt"/>
              <a:ea typeface="Arial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ПО СПЕЦИАЛЬНОСТИ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" charset="0"/>
              </a:rPr>
              <a:t>30.05.03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" charset="0"/>
              </a:rPr>
              <a:t>МЕДИЦИНСКАЯ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Arial" charset="0"/>
              </a:rPr>
              <a:t>КИБЕРНЕТИКА </a:t>
            </a:r>
            <a:endParaRPr lang="ru-RU" sz="2800" b="1" dirty="0" smtClean="0">
              <a:solidFill>
                <a:srgbClr val="C00000"/>
              </a:solidFill>
              <a:latin typeface="+mj-lt"/>
              <a:ea typeface="Arial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ea typeface="Arial" charset="0"/>
              </a:rPr>
              <a:t>В 2022 ГОДУ</a:t>
            </a:r>
            <a:endParaRPr lang="ru-RU" sz="2800" b="1" dirty="0">
              <a:solidFill>
                <a:srgbClr val="C00000"/>
              </a:solidFill>
              <a:latin typeface="+mj-lt"/>
              <a:ea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089" y="4263767"/>
            <a:ext cx="861639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Евминенко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Александрович</a:t>
            </a:r>
          </a:p>
          <a:p>
            <a:pPr algn="ctr">
              <a:lnSpc>
                <a:spcPct val="125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экзаменационной комиссии </a:t>
            </a:r>
          </a:p>
          <a:p>
            <a:pPr algn="ctr">
              <a:lnSpc>
                <a:spcPct val="125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ачальник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КГБУЗ «Красноярский краевой медицинский информационно-аналитический центр»</a:t>
            </a:r>
          </a:p>
          <a:p>
            <a:pPr algn="ctr">
              <a:lnSpc>
                <a:spcPct val="125000"/>
              </a:lnSpc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июня 2022 году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9225" y="152400"/>
            <a:ext cx="74009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 Войно-Ясенецкого» </a:t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6" descr="E:\логотип КрасГМУ_2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225177" y="1556792"/>
            <a:ext cx="8712968" cy="525725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В соответствии с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приказом Минобрнауки РФ от 29.06.2015 № 636 о   порядке проведения государственной итоговой  аттестации выпускников высших учебных заведений РФ,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Федеральным государственным образовательным стандартом высшего образования (ФГОС ВО),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основной профессиональной образовательной программой (ОПОП) по специальности 30.05.03 Медицинская кибернетика, </a:t>
            </a:r>
          </a:p>
          <a:p>
            <a:pPr algn="just" eaLnBrk="1" hangingPunct="1">
              <a:defRPr/>
            </a:pP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приказом проректора по  УВР и МП   ФГБОУ  ВО  КрасГМУ им. проф. В.Ф. Войно-Ясенецкого Минздрава России № 352-ст от 12.05.2022, </a:t>
            </a:r>
          </a:p>
          <a:p>
            <a:pPr marL="0" indent="0" algn="just" eaLnBrk="1" hangingPunct="1">
              <a:buNone/>
              <a:defRPr/>
            </a:pPr>
            <a:r>
              <a:rPr lang="ru-RU" altLang="ru-RU" sz="2400" b="1" dirty="0">
                <a:solidFill>
                  <a:srgbClr val="000000"/>
                </a:solidFill>
                <a:cs typeface="Arial" panose="020B0604020202020204" pitchFamily="34" charset="0"/>
              </a:rPr>
              <a:t>создана государственная экзаменационная комиссия</a:t>
            </a:r>
            <a:r>
              <a:rPr lang="ru-RU" altLang="ru-RU" sz="24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01700" y="157163"/>
            <a:ext cx="7888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Нормативная база работы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Государственной экзаменационной </a:t>
            </a:r>
            <a:r>
              <a:rPr kumimoji="0" lang="ru-RU" altLang="ru-RU" sz="2400" b="1" dirty="0" smtClean="0">
                <a:solidFill>
                  <a:srgbClr val="C00000"/>
                </a:solidFill>
              </a:rPr>
              <a:t>комиссии по </a:t>
            </a:r>
            <a:r>
              <a:rPr kumimoji="0" lang="ru-RU" altLang="ru-RU" sz="2400" b="1" dirty="0">
                <a:solidFill>
                  <a:srgbClr val="C00000"/>
                </a:solidFill>
              </a:rPr>
              <a:t>специальности </a:t>
            </a:r>
            <a:r>
              <a:rPr kumimoji="0" lang="ru-RU" altLang="ru-RU" sz="2400" b="1" dirty="0" smtClean="0">
                <a:solidFill>
                  <a:srgbClr val="C00000"/>
                </a:solidFill>
              </a:rPr>
              <a:t>30.05.03 Медицинская кибернетика</a:t>
            </a:r>
            <a:endParaRPr kumimoji="0"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000" dirty="0">
                <a:cs typeface="Arial" panose="020B0604020202020204" pitchFamily="34" charset="0"/>
              </a:rPr>
              <a:t>Назначены 7 экзаменаторов, из них: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000" dirty="0">
                <a:cs typeface="Arial" panose="020B0604020202020204" pitchFamily="34" charset="0"/>
              </a:rPr>
              <a:t>2 доктора медицинских наук,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000" dirty="0">
                <a:cs typeface="Arial" panose="020B0604020202020204" pitchFamily="34" charset="0"/>
              </a:rPr>
              <a:t>3  кандидата медицинских наук,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000" dirty="0">
                <a:cs typeface="Arial" panose="020B0604020202020204" pitchFamily="34" charset="0"/>
              </a:rPr>
              <a:t>1  кандидат биологических </a:t>
            </a:r>
            <a:r>
              <a:rPr lang="ru-RU" sz="2000" dirty="0" smtClean="0">
                <a:cs typeface="Arial" panose="020B0604020202020204" pitchFamily="34" charset="0"/>
              </a:rPr>
              <a:t>наук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sz="2000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sz="2000" dirty="0">
                <a:cs typeface="Arial" panose="020B0604020202020204" pitchFamily="34" charset="0"/>
              </a:rPr>
              <a:t>4 представителя практического здравоохранения:</a:t>
            </a:r>
          </a:p>
          <a:p>
            <a:pPr eaLnBrk="1" hangingPunct="1"/>
            <a:endParaRPr lang="ru-RU" sz="700" dirty="0"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Начальник КГБУЗ «Красноярский краевой медицинский информационно-аналитический центр»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Главный врач КГБУЗ «Красноярская межрайонная поликлиника №1»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Заместитель главного врача по организационно-методической работе КГБУЗ «Красноярский краевой клинический онкологический диспансер имени </a:t>
            </a:r>
            <a:r>
              <a:rPr lang="ru-RU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А.И.Крыжановского</a:t>
            </a: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ea typeface="Times New Roman" panose="02020603050405020304" pitchFamily="18" charset="0"/>
                <a:cs typeface="Arial" panose="020B0604020202020204" pitchFamily="34" charset="0"/>
              </a:rPr>
              <a:t>Заместитель начальника по организационно-методической работе КГБУЗ «Красноярский краевой медицинский информационно-аналитический центр</a:t>
            </a:r>
            <a:r>
              <a:rPr lang="ru-RU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19225" y="188913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Состав Государственной экзаменационной комиссии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по специальности </a:t>
            </a:r>
            <a:endParaRPr kumimoji="0" lang="ru-RU" altLang="ru-RU" sz="24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rgbClr val="C00000"/>
                </a:solidFill>
              </a:rPr>
              <a:t>30.05.03 Медицинская кибернетика</a:t>
            </a:r>
            <a:endParaRPr kumimoji="0"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6" descr="E:\логотип КрасГМУ_2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-2071" y="116632"/>
            <a:ext cx="9129878" cy="1224136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осуществлялась в один этап:</a:t>
            </a:r>
            <a:b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выпускной квалификационной работы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6F2631-C70E-3957-FD9E-59ADB16E81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6" b="11151"/>
          <a:stretch/>
        </p:blipFill>
        <p:spPr>
          <a:xfrm>
            <a:off x="175486" y="1418882"/>
            <a:ext cx="2926851" cy="2682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EA10C4-136B-C41E-E57D-5F42F62A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6401" b="20600"/>
          <a:stretch/>
        </p:blipFill>
        <p:spPr>
          <a:xfrm>
            <a:off x="3163805" y="1418881"/>
            <a:ext cx="2426847" cy="2682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4ED3D26-EE29-797B-23D5-999C6CBBB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9551" r="14562" b="23750"/>
          <a:stretch/>
        </p:blipFill>
        <p:spPr>
          <a:xfrm>
            <a:off x="173609" y="4179279"/>
            <a:ext cx="4104456" cy="23578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044B003-2FB1-AE84-27B1-621463B53C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4301" b="19550"/>
          <a:stretch/>
        </p:blipFill>
        <p:spPr>
          <a:xfrm>
            <a:off x="4377228" y="4179279"/>
            <a:ext cx="4659353" cy="23578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2C4F398-A6AA-1ECC-C6EB-3E8A660399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16401" r="1963"/>
          <a:stretch/>
        </p:blipFill>
        <p:spPr>
          <a:xfrm>
            <a:off x="5652119" y="1418882"/>
            <a:ext cx="3436245" cy="26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62612"/>
              </p:ext>
            </p:extLst>
          </p:nvPr>
        </p:nvGraphicFramePr>
        <p:xfrm>
          <a:off x="261002" y="1412776"/>
          <a:ext cx="8568952" cy="255021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007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3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38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54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обучающихся, допущенных к защите ВКР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(человек)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защиты ВКР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00C6D9-B1DE-1D16-6C1B-21E704B19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7951" r="12988" b="18500"/>
          <a:stretch/>
        </p:blipFill>
        <p:spPr>
          <a:xfrm>
            <a:off x="287524" y="4149080"/>
            <a:ext cx="4608512" cy="23270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67915A-FB8A-FDC2-B3C4-C707F93247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2150" r="22438" b="19551"/>
          <a:stretch/>
        </p:blipFill>
        <p:spPr>
          <a:xfrm>
            <a:off x="5076056" y="4141440"/>
            <a:ext cx="3755838" cy="233471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19225" y="157163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Результаты </a:t>
            </a:r>
            <a:r>
              <a:rPr kumimoji="0" lang="ru-RU" altLang="ru-RU" sz="2400" b="1" dirty="0" smtClean="0">
                <a:solidFill>
                  <a:srgbClr val="C00000"/>
                </a:solidFill>
              </a:rPr>
              <a:t>защиты выпускных квалификационных работ выпускников </a:t>
            </a:r>
            <a:r>
              <a:rPr kumimoji="0" lang="ru-RU" altLang="ru-RU" sz="2400" b="1" dirty="0">
                <a:solidFill>
                  <a:srgbClr val="C00000"/>
                </a:solidFill>
              </a:rPr>
              <a:t>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rgbClr val="C00000"/>
                </a:solidFill>
              </a:rPr>
              <a:t>30.05.03 Медицинская кибернетика</a:t>
            </a:r>
            <a:endParaRPr kumimoji="0"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6" descr="E:\логотип КрасГМУ_20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2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94524"/>
              </p:ext>
            </p:extLst>
          </p:nvPr>
        </p:nvGraphicFramePr>
        <p:xfrm>
          <a:off x="330546" y="1700808"/>
          <a:ext cx="8534403" cy="223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409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выпускников (человек)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выпускников, допущенных к ГИА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(человек)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государственной итоговой аттестации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0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«2»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333D1B-3409-8F04-071E-1251008BB06B}"/>
              </a:ext>
            </a:extLst>
          </p:cNvPr>
          <p:cNvSpPr txBox="1"/>
          <p:nvPr/>
        </p:nvSpPr>
        <p:spPr>
          <a:xfrm>
            <a:off x="262802" y="4387751"/>
            <a:ext cx="756084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Средний балл 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Качественный показатель –  100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успеваемость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100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ED214D-15F9-473F-C3DE-4FB6224A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4250" r="18500" b="12201"/>
          <a:stretch/>
        </p:blipFill>
        <p:spPr>
          <a:xfrm>
            <a:off x="5292080" y="4199997"/>
            <a:ext cx="3504389" cy="244827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19225" y="157163"/>
            <a:ext cx="73707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Результаты государственной итоговой аттестации выпускников по специальности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rgbClr val="C00000"/>
                </a:solidFill>
              </a:rPr>
              <a:t>30.05.03 Медицинская кибернетика</a:t>
            </a:r>
            <a:endParaRPr kumimoji="0" lang="ru-RU" alt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 descr="E:\логотип КрасГМУ_2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76" y="2979"/>
            <a:ext cx="8229600" cy="796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 за 2017-2022гг.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52207"/>
              </p:ext>
            </p:extLst>
          </p:nvPr>
        </p:nvGraphicFramePr>
        <p:xfrm>
          <a:off x="332391" y="692696"/>
          <a:ext cx="8363272" cy="316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6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6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61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985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40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 (чел.)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«5»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Качественный показатель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650422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98736"/>
              </p:ext>
            </p:extLst>
          </p:nvPr>
        </p:nvGraphicFramePr>
        <p:xfrm>
          <a:off x="1619672" y="3933056"/>
          <a:ext cx="6120680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6428" y="54410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624" y="53198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10%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136" y="544749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5091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36%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7344" y="4724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47%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1548" y="46294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53%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6262" y="620688"/>
            <a:ext cx="7991475" cy="43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Замечания и рекомендации ГЭК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332" y="1556792"/>
            <a:ext cx="765591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Государственная экзаменационная комиссия  </a:t>
            </a:r>
            <a:r>
              <a:rPr lang="ru-RU" sz="24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не сделала</a:t>
            </a:r>
            <a:r>
              <a:rPr lang="ru-RU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замечаний по содержанию и проведению государственной итоговой аттестации по специальности 30.05.03 Медицинская кибернетика на МПФФ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CDFA33-C586-0517-A396-A30944C6D1E9}"/>
              </a:ext>
            </a:extLst>
          </p:cNvPr>
          <p:cNvSpPr txBox="1"/>
          <p:nvPr/>
        </p:nvSpPr>
        <p:spPr>
          <a:xfrm>
            <a:off x="683568" y="4077072"/>
            <a:ext cx="7704856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+mn-lt"/>
              </a:rPr>
              <a:t>Выпускающей кафедре «Медицинская кибернетика и информатика»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рекомендовано</a:t>
            </a:r>
            <a:r>
              <a:rPr lang="ru-RU" sz="2400" dirty="0">
                <a:latin typeface="+mn-lt"/>
              </a:rPr>
              <a:t> ввести в отзыв руководителя ВКР оценки «отлично», «хорошо», «удовлетворительно».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16855" y="68186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35842" name="AutoShape 2" descr="http://s00.yaplakal.com/pics/pics_preview/4/1/9/2714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436B27-5DD7-7F5C-F05F-808EB065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b="20691"/>
          <a:stretch/>
        </p:blipFill>
        <p:spPr>
          <a:xfrm>
            <a:off x="0" y="2132856"/>
            <a:ext cx="9144000" cy="404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2411</TotalTime>
  <Words>476</Words>
  <Application>Microsoft Office PowerPoint</Application>
  <PresentationFormat>Экран (4:3)</PresentationFormat>
  <Paragraphs>140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Аттестация осуществлялась в один этап: защита выпускной квалификационной работы</vt:lpstr>
      <vt:lpstr>Презентация PowerPoint</vt:lpstr>
      <vt:lpstr>Презентация PowerPoint</vt:lpstr>
      <vt:lpstr>Результаты ГИА за 2017-2022гг.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государственной итоговой аттестации выпускников фармацевтического факультета (очная форма обучения) 2015 год</dc:title>
  <dc:creator>ЛукьяноваНА</dc:creator>
  <cp:lastModifiedBy>Константин В. Шадрин</cp:lastModifiedBy>
  <cp:revision>193</cp:revision>
  <dcterms:created xsi:type="dcterms:W3CDTF">2015-06-11T03:34:16Z</dcterms:created>
  <dcterms:modified xsi:type="dcterms:W3CDTF">2022-06-29T10:55:05Z</dcterms:modified>
</cp:coreProperties>
</file>