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893C-D9DA-41B7-8EEF-D33B6A2EB48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8785A-1F58-4697-BF40-3AD8B6AC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4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4D8-B9C6-4954-AE3F-B12B84CCA668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A9A3-45B7-4E94-A875-36497556AD95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7FE-B4F0-47CB-932B-4350206FDEC0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3F9-D0C7-4F93-8A80-3BD980AA2427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2020-5E7D-408B-BBF0-9192C964ED2D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2E77-DBA6-46F8-86F7-ED3758A3EA87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90DF-9017-4FF5-88B3-76F14D1F1B7F}" type="datetime1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8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501F-1FCD-469A-90BC-5A3641E327F6}" type="datetime1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7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2E45-B93E-4F42-A1C0-0805130C1051}" type="datetime1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7011-7DDA-4E53-BA3E-BFDE98A14835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2A7A-182B-4444-A1D3-BBC677F2CEF5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5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ED2A-A473-465E-B2A3-05A0CBA3F72C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FF4D-5510-436F-8ED3-CA72F96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599"/>
            <a:ext cx="9144000" cy="4835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Организация хранения наркотических средств и психотропных веществ в аптечных организациях.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60022"/>
            <a:ext cx="9519138" cy="1011116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Варламова София Андреевна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Тельных Маргарита Алексеевна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76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61344"/>
              </p:ext>
            </p:extLst>
          </p:nvPr>
        </p:nvGraphicFramePr>
        <p:xfrm>
          <a:off x="826476" y="413238"/>
          <a:ext cx="10527323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239">
                  <a:extLst>
                    <a:ext uri="{9D8B030D-6E8A-4147-A177-3AD203B41FA5}">
                      <a16:colId xmlns:a16="http://schemas.microsoft.com/office/drawing/2014/main" val="3320532916"/>
                    </a:ext>
                  </a:extLst>
                </a:gridCol>
                <a:gridCol w="5363308">
                  <a:extLst>
                    <a:ext uri="{9D8B030D-6E8A-4147-A177-3AD203B41FA5}">
                      <a16:colId xmlns:a16="http://schemas.microsoft.com/office/drawing/2014/main" val="3261854057"/>
                    </a:ext>
                  </a:extLst>
                </a:gridCol>
                <a:gridCol w="3607776">
                  <a:extLst>
                    <a:ext uri="{9D8B030D-6E8A-4147-A177-3AD203B41FA5}">
                      <a16:colId xmlns:a16="http://schemas.microsoft.com/office/drawing/2014/main" val="771545889"/>
                    </a:ext>
                  </a:extLst>
                </a:gridCol>
              </a:tblGrid>
              <a:tr h="4659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хранения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29367"/>
                  </a:ext>
                </a:extLst>
              </a:tr>
              <a:tr h="941749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производителей и изготовителей НС и ПВ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организаций, осуществляющих оптовую торговлю и (или)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переработку НС и ПВ;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помещения организаций, предназначенных для ликвидации медико-санитарных последствий ЧС природного и техногенного характера или для мобилизационных нужд.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Запирающиеся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сейфы или металлические шкафы;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стеллажи (поддоны) в невскрытой (неповрежденной) групповой или транспортной таре;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опечатанной таре в случае хранения больших объемов НС и ПВ.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35020"/>
                  </a:ext>
                </a:extLst>
              </a:tr>
              <a:tr h="941749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аптечных организаций, предназначенные для хранения 3-месячного или 6-месячного запаса НС и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ПВ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ветеринарных аптечных организаций, предназначенные для хранения 3-месячного запаса НС и ПВ.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Запирающиеся сейфы или металлические шкафы.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671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1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39724"/>
              </p:ext>
            </p:extLst>
          </p:nvPr>
        </p:nvGraphicFramePr>
        <p:xfrm>
          <a:off x="767861" y="260593"/>
          <a:ext cx="10527323" cy="606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239">
                  <a:extLst>
                    <a:ext uri="{9D8B030D-6E8A-4147-A177-3AD203B41FA5}">
                      <a16:colId xmlns:a16="http://schemas.microsoft.com/office/drawing/2014/main" val="2496776705"/>
                    </a:ext>
                  </a:extLst>
                </a:gridCol>
                <a:gridCol w="6450623">
                  <a:extLst>
                    <a:ext uri="{9D8B030D-6E8A-4147-A177-3AD203B41FA5}">
                      <a16:colId xmlns:a16="http://schemas.microsoft.com/office/drawing/2014/main" val="3091788208"/>
                    </a:ext>
                  </a:extLst>
                </a:gridCol>
                <a:gridCol w="2520461">
                  <a:extLst>
                    <a:ext uri="{9D8B030D-6E8A-4147-A177-3AD203B41FA5}">
                      <a16:colId xmlns:a16="http://schemas.microsoft.com/office/drawing/2014/main" val="2329286640"/>
                    </a:ext>
                  </a:extLst>
                </a:gridCol>
              </a:tblGrid>
              <a:tr h="4659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хранения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48824"/>
                  </a:ext>
                </a:extLst>
              </a:tr>
              <a:tr h="94174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медицинских и ветеринарных организаций, предназначенные для хранения 15-дневного запаса НС и ПВ списка II перечня и месячного запаса ПВ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списка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перечня;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медицинских организаций, предназначенные для хранения НС и ПВ, производящих отпуск ЛП физическим лицам;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юридических лиц, предназначенные для хранения НС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ПВ и </a:t>
                      </a:r>
                      <a:r>
                        <a:rPr lang="ru-RU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прекурсоров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используемых в научных, учебных целях и в экспертной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Запирающиеся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насыпные или прикреплённые к полу (стене) сейфы не ниже 3-го класса устойчивости к взлому.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18820"/>
                  </a:ext>
                </a:extLst>
              </a:tr>
              <a:tr h="94174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медицинских и ветеринарных организаций, предназначенные для хранения 3-дневного запаса НС и ПВ;</a:t>
                      </a:r>
                    </a:p>
                    <a:p>
                      <a:pPr marL="0" indent="0" algn="just">
                        <a:buFont typeface="+mj-lt"/>
                        <a:buAutoNum type="arabicParenR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помещения медицинских организаций, предназначенные для хранения неиспользованных НС, принятых от родственников умерших больных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Запирающиеся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насыпные или прикреплённые к полу (стене) сейфы не ниже 3-го класса устойчивости к взлому.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6115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5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7255"/>
              </p:ext>
            </p:extLst>
          </p:nvPr>
        </p:nvGraphicFramePr>
        <p:xfrm>
          <a:off x="855785" y="656248"/>
          <a:ext cx="1052732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239">
                  <a:extLst>
                    <a:ext uri="{9D8B030D-6E8A-4147-A177-3AD203B41FA5}">
                      <a16:colId xmlns:a16="http://schemas.microsoft.com/office/drawing/2014/main" val="827674473"/>
                    </a:ext>
                  </a:extLst>
                </a:gridCol>
                <a:gridCol w="6450623">
                  <a:extLst>
                    <a:ext uri="{9D8B030D-6E8A-4147-A177-3AD203B41FA5}">
                      <a16:colId xmlns:a16="http://schemas.microsoft.com/office/drawing/2014/main" val="42026973"/>
                    </a:ext>
                  </a:extLst>
                </a:gridCol>
                <a:gridCol w="2520461">
                  <a:extLst>
                    <a:ext uri="{9D8B030D-6E8A-4147-A177-3AD203B41FA5}">
                      <a16:colId xmlns:a16="http://schemas.microsoft.com/office/drawing/2014/main" val="1436564293"/>
                    </a:ext>
                  </a:extLst>
                </a:gridCol>
              </a:tblGrid>
              <a:tr h="4659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хранения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45227"/>
                  </a:ext>
                </a:extLst>
              </a:tr>
              <a:tr h="46599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Предназначенные для хранения месячного запаса НС и ПВ помещения обособленных подразделений медицинских организаций, производящих отпуск ЛП физическим лицам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Запирающиеся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насыпные или прикреплённые к полу (стене) сейфы не ниже 3-го класса устойчивости к взлому.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9460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3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37149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Наркотические средства и психотропные вещества представлены в списках II и III перечня.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Нормативная документация устанавливает правила хранения лекарственных препаратов.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Хранение наркотических средств и психотропных веществ требует тщательного внимания и контроля со стороны работников аптечных организаций, осуществляющих реализацию лекарственных препаратов этих групп.</a:t>
            </a:r>
          </a:p>
          <a:p>
            <a:pPr marL="514350" indent="-514350" algn="just">
              <a:buFont typeface="+mj-lt"/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www.xn--b1agnqjgm2e.xn--p1ai/upload/images/file/zaklu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2" y="2314942"/>
            <a:ext cx="4813054" cy="2406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2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3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763"/>
            <a:ext cx="5463198" cy="52827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армацевты и провизоры должны периодически сверяться с нормативной документацией, а именно с Постановлением Правительства № 681, чтобы отслеживать постоянно меняющиеся списки II и III перечня, а также с Федеральными законами № 3-ФЗ, № 61-ФЗ, Приказами Министерства здравоохранения РФ № 646н, № 647н, № 706н, Постановлением Правительства РФ № 809  для получения информации о правилах хранения лекарственных средств.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p.userapi.com/c845322/v845322930/9d521/X3TUL1RF9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98" y="1766397"/>
            <a:ext cx="5626600" cy="3746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6" y="274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kartinkin.net/uploads/posts/2021-07/1625202455_29-kartinkin-com-p-apteka-fon-krasivie-foni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6" y="1600200"/>
            <a:ext cx="4980038" cy="49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2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78054" cy="11559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работы, основная проблема.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774256"/>
            <a:ext cx="5905501" cy="42924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отпуск лекарственных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препаратов, относящихся к наркотическим средствам и психотропным веществам требуют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внимания, так как они обладают рядом побочных эффектов, в основном, направленных на деятельность центральной нервной системы. Именно поэтому каждый фармацевт обязан знать, где и как нужно хранить наркотические средства и психотропные вещества.</a:t>
            </a:r>
          </a:p>
          <a:p>
            <a:endParaRPr lang="ru-RU" dirty="0"/>
          </a:p>
        </p:txBody>
      </p:sp>
      <p:pic>
        <p:nvPicPr>
          <p:cNvPr id="1026" name="Picture 2" descr="https://currentschoolnews.com/wp-content/uploads/2020/02/pharma-j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2127394"/>
            <a:ext cx="5378062" cy="3586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2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11008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правил хранения наркотических средств и психотропных веществ.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изучить понятия наркотических средств и психотропных веществ;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ознакомиться с требованиями к хранению лекарственных веществ;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ознакомиться с правилами хранения наркотических средств и психотропных веществ в аптечных организациях.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edu.vgsa.ru/pluginfile.php/182129/course/section/67879/Article-1_Business-Plan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15" y="2302894"/>
            <a:ext cx="4754091" cy="339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2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01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групп наркотических средств и психотропных веществ.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хранения наркотических средств и психотропных веществ в аптечных организациях.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legbutorin.ru/wp-content/uploads/2019/06/kissclipart-market-research-clipart-market-research-clip-art-28cce1a54347d6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1" y="2016095"/>
            <a:ext cx="3970398" cy="3970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0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325208" cy="44862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нормативной документации;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полученной информации;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du.vgsa.ru/pluginfile.php/182129/course/section/67877/market-research-faqs15775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8" y="2333852"/>
            <a:ext cx="5278071" cy="3199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593" y="1676933"/>
            <a:ext cx="6564923" cy="33322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аркотические средства и психотропные вещества входят в списки II и III Постановления Правительства РФ от 30 июня 1998 г. № 681.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s://avatars.mds.yandex.net/i?id=3ac7d9c3350986eced375924ca9521ef18132e2d-91231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23" y="1845929"/>
            <a:ext cx="2625162" cy="28008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лекарственных веществ.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874256"/>
              </p:ext>
            </p:extLst>
          </p:nvPr>
        </p:nvGraphicFramePr>
        <p:xfrm>
          <a:off x="838200" y="984739"/>
          <a:ext cx="10515600" cy="5099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4038">
                  <a:extLst>
                    <a:ext uri="{9D8B030D-6E8A-4147-A177-3AD203B41FA5}">
                      <a16:colId xmlns:a16="http://schemas.microsoft.com/office/drawing/2014/main" val="1745917079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1398657678"/>
                    </a:ext>
                  </a:extLst>
                </a:gridCol>
                <a:gridCol w="5972908">
                  <a:extLst>
                    <a:ext uri="{9D8B030D-6E8A-4147-A177-3AD203B41FA5}">
                      <a16:colId xmlns:a16="http://schemas.microsoft.com/office/drawing/2014/main" val="2198631175"/>
                    </a:ext>
                  </a:extLst>
                </a:gridCol>
              </a:tblGrid>
              <a:tr h="64517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документа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документа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001430"/>
                  </a:ext>
                </a:extLst>
              </a:tr>
              <a:tr h="111359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61-ФЗ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 обращении лекарственных средств»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642911"/>
                  </a:ext>
                </a:extLst>
              </a:tr>
              <a:tr h="111359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Минздравсоцразвития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706н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Правил хранения лекарственных средств»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56806"/>
                  </a:ext>
                </a:extLst>
              </a:tr>
              <a:tr h="222718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Минздрава России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646н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Правил надлежащей практики хранения и перевозки лекарственных препаратов для медицинского применения»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47194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699917"/>
              </p:ext>
            </p:extLst>
          </p:nvPr>
        </p:nvGraphicFramePr>
        <p:xfrm>
          <a:off x="844061" y="457200"/>
          <a:ext cx="10509739" cy="5556738"/>
        </p:xfrm>
        <a:graphic>
          <a:graphicData uri="http://schemas.openxmlformats.org/drawingml/2006/table">
            <a:tbl>
              <a:tblPr firstRow="1" firstCol="1" bandRow="1"/>
              <a:tblGrid>
                <a:gridCol w="3824899">
                  <a:extLst>
                    <a:ext uri="{9D8B030D-6E8A-4147-A177-3AD203B41FA5}">
                      <a16:colId xmlns:a16="http://schemas.microsoft.com/office/drawing/2014/main" val="1586570132"/>
                    </a:ext>
                  </a:extLst>
                </a:gridCol>
                <a:gridCol w="3643696">
                  <a:extLst>
                    <a:ext uri="{9D8B030D-6E8A-4147-A177-3AD203B41FA5}">
                      <a16:colId xmlns:a16="http://schemas.microsoft.com/office/drawing/2014/main" val="2946831649"/>
                    </a:ext>
                  </a:extLst>
                </a:gridCol>
                <a:gridCol w="3041144">
                  <a:extLst>
                    <a:ext uri="{9D8B030D-6E8A-4147-A177-3AD203B41FA5}">
                      <a16:colId xmlns:a16="http://schemas.microsoft.com/office/drawing/2014/main" val="3453144671"/>
                    </a:ext>
                  </a:extLst>
                </a:gridCol>
              </a:tblGrid>
              <a:tr h="404126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Минздрава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647н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Правил надлежащей аптечной практики лекарственных препаратов для медицинского применения»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111270"/>
                  </a:ext>
                </a:extLst>
              </a:tr>
              <a:tr h="15154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фармакопейная статья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1.1.0010.18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«Хранение лекарственных средств»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5321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3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наркотических средств и психотропных веществ.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679250"/>
              </p:ext>
            </p:extLst>
          </p:nvPr>
        </p:nvGraphicFramePr>
        <p:xfrm>
          <a:off x="838200" y="1825622"/>
          <a:ext cx="10515600" cy="4153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142466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940773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81349799"/>
                    </a:ext>
                  </a:extLst>
                </a:gridCol>
              </a:tblGrid>
              <a:tr h="4670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документа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документа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740400"/>
                  </a:ext>
                </a:extLst>
              </a:tr>
              <a:tr h="1843035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Минздравсоцразвития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РФ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706н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утверждении Правил хранения лекарственных средств»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16799"/>
                  </a:ext>
                </a:extLst>
              </a:tr>
              <a:tr h="1843035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РФ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 809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хранении наркотических средств, психотропных веществ и их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прекурсоров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1632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4D-5510-436F-8ED3-CA72F96FF387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95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752</Words>
  <Application>Microsoft Office PowerPoint</Application>
  <PresentationFormat>Широкоэкранный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  ПРЕЗЕНТАЦИЯ  Тема: Организация хранения наркотических средств и психотропных веществ в аптечных организациях.  по специальности 33.02.01 Фармация</vt:lpstr>
      <vt:lpstr>Актуальность работы, основная проблема.</vt:lpstr>
      <vt:lpstr>Цель и задачи исследования.</vt:lpstr>
      <vt:lpstr>Объект и предмет исследований.</vt:lpstr>
      <vt:lpstr>Методы исследования.</vt:lpstr>
      <vt:lpstr>Презентация PowerPoint</vt:lpstr>
      <vt:lpstr>Хранение лекарственных веществ.</vt:lpstr>
      <vt:lpstr>Презентация PowerPoint</vt:lpstr>
      <vt:lpstr>Хранение наркотических средств и психотропных веществ.</vt:lpstr>
      <vt:lpstr>Презентация PowerPoint</vt:lpstr>
      <vt:lpstr>Презентация PowerPoint</vt:lpstr>
      <vt:lpstr>Презентация PowerPoint</vt:lpstr>
      <vt:lpstr>Выводы.</vt:lpstr>
      <vt:lpstr>Заключение.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  ПРЕЗЕНТАЦИЯ  Тема: Организация хранения наркотических средств и психотропных веществ в аптечных организациях.  по специальности 33.02.01 Фармация</dc:title>
  <dc:creator>User</dc:creator>
  <cp:lastModifiedBy>User</cp:lastModifiedBy>
  <cp:revision>14</cp:revision>
  <dcterms:created xsi:type="dcterms:W3CDTF">2023-03-13T16:15:09Z</dcterms:created>
  <dcterms:modified xsi:type="dcterms:W3CDTF">2023-03-14T08:45:17Z</dcterms:modified>
</cp:coreProperties>
</file>