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86" r:id="rId3"/>
    <p:sldId id="442" r:id="rId4"/>
    <p:sldId id="443" r:id="rId5"/>
    <p:sldId id="444" r:id="rId6"/>
    <p:sldId id="445" r:id="rId7"/>
    <p:sldId id="446" r:id="rId8"/>
    <p:sldId id="447" r:id="rId9"/>
    <p:sldId id="448" r:id="rId10"/>
    <p:sldId id="449" r:id="rId11"/>
    <p:sldId id="451" r:id="rId12"/>
    <p:sldId id="495" r:id="rId13"/>
    <p:sldId id="499" r:id="rId14"/>
    <p:sldId id="505" r:id="rId15"/>
    <p:sldId id="458" r:id="rId16"/>
    <p:sldId id="459" r:id="rId17"/>
    <p:sldId id="460" r:id="rId18"/>
    <p:sldId id="461" r:id="rId19"/>
    <p:sldId id="462" r:id="rId20"/>
    <p:sldId id="465" r:id="rId21"/>
    <p:sldId id="467" r:id="rId22"/>
    <p:sldId id="513" r:id="rId23"/>
    <p:sldId id="517" r:id="rId24"/>
    <p:sldId id="477" r:id="rId25"/>
    <p:sldId id="413" r:id="rId26"/>
    <p:sldId id="544" r:id="rId27"/>
    <p:sldId id="408" r:id="rId28"/>
    <p:sldId id="409" r:id="rId29"/>
    <p:sldId id="410" r:id="rId30"/>
    <p:sldId id="411" r:id="rId31"/>
    <p:sldId id="412" r:id="rId32"/>
    <p:sldId id="559" r:id="rId33"/>
    <p:sldId id="560" r:id="rId34"/>
    <p:sldId id="561" r:id="rId35"/>
    <p:sldId id="562" r:id="rId36"/>
    <p:sldId id="52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DAB3B-CE88-46CE-A9CC-44CD2D29289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BCE15-3D31-4355-995A-4E9EF974B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4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87468D-5E49-48E5-A932-5A55E1CF706D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5BEA778-A3F1-43C8-8C21-92BBDA1E87F5}" type="slidenum">
              <a:rPr lang="ru-RU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F62EC-011E-424B-9FA6-AD4211C2E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A5ED63-6D50-41B3-A9D4-2EFE0D69F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83382-ABF3-4CD8-BDC0-FFB597BB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235FA-CB2F-476B-A40A-7AF8D463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B03F9-62C1-4EE8-9E6B-43F86EDB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08C24-E175-4144-BEA2-4CFAB830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4D33A2-8C66-4BAD-8E01-90D6BE20D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F498B-E022-41CC-8EB3-BB08AD23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E076CA-0D54-4795-9DA0-4D9252F6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F754-1525-42AE-813E-8444A2B2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712BBC-3BF1-42B0-9615-22FA87F7A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F0A9-B7F5-4564-916D-AB937EDC2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C8617-B7D4-46BA-BFFE-6B4A17F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42088-829A-4F9B-ABFF-3E740DF9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B2E6F1-64A5-4BFC-A2C8-95815B83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E3AF5-03B8-4B31-A16C-55AD8B84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64EAB-A641-4581-9FDE-26BDF61C9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B4784D-2B38-4E90-A718-D6DBFFF1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C738D5-B92D-42CB-9079-29A842B5F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A5D74-4A79-4157-BEA3-6D94A985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9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9D47C-223D-4D33-9762-6E9DB97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196E42-9E38-4149-A8CE-689CC6334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CB3FB-9FF4-4051-A874-13076AC5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67505-4F08-4A4C-8302-7C34D544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E1E58C-CA05-47D7-AE23-72BBA30F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7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87EB7-81C7-4E36-B0E2-301D857C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F9DD40-CD02-4650-B93B-8FC26AECB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99C4B0-057D-427D-9EB0-CAF57B756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7DC9A9-C3EF-4BA0-9612-A8E7E59E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C8C6FD-AF08-4517-8A36-D643FEF1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439D9D-0C61-4638-A0DE-AEA60C92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C0004-C486-4165-9AE4-1076D8E4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91B5B8-AFD7-438A-9BDE-18A9D4C17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425E16-E01F-4817-B7F5-2B19EF038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3F3885-18FA-4679-89D1-FE7D3325E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429B92-2E36-460F-96AF-9F28AA9AA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6260BE-E266-4248-BBD4-11E9BD4F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ED221A-31ED-426B-A122-B354C937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55FAA2-D0E3-48C5-A490-4798476C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6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1203F-BE11-4E30-AD76-6AF2531CA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63B2BD-2323-47B8-AEBA-73997FEE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0327EB-848C-4BF4-A794-A03F32F7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9DEFB4-90AE-4778-B480-653717CC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6F10B5-8CF9-42D2-9487-4B4AB22C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A559EC-7BF9-43E4-8935-1BFB3936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F5459B-4AFC-4218-99F4-5E8613A6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960D2-49AA-47FA-B901-DD0D1580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7CE80C-343F-48F5-B7E7-3B185DE3F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B13BE-7AC7-4299-A434-C21ACAEAC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D996CB-DEBA-4B8C-8836-6CB2959D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6A8938-0227-4372-AB58-51F01140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0AE9DE-03C4-46BB-8A5C-55D7B5C8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4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F9F00-ABE0-42FC-AD15-E59C04CA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344631-9AC3-4343-9E9F-AD2849947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C57F9-03AE-4F9B-BFC1-651F8B60F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E3683-9465-4289-9D5C-3DD5C458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1F11F-B7A2-446A-B860-D2113D96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133E03-CD85-4286-8F14-F9300167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7C453-DB3B-4BF2-B9AA-FC16E9B1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0E0A25-12CC-4647-882A-7B57D7EE4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92459-F7DF-4BFA-A8CD-036E90A43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4B867-C486-40B8-BC47-45565F046E9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69C86B-9999-43BD-84AE-FEA1A9D28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AFD5D-40A2-4970-92DC-658BEE220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21FC6-2D01-4CC2-BAB6-8863314F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92294-CD0A-49C2-A530-6E1C3A5ED2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Хронический гнойный средний отит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3D5372-CCCF-41FB-8E61-5245E97740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К.м.н., доц. Торопова</a:t>
            </a:r>
          </a:p>
        </p:txBody>
      </p:sp>
    </p:spTree>
    <p:extLst>
      <p:ext uri="{BB962C8B-B14F-4D97-AF65-F5344CB8AC3E}">
        <p14:creationId xmlns:p14="http://schemas.microsoft.com/office/powerpoint/2010/main" val="6195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dirty="0"/>
              <a:t>       </a:t>
            </a:r>
            <a:r>
              <a:rPr lang="ru-RU" sz="3600" b="1" dirty="0">
                <a:solidFill>
                  <a:srgbClr val="7030A0"/>
                </a:solidFill>
              </a:rPr>
              <a:t>Осложнения  острого и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          хронического отита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/>
              <a:t>Холестеатома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Лабиринтит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Отогенный парез лицевого нерва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Кариес височной кости,полипы,грануляции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Мастоидит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Отогенный менингит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Абсцесс мозга и мозжечка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Тромбоз сигмовидного синуса(сепсис)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4022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err="1">
                <a:solidFill>
                  <a:srgbClr val="7030A0"/>
                </a:solidFill>
              </a:rPr>
              <a:t>Холестеатома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1703388" y="1557338"/>
            <a:ext cx="8964612" cy="489585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dirty="0"/>
              <a:t>Представляет опухолевидное образование, состоящее из </a:t>
            </a:r>
            <a:r>
              <a:rPr lang="ru-RU" dirty="0" err="1"/>
              <a:t>эпидермальных</a:t>
            </a:r>
            <a:r>
              <a:rPr lang="ru-RU" dirty="0"/>
              <a:t> масс и продуктов их распада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dirty="0"/>
              <a:t>Действует на костные стенки своими химическими компонентами, вызывает деструкцию. Может привести к образованию свища (фистулы) в полукружных каналах, канале лицевого нерва</a:t>
            </a:r>
          </a:p>
        </p:txBody>
      </p:sp>
    </p:spTree>
    <p:extLst>
      <p:ext uri="{BB962C8B-B14F-4D97-AF65-F5344CB8AC3E}">
        <p14:creationId xmlns:p14="http://schemas.microsoft.com/office/powerpoint/2010/main" val="198954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260350"/>
            <a:ext cx="8086353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Левое ухо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773238"/>
            <a:ext cx="4714875" cy="4813300"/>
          </a:xfr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561138" y="1061036"/>
            <a:ext cx="410686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Обширная эпитимпаническая эрозия с холестеатомой. Этот 18-летний пациент не предъявляет жалоб на выделения из уха.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 Обширная эпитимпаническая эрозия с эпидермизацией аттика и заднего мезотимпанума. Холестеатома вызвала выпячивание БП в заднее-нижнем квадранте. Видна резорбция наковальни и головки молоточка.</a:t>
            </a:r>
            <a:r>
              <a:rPr lang="ru-RU" sz="24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81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88640"/>
            <a:ext cx="8291264" cy="1080120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88163" y="1600201"/>
            <a:ext cx="3529012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/>
              <a:t>Тотальная перфорация барабанной перепонки. Холестеатома полностью покрывает рукоятку молоточка и сочленение молоточка с наковальней.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9"/>
            <a:ext cx="5049837" cy="50815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260648"/>
            <a:ext cx="8219256" cy="1080120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 того же случая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888164" y="1600201"/>
            <a:ext cx="3322637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Огромная холестеатома привела к формированию фистулы латерального полукружного канала и эрозии крыши барабанной полости.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628775"/>
            <a:ext cx="4899025" cy="49085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330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3684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7030A0"/>
                </a:solidFill>
              </a:rPr>
              <a:t>Диагностические мероприятия при хроническом среднем отите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95400"/>
            <a:ext cx="9144000" cy="55626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endParaRPr lang="ru-RU" sz="2400"/>
          </a:p>
          <a:p>
            <a:pPr eaLnBrk="1" hangingPunct="1">
              <a:lnSpc>
                <a:spcPct val="70000"/>
              </a:lnSpc>
              <a:defRPr/>
            </a:pPr>
            <a:r>
              <a:rPr lang="ru-RU" sz="2400"/>
              <a:t>Общее оториноларингологическое обследование с эндоскопией или отомикроскопией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sz="2400"/>
              <a:t>Тщательный туалет слухового прохода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Исследование флоры и её чувствительности к антибиотикам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Аудиологическое обследование, тимпанометрия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Проба Вальсальвы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Фистульные пробы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Зондирование и промывание барабанной полости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Рентгенография, КТ височных костей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ru-RU" sz="240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ru-RU" sz="2400">
                <a:solidFill>
                  <a:schemeClr val="folHlink"/>
                </a:solidFill>
              </a:rPr>
              <a:t>Осмотр окулиста, невропатолога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ru-RU" sz="240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660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7030A0"/>
                </a:solidFill>
              </a:rPr>
              <a:t>Консервативное лечение ХГСО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/>
              <a:t>Общее: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/>
              <a:t>    </a:t>
            </a:r>
            <a:r>
              <a:rPr lang="ru-RU"/>
              <a:t>антибактериальная терапия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/>
              <a:t>     десенсебилизирующая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/>
              <a:t>     иммунокоррегирующая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/>
              <a:t>     витаминотерапия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/>
              <a:t>     санация ВДП</a:t>
            </a:r>
          </a:p>
        </p:txBody>
      </p:sp>
    </p:spTree>
    <p:extLst>
      <p:ext uri="{BB962C8B-B14F-4D97-AF65-F5344CB8AC3E}">
        <p14:creationId xmlns:p14="http://schemas.microsoft.com/office/powerpoint/2010/main" val="283257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</a:rPr>
              <a:t>Местное лечение ХГСО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916832"/>
            <a:ext cx="8229600" cy="438912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1.Удаление патологического содержимого из б/полости: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очистка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промывание 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электроаспирация</a:t>
            </a:r>
            <a:endParaRPr lang="ru-RU" sz="32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высушивание</a:t>
            </a:r>
          </a:p>
        </p:txBody>
      </p:sp>
    </p:spTree>
    <p:extLst>
      <p:ext uri="{BB962C8B-B14F-4D97-AF65-F5344CB8AC3E}">
        <p14:creationId xmlns:p14="http://schemas.microsoft.com/office/powerpoint/2010/main" val="235978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115888"/>
            <a:ext cx="8301930" cy="7928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4000" b="1" dirty="0">
                <a:solidFill>
                  <a:srgbClr val="FFFF00"/>
                </a:solidFill>
              </a:rPr>
            </a:br>
            <a:r>
              <a:rPr lang="ru-RU" sz="4000" b="1" dirty="0">
                <a:solidFill>
                  <a:srgbClr val="7030A0"/>
                </a:solidFill>
              </a:rPr>
              <a:t>Местное лечение ХГСО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066800"/>
            <a:ext cx="91440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/>
              <a:t>  2. </a:t>
            </a:r>
            <a:r>
              <a:rPr lang="ru-RU" sz="3200" dirty="0"/>
              <a:t>Воздействие на слизистую оболочку среднего уха лекарственными веществами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антибактериальные средства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антисептики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глюкокортикостероиды</a:t>
            </a:r>
            <a:endParaRPr lang="ru-RU" sz="32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противогрибковые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ферменты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экстракты растительных веществ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физиолечение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3924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2656"/>
            <a:ext cx="8229600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030A0"/>
                </a:solidFill>
              </a:rPr>
              <a:t>ЛЕЧЕБНЫЕ ПРОЦЕДУРЫ ПРИ ХРОНИЧЕСКОМ ГНОЙНОМ СРЕДНЕМ ОТИТЕ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752600"/>
            <a:ext cx="9144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7030A0"/>
                </a:solidFill>
              </a:rPr>
              <a:t>Два раза в сутки: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dirty="0"/>
              <a:t>Терапевтический маневр </a:t>
            </a:r>
            <a:r>
              <a:rPr lang="ru-RU" b="1" dirty="0" err="1"/>
              <a:t>Вальсальвы</a:t>
            </a:r>
            <a:r>
              <a:rPr lang="ru-RU" b="1" dirty="0"/>
              <a:t> для выталкивания отделяемого в слуховой проход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dirty="0"/>
              <a:t>Регулярный туалет уха с помощью </a:t>
            </a:r>
            <a:r>
              <a:rPr lang="ru-RU" b="1" dirty="0" err="1"/>
              <a:t>промакивания</a:t>
            </a:r>
            <a:r>
              <a:rPr lang="ru-RU" b="1" dirty="0"/>
              <a:t> и / или промывания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dirty="0"/>
              <a:t>Нагнетание антисептиков  местного действия (</a:t>
            </a:r>
            <a:r>
              <a:rPr lang="ru-RU" b="1" dirty="0" err="1"/>
              <a:t>октенисепта</a:t>
            </a:r>
            <a:r>
              <a:rPr lang="ru-RU" b="1" dirty="0"/>
              <a:t>,  </a:t>
            </a:r>
            <a:r>
              <a:rPr lang="ru-RU" b="1" dirty="0" err="1"/>
              <a:t>диоксидина</a:t>
            </a:r>
            <a:r>
              <a:rPr lang="ru-RU" b="1" dirty="0"/>
              <a:t>)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ru-RU" b="1" dirty="0"/>
              <a:t>Местная или системная антибиотикотерапия</a:t>
            </a:r>
            <a:endParaRPr lang="ru-RU" dirty="0"/>
          </a:p>
          <a:p>
            <a:pPr algn="r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79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507413" cy="1760240"/>
          </a:xfrm>
        </p:spPr>
        <p:txBody>
          <a:bodyPr/>
          <a:lstStyle/>
          <a:p>
            <a:r>
              <a:rPr lang="ru-RU" sz="3600" dirty="0">
                <a:solidFill>
                  <a:srgbClr val="7030A0"/>
                </a:solidFill>
              </a:rPr>
              <a:t>Стойкая перфорация и хронический гнойный средний отит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209331"/>
          </a:xfrm>
        </p:spPr>
        <p:txBody>
          <a:bodyPr/>
          <a:lstStyle/>
          <a:p>
            <a:r>
              <a:rPr lang="ru-RU" dirty="0"/>
              <a:t>Клиническое </a:t>
            </a:r>
            <a:r>
              <a:rPr lang="ru-RU" dirty="0" err="1"/>
              <a:t>опрделение</a:t>
            </a:r>
            <a:r>
              <a:rPr lang="ru-RU" dirty="0"/>
              <a:t> хронического гнойного среднего отита (ВОЗ)</a:t>
            </a:r>
          </a:p>
          <a:p>
            <a:r>
              <a:rPr lang="ru-RU" sz="2400" dirty="0"/>
              <a:t>Наличие </a:t>
            </a:r>
            <a:r>
              <a:rPr lang="ru-RU" sz="2400" dirty="0">
                <a:solidFill>
                  <a:srgbClr val="0070C0"/>
                </a:solidFill>
              </a:rPr>
              <a:t>постоянного отделяемого из уха </a:t>
            </a:r>
            <a:r>
              <a:rPr lang="ru-RU" sz="2400" dirty="0"/>
              <a:t>через </a:t>
            </a:r>
            <a:r>
              <a:rPr lang="ru-RU" sz="2400" dirty="0">
                <a:solidFill>
                  <a:srgbClr val="0070C0"/>
                </a:solidFill>
              </a:rPr>
              <a:t>перфорацию</a:t>
            </a:r>
            <a:r>
              <a:rPr lang="ru-RU" sz="2400" dirty="0"/>
              <a:t> в барабанной</a:t>
            </a:r>
            <a:r>
              <a:rPr lang="ru-RU" sz="2400" dirty="0">
                <a:solidFill>
                  <a:schemeClr val="accent4"/>
                </a:solidFill>
              </a:rPr>
              <a:t> перепонке </a:t>
            </a:r>
            <a:r>
              <a:rPr lang="ru-RU" sz="2400" dirty="0">
                <a:solidFill>
                  <a:srgbClr val="0070C0"/>
                </a:solidFill>
              </a:rPr>
              <a:t>более 2 – х недель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Хронический гнойный средний отит остается </a:t>
            </a:r>
            <a:r>
              <a:rPr lang="ru-RU" sz="2400" b="1" dirty="0">
                <a:solidFill>
                  <a:srgbClr val="0070C0"/>
                </a:solidFill>
              </a:rPr>
              <a:t>основной причиной нарушений слуха, </a:t>
            </a:r>
            <a:r>
              <a:rPr lang="ru-RU" sz="2400" b="1" dirty="0"/>
              <a:t>несмотря на применение антимикробной терапии (ВОЗ, 1986).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607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030A0"/>
                </a:solidFill>
              </a:rPr>
              <a:t>ОСНОВНЫЕ РЕЗУЛЬТАТЫ МЕТАНАЛИЗА (2)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981200"/>
            <a:ext cx="81534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/>
              <a:t>3. Комбинированное лечение топическими и системными антибиотиками не более эффективно, чем лечение только топическими антибиотиками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b="1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/>
              <a:t>4. Топическое применение фторхинолонов  более эффективно, чем других антибиотиков</a:t>
            </a:r>
            <a:endParaRPr lang="ru-RU" sz="2400" b="1"/>
          </a:p>
        </p:txBody>
      </p:sp>
    </p:spTree>
    <p:extLst>
      <p:ext uri="{BB962C8B-B14F-4D97-AF65-F5344CB8AC3E}">
        <p14:creationId xmlns:p14="http://schemas.microsoft.com/office/powerpoint/2010/main" val="299585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7030A0"/>
                </a:solidFill>
              </a:rPr>
              <a:t>УШНЫЕ КАПЛИ ПРИМЕНЯЕМЫЕ 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 В ОТОРИНОЛАРИНГОЛОГИИ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b="1" dirty="0" err="1"/>
              <a:t>Отипакс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Анауран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Полидекса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Гаразон</a:t>
            </a:r>
            <a:endParaRPr lang="ru-RU" b="1" dirty="0"/>
          </a:p>
          <a:p>
            <a:pPr eaLnBrk="1" hangingPunct="1">
              <a:defRPr/>
            </a:pPr>
            <a:endParaRPr lang="ru-RU" sz="2400" dirty="0"/>
          </a:p>
          <a:p>
            <a:pPr eaLnBrk="1" hangingPunct="1">
              <a:defRPr/>
            </a:pPr>
            <a:endParaRPr lang="ru-RU" sz="2400" dirty="0"/>
          </a:p>
          <a:p>
            <a:pPr eaLnBrk="1" hangingPunct="1">
              <a:buFontTx/>
              <a:buNone/>
              <a:defRPr/>
            </a:pPr>
            <a:endParaRPr lang="ru-RU" sz="2400" dirty="0"/>
          </a:p>
          <a:p>
            <a:pPr eaLnBrk="1" hangingPunct="1">
              <a:defRPr/>
            </a:pPr>
            <a:endParaRPr lang="ru-RU" sz="2400" dirty="0"/>
          </a:p>
        </p:txBody>
      </p:sp>
      <p:sp>
        <p:nvSpPr>
          <p:cNvPr id="22532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b="1" dirty="0" err="1"/>
              <a:t>Диоксидин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Нормакс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Ципромед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Отофа</a:t>
            </a:r>
            <a:endParaRPr lang="ru-RU" b="1" dirty="0"/>
          </a:p>
          <a:p>
            <a:pPr eaLnBrk="1" hangingPunct="1">
              <a:defRPr/>
            </a:pPr>
            <a:r>
              <a:rPr lang="ru-RU" b="1" dirty="0" err="1"/>
              <a:t>Флуимуцил</a:t>
            </a:r>
            <a:r>
              <a:rPr lang="ru-RU" b="1" dirty="0"/>
              <a:t> антибиотик</a:t>
            </a:r>
          </a:p>
          <a:p>
            <a:pPr eaLnBrk="1" hangingPunct="1">
              <a:defRPr/>
            </a:pPr>
            <a:r>
              <a:rPr lang="ru-RU" b="1" dirty="0" err="1"/>
              <a:t>Кандибиотик</a:t>
            </a:r>
            <a:r>
              <a:rPr lang="ru-RU" b="1" dirty="0"/>
              <a:t> </a:t>
            </a:r>
          </a:p>
          <a:p>
            <a:pPr eaLnBrk="1" hangingPunct="1">
              <a:defRPr/>
            </a:pPr>
            <a:endParaRPr lang="ru-RU" b="1" dirty="0"/>
          </a:p>
          <a:p>
            <a:pPr eaLnBrk="1" hangingPunct="1">
              <a:buFontTx/>
              <a:buNone/>
              <a:defRPr/>
            </a:pPr>
            <a:endParaRPr lang="ru-RU" sz="2400" dirty="0"/>
          </a:p>
          <a:p>
            <a:pPr eaLnBrk="1" hangingPunct="1">
              <a:buFontTx/>
              <a:buNone/>
              <a:defRPr/>
            </a:pPr>
            <a:r>
              <a:rPr lang="ru-RU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9101290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87088-080D-43C3-8B87-E32CAEA45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06352" y="694134"/>
            <a:ext cx="890505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kern="0" dirty="0">
                <a:solidFill>
                  <a:prstClr val="black"/>
                </a:solidFill>
                <a:cs typeface="Arial" charset="0"/>
              </a:rPr>
              <a:t>Показания к применению: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kern="0" dirty="0">
                <a:solidFill>
                  <a:prstClr val="black"/>
                </a:solidFill>
                <a:cs typeface="Arial" charset="0"/>
              </a:rPr>
              <a:t>Бактериальные воспалительные заболевания уха</a:t>
            </a:r>
            <a:endParaRPr lang="ru-RU" sz="2800" b="1" kern="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0" dirty="0">
                <a:solidFill>
                  <a:srgbClr val="0070C0"/>
                </a:solidFill>
                <a:cs typeface="Arial" charset="0"/>
              </a:rPr>
              <a:t>Хронический гнойный средний отит, в т.ч. </a:t>
            </a:r>
            <a:r>
              <a:rPr lang="en-US" sz="2800" kern="0" dirty="0">
                <a:solidFill>
                  <a:srgbClr val="0070C0"/>
                </a:solidFill>
                <a:cs typeface="Arial" charset="0"/>
              </a:rPr>
              <a:t>c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rgbClr val="0070C0"/>
                </a:solidFill>
                <a:cs typeface="Arial" charset="0"/>
              </a:rPr>
              <a:t>    </a:t>
            </a:r>
            <a:r>
              <a:rPr lang="ru-RU" sz="2800" kern="0" dirty="0">
                <a:solidFill>
                  <a:srgbClr val="0070C0"/>
                </a:solidFill>
                <a:cs typeface="Arial" charset="0"/>
              </a:rPr>
              <a:t>перфорацией барабанной перепонки,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вызванный 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Proteus mirabilis, Pseudomonas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aeruginosa</a:t>
            </a: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 или  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S</a:t>
            </a: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taphylococcus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aureus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.</a:t>
            </a:r>
            <a:endParaRPr lang="ru-RU" sz="2800" kern="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kern="0" dirty="0">
              <a:solidFill>
                <a:prstClr val="black"/>
              </a:solidFill>
              <a:cs typeface="Arial" charset="0"/>
            </a:endParaRPr>
          </a:p>
          <a:p>
            <a:r>
              <a:rPr lang="ru-RU" sz="2800" dirty="0">
                <a:solidFill>
                  <a:srgbClr val="0070C0"/>
                </a:solidFill>
              </a:rPr>
              <a:t>Эффективен</a:t>
            </a:r>
            <a:r>
              <a:rPr lang="ru-RU" sz="2800" dirty="0">
                <a:solidFill>
                  <a:srgbClr val="000000"/>
                </a:solidFill>
              </a:rPr>
              <a:t> в отношении преимущественно </a:t>
            </a:r>
            <a:r>
              <a:rPr lang="ru-RU" sz="2800" dirty="0">
                <a:solidFill>
                  <a:srgbClr val="0070C0"/>
                </a:solidFill>
              </a:rPr>
              <a:t>грамотрицательных и некоторых грамположительных бактерий</a:t>
            </a:r>
            <a:r>
              <a:rPr lang="ru-RU" sz="2800" dirty="0">
                <a:solidFill>
                  <a:srgbClr val="000000"/>
                </a:solidFill>
              </a:rPr>
              <a:t>, продуцирующих бета-</a:t>
            </a:r>
            <a:r>
              <a:rPr lang="ru-RU" sz="2800" dirty="0" err="1">
                <a:solidFill>
                  <a:srgbClr val="000000"/>
                </a:solidFill>
              </a:rPr>
              <a:t>лактамазы</a:t>
            </a:r>
            <a:r>
              <a:rPr lang="ru-RU" sz="2800" dirty="0">
                <a:solidFill>
                  <a:srgbClr val="000000"/>
                </a:solidFill>
              </a:rPr>
              <a:t> и </a:t>
            </a:r>
            <a:r>
              <a:rPr lang="ru-RU" sz="2800" dirty="0">
                <a:solidFill>
                  <a:srgbClr val="0070C0"/>
                </a:solidFill>
              </a:rPr>
              <a:t>устойчивых к большинству антибиотикам и сульфаниламидам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35560" y="1"/>
            <a:ext cx="7846640" cy="72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dirty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1752600" y="1"/>
            <a:ext cx="8686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err="1">
                <a:solidFill>
                  <a:srgbClr val="7030A0"/>
                </a:solidFill>
                <a:cs typeface="Arial" charset="0"/>
              </a:rPr>
              <a:t>Данцил</a:t>
            </a:r>
            <a:r>
              <a:rPr lang="ru-RU" sz="4400" dirty="0">
                <a:solidFill>
                  <a:srgbClr val="7030A0"/>
                </a:solidFill>
                <a:cs typeface="Arial" charset="0"/>
              </a:rPr>
              <a:t>® </a:t>
            </a:r>
            <a:r>
              <a:rPr lang="en-US" sz="4400" b="1" dirty="0">
                <a:solidFill>
                  <a:srgbClr val="7030A0"/>
                </a:solidFill>
                <a:cs typeface="Arial" charset="0"/>
              </a:rPr>
              <a:t> 0,3% 5 </a:t>
            </a:r>
            <a:r>
              <a:rPr lang="ru-RU" sz="4400" b="1" dirty="0">
                <a:solidFill>
                  <a:srgbClr val="7030A0"/>
                </a:solidFill>
                <a:cs typeface="Arial" charset="0"/>
              </a:rPr>
              <a:t>мл</a:t>
            </a:r>
            <a:br>
              <a:rPr lang="ru-RU" sz="4400" dirty="0">
                <a:solidFill>
                  <a:srgbClr val="7030A0"/>
                </a:solidFill>
                <a:cs typeface="Arial" charset="0"/>
              </a:rPr>
            </a:br>
            <a:endParaRPr lang="ru-RU" sz="4400" dirty="0">
              <a:solidFill>
                <a:srgbClr val="7030A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3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При обострении отита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803D"/>
                </a:solidFill>
                <a:latin typeface="GaramondNarrowC-Bold"/>
              </a:rPr>
              <a:t>Рекомендации по эмпирической антибактериальной терапии амбулаторных пациентов.</a:t>
            </a:r>
          </a:p>
          <a:p>
            <a:pPr marL="0" indent="0">
              <a:buNone/>
            </a:pPr>
            <a:r>
              <a:rPr lang="ru-RU" sz="2000" dirty="0">
                <a:latin typeface="GaramondNarrowC-Light"/>
              </a:rPr>
              <a:t>В </a:t>
            </a:r>
            <a:r>
              <a:rPr lang="ru-RU" sz="2000" dirty="0" err="1">
                <a:latin typeface="GaramondNarrowC-Light"/>
              </a:rPr>
              <a:t>качествесредств</a:t>
            </a:r>
            <a:r>
              <a:rPr lang="ru-RU" sz="2000" dirty="0">
                <a:latin typeface="GaramondNarrowC-Light"/>
              </a:rPr>
              <a:t> выбора рекомендуются амоксициллин или </a:t>
            </a:r>
            <a:r>
              <a:rPr lang="ru-RU" sz="2000" dirty="0" err="1">
                <a:latin typeface="GaramondNarrowC-Light"/>
              </a:rPr>
              <a:t>макролидные</a:t>
            </a:r>
            <a:r>
              <a:rPr lang="ru-RU" sz="2000" dirty="0">
                <a:latin typeface="GaramondNarrowC-Light"/>
              </a:rPr>
              <a:t> антибиотики.</a:t>
            </a:r>
          </a:p>
          <a:p>
            <a:pPr marL="0" indent="0">
              <a:buNone/>
            </a:pPr>
            <a:endParaRPr lang="ru-RU" sz="2000" dirty="0">
              <a:latin typeface="GaramondNarrowC-Light"/>
            </a:endParaRPr>
          </a:p>
          <a:p>
            <a:pPr marL="0" indent="0">
              <a:buNone/>
            </a:pPr>
            <a:r>
              <a:rPr lang="ru-RU" sz="2000" dirty="0" err="1">
                <a:latin typeface="GaramondNarrowC-Light"/>
              </a:rPr>
              <a:t>Макролидам</a:t>
            </a:r>
            <a:r>
              <a:rPr lang="ru-RU" sz="2000" dirty="0">
                <a:latin typeface="GaramondNarrowC-Light"/>
              </a:rPr>
              <a:t> следует отдавать предпочтение в первую очередь при непереносимости </a:t>
            </a:r>
            <a:r>
              <a:rPr lang="el-GR" sz="2000" dirty="0">
                <a:latin typeface="GaramondNarrowC-Light"/>
              </a:rPr>
              <a:t>β-</a:t>
            </a:r>
            <a:r>
              <a:rPr lang="ru-RU" sz="2000" dirty="0" err="1">
                <a:latin typeface="GaramondNarrowC-Light"/>
              </a:rPr>
              <a:t>лактамных</a:t>
            </a:r>
            <a:r>
              <a:rPr lang="ru-RU" sz="2000" dirty="0">
                <a:latin typeface="GaramondNarrowC-Light"/>
              </a:rPr>
              <a:t> антибиотиков или подозрении на атипичную этиологию заболевания (микоплазма, хламидии).</a:t>
            </a:r>
          </a:p>
          <a:p>
            <a:pPr marL="0" indent="0">
              <a:buNone/>
            </a:pPr>
            <a:endParaRPr lang="ru-RU" sz="2000" dirty="0">
              <a:latin typeface="GaramondNarrowC-Light"/>
            </a:endParaRPr>
          </a:p>
          <a:p>
            <a:pPr marL="0" indent="0">
              <a:buNone/>
            </a:pPr>
            <a:r>
              <a:rPr lang="ru-RU" sz="2000" dirty="0">
                <a:latin typeface="GaramondNarrowC-Light"/>
              </a:rPr>
              <a:t>Первоначальная </a:t>
            </a:r>
            <a:r>
              <a:rPr lang="ru-RU" sz="2000" b="1" dirty="0">
                <a:latin typeface="GaramondNarrowC-Bold"/>
              </a:rPr>
              <a:t>оценка эффективности антибактериальной терапии </a:t>
            </a:r>
            <a:r>
              <a:rPr lang="ru-RU" sz="2000" dirty="0">
                <a:latin typeface="GaramondNarrowC-Light"/>
              </a:rPr>
              <a:t>должна проводиться через 48—72 ч после начала лечения.</a:t>
            </a:r>
          </a:p>
          <a:p>
            <a:pPr marL="0" indent="0">
              <a:buNone/>
            </a:pPr>
            <a:endParaRPr lang="ru-RU" sz="2000" dirty="0">
              <a:latin typeface="GaramondNarrowC-Light"/>
            </a:endParaRPr>
          </a:p>
          <a:p>
            <a:pPr marL="0" indent="0">
              <a:buNone/>
            </a:pPr>
            <a:r>
              <a:rPr lang="ru-RU" sz="1300" b="1" dirty="0">
                <a:latin typeface="GaramondNarrowC-Bold"/>
              </a:rPr>
              <a:t>Б.Е. БОРОДУЛИН</a:t>
            </a:r>
            <a:r>
              <a:rPr lang="ru-RU" sz="1300" dirty="0">
                <a:latin typeface="GaramondNarrowC-Light"/>
              </a:rPr>
              <a:t>, д. м. н., профессор, заведующий кафедрой фтизиатрии и пульмонологии ГБОУ ВПО «Самарский государственный медицинский университет </a:t>
            </a:r>
            <a:r>
              <a:rPr lang="ru-RU" sz="1300" dirty="0" err="1">
                <a:latin typeface="GaramondNarrowC-Light"/>
              </a:rPr>
              <a:t>Минздравсоцразвития</a:t>
            </a:r>
            <a:r>
              <a:rPr lang="ru-RU" sz="1300" dirty="0">
                <a:latin typeface="GaramondNarrowC-Light"/>
              </a:rPr>
              <a:t> России»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7960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7030A0"/>
                </a:solidFill>
              </a:rPr>
              <a:t>Осложнения хронического гнойного среднего отита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Мастоидит</a:t>
            </a:r>
          </a:p>
          <a:p>
            <a:pPr eaLnBrk="1" hangingPunct="1">
              <a:defRPr/>
            </a:pPr>
            <a:r>
              <a:rPr lang="ru-RU"/>
              <a:t>Менингит</a:t>
            </a:r>
          </a:p>
          <a:p>
            <a:pPr eaLnBrk="1" hangingPunct="1">
              <a:defRPr/>
            </a:pPr>
            <a:r>
              <a:rPr lang="ru-RU"/>
              <a:t>Абсцесс мозга</a:t>
            </a:r>
          </a:p>
          <a:p>
            <a:pPr eaLnBrk="1" hangingPunct="1">
              <a:defRPr/>
            </a:pPr>
            <a:r>
              <a:rPr lang="ru-RU"/>
              <a:t>Фистула и лабиринтит</a:t>
            </a:r>
          </a:p>
          <a:p>
            <a:pPr eaLnBrk="1" hangingPunct="1">
              <a:defRPr/>
            </a:pPr>
            <a:r>
              <a:rPr lang="ru-RU"/>
              <a:t>Арахноидит</a:t>
            </a:r>
          </a:p>
          <a:p>
            <a:pPr eaLnBrk="1" hangingPunct="1">
              <a:defRPr/>
            </a:pPr>
            <a:r>
              <a:rPr lang="ru-RU"/>
              <a:t>Тромбозы синусов</a:t>
            </a:r>
          </a:p>
        </p:txBody>
      </p:sp>
    </p:spTree>
    <p:extLst>
      <p:ext uri="{BB962C8B-B14F-4D97-AF65-F5344CB8AC3E}">
        <p14:creationId xmlns:p14="http://schemas.microsoft.com/office/powerpoint/2010/main" val="621463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6414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7030A0"/>
                </a:solidFill>
              </a:rPr>
              <a:t>Хирургическое лечение</a:t>
            </a:r>
            <a:br>
              <a:rPr lang="ru-RU" dirty="0"/>
            </a:br>
            <a:r>
              <a:rPr lang="ru-RU" dirty="0"/>
              <a:t>при хроническом гнойном среднем отите направлено на: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476500"/>
            <a:ext cx="4643438" cy="4381500"/>
          </a:xfrm>
        </p:spPr>
        <p:txBody>
          <a:bodyPr/>
          <a:lstStyle/>
          <a:p>
            <a:r>
              <a:rPr lang="ru-RU"/>
              <a:t>удаление патологического очага остемиелита и холестеатомы из височной кости,</a:t>
            </a:r>
          </a:p>
          <a:p>
            <a:pPr>
              <a:buFont typeface="Arial" charset="0"/>
              <a:buNone/>
            </a:pPr>
            <a:endParaRPr lang="ru-RU"/>
          </a:p>
          <a:p>
            <a:r>
              <a:rPr lang="ru-RU"/>
              <a:t>улучшение слуха путем восстановления аппарата среднего уха.</a:t>
            </a:r>
          </a:p>
        </p:txBody>
      </p:sp>
      <p:pic>
        <p:nvPicPr>
          <p:cNvPr id="24580" name="Picture 2" descr="C:\Users\Ss\Desktop\7f77495526f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51615"/>
            <a:ext cx="4038600" cy="2972409"/>
          </a:xfrm>
          <a:noFill/>
        </p:spPr>
      </p:pic>
    </p:spTree>
    <p:extLst>
      <p:ext uri="{BB962C8B-B14F-4D97-AF65-F5344CB8AC3E}">
        <p14:creationId xmlns:p14="http://schemas.microsoft.com/office/powerpoint/2010/main" val="1903267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ru-RU" sz="3200" b="1" dirty="0" err="1">
                <a:solidFill>
                  <a:srgbClr val="7030A0"/>
                </a:solidFill>
                <a:latin typeface="Arial"/>
              </a:rPr>
              <a:t>х</a:t>
            </a:r>
            <a:r>
              <a:rPr lang="ru-RU" sz="3200" dirty="0" err="1">
                <a:solidFill>
                  <a:srgbClr val="7030A0"/>
                </a:solidFill>
                <a:latin typeface="Arial"/>
              </a:rPr>
              <a:t>олестеатома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91544" y="1052737"/>
            <a:ext cx="8280920" cy="507342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  <a:latin typeface="Arial"/>
              </a:rPr>
              <a:t>показания к санирующей хирургии становятся абсолютными!!!</a:t>
            </a:r>
          </a:p>
          <a:p>
            <a:r>
              <a:rPr lang="ru-RU" sz="3000" dirty="0">
                <a:solidFill>
                  <a:srgbClr val="333333"/>
                </a:solidFill>
                <a:latin typeface="Arial"/>
              </a:rPr>
              <a:t>Санирующая операция (открытый или закрытый вариант операции) у 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отохирургов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нет единства. </a:t>
            </a:r>
          </a:p>
          <a:p>
            <a:r>
              <a:rPr lang="ru-RU" sz="3000" dirty="0">
                <a:solidFill>
                  <a:srgbClr val="333333"/>
                </a:solidFill>
                <a:latin typeface="Arial"/>
              </a:rPr>
              <a:t>Рецидивы 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холестеатомы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при закрытой методике санирующих операций составляют, по данным разных авторов, 2-41% (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Абдулмуслимов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К.Д. 1988), при открытой методике - 6-11% (Тарасов Д.И.) </a:t>
            </a:r>
          </a:p>
          <a:p>
            <a:endParaRPr lang="ru-RU" sz="2400" dirty="0">
              <a:solidFill>
                <a:srgbClr val="333333"/>
              </a:solidFill>
              <a:latin typeface="Arial"/>
            </a:endParaRPr>
          </a:p>
          <a:p>
            <a:endParaRPr lang="ru-RU" sz="2400" dirty="0">
              <a:solidFill>
                <a:srgbClr val="333333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600" dirty="0" err="1">
                <a:solidFill>
                  <a:srgbClr val="333333"/>
                </a:solidFill>
                <a:latin typeface="Arial"/>
              </a:rPr>
              <a:t>Абдулмуслимов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 К.Д. Клиническая оценка некоторых современных вариантов закрытых методов лечения хронического гнойного среднего отита: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Автореф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дис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.…канд. мед. наук /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К.Д.Абдулмуслимов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- Новокузнецк, 1988. - 24 с.), Заболевания среднего уха / Д.И.Тарасов,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О.К.Федорова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В.П.Быкова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- М.: Медицина, 1988. - 288 с.).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377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066800"/>
            <a:ext cx="84582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030A0"/>
                </a:solidFill>
              </a:rPr>
              <a:t>ЦЕЛЬ ХИРУРГИЧЕСКОГО ВМЕШАТЕЛЬСТВА НА СРЕДНЕМ УХЕ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2860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b="1"/>
          </a:p>
          <a:p>
            <a:pPr eaLnBrk="1" hangingPunct="1">
              <a:defRPr/>
            </a:pPr>
            <a:r>
              <a:rPr lang="ru-RU" b="1"/>
              <a:t>Восстановление функции среднего уха </a:t>
            </a:r>
          </a:p>
          <a:p>
            <a:pPr eaLnBrk="1" hangingPunct="1">
              <a:defRPr/>
            </a:pPr>
            <a:endParaRPr lang="ru-RU" b="1"/>
          </a:p>
          <a:p>
            <a:pPr eaLnBrk="1" hangingPunct="1">
              <a:defRPr/>
            </a:pPr>
            <a:r>
              <a:rPr lang="ru-RU" b="1"/>
              <a:t> Предотвращение проникновения инфекции в среднее ухо извне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8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ru-RU" sz="4800"/>
            </a:br>
            <a:br>
              <a:rPr lang="ru-RU" sz="2800"/>
            </a:br>
            <a:endParaRPr lang="ru-RU" sz="400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/>
              <a:t>реконструкция замкнутой             барабанной полости</a:t>
            </a:r>
            <a:br>
              <a:rPr lang="ru-RU" sz="4000" b="1"/>
            </a:br>
            <a:endParaRPr lang="ru-RU" sz="4000" b="1"/>
          </a:p>
          <a:p>
            <a:pPr eaLnBrk="1" hangingPunct="1">
              <a:defRPr/>
            </a:pPr>
            <a:r>
              <a:rPr lang="ru-RU" sz="4000" b="1"/>
              <a:t>иссечение рубцов </a:t>
            </a:r>
            <a:br>
              <a:rPr lang="ru-RU" sz="4000" b="1"/>
            </a:br>
            <a:endParaRPr lang="ru-RU" sz="4000" b="1"/>
          </a:p>
          <a:p>
            <a:pPr eaLnBrk="1" hangingPunct="1">
              <a:defRPr/>
            </a:pPr>
            <a:r>
              <a:rPr lang="ru-RU" sz="4000" b="1"/>
              <a:t>восстановление  		  	 	  звукопроводящей</a:t>
            </a:r>
            <a:r>
              <a:rPr lang="ru-RU" sz="4400" b="1"/>
              <a:t> системы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0" y="381001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Тимпанопластика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6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2400" dirty="0"/>
              <a:t>У больных </a:t>
            </a:r>
            <a:r>
              <a:rPr lang="en-US" sz="2400" dirty="0"/>
              <a:t>III</a:t>
            </a:r>
            <a:r>
              <a:rPr lang="ru-RU" sz="2400" dirty="0"/>
              <a:t>-</a:t>
            </a:r>
            <a:r>
              <a:rPr lang="en-US" sz="2400" dirty="0"/>
              <a:t>IV</a:t>
            </a:r>
            <a:r>
              <a:rPr lang="ru-RU" sz="2400" dirty="0"/>
              <a:t> степенью тугоухости </a:t>
            </a:r>
            <a:r>
              <a:rPr lang="ru-RU" sz="2400" b="1" dirty="0">
                <a:solidFill>
                  <a:srgbClr val="7030A0"/>
                </a:solidFill>
              </a:rPr>
              <a:t>с сохраненной цепью слуховых </a:t>
            </a:r>
            <a:r>
              <a:rPr lang="ru-RU" sz="2400" dirty="0"/>
              <a:t>косточек слух после операции достоверно улучшился на 15-30 дБ, особенно улучшилось восприятие звуков  1-8 тыс. Гц</a:t>
            </a:r>
          </a:p>
        </p:txBody>
      </p:sp>
      <p:pic>
        <p:nvPicPr>
          <p:cNvPr id="95235" name="Picture 5" descr="рис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0" y="1935164"/>
            <a:ext cx="6225780" cy="4389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 bwMode="auto">
          <a:xfrm flipH="1">
            <a:off x="6023992" y="1628800"/>
            <a:ext cx="864096" cy="1296144"/>
          </a:xfrm>
          <a:prstGeom prst="straightConnector1">
            <a:avLst/>
          </a:prstGeom>
          <a:noFill/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Прямая со стрелкой 4"/>
          <p:cNvCxnSpPr/>
          <p:nvPr/>
        </p:nvCxnSpPr>
        <p:spPr bwMode="auto">
          <a:xfrm>
            <a:off x="6888088" y="1628800"/>
            <a:ext cx="1008112" cy="1512168"/>
          </a:xfrm>
          <a:prstGeom prst="straightConnector1">
            <a:avLst/>
          </a:prstGeom>
          <a:noFill/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76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Клинические формы ХГСО: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2060575"/>
            <a:ext cx="8229600" cy="3600450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/>
              <a:t>Мезотимпанит</a:t>
            </a:r>
          </a:p>
          <a:p>
            <a:pPr eaLnBrk="1" hangingPunct="1">
              <a:defRPr/>
            </a:pPr>
            <a:endParaRPr lang="ru-RU" sz="4400"/>
          </a:p>
          <a:p>
            <a:pPr eaLnBrk="1" hangingPunct="1">
              <a:defRPr/>
            </a:pPr>
            <a:r>
              <a:rPr lang="ru-RU" sz="4400"/>
              <a:t>Эпитимпанит</a:t>
            </a:r>
          </a:p>
        </p:txBody>
      </p:sp>
    </p:spTree>
    <p:extLst>
      <p:ext uri="{BB962C8B-B14F-4D97-AF65-F5344CB8AC3E}">
        <p14:creationId xmlns:p14="http://schemas.microsoft.com/office/powerpoint/2010/main" val="249443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1775520" y="188640"/>
            <a:ext cx="8435280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700" dirty="0" err="1">
                <a:solidFill>
                  <a:srgbClr val="7030A0"/>
                </a:solidFill>
              </a:rPr>
              <a:t>Оссикулопластика</a:t>
            </a:r>
            <a:endParaRPr lang="ru-RU" sz="4700" dirty="0">
              <a:solidFill>
                <a:srgbClr val="7030A0"/>
              </a:solidFill>
            </a:endParaRPr>
          </a:p>
        </p:txBody>
      </p:sp>
      <p:graphicFrame>
        <p:nvGraphicFramePr>
          <p:cNvPr id="98307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14600" y="1543050"/>
          <a:ext cx="70866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Слайд" r:id="rId3" imgW="4572139" imgH="3429123" progId="PowerPoint.Slide.8">
                  <p:embed/>
                </p:oleObj>
              </mc:Choice>
              <mc:Fallback>
                <p:oleObj name="Слайд" r:id="rId3" imgW="4572139" imgH="3429123" progId="PowerPoint.Slide.8">
                  <p:embed/>
                  <p:pic>
                    <p:nvPicPr>
                      <p:cNvPr id="9830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543050"/>
                        <a:ext cx="7086600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9222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99333" name="Object 5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Слайд" r:id="rId4" imgW="4572139" imgH="3429123" progId="PowerPoint.Slide.8">
                  <p:embed/>
                </p:oleObj>
              </mc:Choice>
              <mc:Fallback>
                <p:oleObj name="Слайд" r:id="rId4" imgW="4572139" imgH="3429123" progId="PowerPoint.Slide.8">
                  <p:embed/>
                  <p:pic>
                    <p:nvPicPr>
                      <p:cNvPr id="993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 bwMode="auto">
          <a:xfrm>
            <a:off x="2207568" y="1268760"/>
            <a:ext cx="2304256" cy="369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6096000" y="4221088"/>
            <a:ext cx="576064" cy="0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6672064" y="4221088"/>
            <a:ext cx="720080" cy="360040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7392144" y="4581128"/>
            <a:ext cx="1224136" cy="0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8616280" y="4581128"/>
            <a:ext cx="648072" cy="792088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9264352" y="5373216"/>
            <a:ext cx="288032" cy="576064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6096000" y="3645024"/>
            <a:ext cx="1908212" cy="0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8004212" y="3645024"/>
            <a:ext cx="1260140" cy="576064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>
            <a:off x="9264352" y="4221088"/>
            <a:ext cx="288032" cy="1080120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6096000" y="3356992"/>
            <a:ext cx="1296144" cy="0"/>
          </a:xfrm>
          <a:prstGeom prst="line">
            <a:avLst/>
          </a:prstGeom>
          <a:noFill/>
          <a:ln w="38100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7392144" y="3356992"/>
            <a:ext cx="612068" cy="144016"/>
          </a:xfrm>
          <a:prstGeom prst="line">
            <a:avLst/>
          </a:prstGeom>
          <a:noFill/>
          <a:ln w="28575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28" name="Прямая соединительная линия 99327"/>
          <p:cNvCxnSpPr/>
          <p:nvPr/>
        </p:nvCxnSpPr>
        <p:spPr bwMode="auto">
          <a:xfrm flipV="1">
            <a:off x="8004212" y="3356992"/>
            <a:ext cx="630070" cy="144016"/>
          </a:xfrm>
          <a:prstGeom prst="line">
            <a:avLst/>
          </a:prstGeom>
          <a:noFill/>
          <a:ln w="28575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0" name="Прямая соединительная линия 99329"/>
          <p:cNvCxnSpPr/>
          <p:nvPr/>
        </p:nvCxnSpPr>
        <p:spPr bwMode="auto">
          <a:xfrm>
            <a:off x="8616280" y="3356992"/>
            <a:ext cx="648072" cy="288032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4" name="Прямая соединительная линия 99333"/>
          <p:cNvCxnSpPr/>
          <p:nvPr/>
        </p:nvCxnSpPr>
        <p:spPr bwMode="auto">
          <a:xfrm>
            <a:off x="9264352" y="3645024"/>
            <a:ext cx="288032" cy="936104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6" name="Прямая соединительная линия 99335"/>
          <p:cNvCxnSpPr/>
          <p:nvPr/>
        </p:nvCxnSpPr>
        <p:spPr bwMode="auto">
          <a:xfrm>
            <a:off x="9264352" y="3645024"/>
            <a:ext cx="288032" cy="936104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8" name="Прямая соединительная линия 99337"/>
          <p:cNvCxnSpPr/>
          <p:nvPr/>
        </p:nvCxnSpPr>
        <p:spPr bwMode="auto">
          <a:xfrm>
            <a:off x="9552384" y="4581128"/>
            <a:ext cx="0" cy="396044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0" name="Прямая соединительная линия 99339"/>
          <p:cNvCxnSpPr/>
          <p:nvPr/>
        </p:nvCxnSpPr>
        <p:spPr bwMode="auto">
          <a:xfrm>
            <a:off x="6096000" y="3429000"/>
            <a:ext cx="1296144" cy="0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2" name="Прямая соединительная линия 99341"/>
          <p:cNvCxnSpPr/>
          <p:nvPr/>
        </p:nvCxnSpPr>
        <p:spPr bwMode="auto">
          <a:xfrm>
            <a:off x="7392144" y="3429000"/>
            <a:ext cx="1800200" cy="792088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4" name="Прямая соединительная линия 99343"/>
          <p:cNvCxnSpPr/>
          <p:nvPr/>
        </p:nvCxnSpPr>
        <p:spPr bwMode="auto">
          <a:xfrm>
            <a:off x="9192344" y="4221088"/>
            <a:ext cx="216024" cy="1080120"/>
          </a:xfrm>
          <a:prstGeom prst="line">
            <a:avLst/>
          </a:prstGeom>
          <a:noFill/>
          <a:ln w="38100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3214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Полный протез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анамнезе</a:t>
            </a:r>
          </a:p>
          <a:p>
            <a:pPr marL="0" indent="0">
              <a:buNone/>
            </a:pPr>
            <a:r>
              <a:rPr lang="ru-RU" dirty="0"/>
              <a:t>по 2</a:t>
            </a:r>
          </a:p>
          <a:p>
            <a:pPr marL="0" indent="0">
              <a:buNone/>
            </a:pPr>
            <a:r>
              <a:rPr lang="ru-RU" dirty="0"/>
              <a:t>операции</a:t>
            </a:r>
          </a:p>
          <a:p>
            <a:pPr marL="0" indent="0">
              <a:buNone/>
            </a:pPr>
            <a:r>
              <a:rPr lang="ru-RU" dirty="0"/>
              <a:t>с обеих </a:t>
            </a:r>
          </a:p>
          <a:p>
            <a:pPr marL="0" indent="0">
              <a:buNone/>
            </a:pPr>
            <a:r>
              <a:rPr lang="ru-RU" dirty="0"/>
              <a:t>сторон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1026" name="Picture 2" descr="C:\Users\1D1D~1\AppData\Local\Temp\Rar$DI44.664\аудиограмма Канин Д., 16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28" y="963552"/>
            <a:ext cx="5184648" cy="55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59624" y="4328160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FF"/>
                </a:solidFill>
              </a:rPr>
              <a:t>05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532" y="2511744"/>
            <a:ext cx="1857099" cy="309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99656" y="63813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 материалам КМДБ №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2472279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Шунт на головку стремечка</a:t>
            </a:r>
          </a:p>
        </p:txBody>
      </p:sp>
      <p:pic>
        <p:nvPicPr>
          <p:cNvPr id="2050" name="Picture 2" descr="C:\Users\1D1D~1\AppData\Local\Temp\Rar$DI42.368\аудиограмма Коротки К., 15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44" y="1383076"/>
            <a:ext cx="4572000" cy="489374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13" y="3512931"/>
            <a:ext cx="484674" cy="6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7888" y="62768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1091554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Частичный протез</a:t>
            </a:r>
          </a:p>
        </p:txBody>
      </p:sp>
      <p:pic>
        <p:nvPicPr>
          <p:cNvPr id="3074" name="Picture 2" descr="C:\Users\1D1D~1\AppData\Local\Temp\Rar$DI35.368\аудиограмма Кустоиц С, 14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5697"/>
            <a:ext cx="5184648" cy="534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03008" y="4133088"/>
            <a:ext cx="896112" cy="414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29.07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3008" y="4133090"/>
            <a:ext cx="117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29.07.2015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67016" y="3389376"/>
            <a:ext cx="1106424" cy="431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7016" y="3389376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6.02.2016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33" y="1792310"/>
            <a:ext cx="1298641" cy="21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1944" y="649541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581375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По </a:t>
            </a:r>
            <a:r>
              <a:rPr lang="ru-RU" sz="3200" dirty="0" err="1">
                <a:solidFill>
                  <a:srgbClr val="C00000"/>
                </a:solidFill>
              </a:rPr>
              <a:t>Плестеру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1D1D~1\AppData\Local\Temp\Rar$DI14.368\аудиограмма Непомнящих К., 17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52" y="1566672"/>
            <a:ext cx="4727852" cy="50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82" y="2833035"/>
            <a:ext cx="1855370" cy="250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604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2480107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2271649"/>
            <a:ext cx="5112568" cy="3859277"/>
          </a:xfrm>
        </p:spPr>
        <p:txBody>
          <a:bodyPr/>
          <a:lstStyle/>
          <a:p>
            <a:r>
              <a:rPr lang="ru-RU" sz="2400" dirty="0"/>
              <a:t>Барабанная перепонка и слуховые косточки</a:t>
            </a:r>
          </a:p>
          <a:p>
            <a:r>
              <a:rPr lang="ru-RU" sz="2400" dirty="0"/>
              <a:t> 1 — головка молоточка;</a:t>
            </a:r>
          </a:p>
          <a:p>
            <a:r>
              <a:rPr lang="ru-RU" sz="2400" dirty="0"/>
              <a:t> 2 — короткая ножка наковальни;</a:t>
            </a:r>
          </a:p>
          <a:p>
            <a:r>
              <a:rPr lang="ru-RU" sz="2400" dirty="0"/>
              <a:t> 3 — длинная ножка наковальни;</a:t>
            </a:r>
          </a:p>
          <a:p>
            <a:r>
              <a:rPr lang="ru-RU" sz="2400" dirty="0"/>
              <a:t> 4 — рукоятка молоточка;</a:t>
            </a:r>
          </a:p>
          <a:p>
            <a:r>
              <a:rPr lang="ru-RU" sz="2400" dirty="0"/>
              <a:t> 5 — слуховая труба;</a:t>
            </a:r>
          </a:p>
          <a:p>
            <a:r>
              <a:rPr lang="ru-RU" sz="2400" dirty="0"/>
              <a:t> 6 — барабанная перепонка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348880"/>
            <a:ext cx="33337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1584" y="332656"/>
            <a:ext cx="7942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Помните!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Лучше и легче сохранить, чем восстановить!</a:t>
            </a:r>
          </a:p>
        </p:txBody>
      </p:sp>
    </p:spTree>
    <p:extLst>
      <p:ext uri="{BB962C8B-B14F-4D97-AF65-F5344CB8AC3E}">
        <p14:creationId xmlns:p14="http://schemas.microsoft.com/office/powerpoint/2010/main" val="151668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0"/>
            <a:ext cx="903605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мезотимпанит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25538"/>
            <a:ext cx="8229600" cy="50085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/>
          </a:p>
          <a:p>
            <a:pPr eaLnBrk="1" hangingPunct="1">
              <a:defRPr/>
            </a:pPr>
            <a:r>
              <a:rPr lang="ru-RU"/>
              <a:t>Поражается преимущественно слизистая оболочка барабанной полости (средний и нижний этаж) – мукозит </a:t>
            </a:r>
          </a:p>
          <a:p>
            <a:pPr eaLnBrk="1" hangingPunct="1">
              <a:defRPr/>
            </a:pPr>
            <a:r>
              <a:rPr lang="ru-RU"/>
              <a:t>Жалобы на снижение слуха и гноетечение из уха</a:t>
            </a:r>
          </a:p>
          <a:p>
            <a:pPr eaLnBrk="1" hangingPunct="1">
              <a:defRPr/>
            </a:pPr>
            <a:r>
              <a:rPr lang="ru-RU"/>
              <a:t>Перфорация  в натянутой части барабанной перепонки (центральная или ободковая)</a:t>
            </a:r>
          </a:p>
          <a:p>
            <a:pPr eaLnBrk="1" hangingPunct="1">
              <a:defRPr/>
            </a:pPr>
            <a:r>
              <a:rPr lang="ru-RU"/>
              <a:t>Отделяемое слизистое или слизисто-гнойного характера, без запаха</a:t>
            </a:r>
          </a:p>
          <a:p>
            <a:pPr eaLnBrk="1" hangingPunct="1">
              <a:defRPr/>
            </a:pPr>
            <a:endParaRPr lang="ru-RU"/>
          </a:p>
          <a:p>
            <a:pPr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0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0"/>
            <a:ext cx="8820472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мезотимпанит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908050"/>
            <a:ext cx="8229600" cy="54737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dirty="0"/>
              <a:t>При отоскопии – слизистая оболочка барабанной полости утолщена, редко – полипы и грануляции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dirty="0"/>
              <a:t>Обострению ХГМ способствуют переохлаждение, попадание воды в ухо, патология ВДП, сопутствующие заболевания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dirty="0"/>
              <a:t>Рентгенологически – </a:t>
            </a:r>
            <a:r>
              <a:rPr lang="ru-RU" dirty="0" err="1"/>
              <a:t>склерозирование</a:t>
            </a:r>
            <a:r>
              <a:rPr lang="ru-RU" dirty="0"/>
              <a:t> сосцевидного отростка</a:t>
            </a:r>
          </a:p>
          <a:p>
            <a:pPr eaLnBrk="1" hangingPunct="1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9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0"/>
            <a:ext cx="8964488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мезотимпанит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990601"/>
            <a:ext cx="8229600" cy="5584825"/>
          </a:xfrm>
        </p:spPr>
      </p:pic>
    </p:spTree>
    <p:extLst>
      <p:ext uri="{BB962C8B-B14F-4D97-AF65-F5344CB8AC3E}">
        <p14:creationId xmlns:p14="http://schemas.microsoft.com/office/powerpoint/2010/main" val="99451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2" y="0"/>
            <a:ext cx="8604448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мезотимпанит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08050"/>
            <a:ext cx="8229600" cy="5226050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Слух снижен по типу поражения звукопроводящего аппарата </a:t>
            </a:r>
          </a:p>
          <a:p>
            <a:pPr eaLnBrk="1" hangingPunct="1">
              <a:defRPr/>
            </a:pPr>
            <a:r>
              <a:rPr lang="ru-RU"/>
              <a:t>( кондуктивная тугоухость), при присоединении сенсоневрального компонента –смешанная. Степень снижения слуха зависит от величины, места расположения перфорации, степени сохранности слуховых косточек, их подвижности и не превышает 40-50 дБ</a:t>
            </a:r>
          </a:p>
          <a:p>
            <a:pPr eaLnBrk="1" hangingPunct="1">
              <a:defRPr/>
            </a:pPr>
            <a:endParaRPr lang="ru-RU"/>
          </a:p>
          <a:p>
            <a:pPr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3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7" y="188913"/>
            <a:ext cx="856907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эпитимпанит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/>
              <a:t>Процесс локализуется в верхнем этаже б/полости – аттике. Поражается не только слизистая оболочка, но и костные структуры б/полости ( костные стенки, слуховые косточки 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Перфорация в ненатянутой части барабанной перепонки (краевая 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Отделяемое гнойное, густое, с неприятным запахом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Часто беспокоит головная боль, головокружение</a:t>
            </a:r>
          </a:p>
        </p:txBody>
      </p:sp>
    </p:spTree>
    <p:extLst>
      <p:ext uri="{BB962C8B-B14F-4D97-AF65-F5344CB8AC3E}">
        <p14:creationId xmlns:p14="http://schemas.microsoft.com/office/powerpoint/2010/main" val="60382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0"/>
            <a:ext cx="8748464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эпитимпанит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914400"/>
            <a:ext cx="9144000" cy="59436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  <a:p>
            <a:pPr eaLnBrk="1" hangingPunct="1">
              <a:defRPr/>
            </a:pPr>
            <a:r>
              <a:rPr lang="ru-RU"/>
              <a:t>Слух понижен в большей степени, чем при мезотимпаните, тугоухость смешанного характера</a:t>
            </a:r>
          </a:p>
          <a:p>
            <a:pPr eaLnBrk="1" hangingPunct="1">
              <a:defRPr/>
            </a:pPr>
            <a:r>
              <a:rPr lang="ru-RU"/>
              <a:t>При отоскопии – часто в б/полости грануляционная и полипозная ткань, холестеатома</a:t>
            </a:r>
          </a:p>
          <a:p>
            <a:pPr eaLnBrk="1" hangingPunct="1">
              <a:defRPr/>
            </a:pPr>
            <a:r>
              <a:rPr lang="ru-RU"/>
              <a:t>Рентгенологически – склерозирование сосцевидного отростка, участки разряжения и деструкции кости в аттико-антральной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11578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1181</Words>
  <Application>Microsoft Office PowerPoint</Application>
  <PresentationFormat>Широкоэкранный</PresentationFormat>
  <Paragraphs>194</Paragraphs>
  <Slides>36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GaramondNarrowC-Bold</vt:lpstr>
      <vt:lpstr>GaramondNarrowC-Light</vt:lpstr>
      <vt:lpstr>Times New Roman</vt:lpstr>
      <vt:lpstr>Wingdings</vt:lpstr>
      <vt:lpstr>Тема Office</vt:lpstr>
      <vt:lpstr>Слайд</vt:lpstr>
      <vt:lpstr>Хронический гнойный средний отит</vt:lpstr>
      <vt:lpstr>Стойкая перфорация и хронический гнойный средний отит</vt:lpstr>
      <vt:lpstr>Клинические формы ХГСО:</vt:lpstr>
      <vt:lpstr>Хронический гнойный мезотимпанит</vt:lpstr>
      <vt:lpstr>Хронический гнойный мезотимпанит</vt:lpstr>
      <vt:lpstr>Хронический гнойный мезотимпанит</vt:lpstr>
      <vt:lpstr>Хронический гнойный мезотимпанит</vt:lpstr>
      <vt:lpstr>Хронический гнойный эпитимпанит</vt:lpstr>
      <vt:lpstr>Хронический гнойный эпитимпанит</vt:lpstr>
      <vt:lpstr>       Осложнения  острого и           хронического отита</vt:lpstr>
      <vt:lpstr>Холестеатома</vt:lpstr>
      <vt:lpstr>Левое ухо</vt:lpstr>
      <vt:lpstr>Правое ухо</vt:lpstr>
      <vt:lpstr>КТ того же случая</vt:lpstr>
      <vt:lpstr>Диагностические мероприятия при хроническом среднем отите</vt:lpstr>
      <vt:lpstr>Консервативное лечение ХГСО</vt:lpstr>
      <vt:lpstr>Местное лечение ХГСО</vt:lpstr>
      <vt:lpstr> Местное лечение ХГСО</vt:lpstr>
      <vt:lpstr>ЛЕЧЕБНЫЕ ПРОЦЕДУРЫ ПРИ ХРОНИЧЕСКОМ ГНОЙНОМ СРЕДНЕМ ОТИТЕ</vt:lpstr>
      <vt:lpstr>ОСНОВНЫЕ РЕЗУЛЬТАТЫ МЕТАНАЛИЗА (2)</vt:lpstr>
      <vt:lpstr>УШНЫЕ КАПЛИ ПРИМЕНЯЕМЫЕ   В ОТОРИНОЛАРИНГОЛОГИИ</vt:lpstr>
      <vt:lpstr>Презентация PowerPoint</vt:lpstr>
      <vt:lpstr>При обострении отита</vt:lpstr>
      <vt:lpstr>Осложнения хронического гнойного среднего отита</vt:lpstr>
      <vt:lpstr>Хирургическое лечение при хроническом гнойном среднем отите направлено на:</vt:lpstr>
      <vt:lpstr>холестеатома</vt:lpstr>
      <vt:lpstr>ЦЕЛЬ ХИРУРГИЧЕСКОГО ВМЕШАТЕЛЬСТВА НА СРЕДНЕМ УХЕ</vt:lpstr>
      <vt:lpstr>  </vt:lpstr>
      <vt:lpstr>У больных III-IV степенью тугоухости с сохраненной цепью слуховых косточек слух после операции достоверно улучшился на 15-30 дБ, особенно улучшилось восприятие звуков  1-8 тыс. Гц</vt:lpstr>
      <vt:lpstr>Оссикулопластика</vt:lpstr>
      <vt:lpstr>Презентация PowerPoint</vt:lpstr>
      <vt:lpstr>Полный протез</vt:lpstr>
      <vt:lpstr>Шунт на головку стремечка</vt:lpstr>
      <vt:lpstr>Частичный протез</vt:lpstr>
      <vt:lpstr>По Плестеру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Хронический гнойный средний отит</dc:title>
  <dc:creator>Людмила Торопова</dc:creator>
  <cp:lastModifiedBy>Людмила Торопова</cp:lastModifiedBy>
  <cp:revision>3</cp:revision>
  <dcterms:created xsi:type="dcterms:W3CDTF">2020-03-23T11:18:53Z</dcterms:created>
  <dcterms:modified xsi:type="dcterms:W3CDTF">2020-03-23T11:46:11Z</dcterms:modified>
</cp:coreProperties>
</file>