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320" r:id="rId2"/>
    <p:sldId id="343" r:id="rId3"/>
    <p:sldId id="353" r:id="rId4"/>
    <p:sldId id="355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4" r:id="rId14"/>
    <p:sldId id="358" r:id="rId15"/>
    <p:sldId id="359" r:id="rId16"/>
    <p:sldId id="356" r:id="rId17"/>
    <p:sldId id="357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52" r:id="rId2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4" autoAdjust="0"/>
    <p:restoredTop sz="84453" autoAdjust="0"/>
  </p:normalViewPr>
  <p:slideViewPr>
    <p:cSldViewPr>
      <p:cViewPr varScale="1">
        <p:scale>
          <a:sx n="123" d="100"/>
          <a:sy n="123" d="100"/>
        </p:scale>
        <p:origin x="100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70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8CCE4-5055-46E4-AE08-B49D6FC98E84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83851-1C33-44AC-A01F-E7F1DC79E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95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9736D-FEE1-4702-A8F8-174A59AB67C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14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91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52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39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50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Желательно оговорить, что Узелковый ПОЛИАРТЕРИИТ синоним Узелкового ПЕРИАРТЕРИИТА, термина, более знакомого старшему поколению.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22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..</a:t>
            </a:r>
            <a:r>
              <a:rPr lang="ru-RU" dirty="0" err="1"/>
              <a:t>гипоинтенсивный</a:t>
            </a:r>
            <a:r>
              <a:rPr lang="ru-RU" dirty="0"/>
              <a:t> сигнал</a:t>
            </a:r>
            <a:r>
              <a:rPr lang="ru-RU" baseline="0" dirty="0"/>
              <a:t> или </a:t>
            </a:r>
            <a:r>
              <a:rPr lang="ru-RU" baseline="0" dirty="0" err="1"/>
              <a:t>гипоинтенсивное</a:t>
            </a:r>
            <a:r>
              <a:rPr lang="ru-RU" baseline="0" dirty="0"/>
              <a:t> образование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970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 (</a:t>
            </a:r>
            <a:r>
              <a:rPr lang="ru-RU" sz="1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коронал</a:t>
            </a:r>
            <a:r>
              <a:rPr lang="ru-RU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); В (</a:t>
            </a:r>
            <a:r>
              <a:rPr lang="ru-RU" sz="1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аксиал</a:t>
            </a:r>
            <a:r>
              <a:rPr lang="ru-RU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endParaRPr lang="ru-RU" sz="1200" b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41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470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559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..образования..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398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1345" y="179797"/>
            <a:ext cx="1560504" cy="113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6441" y="291945"/>
            <a:ext cx="6215106" cy="2338255"/>
          </a:xfrm>
        </p:spPr>
        <p:txBody>
          <a:bodyPr>
            <a:normAutofit/>
          </a:bodyPr>
          <a:lstStyle/>
          <a:p>
            <a:r>
              <a:rPr lang="ru-RU" sz="2900" b="1" dirty="0"/>
              <a:t>Спектр визуализации гранулематозных заболеваний брюшной полости и таза</a:t>
            </a:r>
            <a:br>
              <a:rPr lang="ru-RU" sz="2900" b="1" dirty="0"/>
            </a:br>
            <a:r>
              <a:rPr lang="ru-RU" sz="2900" b="1" dirty="0"/>
              <a:t>Часть 2</a:t>
            </a:r>
            <a:endParaRPr lang="ru-RU" sz="2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3075806"/>
            <a:ext cx="2719649" cy="1458466"/>
          </a:xfrm>
        </p:spPr>
        <p:txBody>
          <a:bodyPr>
            <a:normAutofit fontScale="77500" lnSpcReduction="20000"/>
          </a:bodyPr>
          <a:lstStyle/>
          <a:p>
            <a:pPr algn="r">
              <a:lnSpc>
                <a:spcPct val="110000"/>
              </a:lnSpc>
            </a:pPr>
            <a:r>
              <a:rPr lang="ru-RU" altLang="ru-RU" dirty="0">
                <a:solidFill>
                  <a:schemeClr val="tx1"/>
                </a:solidFill>
              </a:rPr>
              <a:t>Выполнил: </a:t>
            </a:r>
          </a:p>
          <a:p>
            <a:pPr algn="r">
              <a:lnSpc>
                <a:spcPct val="110000"/>
              </a:lnSpc>
            </a:pPr>
            <a:r>
              <a:rPr lang="ru-RU" altLang="ru-RU" dirty="0">
                <a:solidFill>
                  <a:schemeClr val="tx1"/>
                </a:solidFill>
              </a:rPr>
              <a:t>Ординатор кафедры лучевой диагностики ИПО</a:t>
            </a:r>
          </a:p>
          <a:p>
            <a:pPr algn="r"/>
            <a:r>
              <a:rPr lang="ru-RU" altLang="ru-RU" b="1" dirty="0">
                <a:solidFill>
                  <a:schemeClr val="tx1"/>
                </a:solidFill>
              </a:rPr>
              <a:t>Петров В.С.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"/>
            <a:ext cx="6858000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+mj-lt"/>
              </a:rPr>
              <a:t>ФГБОУ ВО </a:t>
            </a:r>
            <a:r>
              <a:rPr lang="ru-RU" dirty="0" err="1">
                <a:solidFill>
                  <a:schemeClr val="bg1"/>
                </a:solidFill>
                <a:latin typeface="+mj-lt"/>
              </a:rPr>
              <a:t>КрасГМУ</a:t>
            </a:r>
            <a:r>
              <a:rPr lang="ru-RU" dirty="0">
                <a:solidFill>
                  <a:schemeClr val="bg1"/>
                </a:solidFill>
                <a:latin typeface="+mj-lt"/>
              </a:rPr>
              <a:t> им. проф. В.Ф. Войно-Ясенецкого Минздрава РФ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Кафедра лучевой диагностики ИПО</a:t>
            </a:r>
            <a:endParaRPr lang="ru-RU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408520" y="4724951"/>
            <a:ext cx="222051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ru-RU" altLang="ru-RU" dirty="0"/>
              <a:t>Красноярск, 2024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0E55C10-04A7-4FFC-94B5-EB86621FED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97"/>
            <a:ext cx="1691680" cy="223028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A3BD36F-0EC7-4533-9A08-5E58BA794B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2911473"/>
            <a:ext cx="5737936" cy="170533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30E34AE-C616-FD3B-910E-2B8C394789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2952374"/>
            <a:ext cx="5737936" cy="17053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6287E-EB46-E592-B93E-45790596B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199" y="339502"/>
            <a:ext cx="8229600" cy="800100"/>
          </a:xfrm>
        </p:spPr>
        <p:txBody>
          <a:bodyPr/>
          <a:lstStyle/>
          <a:p>
            <a:pPr algn="ctr"/>
            <a:r>
              <a:rPr lang="ru-RU" dirty="0"/>
              <a:t>Саркоидоз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729B99-1FD5-2336-39DB-D718FB1C9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727304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Саркоидоз — системное гранулематозное заболевание неизвестной этиологии, с образованием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неказеозных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гранулем.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Чаще всего поражаются легкие, органы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жкт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почки.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 саркоидозе печени возникает портальная гипертензия и цирроз печени.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КТ: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узелки менее плотные по сравнению с паренхимой печени.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МРТ, Т1-; Т2-ВИ: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гипоинтенсивный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сигнал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мелких узелков. </a:t>
            </a: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МРТ Т2-ВИ: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гиперинтенсивный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сигнал более крупных гранулем.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Рентгеноскопия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ЖКТ: дефект наполнения </a:t>
            </a:r>
          </a:p>
        </p:txBody>
      </p:sp>
    </p:spTree>
    <p:extLst>
      <p:ext uri="{BB962C8B-B14F-4D97-AF65-F5344CB8AC3E}">
        <p14:creationId xmlns:p14="http://schemas.microsoft.com/office/powerpoint/2010/main" val="1927086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297FD-04F7-2D7B-762C-74BCCF2D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814" y="41151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КТ грудной клетки, брюшной полости. Саркоидоз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F1E5E-BFD0-43C5-3EFF-36E620E9A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05" y="2067694"/>
            <a:ext cx="4536504" cy="2101256"/>
          </a:xfrm>
        </p:spPr>
        <p:txBody>
          <a:bodyPr>
            <a:normAutofit/>
          </a:bodyPr>
          <a:lstStyle/>
          <a:p>
            <a:r>
              <a:rPr lang="ru-RU" sz="1800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А: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внутригрудная и медиастинальная лимфаденопатия (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стрелки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 </a:t>
            </a:r>
          </a:p>
          <a:p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B: </a:t>
            </a:r>
            <a:r>
              <a:rPr lang="ru-RU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ерибронховаскулярное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узловое образование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стрелка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имеет название «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alaxy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sign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»</a:t>
            </a:r>
            <a:endParaRPr lang="ru-RU" dirty="0"/>
          </a:p>
        </p:txBody>
      </p:sp>
      <p:pic>
        <p:nvPicPr>
          <p:cNvPr id="4" name="Рисунок 3" descr="Подтвержденный биопсией саркоидоз у 49-летней женщины.  А: КТ грудной клетки с контрастным усилением в корональной части показывает классический паттерн саркоидоза: внутригрудную и медиастинальную лимфаденопатию (стрелки).  B: Аксиальная КТ грудной клетки с контрастным усилением показывает перибронховаскулярную консолидацию с крошечными сателлитными узелками (стрелка) (так называемый признак «галактики»).  C: Аксиальная КТ брюшной полости с контрастным усилением показывает сливную лимфаденопатию (стрелки) в желудочно-печеночной и парааортальной областях.  D: Однократная турбо-спин-эхо МРТ брюшной полости с полуфурье-изображением в корональной части брюшной полости показывает спленомегалию с множественными гипоинтенсивными саркоидными гранулематозными узлами.">
            <a:extLst>
              <a:ext uri="{FF2B5EF4-FFF2-40B4-BE49-F238E27FC236}">
                <a16:creationId xmlns:a16="http://schemas.microsoft.com/office/drawing/2014/main" id="{46F78FA6-67C0-F653-25DF-E4B1509EB0C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55824"/>
          <a:stretch/>
        </p:blipFill>
        <p:spPr bwMode="auto">
          <a:xfrm>
            <a:off x="4866134" y="2067694"/>
            <a:ext cx="4277866" cy="169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992CA5-9D39-C413-D529-42B24AFD7009}"/>
              </a:ext>
            </a:extLst>
          </p:cNvPr>
          <p:cNvSpPr txBox="1"/>
          <p:nvPr/>
        </p:nvSpPr>
        <p:spPr>
          <a:xfrm>
            <a:off x="6104967" y="416895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Женщина, 49 лет</a:t>
            </a: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D84CF7-F4B2-C47C-BB05-CB23F8800AB9}"/>
              </a:ext>
            </a:extLst>
          </p:cNvPr>
          <p:cNvSpPr txBox="1"/>
          <p:nvPr/>
        </p:nvSpPr>
        <p:spPr>
          <a:xfrm>
            <a:off x="4866134" y="3891951"/>
            <a:ext cx="4142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Корональная плоскость                Аксиальная плоскость</a:t>
            </a:r>
          </a:p>
        </p:txBody>
      </p:sp>
    </p:spTree>
    <p:extLst>
      <p:ext uri="{BB962C8B-B14F-4D97-AF65-F5344CB8AC3E}">
        <p14:creationId xmlns:p14="http://schemas.microsoft.com/office/powerpoint/2010/main" val="1784410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4A8E6-A642-1E69-19F2-7EEF7F7F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217" y="512973"/>
            <a:ext cx="8229600" cy="8001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КТ; МРТ брюшной полости. Саркоидоз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09FE60-88D2-1844-86C9-78EDB45DA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3782"/>
            <a:ext cx="4114800" cy="3295256"/>
          </a:xfrm>
        </p:spPr>
        <p:txBody>
          <a:bodyPr>
            <a:normAutofit lnSpcReduction="10000"/>
          </a:bodyPr>
          <a:lstStyle/>
          <a:p>
            <a:r>
              <a:rPr lang="ru-RU" sz="1800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C:</a:t>
            </a:r>
            <a:r>
              <a:rPr lang="ru-RU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 брюшной полости с контрастным усилением: лимфаденопатия (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стрелки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парааортальной</a:t>
            </a:r>
            <a:r>
              <a:rPr lang="ru-RU" sz="18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области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 области желудочно-печеночной связки. </a:t>
            </a:r>
          </a:p>
          <a:p>
            <a:endParaRPr lang="ru-RU" sz="1800" i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800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МРТ брюшной полости: спленомегалия с множественными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гипоинтенсивными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саркоидными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гранулематозными узлами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Подтвержденный биопсией саркоидоз у 49-летней женщины.  А: КТ грудной клетки с контрастным усилением в корональной части показывает классический паттерн саркоидоза: внутригрудную и медиастинальную лимфаденопатию (стрелки).  B: Аксиальная КТ грудной клетки с контрастным усилением показывает перибронховаскулярную консолидацию с крошечными сателлитными узелками (стрелка) (так называемый признак «галактики»).  C: Аксиальная КТ брюшной полости с контрастным усилением показывает сливную лимфаденопатию (стрелки) в желудочно-печеночной и парааортальной областях.  D: Однократная турбо-спин-эхо МРТ брюшной полости с полуфурье-изображением в корональной части брюшной полости показывает спленомегалию с множественными гипоинтенсивными саркоидными гранулематозными узлами.">
            <a:extLst>
              <a:ext uri="{FF2B5EF4-FFF2-40B4-BE49-F238E27FC236}">
                <a16:creationId xmlns:a16="http://schemas.microsoft.com/office/drawing/2014/main" id="{CEE9F35C-BC58-894C-0C6E-48C18EBDCB2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44938"/>
          <a:stretch/>
        </p:blipFill>
        <p:spPr bwMode="auto">
          <a:xfrm>
            <a:off x="4752383" y="1663782"/>
            <a:ext cx="4391617" cy="216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E87928-39F0-31B2-1E64-592CFC300645}"/>
              </a:ext>
            </a:extLst>
          </p:cNvPr>
          <p:cNvSpPr txBox="1"/>
          <p:nvPr/>
        </p:nvSpPr>
        <p:spPr>
          <a:xfrm>
            <a:off x="6228184" y="4107588"/>
            <a:ext cx="262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Женщина, 49 лет</a:t>
            </a: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8FEC78-757A-8F9B-71DC-17819DB0538C}"/>
              </a:ext>
            </a:extLst>
          </p:cNvPr>
          <p:cNvSpPr txBox="1"/>
          <p:nvPr/>
        </p:nvSpPr>
        <p:spPr>
          <a:xfrm>
            <a:off x="4876938" y="3866082"/>
            <a:ext cx="4142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 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Аксиальная плоскость              Корональная плоскость</a:t>
            </a:r>
          </a:p>
        </p:txBody>
      </p:sp>
    </p:spTree>
    <p:extLst>
      <p:ext uri="{BB962C8B-B14F-4D97-AF65-F5344CB8AC3E}">
        <p14:creationId xmlns:p14="http://schemas.microsoft.com/office/powerpoint/2010/main" val="2278443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1C3D2-BEAF-66F3-D8F2-A2C881B75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00100"/>
          </a:xfrm>
        </p:spPr>
        <p:txBody>
          <a:bodyPr/>
          <a:lstStyle/>
          <a:p>
            <a:pPr algn="ctr"/>
            <a:r>
              <a:rPr lang="ru-RU" dirty="0"/>
              <a:t>Болезнь Крона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7BAE15-96D3-8ABE-AA0E-FF042E0F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9931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Болезнь Крона - хроническое воспалительное заболевание кишечника с трансмуральным характером поражения, преимущественно поражающее дистальную часть подвздошной и толстой кишки.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Стандартным методом исследования является колоноскопия.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методы исследования: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КТ –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энтерография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МР –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энтерография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помощью которых можно обнаружить </a:t>
            </a: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абсцессы, 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сужение просвета кишки </a:t>
            </a: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образование свищей</a:t>
            </a:r>
            <a: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50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C9069-CF35-79E5-C56B-F3405A55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07" y="55552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Ксантогранулематозный пиелонефрит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85A761-22A8-8A8D-5847-6DE16BA69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94332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Ксантогранулематозный пиелонефрит — заболевание с гнойно-деструктивными и пролиферативными процессами в почке с образованием гранулематозной ткани, что приводит к разрушению почечной паренхимы.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Возбудителями чаще всего являются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Proteus </a:t>
            </a:r>
            <a:r>
              <a:rPr lang="en" sz="2000" dirty="0" err="1">
                <a:latin typeface="Arial" panose="020B0604020202020204" pitchFamily="34" charset="0"/>
                <a:cs typeface="Arial" panose="020B0604020202020204" pitchFamily="34" charset="0"/>
              </a:rPr>
              <a:t>mirabillis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 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Escherichia coli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Почки увеличены в размерах, чашечки расширены, в почках конкремент, формируется пионефроз</a:t>
            </a:r>
          </a:p>
        </p:txBody>
      </p:sp>
    </p:spTree>
    <p:extLst>
      <p:ext uri="{BB962C8B-B14F-4D97-AF65-F5344CB8AC3E}">
        <p14:creationId xmlns:p14="http://schemas.microsoft.com/office/powerpoint/2010/main" val="3506067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86C85-7A1C-35AC-8EE8-AD485C21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6278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ru-RU" sz="2600" dirty="0"/>
              <a:t>КТ брюшной полости и таза. Ксантогранулематозный пиелонефрит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0FC705-1387-0BAD-C219-EEF789674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8" y="1216675"/>
            <a:ext cx="3888432" cy="3690178"/>
          </a:xfrm>
        </p:spPr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Конкремент в чашечках (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белый курсор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Расширенные чашечки  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7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белые *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</a:p>
          <a:p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Паранефральная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инфильтрация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желтая стрелка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со свищом (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белая стрелка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Абсцесс большой подвздошной мышцы слева (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желтая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*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 descr="На аксиальном КТ-изображении брюшной полости и таза с контрастным усилением у 46-летней женщины с ксантогранулематозным холециститом виден коралловидный конкремент.  На показанной части камня (стрелка) имеются выдутые чашечки (белый *) внутри увеличенной левой почки.  Вокруг обширные складки (оранжевая стрелка) с кожно-кожным свищом (белая стрелка), а в левых мышцах спины виден абсцесс (желтый *).">
            <a:extLst>
              <a:ext uri="{FF2B5EF4-FFF2-40B4-BE49-F238E27FC236}">
                <a16:creationId xmlns:a16="http://schemas.microsoft.com/office/drawing/2014/main" id="{0D6E4D7B-5CF2-C9A1-A529-282A793D38A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2779" y="1059582"/>
            <a:ext cx="4601221" cy="369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CDABAC-BDDC-2C87-82D5-AFBF15A0090F}"/>
              </a:ext>
            </a:extLst>
          </p:cNvPr>
          <p:cNvSpPr txBox="1"/>
          <p:nvPr/>
        </p:nvSpPr>
        <p:spPr>
          <a:xfrm>
            <a:off x="4755157" y="4752965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Аксиальная плоскость              женщина, 46 лет</a:t>
            </a:r>
          </a:p>
        </p:txBody>
      </p:sp>
    </p:spTree>
    <p:extLst>
      <p:ext uri="{BB962C8B-B14F-4D97-AF65-F5344CB8AC3E}">
        <p14:creationId xmlns:p14="http://schemas.microsoft.com/office/powerpoint/2010/main" val="1236016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1DEB9-5EE2-57C5-0731-6E0CE19C8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001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Ксантогранулематозный холецистит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09F5C-8504-99F3-0191-7DC4E6526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87132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Ксантогранулематозный холецистит - воспаление желчного пузыря, характерной особенностью которого является изъязвление слизистой оболочки с последующей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имбибицией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стенки желчью. 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Это приводит к агрессивной воспалительной реакции, происходит инфильтрация макрофагами, гигантскими многоядерными и пенистыми клетками с образованием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ксантом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УЗИ: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гипоэхогенные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образования(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3-20 мм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000" dirty="0"/>
              <a:t>представляющие собой абсцессы, </a:t>
            </a:r>
            <a:r>
              <a:rPr lang="ru-RU" sz="2000" dirty="0" err="1"/>
              <a:t>ксантогранулемы</a:t>
            </a:r>
            <a:r>
              <a:rPr lang="ru-RU" sz="2000" dirty="0"/>
              <a:t>.</a:t>
            </a:r>
          </a:p>
          <a:p>
            <a:r>
              <a:rPr lang="ru-RU" sz="2000" dirty="0"/>
              <a:t>Может наблюдаться </a:t>
            </a:r>
            <a:r>
              <a:rPr lang="ru-RU" sz="2000" dirty="0" err="1"/>
              <a:t>гиперэхогенный</a:t>
            </a:r>
            <a:r>
              <a:rPr lang="ru-RU" sz="2000" dirty="0"/>
              <a:t> сигнал </a:t>
            </a:r>
            <a:r>
              <a:rPr lang="ru-RU" sz="2000" dirty="0" err="1"/>
              <a:t>перивезикальной</a:t>
            </a:r>
            <a:r>
              <a:rPr lang="ru-RU" sz="2000" dirty="0"/>
              <a:t> клетчатки, что указывает на воспалительные изменения. </a:t>
            </a: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МРТ, Т1-ВИ: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гипоинтенсивный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сигнал образований. </a:t>
            </a: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МРТ, Т2-ВИ: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гиперинтенсивный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сигнал образований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00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FF1C6-9413-970C-9498-B0E8036EC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817" y="41151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КТ брюшной </a:t>
            </a:r>
            <a:r>
              <a:rPr lang="ru-RU" sz="2400" dirty="0" err="1"/>
              <a:t>полости.Корональная</a:t>
            </a:r>
            <a:r>
              <a:rPr lang="ru-RU" sz="2400" dirty="0"/>
              <a:t> плоскость. Ксантогранулематозный холецистит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9EF5FC-2D7D-DC77-7B85-E73979835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091" y="1211610"/>
            <a:ext cx="4031092" cy="3655296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Утолщенная стенка желчного пузыря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желтая стрелка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с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интрамуральными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узлами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прямые белые стрелки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). 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Слизистая оболочка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изогнутая стрелка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утолщена. 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Расширение желчных протоков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черная стрелка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4" name="Рисунок 3" descr="КТ-изображение брюшной полости и таза с корональным контрастированием у 56-летней женщины с ксантогранулематозным холециститом показывает заметно утолщенную стенку желчного пузыря (желтая стрелка) с интрамуральными узлами или полосами низкой плотности (прямые белые стрелки).  Слизистая оболочка (изогнутая стрелка) сплошная и увеличивается.  Также обратите внимание на связанное с этим расширение желчных протоков (черная стрелка).">
            <a:extLst>
              <a:ext uri="{FF2B5EF4-FFF2-40B4-BE49-F238E27FC236}">
                <a16:creationId xmlns:a16="http://schemas.microsoft.com/office/drawing/2014/main" id="{DD2AD3F5-56D4-A523-F3BB-92F26FE3AB9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11610"/>
            <a:ext cx="2971148" cy="352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2B51A7-E51B-EF08-B28B-00757652F2C2}"/>
              </a:ext>
            </a:extLst>
          </p:cNvPr>
          <p:cNvSpPr txBox="1"/>
          <p:nvPr/>
        </p:nvSpPr>
        <p:spPr>
          <a:xfrm>
            <a:off x="1763688" y="479619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Женщина, 56 лет</a:t>
            </a:r>
          </a:p>
        </p:txBody>
      </p:sp>
    </p:spTree>
    <p:extLst>
      <p:ext uri="{BB962C8B-B14F-4D97-AF65-F5344CB8AC3E}">
        <p14:creationId xmlns:p14="http://schemas.microsoft.com/office/powerpoint/2010/main" val="3388893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8763C-5824-7CAB-A927-9AEE9F68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494"/>
            <a:ext cx="8229600" cy="8001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Болезнь </a:t>
            </a:r>
            <a:r>
              <a:rPr lang="ru-RU" sz="3600" dirty="0" err="1"/>
              <a:t>Эрдгейма</a:t>
            </a:r>
            <a:r>
              <a:rPr lang="ru-RU" sz="3600" dirty="0"/>
              <a:t> - Честера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2FA1C2-A3C3-5E97-36CE-D87C7354C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7594"/>
            <a:ext cx="8229600" cy="3863308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Болезнь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Эрдгейма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– Честера (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БЭЧ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- это редкий ненаследственный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мультисистемный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нелангергансоклеточный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гистиоцитоз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характерный для лиц среднего и старшего возраста. 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Гистологически (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БЭЧ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характеризуется очаговым фиброзом с пенистой инфильтрацией гистиоцитов в соединительной ткани. 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Забрюшинный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ксантогранулематоз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характеризуется скоплением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гистиоцитарных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масс 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перинефральной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клетчатке, что может привести к обструкции мочеточников и почечной недостаточности.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Для оценки степени заболевания используют ПЭТ-КТ с ФДГ</a:t>
            </a:r>
          </a:p>
        </p:txBody>
      </p:sp>
    </p:spTree>
    <p:extLst>
      <p:ext uri="{BB962C8B-B14F-4D97-AF65-F5344CB8AC3E}">
        <p14:creationId xmlns:p14="http://schemas.microsoft.com/office/powerpoint/2010/main" val="1307466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10422-954E-E90E-0183-B9CA00D54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ПЭТ КТ, КТ брюшной полости. Аксиальная плоскость. Болезнь </a:t>
            </a:r>
            <a:r>
              <a:rPr lang="ru-RU" sz="2400" dirty="0" err="1"/>
              <a:t>Эрдгейма</a:t>
            </a:r>
            <a:r>
              <a:rPr lang="ru-RU" sz="2400" dirty="0"/>
              <a:t> - Честера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0DB84E-B331-6394-2264-68ECE463E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0860" y="1693077"/>
            <a:ext cx="3024336" cy="1886786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Выраженная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паранефральная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инфильтрация соединительной тканью (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стрелка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pic>
        <p:nvPicPr>
          <p:cNvPr id="4" name="Рисунок 3" descr="ДЭЗ у мужчины 65 лет.  Аксиальное ПЭТ-изображение брюшной полости с коррекцией затухания (слева) и соответствующее КТ-изображение с контрастным усилением (справа) демонстрируют выраженную ФДГ паранефральную инфильтрацию (стрелка), придающую почкам волосатый вид, что является патогномоничным визуализирующим признаком ЭКБ.">
            <a:extLst>
              <a:ext uri="{FF2B5EF4-FFF2-40B4-BE49-F238E27FC236}">
                <a16:creationId xmlns:a16="http://schemas.microsoft.com/office/drawing/2014/main" id="{2910F65D-1860-6872-28C7-C2EB61B5CC5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93076"/>
            <a:ext cx="5707618" cy="222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FD684D-6601-EB6B-E925-24D7F1ABA270}"/>
              </a:ext>
            </a:extLst>
          </p:cNvPr>
          <p:cNvSpPr txBox="1"/>
          <p:nvPr/>
        </p:nvSpPr>
        <p:spPr>
          <a:xfrm>
            <a:off x="2051720" y="432359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Мужчина, 65 лет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8BF15D-007E-C41C-96C2-6911BD8BD16C}"/>
              </a:ext>
            </a:extLst>
          </p:cNvPr>
          <p:cNvSpPr txBox="1"/>
          <p:nvPr/>
        </p:nvSpPr>
        <p:spPr>
          <a:xfrm>
            <a:off x="251520" y="3986964"/>
            <a:ext cx="5456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ПЭТ КТ                                          КТ</a:t>
            </a:r>
          </a:p>
        </p:txBody>
      </p:sp>
    </p:spTree>
    <p:extLst>
      <p:ext uri="{BB962C8B-B14F-4D97-AF65-F5344CB8AC3E}">
        <p14:creationId xmlns:p14="http://schemas.microsoft.com/office/powerpoint/2010/main" val="420540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B5486B-0736-9B3F-7FBF-FC3095FF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65" y="555526"/>
            <a:ext cx="8229600" cy="8001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Неинфекционные гранулематозные состояния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FC4744-11E8-4170-EB43-CD2B450E1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/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Гранулематозный васкулит — </a:t>
            </a:r>
            <a:r>
              <a:rPr lang="ru-RU" sz="20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заболевание, связанное с </a:t>
            </a:r>
            <a:r>
              <a:rPr lang="ru-RU" sz="2000" b="0" i="0" dirty="0" err="1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некротизирующим</a:t>
            </a:r>
            <a:r>
              <a:rPr lang="ru-RU" sz="20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гранулематозным воспалением кровеносных сосудов мелкого и среднего калибра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19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10418-E0FE-170B-7C7A-20D7C8B8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8001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Болезнь </a:t>
            </a:r>
            <a:r>
              <a:rPr lang="ru-RU" sz="3600" dirty="0" err="1"/>
              <a:t>Розаи</a:t>
            </a:r>
            <a:r>
              <a:rPr lang="ru-RU" sz="3600" dirty="0"/>
              <a:t> - </a:t>
            </a:r>
            <a:r>
              <a:rPr lang="ru-RU" sz="3600" dirty="0" err="1"/>
              <a:t>Дорфмана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7AEBA6-556F-5AE9-DF99-BDF50AB2E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7594"/>
            <a:ext cx="8229600" cy="386330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Болезнь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Розаи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Дорфмана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-  доброкачественный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нелангергансоклеточный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гистиоцитоз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 массивной лимфаденопатией, который обычно характерен для детей и молодых людей. 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Клинически болезнь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Розаи-Дорфмана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проявляется массивной безболезненной шейной лимфаденопатией, лихорадкой, повышением уровня СОЭ и анемией.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забрюшинном пространстве заболевание проявляется в виде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гистиоцитарной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инфильтрации жировой клетчатки, окружающей аорту, почки и мочеточники</a:t>
            </a:r>
          </a:p>
        </p:txBody>
      </p:sp>
    </p:spTree>
    <p:extLst>
      <p:ext uri="{BB962C8B-B14F-4D97-AF65-F5344CB8AC3E}">
        <p14:creationId xmlns:p14="http://schemas.microsoft.com/office/powerpoint/2010/main" val="578907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72324-DBC6-5182-9162-65EAFD0F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ru-RU" sz="2600" dirty="0"/>
              <a:t>КТ брюшной полости. Аксиальная плоскость. Болезнь </a:t>
            </a:r>
            <a:r>
              <a:rPr lang="ru-RU" sz="2600" dirty="0" err="1"/>
              <a:t>Розаи</a:t>
            </a:r>
            <a:r>
              <a:rPr lang="ru-RU" sz="2600" dirty="0"/>
              <a:t> - </a:t>
            </a:r>
            <a:r>
              <a:rPr lang="ru-RU" sz="2600" dirty="0" err="1"/>
              <a:t>Дорфмана</a:t>
            </a:r>
            <a:endParaRPr lang="ru-RU" sz="2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F5E674-A659-4F84-B0FF-9F3B5F18D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354801"/>
            <a:ext cx="3168352" cy="3583288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бразование, окружающее аорту (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белая стрелка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без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сужения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аорты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 </a:t>
            </a:r>
          </a:p>
          <a:p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Образования (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желтые стрелки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в подкожно-жировой клетчатке и в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воротах</a:t>
            </a:r>
            <a:r>
              <a:rPr lang="ru-RU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правой почки</a:t>
            </a:r>
            <a:endParaRPr lang="ru-RU" dirty="0"/>
          </a:p>
        </p:txBody>
      </p:sp>
      <p:pic>
        <p:nvPicPr>
          <p:cNvPr id="4" name="Рисунок 3" descr="Биопсия подтвердила экстранодальную болезнь Розаи-Дорфмана у двух пациентов.  (а) На аксиальных КТ-изображениях брюшной полости с контрастным усилением у 51-летней женщины видно образование, окружающее аорту по окружности (белая стрелка) без сужения.  Две другие массы (желтые стрелки) видны в подкожной жировой клетчатке и межполярной области правой почки.  (б) Трансаксиальные МР-изображения таза у 50-летнего мужчины показывают гипоинтенсивное Т2-спикулированное поражение (пунктирный контур) в мезоректальной жировой клетчатке (белая стрелка), примыкающей к прямой кишке (синяя стрелка), что демонстрирует сильное контрастное усиление.">
            <a:extLst>
              <a:ext uri="{FF2B5EF4-FFF2-40B4-BE49-F238E27FC236}">
                <a16:creationId xmlns:a16="http://schemas.microsoft.com/office/drawing/2014/main" id="{FC88B54F-AB3D-B458-6FCD-F43FB3F7401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8533" y="1347614"/>
            <a:ext cx="5625467" cy="288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2D48D9-0542-C3FF-9F39-1AAFE29F22F4}"/>
              </a:ext>
            </a:extLst>
          </p:cNvPr>
          <p:cNvSpPr txBox="1"/>
          <p:nvPr/>
        </p:nvSpPr>
        <p:spPr>
          <a:xfrm>
            <a:off x="5580112" y="4363857"/>
            <a:ext cx="2295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Женщина, 51 год</a:t>
            </a:r>
          </a:p>
        </p:txBody>
      </p:sp>
    </p:spTree>
    <p:extLst>
      <p:ext uri="{BB962C8B-B14F-4D97-AF65-F5344CB8AC3E}">
        <p14:creationId xmlns:p14="http://schemas.microsoft.com/office/powerpoint/2010/main" val="483944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2B29E-A84D-8374-0584-92A6235A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937"/>
            <a:ext cx="8229600" cy="8001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Ювенильная </a:t>
            </a:r>
            <a:r>
              <a:rPr lang="ru-RU" sz="3600" dirty="0" err="1"/>
              <a:t>ксантогранулема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A0F7B-0550-359E-690D-88D67CBF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94332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Ювенильная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ксантогранулема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— редкий доброкачественный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нелангергансоклеточный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гистиоцитоз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чаще встречается у детей.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Клинически ювенильная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ксантогранулема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проявляется в виде ограниченных кожных поражений, которые  спонтанно регрессируют через несколько лет. 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Менее распространено поражение ЖКТ, органов мочеполовой системы.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МРТ, Т1-ВИ с контрастированием: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гипоинтенсивный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сигнал образований</a:t>
            </a:r>
          </a:p>
        </p:txBody>
      </p:sp>
    </p:spTree>
    <p:extLst>
      <p:ext uri="{BB962C8B-B14F-4D97-AF65-F5344CB8AC3E}">
        <p14:creationId xmlns:p14="http://schemas.microsoft.com/office/powerpoint/2010/main" val="3642801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61C6C-DF0A-C8C7-5EA3-6BC3713F4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МРТ малого таза. Аксиальная плоскость. Ювенильная </a:t>
            </a:r>
            <a:r>
              <a:rPr lang="ru-RU" sz="2800" dirty="0" err="1"/>
              <a:t>ксантогранулема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8AA63-8DB0-EA61-9C32-653D7AB5D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0209" y="1761973"/>
            <a:ext cx="3384376" cy="2910413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бразование, имитирующее мягкотканую структуру (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стрелки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окружающее кавернозное и губчатое тело</a:t>
            </a:r>
          </a:p>
          <a:p>
            <a:endParaRPr lang="ru-RU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 descr="Подтвержденная биопсией ювенильная ксантогранулема у 3-месячного мальчика.  Аксиальные Т1-взвешенные МР-изображения без контрастного усиления (слева) и с усиленным гадолинием (справа) показывают окружное образование, напоминающее мягкую ткань, и утолщение кожи (стрелки), окружающие кавернозное и губчатое тело.  Эта масса имеет диффузное усиление на контрастном изображении.  Дерматоскопические и гистопатологические данные соответствовали ювенильной ксантогранулеме.">
            <a:extLst>
              <a:ext uri="{FF2B5EF4-FFF2-40B4-BE49-F238E27FC236}">
                <a16:creationId xmlns:a16="http://schemas.microsoft.com/office/drawing/2014/main" id="{825BAF7A-69AD-FB14-9B1F-3E331AFA1F8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2" y="1739406"/>
            <a:ext cx="5378771" cy="2484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7A8EB7-6699-AB2E-9690-928693DBBF40}"/>
              </a:ext>
            </a:extLst>
          </p:cNvPr>
          <p:cNvSpPr txBox="1"/>
          <p:nvPr/>
        </p:nvSpPr>
        <p:spPr>
          <a:xfrm>
            <a:off x="1763688" y="4562713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Мальчик, 3 месяца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1AAEC-B66C-33DD-5C35-8479670AF376}"/>
              </a:ext>
            </a:extLst>
          </p:cNvPr>
          <p:cNvSpPr txBox="1"/>
          <p:nvPr/>
        </p:nvSpPr>
        <p:spPr>
          <a:xfrm>
            <a:off x="196071" y="4239667"/>
            <a:ext cx="5218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Т1-ВИ                            Контрастное усиление </a:t>
            </a:r>
          </a:p>
        </p:txBody>
      </p:sp>
    </p:spTree>
    <p:extLst>
      <p:ext uri="{BB962C8B-B14F-4D97-AF65-F5344CB8AC3E}">
        <p14:creationId xmlns:p14="http://schemas.microsoft.com/office/powerpoint/2010/main" val="3131169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3EE4A-14F3-D367-9146-E94840CD6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3518"/>
            <a:ext cx="8229600" cy="800100"/>
          </a:xfrm>
        </p:spPr>
        <p:txBody>
          <a:bodyPr/>
          <a:lstStyle/>
          <a:p>
            <a:pPr algn="ctr"/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9B5F8F-64E5-48C0-61ED-27474BDAE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51128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Гранулематозные заболевания представляют собой клинически разнообразную группу состояний и могут имитировать различные заболевания. </a:t>
            </a:r>
          </a:p>
          <a:p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Зачастую трудно поставить диагноз только на основании гистологических данных. </a:t>
            </a:r>
          </a:p>
          <a:p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Таким образом, междисциплинарный подход с использованием различных методов визуализации помогает поставить соответствующий диагноз гранулематозного заболевания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23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59FA4-E344-A02F-91CA-C5B1A633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995686"/>
            <a:ext cx="8229600" cy="8001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9575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7D692-B52C-81C5-B5E7-587D345A7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11" y="236731"/>
            <a:ext cx="8229600" cy="8001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Неинфекционные гранулематозные состояния</a:t>
            </a:r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F7C64901-66C9-4B5C-371E-DE5F4B48F0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096360"/>
              </p:ext>
            </p:extLst>
          </p:nvPr>
        </p:nvGraphicFramePr>
        <p:xfrm>
          <a:off x="472689" y="1012969"/>
          <a:ext cx="8229600" cy="38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80848883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73098413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2792309"/>
                    </a:ext>
                  </a:extLst>
                </a:gridCol>
              </a:tblGrid>
              <a:tr h="37206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Васкулит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Клиническая информация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визуализации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812838"/>
                  </a:ext>
                </a:extLst>
              </a:tr>
              <a:tr h="1068094">
                <a:tc>
                  <a:txBody>
                    <a:bodyPr/>
                    <a:lstStyle/>
                    <a:p>
                      <a:r>
                        <a:rPr lang="ru-RU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Гигантоклеточный артериит (ГКА)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Встречается у пациентов исключительно старшего возраста.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Поражается чаще всего грудная и брюшная аорта и ее ветви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 и МРТ: утолщение стенки артерии, аневризма, стеноз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499817"/>
                  </a:ext>
                </a:extLst>
              </a:tr>
              <a:tr h="611966">
                <a:tc>
                  <a:txBody>
                    <a:bodyPr/>
                    <a:lstStyle/>
                    <a:p>
                      <a:r>
                        <a:rPr lang="ru-RU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Артериит </a:t>
                      </a:r>
                      <a:r>
                        <a:rPr lang="ru-RU" sz="1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Такаясу</a:t>
                      </a:r>
                      <a:endParaRPr lang="ru-RU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Встречается у женщин моложе 40 лет.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Ассиметричный пульс, злокачественная гипертензия, стенокардия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Окклюзия, аневризма, стеноз почечной артерии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192021"/>
                  </a:ext>
                </a:extLst>
              </a:tr>
              <a:tr h="746599">
                <a:tc>
                  <a:txBody>
                    <a:bodyPr/>
                    <a:lstStyle/>
                    <a:p>
                      <a:r>
                        <a:rPr lang="ru-RU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Узелковый </a:t>
                      </a:r>
                      <a:r>
                        <a:rPr lang="ru-RU" sz="1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полиартериит</a:t>
                      </a:r>
                      <a:endParaRPr lang="ru-RU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Встречается у мужчин старшего возраста, часто при гепатите В.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Поражение почечных артерий,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мезентериальных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сосудов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Микроаневризмы</a:t>
                      </a:r>
                      <a:endParaRPr lang="ru-RU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683961"/>
                  </a:ext>
                </a:extLst>
              </a:tr>
              <a:tr h="746599">
                <a:tc>
                  <a:txBody>
                    <a:bodyPr/>
                    <a:lstStyle/>
                    <a:p>
                      <a:r>
                        <a:rPr lang="ru-RU" sz="1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Гранулематоз</a:t>
                      </a:r>
                      <a:r>
                        <a:rPr lang="ru-RU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Вегенера</a:t>
                      </a:r>
                      <a:endParaRPr lang="ru-RU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Поражение сосудов верхних дыхательных путей,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мезентериальных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сосудов и сосудов почек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Окклюзия,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мезентериальный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тромбоз, спленомегалия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709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60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AC7B1-06E6-448B-425B-E3FF23F3E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37" y="212598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ru-RU" sz="2200" dirty="0"/>
              <a:t>Ксантогранулематозные процессы брюшной полости и таза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8C34523-A2B6-ABA7-99EE-22D7F05B00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846331"/>
              </p:ext>
            </p:extLst>
          </p:nvPr>
        </p:nvGraphicFramePr>
        <p:xfrm>
          <a:off x="457200" y="836176"/>
          <a:ext cx="8229600" cy="430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80848883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73098413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2792309"/>
                    </a:ext>
                  </a:extLst>
                </a:gridCol>
              </a:tblGrid>
              <a:tr h="37206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Заболевание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Клиническая информация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визуализации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812838"/>
                  </a:ext>
                </a:extLst>
              </a:tr>
              <a:tr h="1068094">
                <a:tc>
                  <a:txBody>
                    <a:bodyPr/>
                    <a:lstStyle/>
                    <a:p>
                      <a:r>
                        <a:rPr lang="ru-RU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Ксантогранулематозный холецистит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Неповрежденная слизистая оболочка отличает ксантогранулематозный холецистит от гангренозного холецистита и ЗНО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УЗИ: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гипоэхогенные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узелки в стенке желчного пузыря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МРТ: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Гипонтенсивность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узелков  в Т1-ВИ,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гиперинтенсивность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Т2-ВИ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499817"/>
                  </a:ext>
                </a:extLst>
              </a:tr>
              <a:tr h="611966">
                <a:tc>
                  <a:txBody>
                    <a:bodyPr/>
                    <a:lstStyle/>
                    <a:p>
                      <a:r>
                        <a:rPr lang="ru-RU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Ксантогранулематозный пиелонефрит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Возникает при мочекаменной болезни, обструкции, часто связано с </a:t>
                      </a:r>
                      <a:r>
                        <a:rPr lang="en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Proteus </a:t>
                      </a:r>
                      <a:r>
                        <a:rPr lang="en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mirabillis</a:t>
                      </a:r>
                      <a:r>
                        <a:rPr lang="en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 </a:t>
                      </a:r>
                      <a:r>
                        <a:rPr lang="en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Escherichia coli  </a:t>
                      </a:r>
                      <a:endParaRPr lang="ru-RU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КТ: Почки увеличены в размерах, чашечки расширены формируя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мультилокулярную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структуру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192021"/>
                  </a:ext>
                </a:extLst>
              </a:tr>
              <a:tr h="746599">
                <a:tc>
                  <a:txBody>
                    <a:bodyPr/>
                    <a:lstStyle/>
                    <a:p>
                      <a:r>
                        <a:rPr lang="ru-RU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Болезнь </a:t>
                      </a:r>
                      <a:r>
                        <a:rPr lang="ru-RU" sz="1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Эрдгейма</a:t>
                      </a:r>
                      <a:r>
                        <a:rPr lang="ru-RU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-Честера</a:t>
                      </a:r>
                    </a:p>
                    <a:p>
                      <a:endParaRPr lang="ru-RU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Мультисистемный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нелангергансоклеточный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гистиоцитоз</a:t>
                      </a:r>
                      <a:endParaRPr lang="ru-RU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Симметричное поражение мягких  тканей вокруг крупных сосудов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683961"/>
                  </a:ext>
                </a:extLst>
              </a:tr>
              <a:tr h="746599">
                <a:tc>
                  <a:txBody>
                    <a:bodyPr/>
                    <a:lstStyle/>
                    <a:p>
                      <a:r>
                        <a:rPr lang="ru-RU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Болезнь </a:t>
                      </a:r>
                      <a:r>
                        <a:rPr lang="ru-RU" sz="1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Розаи-Дорфмана</a:t>
                      </a:r>
                      <a:endParaRPr lang="ru-RU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Массивная безболезненная шейная лимфаденопатия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лимфоузлов, имитация метастатического поражения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709143"/>
                  </a:ext>
                </a:extLst>
              </a:tr>
              <a:tr h="746599">
                <a:tc>
                  <a:txBody>
                    <a:bodyPr/>
                    <a:lstStyle/>
                    <a:p>
                      <a:r>
                        <a:rPr lang="ru-RU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Ювенильная </a:t>
                      </a:r>
                      <a:r>
                        <a:rPr lang="ru-RU" sz="1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Ксантогранулема</a:t>
                      </a:r>
                      <a:endParaRPr lang="ru-RU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Редкий доброкачественный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нелангергансовоклеточный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гистиоцитоз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который поражает кожу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МРТ: </a:t>
                      </a:r>
                      <a:r>
                        <a:rPr lang="ru-RU" sz="11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гипоинтенсивные</a:t>
                      </a:r>
                      <a:r>
                        <a:rPr lang="ru-RU" sz="11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узлы в Т1-ВИ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021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B2BEA-D00E-F723-F239-E0AA6297F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00100"/>
          </a:xfrm>
        </p:spPr>
        <p:txBody>
          <a:bodyPr/>
          <a:lstStyle/>
          <a:p>
            <a:pPr algn="ctr"/>
            <a:r>
              <a:rPr lang="ru-RU" dirty="0"/>
              <a:t>Гигантоклеточный артериит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A1AFAB-5D96-33DD-A4F5-686D95364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727304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Гигантоклеточный артериит (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— хронический системный васкулит, характерен для пациентов старшего возраста.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ГКА чаще всего поражает грудную и брюшную аорту и ее ветви.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утолщение артериальной стенки, аневризма, стеноз</a:t>
            </a:r>
          </a:p>
        </p:txBody>
      </p:sp>
    </p:spTree>
    <p:extLst>
      <p:ext uri="{BB962C8B-B14F-4D97-AF65-F5344CB8AC3E}">
        <p14:creationId xmlns:p14="http://schemas.microsoft.com/office/powerpoint/2010/main" val="282866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651872-84E4-F708-CB22-C3EC7DC5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00100"/>
          </a:xfrm>
        </p:spPr>
        <p:txBody>
          <a:bodyPr/>
          <a:lstStyle/>
          <a:p>
            <a:pPr algn="ctr"/>
            <a:r>
              <a:rPr lang="ru-RU" dirty="0"/>
              <a:t>Артериит </a:t>
            </a:r>
            <a:r>
              <a:rPr lang="ru-RU" dirty="0" err="1"/>
              <a:t>Такаясу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44B5A1-2CBA-0215-1BEB-74C9ED4FC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96044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Артериит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Такаясу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— хронический гранулематозный васкулит неизвестной этиологии, чаще встречающийся у женщин моложе 40 лет.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заболевания характерны: асимметрия пульса, разные значения АД на конечностях, мышечная слабость и спастические боли в конечностях, симптомы пониженной перфузии головного мозга (например, преходящие нарушения зрения, транзиторная ишемические атаки, инфаркт мозга) и реноваскулярная гипертензия.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Воспалительная инфильтрация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приводит 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выраженному утолщению пораженной артерии с последующим стенозом и окклюзией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4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76A460-05B0-14CA-514A-9C82C991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00100"/>
          </a:xfrm>
        </p:spPr>
        <p:txBody>
          <a:bodyPr/>
          <a:lstStyle/>
          <a:p>
            <a:pPr algn="ctr"/>
            <a:r>
              <a:rPr lang="ru-RU" dirty="0"/>
              <a:t>Узелковый </a:t>
            </a:r>
            <a:r>
              <a:rPr lang="ru-RU" dirty="0" err="1"/>
              <a:t>полиартериит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875CDD-131C-34D5-18B0-58948A2C4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9602"/>
            <a:ext cx="8229600" cy="4003898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Узелковый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полиартериит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— системный идиопатический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некротизирующий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гранулематозный васкулит, чаще встречается у мужчин старшего возраста, нередко при наличии гепатита В, С.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Узелковый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полиартериит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поражает мышечные артерии среднего и мелкого калибра, что приводит к ишемии тканей. Наиболее часто поражаются почки, мышцы и ЖКТ.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данного заболевания характерны множественные небольшие (2-5 мм) аневризмы в местах ветвления артерий.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Лучевая диагностика: у больных могут быть обнаружены спонтанные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субкапсулярные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гематомы почек, гидронефроз, сегментарное утолщение стенки кишки. В некоторых случаях возникают фиброзные стриктуры, которые могут вызывать непроходимость кишечника </a:t>
            </a:r>
          </a:p>
        </p:txBody>
      </p:sp>
    </p:spTree>
    <p:extLst>
      <p:ext uri="{BB962C8B-B14F-4D97-AF65-F5344CB8AC3E}">
        <p14:creationId xmlns:p14="http://schemas.microsoft.com/office/powerpoint/2010/main" val="329055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9B8CA-D642-2DF3-F681-A3BAE4A1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00100"/>
          </a:xfrm>
        </p:spPr>
        <p:txBody>
          <a:bodyPr/>
          <a:lstStyle/>
          <a:p>
            <a:pPr algn="ctr"/>
            <a:r>
              <a:rPr lang="ru-RU" dirty="0" err="1"/>
              <a:t>Гранулематоз</a:t>
            </a:r>
            <a:r>
              <a:rPr lang="ru-RU" dirty="0"/>
              <a:t> </a:t>
            </a:r>
            <a:r>
              <a:rPr lang="ru-RU" dirty="0" err="1"/>
              <a:t>Вегенера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80436B-50BC-3001-983E-DD05A0D3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727304"/>
          </a:xfrm>
        </p:spPr>
        <p:txBody>
          <a:bodyPr>
            <a:normAutofit lnSpcReduction="10000"/>
          </a:bodyPr>
          <a:lstStyle/>
          <a:p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Гранулематоз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Вегенера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некротизирующий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полиангиит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 поражением сосудов малого и среднего калибра верхних и нижних дыхательных путей, органов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жкт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сочетании с гломерулонефритом.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 поражении кишечника вследствие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некротизирующего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воспаления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мезентериальных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сосудов возникает непроходимость, перфорация кишки, кровотечение.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почках наиболее часто развивается серповидный гломерулонефрит, с некрозом и тромбозом отдельных петель и больших сегментов клубочков 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999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8E07D-25FC-C0B6-F129-00D7068FB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КТ грудной клетки, брюшной полости и таза. </a:t>
            </a:r>
            <a:r>
              <a:rPr lang="ru-RU" sz="2000" dirty="0" err="1"/>
              <a:t>Некротизирующая</a:t>
            </a:r>
            <a:r>
              <a:rPr lang="ru-RU" sz="2000" dirty="0"/>
              <a:t> гранулема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18F6C1-D0B6-00C9-8E7F-433C89D71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3353" y="1059582"/>
            <a:ext cx="3240360" cy="3647284"/>
          </a:xfrm>
        </p:spPr>
        <p:txBody>
          <a:bodyPr>
            <a:noAutofit/>
          </a:bodyPr>
          <a:lstStyle/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Корональная плоскость: тромб воротной вены (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черная стрелка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) при внутривенном контрастировании</a:t>
            </a:r>
          </a:p>
          <a:p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Аксиальная плоскость: тромбоз селезеночной вены с инфарктом селезенки (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белая стрелка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Аксиальная плоскость: подвздошные лимфатические узлы (</a:t>
            </a:r>
            <a:r>
              <a:rPr lang="ru-RU" sz="1300" i="1" dirty="0">
                <a:latin typeface="Arial" panose="020B0604020202020204" pitchFamily="34" charset="0"/>
                <a:cs typeface="Arial" panose="020B0604020202020204" pitchFamily="34" charset="0"/>
              </a:rPr>
              <a:t>оранжевая стрелка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) и узелки в легких (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синяя стрелка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Аксиальная плоскость: гистологические данные подтвердили диагноз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гранулематоз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Вегенера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Некротизирующая гранулема и ГПА у 45-летней женщины с фульминантной печеночной недостаточностью, переведенной из сторонней больницы.  Корональные (вверху слева) и аксиальные (вверху справа, внизу слева и справа) КТ-изображения грудной клетки, брюшной полости и таза с внутривенным контрастным веществом показывают тромб воротной вены (черная стрелка) с преходящей разницей в печеночном затухании в паренхиме печени, как а также тромбоз селезеночной вены с инфарктом селезенки (белая стрелка).  Видны некротические лимфатические узлы подвздошной цепи (оранжевая стрелка) и рассеянные полостные узелки в легких (синяя стрелка), что позволило предположить первоначальный диагноз некротизирующего васкулита.  Гистопатологические данные подтвердили диагноз некротизирующей гранулемы, а дальнейшее обследование выявило ГПА.">
            <a:extLst>
              <a:ext uri="{FF2B5EF4-FFF2-40B4-BE49-F238E27FC236}">
                <a16:creationId xmlns:a16="http://schemas.microsoft.com/office/drawing/2014/main" id="{39867092-401B-888A-05C3-B1E041F08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71" y="1059582"/>
            <a:ext cx="5771021" cy="364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463420-318F-0C42-2CFB-B0C6F41D9813}"/>
              </a:ext>
            </a:extLst>
          </p:cNvPr>
          <p:cNvSpPr txBox="1"/>
          <p:nvPr/>
        </p:nvSpPr>
        <p:spPr>
          <a:xfrm>
            <a:off x="611560" y="4699873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Женщина, 45 лет, в анамнезе печеночная недостаточность</a:t>
            </a:r>
          </a:p>
        </p:txBody>
      </p:sp>
    </p:spTree>
    <p:extLst>
      <p:ext uri="{BB962C8B-B14F-4D97-AF65-F5344CB8AC3E}">
        <p14:creationId xmlns:p14="http://schemas.microsoft.com/office/powerpoint/2010/main" val="2161017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7548</TotalTime>
  <Words>1436</Words>
  <Application>Microsoft Macintosh PowerPoint</Application>
  <PresentationFormat>Экран (16:9)</PresentationFormat>
  <Paragraphs>199</Paragraphs>
  <Slides>25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Georgia</vt:lpstr>
      <vt:lpstr>Trebuchet MS</vt:lpstr>
      <vt:lpstr>Wingdings 2</vt:lpstr>
      <vt:lpstr>Городская</vt:lpstr>
      <vt:lpstr>Спектр визуализации гранулематозных заболеваний брюшной полости и таза Часть 2</vt:lpstr>
      <vt:lpstr>Неинфекционные гранулематозные состояния</vt:lpstr>
      <vt:lpstr>Неинфекционные гранулематозные состояния</vt:lpstr>
      <vt:lpstr>Ксантогранулематозные процессы брюшной полости и таза </vt:lpstr>
      <vt:lpstr>Гигантоклеточный артериит</vt:lpstr>
      <vt:lpstr>Артериит Такаясу</vt:lpstr>
      <vt:lpstr>Узелковый полиартериит</vt:lpstr>
      <vt:lpstr>Гранулематоз Вегенера</vt:lpstr>
      <vt:lpstr>КТ грудной клетки, брюшной полости и таза. Некротизирующая гранулема</vt:lpstr>
      <vt:lpstr>Саркоидоз</vt:lpstr>
      <vt:lpstr>КТ грудной клетки, брюшной полости. Саркоидоз</vt:lpstr>
      <vt:lpstr>КТ; МРТ брюшной полости. Саркоидоз</vt:lpstr>
      <vt:lpstr>Болезнь Крона</vt:lpstr>
      <vt:lpstr>Ксантогранулематозный пиелонефрит </vt:lpstr>
      <vt:lpstr>КТ брюшной полости и таза. Ксантогранулематозный пиелонефрит</vt:lpstr>
      <vt:lpstr>Ксантогранулематозный холецистит</vt:lpstr>
      <vt:lpstr>КТ брюшной полости.Корональная плоскость. Ксантогранулематозный холецистит</vt:lpstr>
      <vt:lpstr>Болезнь Эрдгейма - Честера</vt:lpstr>
      <vt:lpstr>ПЭТ КТ, КТ брюшной полости. Аксиальная плоскость. Болезнь Эрдгейма - Честера</vt:lpstr>
      <vt:lpstr>Болезнь Розаи - Дорфмана</vt:lpstr>
      <vt:lpstr>КТ брюшной полости. Аксиальная плоскость. Болезнь Розаи - Дорфмана</vt:lpstr>
      <vt:lpstr>Ювенильная ксантогранулема</vt:lpstr>
      <vt:lpstr>МРТ малого таза. Аксиальная плоскость. Ювенильная ксантогранулема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Дисплазия тазобедренного сустава (Врожденный вывих бедра): дети</dc:title>
  <dc:creator>Мокрецова М.Ю.</dc:creator>
  <cp:lastModifiedBy>Microsoft Office User</cp:lastModifiedBy>
  <cp:revision>447</cp:revision>
  <dcterms:created xsi:type="dcterms:W3CDTF">2023-04-04T07:59:05Z</dcterms:created>
  <dcterms:modified xsi:type="dcterms:W3CDTF">2024-03-07T07:09:34Z</dcterms:modified>
</cp:coreProperties>
</file>