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1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52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689A-D883-4399-B55E-480A4CD1927D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F48B-35C0-45B8-A559-5CD83067F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45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689A-D883-4399-B55E-480A4CD1927D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F48B-35C0-45B8-A559-5CD83067F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96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689A-D883-4399-B55E-480A4CD1927D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F48B-35C0-45B8-A559-5CD83067F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72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689A-D883-4399-B55E-480A4CD1927D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F48B-35C0-45B8-A559-5CD83067F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689A-D883-4399-B55E-480A4CD1927D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F48B-35C0-45B8-A559-5CD83067F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21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689A-D883-4399-B55E-480A4CD1927D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F48B-35C0-45B8-A559-5CD83067F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14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689A-D883-4399-B55E-480A4CD1927D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F48B-35C0-45B8-A559-5CD83067F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89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689A-D883-4399-B55E-480A4CD1927D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F48B-35C0-45B8-A559-5CD83067F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63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689A-D883-4399-B55E-480A4CD1927D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F48B-35C0-45B8-A559-5CD83067F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19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689A-D883-4399-B55E-480A4CD1927D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F48B-35C0-45B8-A559-5CD83067F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689A-D883-4399-B55E-480A4CD1927D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F48B-35C0-45B8-A559-5CD83067F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54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2689A-D883-4399-B55E-480A4CD1927D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2F48B-35C0-45B8-A559-5CD83067F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13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Врождённые срединные кисты </a:t>
            </a:r>
            <a:r>
              <a:rPr lang="ru-RU" dirty="0" smtClean="0"/>
              <a:t>шеи.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920692"/>
            <a:ext cx="9144000" cy="1655762"/>
          </a:xfrm>
        </p:spPr>
        <p:txBody>
          <a:bodyPr/>
          <a:lstStyle/>
          <a:p>
            <a:r>
              <a:rPr lang="ru-RU" dirty="0" smtClean="0"/>
              <a:t>Выполнила:</a:t>
            </a:r>
          </a:p>
          <a:p>
            <a:r>
              <a:rPr lang="ru-RU" dirty="0" err="1" smtClean="0"/>
              <a:t>Кауниетис</a:t>
            </a:r>
            <a:r>
              <a:rPr lang="ru-RU" dirty="0" smtClean="0"/>
              <a:t> Софья Максимовна</a:t>
            </a:r>
          </a:p>
          <a:p>
            <a:r>
              <a:rPr lang="ru-RU" dirty="0" smtClean="0"/>
              <a:t>Врач-ординатор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98072" y="397812"/>
            <a:ext cx="8395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424242"/>
                </a:solidFill>
                <a:effectLst/>
                <a:latin typeface="tahoma" panose="020B0604030504040204" pitchFamily="34" charset="0"/>
              </a:rPr>
              <a:t>ФГБОУ ВО </a:t>
            </a:r>
            <a:r>
              <a:rPr lang="ru-RU" b="0" i="0" dirty="0" err="1" smtClean="0">
                <a:solidFill>
                  <a:srgbClr val="424242"/>
                </a:solidFill>
                <a:effectLst/>
                <a:latin typeface="tahoma" panose="020B0604030504040204" pitchFamily="34" charset="0"/>
              </a:rPr>
              <a:t>КрасГМУ</a:t>
            </a:r>
            <a:r>
              <a:rPr lang="ru-RU" b="0" i="0" dirty="0" smtClean="0">
                <a:solidFill>
                  <a:srgbClr val="424242"/>
                </a:solidFill>
                <a:effectLst/>
                <a:latin typeface="tahoma" panose="020B0604030504040204" pitchFamily="34" charset="0"/>
              </a:rPr>
              <a:t> им. проф. В.Ф. </a:t>
            </a:r>
            <a:r>
              <a:rPr lang="ru-RU" b="0" i="0" dirty="0" err="1" smtClean="0">
                <a:solidFill>
                  <a:srgbClr val="424242"/>
                </a:solidFill>
                <a:effectLst/>
                <a:latin typeface="tahoma" panose="020B0604030504040204" pitchFamily="34" charset="0"/>
              </a:rPr>
              <a:t>Войно-Ясенецкого</a:t>
            </a:r>
            <a:r>
              <a:rPr lang="ru-RU" b="0" i="0" dirty="0" smtClean="0">
                <a:solidFill>
                  <a:srgbClr val="424242"/>
                </a:solidFill>
                <a:effectLst/>
                <a:latin typeface="tahoma" panose="020B0604030504040204" pitchFamily="34" charset="0"/>
              </a:rPr>
              <a:t> Минздрава России</a:t>
            </a:r>
          </a:p>
          <a:p>
            <a:r>
              <a:rPr lang="ru-RU" dirty="0"/>
              <a:t>Кафедра-клиника хирургической стоматологии и челюстно-лицевой хирургии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84619" y="5802517"/>
            <a:ext cx="315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 Красноярск,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305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Эхографическая</a:t>
            </a:r>
            <a:r>
              <a:rPr lang="ru-RU" dirty="0"/>
              <a:t> картина срединной </a:t>
            </a:r>
            <a:r>
              <a:rPr lang="ru-RU" dirty="0" smtClean="0"/>
              <a:t>кисты шеи</a:t>
            </a:r>
            <a:r>
              <a:rPr lang="ru-RU" dirty="0"/>
              <a:t> у пациента 6 лет.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927" y="1910260"/>
            <a:ext cx="6082145" cy="4716038"/>
          </a:xfrm>
        </p:spPr>
      </p:pic>
    </p:spTree>
    <p:extLst>
      <p:ext uri="{BB962C8B-B14F-4D97-AF65-F5344CB8AC3E}">
        <p14:creationId xmlns:p14="http://schemas.microsoft.com/office/powerpoint/2010/main" val="3117207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Диф.диагностика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Срединную кисту шеи дифференцируют от струмы языка, </a:t>
            </a:r>
            <a:r>
              <a:rPr lang="ru-RU" dirty="0" err="1"/>
              <a:t>дермоидной</a:t>
            </a:r>
            <a:r>
              <a:rPr lang="ru-RU" dirty="0"/>
              <a:t> кисты, лимфаденита, специфических воспалительных процессов и аденомы аномально расположенной щитовидной железы.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838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 кисты </a:t>
            </a:r>
            <a:r>
              <a:rPr lang="ru-RU" dirty="0" smtClean="0"/>
              <a:t>шеи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Хирургическое удаление кисты шеи показано </a:t>
            </a:r>
            <a:r>
              <a:rPr lang="ru-RU" dirty="0" smtClean="0"/>
              <a:t>при </a:t>
            </a:r>
            <a:r>
              <a:rPr lang="ru-RU" dirty="0"/>
              <a:t>срединных кистах любого размера в детском возрасте, а также при срединных кистах диаметром более </a:t>
            </a:r>
            <a:r>
              <a:rPr lang="ru-RU" dirty="0" smtClean="0"/>
              <a:t>1 см</a:t>
            </a:r>
            <a:r>
              <a:rPr lang="ru-RU" dirty="0"/>
              <a:t> у взрослых. Лечение кист шеи только оперативное. Для предупреждения рецидивов кисту иссекают вместе с капсулой. Операция выполняется под внутривенным наркозом. Хирург делает разрез над областью кисты, выделяет и удаляет ее вместе с оболочками. При хирургических вмешательствах по поводу срединной кисты необходимо также удалить часть подъязычной кости, через которую проходит тяж от опухолевидного образования. При операциях по поводу боковой кисты возможны затруднения из-за расположенных рядом сосудов и нервов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340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763" y="365125"/>
            <a:ext cx="8162474" cy="6113885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037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кисты шеи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зависимости от размеров кисту корня языка могут удалять как через разрез на коже, так и через рот. При нагноении кисты ее полное удаление не показано. Выполняется вскрытие и дренирование. Показанием к экстренной операции является наличие острого воспалительного процесса, особенно – при закрытии свища и формировании абсцесса. В последующем проводятся регулярные перевязки с промыванием полости кисты антисептическими препаратами, назначается противовоспалительная терапия. В некоторых случаях полость кисты рубцуется. Если этого не происходит, ее удаление производят не раньше, чем через 2-3 месяца после ликвидации воспаления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222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кисты шеи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пожилых больных при наличии тяжелых сопутствующих заболеваний выполняется аспирация содержимого кисты с последующим промыванием ее полости антисептическими препаратами. В остальных случаях этот метод не используется из-за недостаточной эффективности и высокого риска развития рецидивов.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86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12" y="1496291"/>
            <a:ext cx="10071775" cy="4138870"/>
          </a:xfrm>
        </p:spPr>
      </p:pic>
    </p:spTree>
    <p:extLst>
      <p:ext uri="{BB962C8B-B14F-4D97-AF65-F5344CB8AC3E}">
        <p14:creationId xmlns:p14="http://schemas.microsoft.com/office/powerpoint/2010/main" val="2323410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Пациентка 17 лет, после хирургического лечения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650" y="1870365"/>
            <a:ext cx="5460700" cy="4464122"/>
          </a:xfrm>
        </p:spPr>
      </p:pic>
    </p:spTree>
    <p:extLst>
      <p:ext uri="{BB962C8B-B14F-4D97-AF65-F5344CB8AC3E}">
        <p14:creationId xmlns:p14="http://schemas.microsoft.com/office/powerpoint/2010/main" val="2084645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i="1" dirty="0"/>
              <a:t>1. Заболевания, повреждения и опухоли челюстно-лицевой области/ под ред. </a:t>
            </a:r>
            <a:r>
              <a:rPr lang="ru-RU" i="1" dirty="0" err="1"/>
              <a:t>Иорданишвили</a:t>
            </a:r>
            <a:r>
              <a:rPr lang="ru-RU" i="1" dirty="0"/>
              <a:t> А.К. - 2007</a:t>
            </a:r>
          </a:p>
          <a:p>
            <a:pPr fontAlgn="base"/>
            <a:r>
              <a:rPr lang="ru-RU" i="1" dirty="0"/>
              <a:t>2. Клинико-морфологическая характеристика срединных, боковых кист и свищей шеи: автореферат диссертации/ Иванова С.В. - 2005</a:t>
            </a:r>
          </a:p>
          <a:p>
            <a:pPr fontAlgn="base"/>
            <a:r>
              <a:rPr lang="ru-RU" i="1" dirty="0"/>
              <a:t>3. Источники развития, клинико-морфологическая характеристика и принципы лечения срединных кист шеи/ Ткаченко П.И., Белоконь С.А., Старченко И.И., </a:t>
            </a:r>
            <a:r>
              <a:rPr lang="ru-RU" i="1" dirty="0" err="1"/>
              <a:t>Гуржий</a:t>
            </a:r>
            <a:r>
              <a:rPr lang="ru-RU" i="1" dirty="0"/>
              <a:t> Е.В.// Журнал Гродненского государственного медицинского университета - 2014 - №</a:t>
            </a:r>
            <a:r>
              <a:rPr lang="ru-RU" i="1" dirty="0" smtClean="0"/>
              <a:t>2</a:t>
            </a:r>
          </a:p>
          <a:p>
            <a:pPr fontAlgn="base"/>
            <a:r>
              <a:rPr lang="ru-RU" i="1" dirty="0" smtClean="0"/>
              <a:t>4.</a:t>
            </a:r>
            <a:r>
              <a:rPr lang="ru-RU" dirty="0"/>
              <a:t> Детская хирургическая стоматология и челюстно-лицевая хирургия: учебник 2008 г. 208 с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5. </a:t>
            </a:r>
            <a:r>
              <a:rPr lang="ru-RU" dirty="0"/>
              <a:t>Атлас заболеваний полости рта. 3-е издание Роберт П. </a:t>
            </a:r>
            <a:r>
              <a:rPr lang="ru-RU" dirty="0" err="1"/>
              <a:t>Лангле</a:t>
            </a:r>
            <a:r>
              <a:rPr lang="ru-RU" dirty="0"/>
              <a:t> </a:t>
            </a:r>
            <a:r>
              <a:rPr lang="ru-RU" dirty="0" err="1"/>
              <a:t>Крэйг</a:t>
            </a:r>
            <a:r>
              <a:rPr lang="ru-RU" dirty="0"/>
              <a:t> С. Миллер. Перевод с английского под ред. . 2008 г. </a:t>
            </a:r>
            <a:r>
              <a:rPr lang="ru-RU"/>
              <a:t>224 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81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</a:t>
            </a:r>
            <a:r>
              <a:rPr lang="ru-RU" dirty="0" smtClean="0"/>
              <a:t>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/>
              <a:t>Киста шеи – полое опухолевидное образование, располагающееся по передней или боковой поверхности шеи. Формируется при нарушениях на ранних стадиях эмбрионального развития. В некоторых случаях сочетается с врожденным свищом шеи. Иногда свищ образуется уже в детском или даже взрослом возрасте в результате нагноения кисты. Возможно перерождение кисты шеи в злокачественную опухоль. Лечение только хирургическое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Врожденная срединная киста шеи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056" y="1898073"/>
            <a:ext cx="5917887" cy="4598425"/>
          </a:xfrm>
        </p:spPr>
      </p:pic>
    </p:spTree>
    <p:extLst>
      <p:ext uri="{BB962C8B-B14F-4D97-AF65-F5344CB8AC3E}">
        <p14:creationId xmlns:p14="http://schemas.microsoft.com/office/powerpoint/2010/main" val="289671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Врожденная </a:t>
            </a:r>
            <a:r>
              <a:rPr lang="ru-RU" dirty="0"/>
              <a:t>киста шеи представляет собой полость между жаберными бороздами, которые в норме должны исчезать по мере развития плода. Она формируется при аномалии развития жаберных щелей на четвертой-шестой неделях беременности. Срединная киста образуется при перемещении зачатка щитовидной железы из места ее формирования на переднюю поверхность шеи по щитовидно-язычному протоку. Это происходит на шестой-седьмой неделях беременности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426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Врожденный свищ не является самостоятельной патологией и всегда сочетается с боковой или срединной кистой шеи. Выделяют два вида свищей: полные (с двумя выходными отверстиями: на коже и слизистой полости рта) и неполные (с одним отверстием, которое может располагаться как на коже, так и на слизистой).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411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055" y="692725"/>
            <a:ext cx="10515600" cy="4597545"/>
          </a:xfrm>
        </p:spPr>
        <p:txBody>
          <a:bodyPr/>
          <a:lstStyle/>
          <a:p>
            <a:r>
              <a:rPr lang="ru-RU" dirty="0"/>
              <a:t>Срединные кисты в </a:t>
            </a:r>
            <a:r>
              <a:rPr lang="ru-RU" dirty="0" smtClean="0"/>
              <a:t>челюстно-лицевой хирургии</a:t>
            </a:r>
            <a:r>
              <a:rPr lang="ru-RU" dirty="0"/>
              <a:t> составляют около 40% от всех кист шеи и располагаются на передней поверхности шеи, по средней линии.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355" y="2216727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32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осмотре выявляется плотное, безболезненное, четко отграниченное образование эластической консистенции диаметром до 2 см, не спаянное с кожей. Киста незначительно подвижна, спаяна с телом подъязычной кости, смещается при глотании. В ряде случаев опухолевидное образование располагается в корне языка. При этом язык приподнимается, возможны нарушения речи и глотания.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849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6910"/>
            <a:ext cx="10515600" cy="4639108"/>
          </a:xfrm>
        </p:spPr>
        <p:txBody>
          <a:bodyPr/>
          <a:lstStyle/>
          <a:p>
            <a:r>
              <a:rPr lang="ru-RU" dirty="0"/>
              <a:t>Срединные кисты нагнаиваются чаще боковых – примерно в 60% случаев. При инфицировании образование увеличивается в размере, становится болезненным. Окружающие ткани отекают, кожа краснеет. При вскрытии гнойника образуется свищ с устьем, расположенным на передней поверхности шеи, между щитовидным хрящом и подъязычной костью. Если свищ открывается в ротовую полость, его устье располагается на передней поверхности языка, на границе между его корнем и телом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424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Определить боковую кисту проще, чем срединную. Диагноз устанавливается после внешнего осмотра, изучения анамнеза. Подтвердить заболевание можно пункцией жидкости из полости и ее изучения. Дополнительно применяют методы исследования: УЗИ, зондирование, </a:t>
            </a:r>
            <a:r>
              <a:rPr lang="ru-RU" dirty="0" err="1"/>
              <a:t>фистулографию</a:t>
            </a:r>
            <a:r>
              <a:rPr lang="ru-RU" dirty="0"/>
              <a:t>.</a:t>
            </a:r>
          </a:p>
          <a:p>
            <a:r>
              <a:rPr lang="ru-RU" dirty="0"/>
              <a:t>При ультразвуковом исследовании можно </a:t>
            </a:r>
            <a:r>
              <a:rPr lang="ru-RU" dirty="0" err="1"/>
              <a:t>отдифференцировать</a:t>
            </a:r>
            <a:r>
              <a:rPr lang="ru-RU" dirty="0"/>
              <a:t> срединные опухоли от кистозных форм </a:t>
            </a:r>
            <a:r>
              <a:rPr lang="ru-RU" dirty="0" err="1"/>
              <a:t>лимфангиом</a:t>
            </a:r>
            <a:r>
              <a:rPr lang="ru-RU" dirty="0"/>
              <a:t>. На УЗИ определяют образования как объемные однокамерные полости с четкими контурами, заполненные жидкостью.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390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571</Words>
  <Application>Microsoft Office PowerPoint</Application>
  <PresentationFormat>Произвольный</PresentationFormat>
  <Paragraphs>37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Врождённые срединные кисты шеи.</vt:lpstr>
      <vt:lpstr>Общие сведения</vt:lpstr>
      <vt:lpstr>Врожденная срединная киста шеи</vt:lpstr>
      <vt:lpstr>Причины</vt:lpstr>
      <vt:lpstr>Причины</vt:lpstr>
      <vt:lpstr>Презентация PowerPoint</vt:lpstr>
      <vt:lpstr>Симптомы</vt:lpstr>
      <vt:lpstr>Презентация PowerPoint</vt:lpstr>
      <vt:lpstr>Диагностика</vt:lpstr>
      <vt:lpstr>Эхографическая картина срединной кисты шеи у пациента 6 лет.</vt:lpstr>
      <vt:lpstr>Диф.диагностика</vt:lpstr>
      <vt:lpstr>Лечение кисты шеи</vt:lpstr>
      <vt:lpstr>Презентация PowerPoint</vt:lpstr>
      <vt:lpstr>Лечение кисты шеи</vt:lpstr>
      <vt:lpstr>Лечение кисты шеи</vt:lpstr>
      <vt:lpstr>Презентация PowerPoint</vt:lpstr>
      <vt:lpstr>Пациентка 17 лет, после хирургического лечения</vt:lpstr>
      <vt:lpstr>Литература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Врождённые срединные кисты шеи.</dc:title>
  <dc:creator>ОЛЬГА</dc:creator>
  <cp:lastModifiedBy>1</cp:lastModifiedBy>
  <cp:revision>4</cp:revision>
  <dcterms:created xsi:type="dcterms:W3CDTF">2019-04-17T15:08:03Z</dcterms:created>
  <dcterms:modified xsi:type="dcterms:W3CDTF">2019-04-17T17:25:09Z</dcterms:modified>
</cp:coreProperties>
</file>