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9" r:id="rId11"/>
    <p:sldId id="286" r:id="rId12"/>
    <p:sldId id="287" r:id="rId13"/>
    <p:sldId id="288" r:id="rId14"/>
    <p:sldId id="290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5F5FF"/>
    <a:srgbClr val="CCEC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95389-055A-4AA2-945F-690FC99F3262}" type="datetimeFigureOut">
              <a:rPr lang="ru-RU" smtClean="0"/>
              <a:t>чт 21.05.20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92C45-1B58-414E-9397-AB8BECB1A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FB36C9-FFD2-466B-A7E6-1E7EA644D530}" type="datetimeFigureOut">
              <a:rPr lang="ru-RU" smtClean="0"/>
              <a:pPr/>
              <a:t>чт 21.05.20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0CE6B8-8457-479C-8F49-423272084A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9512" y="44624"/>
            <a:ext cx="8820472" cy="2286016"/>
          </a:xfrm>
        </p:spPr>
        <p:txBody>
          <a:bodyPr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   высшего  образования«Красноярский государственный медицинский университет имени профессора В.Ф. </a:t>
            </a:r>
            <a:r>
              <a:rPr lang="ru-RU" sz="16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Фармацевтический колледж </a:t>
            </a:r>
            <a:r>
              <a:rPr lang="ru-RU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9960818" cy="2140290"/>
          </a:xfrm>
        </p:spPr>
        <p:txBody>
          <a:bodyPr>
            <a:normAutofit fontScale="25000" lnSpcReduction="20000"/>
          </a:bodyPr>
          <a:lstStyle/>
          <a:p>
            <a:r>
              <a:rPr lang="ru-RU" sz="14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деятельности аптек в соответствии с требованиями надлежащей аптечной практики </a:t>
            </a:r>
            <a:r>
              <a:rPr lang="ru-RU" sz="14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145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27984" y="3933056"/>
            <a:ext cx="4968552" cy="33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Выполнила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Студентка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204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группы</a:t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Отделения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Фармация</a:t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Ковалева Екатерина Андреевна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Проверила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Тюльпанова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Марина Викторовна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Охрана труда и техника безопасности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5.1. В аптеке должны быть созданы условия для обеспечения охраны труда и техники безопасности.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5.2. Все работники аптеки должны быть обеспечены специальной и санитарной одеждой.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5.3. Персонал аптеки, привлекаемый к работе с приборами и оборудованием, должен пройти соответствующую подготовку и иметь удостоверения на право работы (с дистилляторами, автоклавами, сушильными шкафами, электроприборами, газовыми приборами, персональными компьютерами и другим оборудованием).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5.4. На всех рабочих местах должны находиться инструкции по технике безопасности, работе с аппаратами и приборами.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5.5. Весь персонал аптеки должен пройти необходимый инструктаж по технике безопасности и диспансеризацию.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Вся документация о проведении инструктажа и прохождении диспансеризации должна быть в аптеке в полном порядке.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5.6. В аптеке должны быть обеспечены условия для сохранности товарно - материальных ценностей и противопожарной безопасности. Для этого аптека должна быть оборудована соответствующей светозвуковой сигнализацией.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32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/>
              <a:t>Надлежащая аптечная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Согласно ст. 55 Федерального закона №61-ФЗ «Об обращении лекарственных средств» розничная торговля лекарственными препаратами осуществляется по правилам надлежащей аптечной практики (далее - НАП), утвержденным уполномоченным федеральным органом исполнительной власти.</a:t>
            </a:r>
          </a:p>
          <a:p>
            <a:pPr marL="0" indent="0">
              <a:buNone/>
            </a:pPr>
            <a:r>
              <a:rPr lang="ru-RU" dirty="0"/>
              <a:t>Рассмотрим подробнее правила НАП по следующим пунктам: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98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надлежащей аптечной практики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25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Нормативная документация утверждения надлежащей аптечной практики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28" y="1628800"/>
            <a:ext cx="86868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6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Санитарный режим аптечных организаций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86800" cy="52592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МИНИСТЕРСТВО ЗДРАВООХРАНЕНИЯ РОССИЙСКОЙ ФЕДЕРАЦИИ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ПРИКАЗ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 21 октября 1997 г. N 309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 УТВЕРЖДЕНИИ ИНСТРУКЦИИ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 САНИТАРНОМУ РЕЖИМУ АПТЕЧНЫХ ОРГАНИЗАЦИЙ (АПТЕК)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целях обеспечения санитарного режима аптечных организаций (аптек) и дальнейшего повышения качества лекарственных средств, изготовляемых в аптеках, приказываю: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Ввести в действие с 01.01.98 Инструкцию по санитарному режиму аптечных организаций (аптек) (Приложение).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Руководителям органов управления здравоохранением и фармацевтическими организациями в субъектах Российской Федерации обеспечить безусловное соблюдение в аптечных организациях (аптеках) санитарных и гигиенических требований данной Инструкции.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Центрам госсанэпиднадзора по субъектам Российской Федерации обеспечить контроль за соблюдением санитарного режима в аптечных организациях (аптеках).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Считать не действующим на территории Российской Федерации Приказ Министерства здравоохранения СССР от 30.04.85 N 581 "Об утверждении Инструкции по санитарному режиму аптек".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5. Контроль за исполнением настоящего Приказа возложить на заместителя министра </a:t>
            </a:r>
            <a:r>
              <a:rPr lang="ru-RU" dirty="0" err="1"/>
              <a:t>Вилькена</a:t>
            </a:r>
            <a:r>
              <a:rPr lang="ru-RU" dirty="0"/>
              <a:t> А.Е.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71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0"/>
            <a:ext cx="75009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28575"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spc="50" dirty="0" smtClean="0">
                <a:ln w="28575"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b="1" spc="50" dirty="0">
              <a:ln w="28575"/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Света\Desktop\1280318999.jpg"/>
          <p:cNvPicPr>
            <a:picLocks noChangeAspect="1" noChangeArrowheads="1"/>
          </p:cNvPicPr>
          <p:nvPr/>
        </p:nvPicPr>
        <p:blipFill>
          <a:blip r:embed="rId2" cstate="print"/>
          <a:srcRect l="4737" t="6316" r="6841" b="5262"/>
          <a:stretch>
            <a:fillRect/>
          </a:stretch>
        </p:blipFill>
        <p:spPr bwMode="auto">
          <a:xfrm>
            <a:off x="2627784" y="242088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требования, предъявляемые к Аптеке, обслуживающей население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556792"/>
            <a:ext cx="8821133" cy="52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1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/>
              <a:t> Общие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1.1. Аптека - учреждение здравоохранения, главной задачей которого является обеспечение населения и лечебно - профилактических учреждений лекарственными средствами и изделиями медицинского назначения.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1.2. Утратил силу. - Приказ Минздрава РФ от 28.07.99 N 294.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1.3. Минимальное количество отпускаемых аптекой по рецептам врачей и требованиям лечебно - профилактических учреждений лекарственных средств должно составлять не менее 5,0 тыс. единиц в год.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1.4. Минимальная площадь аптеки 90 кв. м. В дальнейшем с развитием аптеки ее площадь должна соответствовать объему и характеру выполняемой работы согласно действующим методическим документам Минздрава Российской Федерации.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34483"/>
            <a:ext cx="4740696" cy="2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9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58808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1.5. Внешнее оформление аптеки должно содержать: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вывеску с названием "Аптека" на национальном и русском языках и ее наименованием (номером, названием);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указание о часах работы, номер телефона;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адреса и телефоны дежурных и близлежащих аптек, лечебно - профилактических учреждений и частнопрактикующих врачей;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информацию о дополнительных услугах, оказываемых аптекой населению;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информацию об оказании первой доврачебной помощи населению.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Дежурная аптека должна иметь наружную сигнализацию.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1.6. В аптеке должны быть условия для оказания первой доврачебной помощи.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1.7. Вновь открываемые аптеки или аптеки, изменяющие свои функции, должны иметь проект технико - экономического обоснования и проект штатного расписания.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1.8. Для функционирования аптека обязана иметь: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разрешение органов государственного санитарного надзора;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заключение органов государственного пожарного надзора;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рекомендации органов здравоохранения о желаемом профиле деятельности аптеки;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сертификат </a:t>
            </a:r>
            <a:r>
              <a:rPr lang="ru-RU" dirty="0" err="1"/>
              <a:t>аккредитационной</a:t>
            </a:r>
            <a:r>
              <a:rPr lang="ru-RU" dirty="0"/>
              <a:t> комиссии;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лицензию.</a:t>
            </a:r>
          </a:p>
        </p:txBody>
      </p:sp>
    </p:spTree>
    <p:extLst>
      <p:ext uri="{BB962C8B-B14F-4D97-AF65-F5344CB8AC3E}">
        <p14:creationId xmlns:p14="http://schemas.microsoft.com/office/powerpoint/2010/main" val="15572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 Состав помещений и оснащение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802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2.1. В соответствии с планируемым объемом работы и характером производственной деятельности состав помещений и оснащение аптеки определяется с учетом рекомендаций Минздрава Российской Федерации и СНиП.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2.2. Минимальный состав помещений аптеки включает: торговый зал, помещение для приготовления лекарств, помещение для получения дистиллированной воды, моечную, кабинет заведующего, комнату персонала, помещение для хранения запасов лекарственных средств, туалет, гардеробную.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Обязательно наличие в аптеке водопровода, канализации, телефона, электричества, газа, печного отопления (при отсутствии других видов энергоресурсов).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2.3. Минимальный размер торгового зала - 20 кв. 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2.4. В торговом зале в зависимости от объема работы аптеки должны быть оборудованы рабочие места для приема рецептов, отпуска изготовленных и готовых лекарств по рецептам, отпуска лекарств и изделий медицинского назначения без рецептов.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аптеке с минимальным размером торгового зала может быть одно рабочее место.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2.5. Оплата стоимости лекарств населением должна проводиться через кассовый аппарат.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90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55272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2.6. Площадь помещения для приготовления лекарств должна быть не менее 15 кв. м и оснащена специальной аптечной мебелью, приборами, оборудованием для приготовления, смешения, фильтрования, расфасовки, </a:t>
            </a:r>
            <a:r>
              <a:rPr lang="ru-RU" dirty="0" err="1"/>
              <a:t>этикетирования</a:t>
            </a:r>
            <a:r>
              <a:rPr lang="ru-RU" dirty="0"/>
              <a:t>, упаковки и укупорки лекарств, сейфами (специальными шкафами) для хранения ядовитых и наркотических лекарственных средств, этилового спирта, </a:t>
            </a:r>
            <a:r>
              <a:rPr lang="ru-RU" dirty="0" err="1"/>
              <a:t>штанглазами</a:t>
            </a:r>
            <a:r>
              <a:rPr lang="ru-RU" dirty="0"/>
              <a:t>, средствами измерения веса, объема, уд. веса, реактивами для проведения химического контроля лекарств. В помещении для приготовления лекарств должны быть организованы рабочие места для приготовления и контроля качества лекарств.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зависимости от объема работы и увеличения площади ассистентской комнаты могут быть созданы специализированные рабочие места по изготовлению различных лекарственных форм.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2.7. Минимальная площадь помещения для получения дистиллированной воды - 5 кв. м. Оно должно быть оборудовано аппаратами для получения и емкостями для хранения дистиллированной воды в соответствии с действующими правилами по санитарному режиму аптек.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2.8. Минимальная площадь моечной комнаты - 5 кв. м. Ее оборудование должно обеспечивать выполнение требований по санитарному режиму аптек.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2.9. Площадь автоклавной - не менее 10 кв. 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2.10. Помещения для хранения запасов лекарственных средств и изделий медицинского назначения должны иметь минимальную площадь не менее - 36 кв. м и должны быть оснащены стеллажами, шкафами и другим необходимым оборудованием для обеспечения сохранности ядовитых, наркотических, сильнодействующих, огнеопасных, термолабильных и других лекарственных средств, лекарственного растительного сырья, изделий медицинского назначения в соответствии с их физико - химическими свойствами.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2.11. Комната персонала - не менее 8 кв. м и оборудована мебелью для приема пищи и отдыха сотрудников.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2.12. Площадь гардеробной должна обеспечивать хранение домашней и рабочей одежды в соответствии с требованиями по санитарному режиму аптек.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6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Производственная деятельность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84096" cy="5757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/>
              <a:t>3.1. По характеру производственной деятельности аптеки подразделяются на: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изготовляющие лекарственные средства по рецептам врачей и требованиям лечебно - профилактических учреждений и осуществляющие реализацию готовых лекарственных средств (производственная аптека);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осуществляющие реализацию готовых лекарственных средств населению и лечебно - профилактическим учреждениям (аптека готовых лекарств).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3.2. Обязательным для аптеки является наличие Государственной Фармакопеи, нормативно - технической документации, справочной литературы по вопросам технологии изготовления, контролю качества, условиям хранения, нормам отпуска лекарственных средств.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3.3. Производственная аптека для выполнения своей основной задачи должна иметь дополнительные помещения: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асептический блок для приготовления асептических и стерильных лекарственных форм;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автоклавную;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кабинет химика - аналитика;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помещение для получения </a:t>
            </a:r>
            <a:r>
              <a:rPr lang="ru-RU" sz="1100" dirty="0" err="1"/>
              <a:t>апирогенной</a:t>
            </a:r>
            <a:r>
              <a:rPr lang="ru-RU" sz="1100" dirty="0"/>
              <a:t> воды;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- помещения для хранения огнеопасных, термолабильных и других лекарственных средств, требующих особых условий хранения в соответствии с их физико - химическими свойствами.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Расположение производственных помещений должно исключать встречные потоки технологического процесса изготовления стерильных и нестерильных лекарственных средств.</a:t>
            </a:r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r>
              <a:rPr lang="ru-RU" sz="1100" dirty="0"/>
              <a:t>3.4. Организация рабочих мест должна обеспечивать соблюдение санитарных, фармацевтических требований, технологии изготовления лекарственных форм и контроля их качества.</a:t>
            </a:r>
          </a:p>
          <a:p>
            <a:pPr marL="0" indent="0"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94595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65253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/>
              <a:t>3.5. Проведение контроля качества лекарственных средств и дистиллированной воды регламентируется нормативными документами Минздрава Российской Федерации.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 производственных аптеках, осуществляющих изготовление глазных капель и стерильных лекарственных форм, должен производиться физико - химический и микробиологический контроль качества дистиллированной воды и лекарственных средств.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3.6. Для упаковки изготовленных лекарств аптека должна иметь упаковочный материал и стеклянную посуду, а также специальное оборудование для ее дезинфекции, мытья, сушки, стерилизации.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Оборудование, предназначенное для изготовления стерильных лекарственных форм, должно подвергаться </a:t>
            </a:r>
            <a:r>
              <a:rPr lang="ru-RU" dirty="0" err="1"/>
              <a:t>валидации</a:t>
            </a:r>
            <a:r>
              <a:rPr lang="ru-RU" dirty="0"/>
              <a:t> - подтверждению способности оборудования и вспомогательных систем в надежности работы с учетом допустимых отклонений.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3.7. В аптеке должны строго соблюдаться фармацевтические и санитарные требования.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Сотрудники аптеки, занятые изготовлением и контролем качества стерильных лекарственных средств, должны проходить аттестацию по оценке знаний и практических навыков в порядке, предусмотренном действующим законодательством.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3.8. Техническое и хозяйственное оснащение аптек должно осуществляться в соответствии с нормативными документами.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3.9. На все приборы, аппараты, имеющиеся в аптеке, должны быть технические паспорта, своевременно производиться их техническое обслуживание и ремонт.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3.10. Для выполнения основной задачи аптека должна иметь запас лекарственных средств, разрешенных к применению в Российской Федерации, включая жизненно важные лекарственные средства, по перечню, утвержденному Минздравом Российской Федерации.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 указанию местных органов здравоохранения отдельные аптеки должны иметь неснижаемый запас вакцин и сывороток.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0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Персонал аптеки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/>
              <a:t>4.1. Численность фармацевтического и вспомогательного персонала определяется аптекой самостоятельно и зависит от типа аптеки и объема ее работы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>
              <a:buNone/>
            </a:pPr>
            <a:r>
              <a:rPr lang="ru-RU" sz="2100" dirty="0"/>
              <a:t>4.2. Возглавлять аптеку должно лицо с фармацевтическим образованием и стажем работы не менее 5 лет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>
              <a:buNone/>
            </a:pPr>
            <a:r>
              <a:rPr lang="ru-RU" sz="2100" dirty="0"/>
              <a:t>4.3. Режим работы персонала должен обеспечить восстановление сил работающих, условия для отдыха.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500404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905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2458</TotalTime>
  <Words>1615</Words>
  <Application>Microsoft Office PowerPoint</Application>
  <PresentationFormat>Экран (4:3)</PresentationFormat>
  <Paragraphs>162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Федеральное государственное бюджетное образовательное учреждение    высшего  образования«Красноярский государственный медицинский университет имени профессора В.Ф. Войно-Ясенецкого» Министерства здравоохранения Российской Федерации      Фармацевтический колледж  </vt:lpstr>
      <vt:lpstr>Основные требования, предъявляемые к Аптеке, обслуживающей население</vt:lpstr>
      <vt:lpstr> Общие положения</vt:lpstr>
      <vt:lpstr>Презентация PowerPoint</vt:lpstr>
      <vt:lpstr> Состав помещений и оснащение аптеки</vt:lpstr>
      <vt:lpstr>Презентация PowerPoint</vt:lpstr>
      <vt:lpstr>Производственная деятельность аптеки</vt:lpstr>
      <vt:lpstr>Презентация PowerPoint</vt:lpstr>
      <vt:lpstr>Персонал аптеки</vt:lpstr>
      <vt:lpstr>Охрана труда и техника безопасности</vt:lpstr>
      <vt:lpstr>Надлежащая аптечная практика</vt:lpstr>
      <vt:lpstr>Правила надлежащей аптечной практики </vt:lpstr>
      <vt:lpstr>Нормативная документация утверждения надлежащей аптечной практики  </vt:lpstr>
      <vt:lpstr>Санитарный режим аптечных организаций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Фармацевтический колледж Отделение Фармация</dc:title>
  <dc:creator>Света</dc:creator>
  <cp:lastModifiedBy>Андрей</cp:lastModifiedBy>
  <cp:revision>205</cp:revision>
  <dcterms:created xsi:type="dcterms:W3CDTF">2016-04-25T10:27:11Z</dcterms:created>
  <dcterms:modified xsi:type="dcterms:W3CDTF">2020-05-21T07:33:26Z</dcterms:modified>
</cp:coreProperties>
</file>