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8" r:id="rId2"/>
    <p:sldId id="257" r:id="rId3"/>
    <p:sldId id="258" r:id="rId4"/>
    <p:sldId id="259" r:id="rId5"/>
    <p:sldId id="260" r:id="rId6"/>
    <p:sldId id="261" r:id="rId7"/>
    <p:sldId id="269" r:id="rId8"/>
    <p:sldId id="270" r:id="rId9"/>
    <p:sldId id="341" r:id="rId10"/>
    <p:sldId id="271" r:id="rId11"/>
    <p:sldId id="272" r:id="rId12"/>
    <p:sldId id="274" r:id="rId13"/>
    <p:sldId id="275" r:id="rId14"/>
    <p:sldId id="276" r:id="rId15"/>
    <p:sldId id="277" r:id="rId16"/>
    <p:sldId id="278" r:id="rId17"/>
    <p:sldId id="279" r:id="rId18"/>
    <p:sldId id="280" r:id="rId19"/>
    <p:sldId id="281" r:id="rId20"/>
    <p:sldId id="282" r:id="rId21"/>
    <p:sldId id="343" r:id="rId22"/>
    <p:sldId id="283" r:id="rId23"/>
    <p:sldId id="342" r:id="rId24"/>
    <p:sldId id="284" r:id="rId25"/>
    <p:sldId id="285" r:id="rId26"/>
    <p:sldId id="286" r:id="rId27"/>
    <p:sldId id="340"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44" r:id="rId47"/>
    <p:sldId id="305" r:id="rId48"/>
    <p:sldId id="306" r:id="rId49"/>
    <p:sldId id="307" r:id="rId50"/>
    <p:sldId id="345" r:id="rId51"/>
    <p:sldId id="308" r:id="rId52"/>
    <p:sldId id="309" r:id="rId53"/>
    <p:sldId id="310" r:id="rId54"/>
    <p:sldId id="311" r:id="rId55"/>
    <p:sldId id="312" r:id="rId56"/>
    <p:sldId id="346" r:id="rId57"/>
    <p:sldId id="313" r:id="rId58"/>
    <p:sldId id="347"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0" d="100"/>
          <a:sy n="70" d="100"/>
        </p:scale>
        <p:origin x="71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4C8993C-0266-45A5-803E-E95F01577E6B}" type="datetimeFigureOut">
              <a:rPr lang="ru-RU" smtClean="0"/>
              <a:pPr/>
              <a:t>04.07.2018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9C9976-9505-4080-814D-567EDF46CFC3}" type="slidenum">
              <a:rPr lang="ru-RU" smtClean="0"/>
              <a:pPr/>
              <a:t>‹#›</a:t>
            </a:fld>
            <a:endParaRPr lang="ru-RU"/>
          </a:p>
        </p:txBody>
      </p:sp>
    </p:spTree>
    <p:extLst>
      <p:ext uri="{BB962C8B-B14F-4D97-AF65-F5344CB8AC3E}">
        <p14:creationId xmlns:p14="http://schemas.microsoft.com/office/powerpoint/2010/main" val="978123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4C8993C-0266-45A5-803E-E95F01577E6B}" type="datetimeFigureOut">
              <a:rPr lang="ru-RU" smtClean="0"/>
              <a:pPr/>
              <a:t>04.07.2018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9C9976-9505-4080-814D-567EDF46CFC3}" type="slidenum">
              <a:rPr lang="ru-RU" smtClean="0"/>
              <a:pPr/>
              <a:t>‹#›</a:t>
            </a:fld>
            <a:endParaRPr lang="ru-RU"/>
          </a:p>
        </p:txBody>
      </p:sp>
    </p:spTree>
    <p:extLst>
      <p:ext uri="{BB962C8B-B14F-4D97-AF65-F5344CB8AC3E}">
        <p14:creationId xmlns:p14="http://schemas.microsoft.com/office/powerpoint/2010/main" val="3791325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4C8993C-0266-45A5-803E-E95F01577E6B}" type="datetimeFigureOut">
              <a:rPr lang="ru-RU" smtClean="0"/>
              <a:pPr/>
              <a:t>04.07.2018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9C9976-9505-4080-814D-567EDF46CFC3}" type="slidenum">
              <a:rPr lang="ru-RU" smtClean="0"/>
              <a:pPr/>
              <a:t>‹#›</a:t>
            </a:fld>
            <a:endParaRPr lang="ru-RU"/>
          </a:p>
        </p:txBody>
      </p:sp>
    </p:spTree>
    <p:extLst>
      <p:ext uri="{BB962C8B-B14F-4D97-AF65-F5344CB8AC3E}">
        <p14:creationId xmlns:p14="http://schemas.microsoft.com/office/powerpoint/2010/main" val="2427253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4C8993C-0266-45A5-803E-E95F01577E6B}" type="datetimeFigureOut">
              <a:rPr lang="ru-RU" smtClean="0"/>
              <a:pPr/>
              <a:t>04.07.2018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9C9976-9505-4080-814D-567EDF46CFC3}" type="slidenum">
              <a:rPr lang="ru-RU" smtClean="0"/>
              <a:pPr/>
              <a:t>‹#›</a:t>
            </a:fld>
            <a:endParaRPr lang="ru-RU"/>
          </a:p>
        </p:txBody>
      </p:sp>
    </p:spTree>
    <p:extLst>
      <p:ext uri="{BB962C8B-B14F-4D97-AF65-F5344CB8AC3E}">
        <p14:creationId xmlns:p14="http://schemas.microsoft.com/office/powerpoint/2010/main" val="2638906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4C8993C-0266-45A5-803E-E95F01577E6B}" type="datetimeFigureOut">
              <a:rPr lang="ru-RU" smtClean="0"/>
              <a:pPr/>
              <a:t>04.07.2018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9C9976-9505-4080-814D-567EDF46CFC3}" type="slidenum">
              <a:rPr lang="ru-RU" smtClean="0"/>
              <a:pPr/>
              <a:t>‹#›</a:t>
            </a:fld>
            <a:endParaRPr lang="ru-RU"/>
          </a:p>
        </p:txBody>
      </p:sp>
    </p:spTree>
    <p:extLst>
      <p:ext uri="{BB962C8B-B14F-4D97-AF65-F5344CB8AC3E}">
        <p14:creationId xmlns:p14="http://schemas.microsoft.com/office/powerpoint/2010/main" val="3603587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4C8993C-0266-45A5-803E-E95F01577E6B}" type="datetimeFigureOut">
              <a:rPr lang="ru-RU" smtClean="0"/>
              <a:pPr/>
              <a:t>04.07.2018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09C9976-9505-4080-814D-567EDF46CFC3}" type="slidenum">
              <a:rPr lang="ru-RU" smtClean="0"/>
              <a:pPr/>
              <a:t>‹#›</a:t>
            </a:fld>
            <a:endParaRPr lang="ru-RU"/>
          </a:p>
        </p:txBody>
      </p:sp>
    </p:spTree>
    <p:extLst>
      <p:ext uri="{BB962C8B-B14F-4D97-AF65-F5344CB8AC3E}">
        <p14:creationId xmlns:p14="http://schemas.microsoft.com/office/powerpoint/2010/main" val="1448612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4C8993C-0266-45A5-803E-E95F01577E6B}" type="datetimeFigureOut">
              <a:rPr lang="ru-RU" smtClean="0"/>
              <a:pPr/>
              <a:t>04.07.2018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09C9976-9505-4080-814D-567EDF46CFC3}" type="slidenum">
              <a:rPr lang="ru-RU" smtClean="0"/>
              <a:pPr/>
              <a:t>‹#›</a:t>
            </a:fld>
            <a:endParaRPr lang="ru-RU"/>
          </a:p>
        </p:txBody>
      </p:sp>
    </p:spTree>
    <p:extLst>
      <p:ext uri="{BB962C8B-B14F-4D97-AF65-F5344CB8AC3E}">
        <p14:creationId xmlns:p14="http://schemas.microsoft.com/office/powerpoint/2010/main" val="2483641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4C8993C-0266-45A5-803E-E95F01577E6B}" type="datetimeFigureOut">
              <a:rPr lang="ru-RU" smtClean="0"/>
              <a:pPr/>
              <a:t>04.07.2018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09C9976-9505-4080-814D-567EDF46CFC3}" type="slidenum">
              <a:rPr lang="ru-RU" smtClean="0"/>
              <a:pPr/>
              <a:t>‹#›</a:t>
            </a:fld>
            <a:endParaRPr lang="ru-RU"/>
          </a:p>
        </p:txBody>
      </p:sp>
    </p:spTree>
    <p:extLst>
      <p:ext uri="{BB962C8B-B14F-4D97-AF65-F5344CB8AC3E}">
        <p14:creationId xmlns:p14="http://schemas.microsoft.com/office/powerpoint/2010/main" val="3411860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4C8993C-0266-45A5-803E-E95F01577E6B}" type="datetimeFigureOut">
              <a:rPr lang="ru-RU" smtClean="0"/>
              <a:pPr/>
              <a:t>04.07.2018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09C9976-9505-4080-814D-567EDF46CFC3}" type="slidenum">
              <a:rPr lang="ru-RU" smtClean="0"/>
              <a:pPr/>
              <a:t>‹#›</a:t>
            </a:fld>
            <a:endParaRPr lang="ru-RU"/>
          </a:p>
        </p:txBody>
      </p:sp>
    </p:spTree>
    <p:extLst>
      <p:ext uri="{BB962C8B-B14F-4D97-AF65-F5344CB8AC3E}">
        <p14:creationId xmlns:p14="http://schemas.microsoft.com/office/powerpoint/2010/main" val="246094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4C8993C-0266-45A5-803E-E95F01577E6B}" type="datetimeFigureOut">
              <a:rPr lang="ru-RU" smtClean="0"/>
              <a:pPr/>
              <a:t>04.07.2018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09C9976-9505-4080-814D-567EDF46CFC3}" type="slidenum">
              <a:rPr lang="ru-RU" smtClean="0"/>
              <a:pPr/>
              <a:t>‹#›</a:t>
            </a:fld>
            <a:endParaRPr lang="ru-RU"/>
          </a:p>
        </p:txBody>
      </p:sp>
    </p:spTree>
    <p:extLst>
      <p:ext uri="{BB962C8B-B14F-4D97-AF65-F5344CB8AC3E}">
        <p14:creationId xmlns:p14="http://schemas.microsoft.com/office/powerpoint/2010/main" val="2030183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4C8993C-0266-45A5-803E-E95F01577E6B}" type="datetimeFigureOut">
              <a:rPr lang="ru-RU" smtClean="0"/>
              <a:pPr/>
              <a:t>04.07.2018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09C9976-9505-4080-814D-567EDF46CFC3}" type="slidenum">
              <a:rPr lang="ru-RU" smtClean="0"/>
              <a:pPr/>
              <a:t>‹#›</a:t>
            </a:fld>
            <a:endParaRPr lang="ru-RU"/>
          </a:p>
        </p:txBody>
      </p:sp>
    </p:spTree>
    <p:extLst>
      <p:ext uri="{BB962C8B-B14F-4D97-AF65-F5344CB8AC3E}">
        <p14:creationId xmlns:p14="http://schemas.microsoft.com/office/powerpoint/2010/main" val="3532409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C8993C-0266-45A5-803E-E95F01577E6B}" type="datetimeFigureOut">
              <a:rPr lang="ru-RU" smtClean="0"/>
              <a:pPr/>
              <a:t>04.07.2018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9C9976-9505-4080-814D-567EDF46CFC3}" type="slidenum">
              <a:rPr lang="ru-RU" smtClean="0"/>
              <a:pPr/>
              <a:t>‹#›</a:t>
            </a:fld>
            <a:endParaRPr lang="ru-RU"/>
          </a:p>
        </p:txBody>
      </p:sp>
    </p:spTree>
    <p:extLst>
      <p:ext uri="{BB962C8B-B14F-4D97-AF65-F5344CB8AC3E}">
        <p14:creationId xmlns:p14="http://schemas.microsoft.com/office/powerpoint/2010/main" val="1863520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55480" y="620688"/>
            <a:ext cx="7772400" cy="1152128"/>
          </a:xfrm>
        </p:spPr>
        <p:txBody>
          <a:bodyPr>
            <a:noAutofit/>
          </a:bodyPr>
          <a:lstStyle/>
          <a:p>
            <a:pPr algn="ctr"/>
            <a:r>
              <a:rPr lang="ru-RU" sz="1400" dirty="0">
                <a:solidFill>
                  <a:prstClr val="black"/>
                </a:solidFill>
                <a:latin typeface="Times New Roman" panose="02020603050405020304" pitchFamily="18" charset="0"/>
                <a:cs typeface="Times New Roman" panose="02020603050405020304" pitchFamily="18" charset="0"/>
              </a:rPr>
              <a:t>ФЕДЕРАЛЬНОЕ ГОСУДАРСТВЕННОЕ БЮДЖЕТНОЕ ОБРАЗОВАТЕЛЬНОЕ УЧРЕЖДЕНИЕ ВЫСШЕГО ОБРАЗОВАНИЯ</a:t>
            </a:r>
            <a:br>
              <a:rPr lang="ru-RU" sz="1400" dirty="0">
                <a:solidFill>
                  <a:prstClr val="black"/>
                </a:solidFill>
                <a:latin typeface="Times New Roman" panose="02020603050405020304" pitchFamily="18" charset="0"/>
                <a:cs typeface="Times New Roman" panose="02020603050405020304" pitchFamily="18" charset="0"/>
              </a:rPr>
            </a:br>
            <a:r>
              <a:rPr lang="ru-RU" sz="1400" dirty="0">
                <a:solidFill>
                  <a:prstClr val="black"/>
                </a:solidFill>
                <a:latin typeface="Times New Roman" panose="02020603050405020304" pitchFamily="18" charset="0"/>
                <a:cs typeface="Times New Roman" panose="02020603050405020304" pitchFamily="18" charset="0"/>
              </a:rPr>
              <a:t> «КРАСНОЯРСКИЙ ГОСУДАРСТВЕННЫЙ МЕДИЦИНСКИЙ УНИВЕРСИТЕТ ИМЕНИ ПРОФЕССОРА  В.Ф.ВОЙНО-ЯСЕНЕЦКОГО» МИНИСТЕРСТВА ЗДРАВООХРАНЕНИЯ РОССИЙСКОЙ ФЕДЕРАЦИИ</a:t>
            </a:r>
            <a:br>
              <a:rPr lang="ru-RU" sz="1400" dirty="0">
                <a:solidFill>
                  <a:prstClr val="black"/>
                </a:solidFill>
                <a:latin typeface="Times New Roman" panose="02020603050405020304" pitchFamily="18" charset="0"/>
                <a:cs typeface="Times New Roman" panose="02020603050405020304" pitchFamily="18" charset="0"/>
              </a:rPr>
            </a:br>
            <a:r>
              <a:rPr lang="ru-RU" sz="1400" dirty="0">
                <a:solidFill>
                  <a:prstClr val="black"/>
                </a:solidFill>
                <a:latin typeface="Times New Roman" panose="02020603050405020304" pitchFamily="18" charset="0"/>
                <a:cs typeface="Times New Roman" panose="02020603050405020304" pitchFamily="18" charset="0"/>
              </a:rPr>
              <a:t/>
            </a:r>
            <a:br>
              <a:rPr lang="ru-RU" sz="1400" dirty="0">
                <a:solidFill>
                  <a:prstClr val="black"/>
                </a:solidFill>
                <a:latin typeface="Times New Roman" panose="02020603050405020304" pitchFamily="18" charset="0"/>
                <a:cs typeface="Times New Roman" panose="02020603050405020304" pitchFamily="18" charset="0"/>
              </a:rPr>
            </a:br>
            <a:r>
              <a:rPr lang="ru-RU" sz="1400" dirty="0">
                <a:solidFill>
                  <a:prstClr val="black"/>
                </a:solidFill>
                <a:latin typeface="Times New Roman" panose="02020603050405020304" pitchFamily="18" charset="0"/>
                <a:cs typeface="Times New Roman" panose="02020603050405020304" pitchFamily="18" charset="0"/>
              </a:rPr>
              <a:t>ФАРМАЦЕВТИЧЕСКИЙ КОЛЛЕДЖ</a:t>
            </a:r>
            <a:endParaRPr lang="ru-RU" sz="1400" dirty="0"/>
          </a:p>
        </p:txBody>
      </p:sp>
      <p:sp>
        <p:nvSpPr>
          <p:cNvPr id="3" name="Подзаголовок 2"/>
          <p:cNvSpPr>
            <a:spLocks noGrp="1"/>
          </p:cNvSpPr>
          <p:nvPr>
            <p:ph type="subTitle" idx="1"/>
          </p:nvPr>
        </p:nvSpPr>
        <p:spPr>
          <a:xfrm>
            <a:off x="2063552" y="2636912"/>
            <a:ext cx="8064896" cy="3960440"/>
          </a:xfrm>
        </p:spPr>
        <p:txBody>
          <a:bodyPr>
            <a:normAutofit/>
          </a:bodyPr>
          <a:lstStyle/>
          <a:p>
            <a:r>
              <a:rPr lang="ru-RU" sz="2000" dirty="0">
                <a:solidFill>
                  <a:prstClr val="black"/>
                </a:solidFill>
                <a:latin typeface="Times New Roman" panose="02020603050405020304" pitchFamily="18" charset="0"/>
                <a:cs typeface="Times New Roman" panose="02020603050405020304" pitchFamily="18" charset="0"/>
              </a:rPr>
              <a:t>Лекция </a:t>
            </a:r>
            <a:r>
              <a:rPr lang="ru-RU" sz="2000" dirty="0" smtClean="0">
                <a:solidFill>
                  <a:prstClr val="black"/>
                </a:solidFill>
                <a:latin typeface="Times New Roman" panose="02020603050405020304" pitchFamily="18" charset="0"/>
                <a:cs typeface="Times New Roman" panose="02020603050405020304" pitchFamily="18" charset="0"/>
              </a:rPr>
              <a:t>№</a:t>
            </a:r>
            <a:r>
              <a:rPr lang="ru-RU" sz="2000" dirty="0">
                <a:solidFill>
                  <a:prstClr val="black"/>
                </a:solidFill>
                <a:latin typeface="Times New Roman" panose="02020603050405020304" pitchFamily="18" charset="0"/>
                <a:cs typeface="Times New Roman" panose="02020603050405020304" pitchFamily="18" charset="0"/>
              </a:rPr>
              <a:t>8</a:t>
            </a:r>
            <a:r>
              <a:rPr lang="ru-RU" sz="2000" dirty="0" smtClean="0">
                <a:solidFill>
                  <a:prstClr val="black"/>
                </a:solidFill>
                <a:latin typeface="Times New Roman" panose="02020603050405020304" pitchFamily="18" charset="0"/>
                <a:cs typeface="Times New Roman" panose="02020603050405020304" pitchFamily="18" charset="0"/>
              </a:rPr>
              <a:t> </a:t>
            </a:r>
            <a:endParaRPr lang="ru-RU" sz="2000" dirty="0">
              <a:solidFill>
                <a:prstClr val="black"/>
              </a:solidFill>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Тема: </a:t>
            </a:r>
            <a:r>
              <a:rPr lang="ru-RU" sz="2000" dirty="0">
                <a:latin typeface="Times New Roman" panose="02020603050405020304" pitchFamily="18" charset="0"/>
                <a:cs typeface="Times New Roman" panose="02020603050405020304" pitchFamily="18" charset="0"/>
              </a:rPr>
              <a:t>Государственная система охраны здоровья матери и </a:t>
            </a:r>
            <a:r>
              <a:rPr lang="ru-RU" sz="2000" dirty="0" smtClean="0">
                <a:latin typeface="Times New Roman" panose="02020603050405020304" pitchFamily="18" charset="0"/>
                <a:cs typeface="Times New Roman" panose="02020603050405020304" pitchFamily="18" charset="0"/>
              </a:rPr>
              <a:t>ребенка</a:t>
            </a:r>
            <a:r>
              <a:rPr lang="ru-RU" sz="2000" spc="1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endParaRPr lang="ru-RU" dirty="0">
              <a:solidFill>
                <a:prstClr val="black"/>
              </a:solidFill>
              <a:latin typeface="Times New Roman" panose="02020603050405020304" pitchFamily="18" charset="0"/>
              <a:cs typeface="Times New Roman" panose="02020603050405020304" pitchFamily="18" charset="0"/>
            </a:endParaRPr>
          </a:p>
          <a:p>
            <a:endParaRPr lang="ru-RU" dirty="0">
              <a:solidFill>
                <a:schemeClr val="tx1"/>
              </a:solidFill>
              <a:latin typeface="Times New Roman" pitchFamily="18" charset="0"/>
              <a:cs typeface="Times New Roman" pitchFamily="18" charset="0"/>
            </a:endParaRPr>
          </a:p>
          <a:p>
            <a:pPr>
              <a:spcBef>
                <a:spcPts val="0"/>
              </a:spcBef>
            </a:pPr>
            <a:r>
              <a:rPr lang="ru-RU" sz="1400" dirty="0">
                <a:solidFill>
                  <a:prstClr val="black"/>
                </a:solidFill>
                <a:latin typeface="Times New Roman" panose="02020603050405020304" pitchFamily="18" charset="0"/>
                <a:cs typeface="Times New Roman" panose="02020603050405020304" pitchFamily="18" charset="0"/>
              </a:rPr>
              <a:t>Для обучающихся по специальности</a:t>
            </a:r>
          </a:p>
          <a:p>
            <a:pPr>
              <a:spcBef>
                <a:spcPts val="0"/>
              </a:spcBef>
            </a:pPr>
            <a:r>
              <a:rPr lang="ru-RU" sz="1400" dirty="0">
                <a:solidFill>
                  <a:prstClr val="black"/>
                </a:solidFill>
                <a:latin typeface="Times New Roman" panose="02020603050405020304" pitchFamily="18" charset="0"/>
                <a:cs typeface="Times New Roman" panose="02020603050405020304" pitchFamily="18" charset="0"/>
              </a:rPr>
              <a:t>34.02.01-Сестринское дело</a:t>
            </a:r>
          </a:p>
          <a:p>
            <a:endParaRPr lang="ru-RU" sz="1400" dirty="0">
              <a:solidFill>
                <a:prstClr val="black"/>
              </a:solidFill>
              <a:latin typeface="Times New Roman" panose="02020603050405020304" pitchFamily="18" charset="0"/>
              <a:cs typeface="Times New Roman" panose="02020603050405020304" pitchFamily="18" charset="0"/>
            </a:endParaRPr>
          </a:p>
          <a:p>
            <a:r>
              <a:rPr lang="ru-RU" sz="1400" dirty="0" err="1">
                <a:solidFill>
                  <a:prstClr val="black"/>
                </a:solidFill>
                <a:latin typeface="Times New Roman" panose="02020603050405020304" pitchFamily="18" charset="0"/>
                <a:cs typeface="Times New Roman" panose="02020603050405020304" pitchFamily="18" charset="0"/>
              </a:rPr>
              <a:t>Корман</a:t>
            </a:r>
            <a:r>
              <a:rPr lang="ru-RU" sz="1400" dirty="0">
                <a:solidFill>
                  <a:prstClr val="black"/>
                </a:solidFill>
                <a:latin typeface="Times New Roman" panose="02020603050405020304" pitchFamily="18" charset="0"/>
                <a:cs typeface="Times New Roman" panose="02020603050405020304" pitchFamily="18" charset="0"/>
              </a:rPr>
              <a:t> Я.В.</a:t>
            </a:r>
          </a:p>
          <a:p>
            <a:endParaRPr lang="ru-RU" sz="1400" dirty="0">
              <a:solidFill>
                <a:prstClr val="black"/>
              </a:solidFill>
              <a:latin typeface="Times New Roman" panose="02020603050405020304" pitchFamily="18" charset="0"/>
              <a:cs typeface="Times New Roman" panose="02020603050405020304" pitchFamily="18" charset="0"/>
            </a:endParaRPr>
          </a:p>
          <a:p>
            <a:endParaRPr lang="ru-RU" sz="1400" dirty="0">
              <a:solidFill>
                <a:prstClr val="black"/>
              </a:solidFill>
              <a:latin typeface="Times New Roman" panose="02020603050405020304" pitchFamily="18" charset="0"/>
              <a:cs typeface="Times New Roman" panose="02020603050405020304" pitchFamily="18" charset="0"/>
            </a:endParaRPr>
          </a:p>
          <a:p>
            <a:r>
              <a:rPr lang="ru-RU" sz="1400" dirty="0">
                <a:solidFill>
                  <a:prstClr val="black"/>
                </a:solidFill>
                <a:latin typeface="Times New Roman" panose="02020603050405020304" pitchFamily="18" charset="0"/>
                <a:cs typeface="Times New Roman" panose="02020603050405020304" pitchFamily="18" charset="0"/>
              </a:rPr>
              <a:t>Красноярск 2018</a:t>
            </a:r>
          </a:p>
          <a:p>
            <a:pPr algn="ctr"/>
            <a:endParaRPr lang="ru-RU" dirty="0"/>
          </a:p>
        </p:txBody>
      </p:sp>
    </p:spTree>
    <p:extLst>
      <p:ext uri="{BB962C8B-B14F-4D97-AF65-F5344CB8AC3E}">
        <p14:creationId xmlns:p14="http://schemas.microsoft.com/office/powerpoint/2010/main" val="1241061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endParaRPr lang="ru-RU" sz="1200" b="0" i="0" u="none" strike="noStrike" baseline="0" dirty="0" smtClean="0">
              <a:solidFill>
                <a:srgbClr val="000000"/>
              </a:solidFill>
              <a:latin typeface="Times New Roman" panose="02020603050405020304" pitchFamily="18" charset="0"/>
            </a:endParaRPr>
          </a:p>
          <a:p>
            <a:pPr marL="0" indent="0">
              <a:buNone/>
            </a:pPr>
            <a:r>
              <a:rPr lang="ru-RU" sz="3200" b="1" i="0" u="none" strike="noStrike" baseline="0" dirty="0" smtClean="0">
                <a:latin typeface="Times New Roman" panose="02020603050405020304" pitchFamily="18" charset="0"/>
              </a:rPr>
              <a:t>От 08.06.2016 № 358 «Об утверждении методических рекомендаций по развитию сети медицинских организаций государственной системы здравоохранения и муниципальной системы здравоохранения», от 16.04.2012 № 366н "Об утверждении Порядка оказания педиатрической помощи". </a:t>
            </a:r>
            <a:endParaRPr lang="ru-RU" sz="3200" dirty="0"/>
          </a:p>
        </p:txBody>
      </p:sp>
    </p:spTree>
    <p:extLst>
      <p:ext uri="{BB962C8B-B14F-4D97-AF65-F5344CB8AC3E}">
        <p14:creationId xmlns:p14="http://schemas.microsoft.com/office/powerpoint/2010/main" val="14772829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06363"/>
            <a:ext cx="10515600" cy="1325563"/>
          </a:xfrm>
        </p:spPr>
        <p:txBody>
          <a:bodyPr>
            <a:normAutofit/>
          </a:bodyPr>
          <a:lstStyle/>
          <a:p>
            <a:pPr algn="ctr"/>
            <a:r>
              <a:rPr lang="ru-RU" sz="3200" b="1" dirty="0" smtClean="0">
                <a:latin typeface="Times New Roman" panose="02020603050405020304" pitchFamily="18" charset="0"/>
                <a:cs typeface="Times New Roman" panose="02020603050405020304" pitchFamily="18" charset="0"/>
              </a:rPr>
              <a:t>Женская консультация</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905301"/>
            <a:ext cx="11677650" cy="5219700"/>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ЗАДАЧИ ЖЕНСКОЙ КОНСУЛЬТАЦИИ :</a:t>
            </a:r>
          </a:p>
          <a:p>
            <a:pPr marL="0" indent="0">
              <a:buNone/>
            </a:pPr>
            <a:r>
              <a:rPr lang="ru-RU" sz="2400" dirty="0" smtClean="0">
                <a:latin typeface="Times New Roman" panose="02020603050405020304" pitchFamily="18" charset="0"/>
                <a:cs typeface="Times New Roman" panose="02020603050405020304" pitchFamily="18" charset="0"/>
              </a:rPr>
              <a:t>• Проведение профилактических мероприятий, направленных на предупреждение осложнений беременности, родов, послеродового периода, гинекологических заболеваний.</a:t>
            </a:r>
          </a:p>
          <a:p>
            <a:pPr marL="0" indent="0">
              <a:buNone/>
            </a:pPr>
            <a:r>
              <a:rPr lang="ru-RU" sz="2400" dirty="0" smtClean="0">
                <a:latin typeface="Times New Roman" panose="02020603050405020304" pitchFamily="18" charset="0"/>
                <a:cs typeface="Times New Roman" panose="02020603050405020304" pitchFamily="18" charset="0"/>
              </a:rPr>
              <a:t>•Оказание лечебной акушерско-гинекологической помощи прикрепленному населению в женской консультации и на дому.</a:t>
            </a:r>
          </a:p>
          <a:p>
            <a:pPr marL="0" indent="0">
              <a:buNone/>
            </a:pPr>
            <a:r>
              <a:rPr lang="ru-RU" sz="2400" dirty="0" smtClean="0">
                <a:latin typeface="Times New Roman" panose="02020603050405020304" pitchFamily="18" charset="0"/>
                <a:cs typeface="Times New Roman" panose="02020603050405020304" pitchFamily="18" charset="0"/>
              </a:rPr>
              <a:t>•Проведению работы по контрацепции и профилактике абортов. Внедрение в практику работы современных достижений по диагностике и лечению патологии беременности, заболеваемости родильниц и гинекологических болезней, новых организационных форм работы, способствующих снижению недоношенности беременности, материнской и перинатальной смертности.</a:t>
            </a:r>
          </a:p>
          <a:p>
            <a:pPr marL="0" indent="0">
              <a:buNone/>
            </a:pPr>
            <a:r>
              <a:rPr lang="ru-RU" sz="2400" dirty="0" smtClean="0">
                <a:latin typeface="Times New Roman" panose="02020603050405020304" pitchFamily="18" charset="0"/>
                <a:cs typeface="Times New Roman" panose="02020603050405020304" pitchFamily="18" charset="0"/>
              </a:rPr>
              <a:t>•Проведение гигиенического воспитания и обучения населения, формирование здорового образа жизни.</a:t>
            </a:r>
          </a:p>
          <a:p>
            <a:pPr marL="0" indent="0">
              <a:buNone/>
            </a:pPr>
            <a:r>
              <a:rPr lang="ru-RU" sz="2400" dirty="0" smtClean="0">
                <a:latin typeface="Times New Roman" panose="02020603050405020304" pitchFamily="18" charset="0"/>
                <a:cs typeface="Times New Roman" panose="02020603050405020304" pitchFamily="18" charset="0"/>
              </a:rPr>
              <a:t>•Обеспечение преемственности в обследовании и лечении беременных, родильниц и гинекологических больных с акушерско-гинекологическими стационарами и другими лечебно-профилактическими учреждениями.</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5319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77812"/>
            <a:ext cx="10515600" cy="1325563"/>
          </a:xfrm>
        </p:spPr>
        <p:txBody>
          <a:bodyPr>
            <a:normAutofit/>
          </a:bodyPr>
          <a:lstStyle/>
          <a:p>
            <a:pPr algn="ctr"/>
            <a:r>
              <a:rPr lang="ru-RU" sz="3200" b="1" dirty="0" smtClean="0">
                <a:latin typeface="Times New Roman" panose="02020603050405020304" pitchFamily="18" charset="0"/>
                <a:cs typeface="Times New Roman" panose="02020603050405020304" pitchFamily="18" charset="0"/>
              </a:rPr>
              <a:t>Перинатальные центры</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39656" y="829765"/>
            <a:ext cx="10515600" cy="4351338"/>
          </a:xfrm>
        </p:spPr>
        <p:txBody>
          <a:bodyPr>
            <a:normAutofit/>
          </a:bodyPr>
          <a:lstStyle/>
          <a:p>
            <a:pPr marL="0" indent="0">
              <a:buNone/>
            </a:pPr>
            <a:r>
              <a:rPr lang="ru-RU" sz="2400" dirty="0" smtClean="0">
                <a:latin typeface="Times New Roman" panose="02020603050405020304" pitchFamily="18" charset="0"/>
                <a:cs typeface="Times New Roman" panose="02020603050405020304" pitchFamily="18" charset="0"/>
              </a:rPr>
              <a:t>Последние годы в целях повышения эффективности и качества медицинской помощи беременным женщинам, роженицам, родильницам и новорожденным детям в Российской Федерации создаются перинатальные центры.</a:t>
            </a:r>
            <a:endParaRPr lang="ru-RU" sz="2400" dirty="0">
              <a:latin typeface="Times New Roman" panose="02020603050405020304" pitchFamily="18" charset="0"/>
              <a:cs typeface="Times New Roman" panose="02020603050405020304" pitchFamily="18" charset="0"/>
            </a:endParaRPr>
          </a:p>
        </p:txBody>
      </p:sp>
      <p:pic>
        <p:nvPicPr>
          <p:cNvPr id="2050" name="Picture 2" descr="C:\Users\Общага\Desktop\Алена презинтации 5 8\original_52c0813940c0886b7c8dd0ce_591d55d509990.jpg"/>
          <p:cNvPicPr>
            <a:picLocks noChangeAspect="1" noChangeArrowheads="1"/>
          </p:cNvPicPr>
          <p:nvPr/>
        </p:nvPicPr>
        <p:blipFill>
          <a:blip r:embed="rId2"/>
          <a:srcRect/>
          <a:stretch>
            <a:fillRect/>
          </a:stretch>
        </p:blipFill>
        <p:spPr bwMode="auto">
          <a:xfrm>
            <a:off x="-1" y="1990725"/>
            <a:ext cx="6843713" cy="4953000"/>
          </a:xfrm>
          <a:prstGeom prst="rect">
            <a:avLst/>
          </a:prstGeom>
          <a:noFill/>
        </p:spPr>
      </p:pic>
      <p:pic>
        <p:nvPicPr>
          <p:cNvPr id="4" name="Рисунок 3"/>
          <p:cNvPicPr>
            <a:picLocks noChangeAspect="1"/>
          </p:cNvPicPr>
          <p:nvPr/>
        </p:nvPicPr>
        <p:blipFill>
          <a:blip r:embed="rId3"/>
          <a:stretch>
            <a:fillRect/>
          </a:stretch>
        </p:blipFill>
        <p:spPr>
          <a:xfrm>
            <a:off x="7000876" y="2415736"/>
            <a:ext cx="4944184" cy="3872944"/>
          </a:xfrm>
          <a:prstGeom prst="rect">
            <a:avLst/>
          </a:prstGeom>
        </p:spPr>
      </p:pic>
    </p:spTree>
    <p:extLst>
      <p:ext uri="{BB962C8B-B14F-4D97-AF65-F5344CB8AC3E}">
        <p14:creationId xmlns:p14="http://schemas.microsoft.com/office/powerpoint/2010/main" val="31229428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06375"/>
            <a:ext cx="10515600" cy="1325563"/>
          </a:xfrm>
        </p:spPr>
        <p:txBody>
          <a:bodyPr>
            <a:normAutofit/>
          </a:bodyPr>
          <a:lstStyle/>
          <a:p>
            <a:pPr algn="ctr"/>
            <a:r>
              <a:rPr lang="ru-RU" sz="3200" b="1" dirty="0" smtClean="0">
                <a:latin typeface="Times New Roman" panose="02020603050405020304" pitchFamily="18" charset="0"/>
                <a:cs typeface="Times New Roman" panose="02020603050405020304" pitchFamily="18" charset="0"/>
              </a:rPr>
              <a:t>Основные задачи перинатальных центров:</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04503" y="861088"/>
            <a:ext cx="11530012" cy="5233988"/>
          </a:xfrm>
        </p:spPr>
        <p:txBody>
          <a:bodyPr>
            <a:normAutofit/>
          </a:bodyPr>
          <a:lstStyle/>
          <a:p>
            <a:pPr marL="0" indent="0">
              <a:buNone/>
            </a:pPr>
            <a:r>
              <a:rPr lang="ru-RU" sz="2000" dirty="0" smtClean="0">
                <a:latin typeface="Times New Roman" panose="02020603050405020304" pitchFamily="18" charset="0"/>
                <a:cs typeface="Times New Roman" panose="02020603050405020304" pitchFamily="18" charset="0"/>
              </a:rPr>
              <a:t>•</a:t>
            </a:r>
            <a:r>
              <a:rPr lang="ru-RU" sz="2400" dirty="0" smtClean="0">
                <a:latin typeface="Times New Roman" panose="02020603050405020304" pitchFamily="18" charset="0"/>
                <a:cs typeface="Times New Roman" panose="02020603050405020304" pitchFamily="18" charset="0"/>
              </a:rPr>
              <a:t>Оказание консультативно-диагностической, лечебной и реабилитационной помощи преимущественно наиболее тяжелому контингенту беременных женщин, рожениц, родильниц, новорожденных детей;</a:t>
            </a:r>
          </a:p>
          <a:p>
            <a:pPr marL="0" indent="0">
              <a:buNone/>
            </a:pPr>
            <a:r>
              <a:rPr lang="ru-RU" sz="2400" dirty="0" smtClean="0">
                <a:latin typeface="Times New Roman" panose="02020603050405020304" pitchFamily="18" charset="0"/>
                <a:cs typeface="Times New Roman" panose="02020603050405020304" pitchFamily="18" charset="0"/>
              </a:rPr>
              <a:t>• осуществление профилактики отдаленных последствий перинатальной патологии у детей (</a:t>
            </a:r>
            <a:r>
              <a:rPr lang="ru-RU" sz="2400" dirty="0" err="1" smtClean="0">
                <a:latin typeface="Times New Roman" panose="02020603050405020304" pitchFamily="18" charset="0"/>
                <a:cs typeface="Times New Roman" panose="02020603050405020304" pitchFamily="18" charset="0"/>
              </a:rPr>
              <a:t>ретинопатии</a:t>
            </a:r>
            <a:r>
              <a:rPr lang="ru-RU" sz="2400" dirty="0" smtClean="0">
                <a:latin typeface="Times New Roman" panose="02020603050405020304" pitchFamily="18" charset="0"/>
                <a:cs typeface="Times New Roman" panose="02020603050405020304" pitchFamily="18" charset="0"/>
              </a:rPr>
              <a:t> недоношенных, тугоухости с детства, детского церебрального паралича и др.);</a:t>
            </a:r>
          </a:p>
          <a:p>
            <a:pPr marL="0" indent="0">
              <a:buNone/>
            </a:pPr>
            <a:r>
              <a:rPr lang="ru-RU" sz="2400" dirty="0" smtClean="0">
                <a:latin typeface="Times New Roman" panose="02020603050405020304" pitchFamily="18" charset="0"/>
                <a:cs typeface="Times New Roman" panose="02020603050405020304" pitchFamily="18" charset="0"/>
              </a:rPr>
              <a:t>• обеспечение системы реабилитационных мероприятий и восстановительной терапии, медико-психологической и </a:t>
            </a:r>
            <a:r>
              <a:rPr lang="ru-RU" sz="2400" dirty="0" err="1" smtClean="0">
                <a:latin typeface="Times New Roman" panose="02020603050405020304" pitchFamily="18" charset="0"/>
                <a:cs typeface="Times New Roman" panose="02020603050405020304" pitchFamily="18" charset="0"/>
              </a:rPr>
              <a:t>социальноправовой</a:t>
            </a:r>
            <a:r>
              <a:rPr lang="ru-RU" sz="2400" dirty="0" smtClean="0">
                <a:latin typeface="Times New Roman" panose="02020603050405020304" pitchFamily="18" charset="0"/>
                <a:cs typeface="Times New Roman" panose="02020603050405020304" pitchFamily="18" charset="0"/>
              </a:rPr>
              <a:t> помощи женщинам и детям раннего возраста;</a:t>
            </a:r>
          </a:p>
          <a:p>
            <a:pPr marL="0" indent="0">
              <a:buNone/>
            </a:pPr>
            <a:r>
              <a:rPr lang="ru-RU" sz="2400" dirty="0" smtClean="0">
                <a:latin typeface="Times New Roman" panose="02020603050405020304" pitchFamily="18" charset="0"/>
                <a:cs typeface="Times New Roman" panose="02020603050405020304" pitchFamily="18" charset="0"/>
              </a:rPr>
              <a:t>• осуществление статистического мониторинга и анализа материнской, перинатальной, младенческой смертности;</a:t>
            </a:r>
          </a:p>
          <a:p>
            <a:pPr marL="0" indent="0">
              <a:buNone/>
            </a:pPr>
            <a:r>
              <a:rPr lang="ru-RU" sz="2400" dirty="0" smtClean="0">
                <a:latin typeface="Times New Roman" panose="02020603050405020304" pitchFamily="18" charset="0"/>
                <a:cs typeface="Times New Roman" panose="02020603050405020304" pitchFamily="18" charset="0"/>
              </a:rPr>
              <a:t>• организация информационного обеспечения населения и специалистов по вопросам перинатальной помощи, охраны репродуктивного здоровья и безопасного материнства.</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35051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34950"/>
            <a:ext cx="10515600" cy="1325563"/>
          </a:xfrm>
        </p:spPr>
        <p:txBody>
          <a:bodyPr>
            <a:normAutofit/>
          </a:bodyPr>
          <a:lstStyle/>
          <a:p>
            <a:pPr algn="ctr"/>
            <a:r>
              <a:rPr lang="ru-RU" sz="3200" b="1" dirty="0" smtClean="0">
                <a:latin typeface="Times New Roman" panose="02020603050405020304" pitchFamily="18" charset="0"/>
                <a:cs typeface="Times New Roman" panose="02020603050405020304" pitchFamily="18" charset="0"/>
              </a:rPr>
              <a:t>Статистика больничных учреждений</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14325" y="939800"/>
            <a:ext cx="11430000" cy="4351338"/>
          </a:xfrm>
        </p:spPr>
        <p:txBody>
          <a:bodyPr>
            <a:normAutofit/>
          </a:bodyPr>
          <a:lstStyle/>
          <a:p>
            <a:pPr marL="0" indent="0">
              <a:buNone/>
            </a:pPr>
            <a:r>
              <a:rPr lang="ru-RU" sz="2400" dirty="0" smtClean="0">
                <a:latin typeface="Times New Roman" panose="02020603050405020304" pitchFamily="18" charset="0"/>
                <a:cs typeface="Times New Roman" panose="02020603050405020304" pitchFamily="18" charset="0"/>
              </a:rPr>
              <a:t>Основные формы первичной учетной медицинской документации больничных учреждений:</a:t>
            </a:r>
          </a:p>
          <a:p>
            <a:pPr marL="0" indent="0">
              <a:buNone/>
            </a:pPr>
            <a:r>
              <a:rPr lang="ru-RU" sz="2400" dirty="0" smtClean="0">
                <a:latin typeface="Times New Roman" panose="02020603050405020304" pitchFamily="18" charset="0"/>
                <a:cs typeface="Times New Roman" panose="02020603050405020304" pitchFamily="18" charset="0"/>
              </a:rPr>
              <a:t>•Листок ежедневного учета движения больных и коечного фонда стационара круглосуточного пребывания, дневного стационара при больничном учреждении, ф. 007/у-02;</a:t>
            </a:r>
          </a:p>
          <a:p>
            <a:pPr marL="0" indent="0">
              <a:buNone/>
            </a:pPr>
            <a:r>
              <a:rPr lang="ru-RU" sz="2400" dirty="0" smtClean="0">
                <a:latin typeface="Times New Roman" panose="02020603050405020304" pitchFamily="18" charset="0"/>
                <a:cs typeface="Times New Roman" panose="02020603050405020304" pitchFamily="18" charset="0"/>
              </a:rPr>
              <a:t>• статистическая карта выбывшего из стационара круглосуточного пребывания, дневного стационара при больничном учреждении, дневного стационара при амбулаторно-поликлиническом учреждении, стационара на дому, ф. 066/у-02.</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23428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71463" y="-349250"/>
            <a:ext cx="11630025" cy="5811838"/>
          </a:xfrm>
        </p:spPr>
        <p:txBody>
          <a:bodyPr>
            <a:normAutofit fontScale="92500" lnSpcReduction="20000"/>
          </a:bodyPr>
          <a:lstStyle/>
          <a:p>
            <a:endParaRPr lang="ru-RU" sz="2900" b="0" i="0" u="none" strike="noStrike" baseline="0" dirty="0" smtClean="0">
              <a:solidFill>
                <a:srgbClr val="000000"/>
              </a:solidFill>
              <a:latin typeface="Times New Roman" panose="02020603050405020304" pitchFamily="18" charset="0"/>
              <a:cs typeface="Times New Roman" panose="02020603050405020304" pitchFamily="18" charset="0"/>
            </a:endParaRPr>
          </a:p>
          <a:p>
            <a:pPr marL="0" indent="0">
              <a:buNone/>
            </a:pPr>
            <a:endParaRPr lang="ru-RU" sz="2400" b="0" i="0" u="none" strike="noStrike" baseline="0" dirty="0" smtClean="0">
              <a:latin typeface="Times New Roman" panose="02020603050405020304" pitchFamily="18" charset="0"/>
              <a:cs typeface="Times New Roman" panose="02020603050405020304" pitchFamily="18" charset="0"/>
            </a:endParaRPr>
          </a:p>
          <a:p>
            <a:pPr marL="0" indent="0">
              <a:buNone/>
            </a:pPr>
            <a:r>
              <a:rPr lang="ru-RU" sz="2600" b="0" i="0" u="none" strike="noStrike" baseline="0" dirty="0" smtClean="0">
                <a:latin typeface="Times New Roman" panose="02020603050405020304" pitchFamily="18" charset="0"/>
                <a:cs typeface="Times New Roman" panose="02020603050405020304" pitchFamily="18" charset="0"/>
              </a:rPr>
              <a:t>•</a:t>
            </a:r>
            <a:r>
              <a:rPr lang="ru-RU" sz="2600" b="1" i="0" u="none" strike="noStrike" baseline="0" dirty="0" smtClean="0">
                <a:latin typeface="Times New Roman" panose="02020603050405020304" pitchFamily="18" charset="0"/>
                <a:cs typeface="Times New Roman" panose="02020603050405020304" pitchFamily="18" charset="0"/>
              </a:rPr>
              <a:t>Показатель обеспеченности населения </a:t>
            </a:r>
            <a:r>
              <a:rPr lang="ru-RU" sz="2600" b="0" i="0" u="none" strike="noStrike" baseline="0" dirty="0" smtClean="0">
                <a:latin typeface="Times New Roman" panose="02020603050405020304" pitchFamily="18" charset="0"/>
                <a:cs typeface="Times New Roman" panose="02020603050405020304" pitchFamily="18" charset="0"/>
              </a:rPr>
              <a:t>больничными койками наиболее общий при оценке удовлетворенности населения стационарной помощью. </a:t>
            </a:r>
          </a:p>
          <a:p>
            <a:pPr marL="0" indent="0">
              <a:buNone/>
            </a:pPr>
            <a:r>
              <a:rPr lang="ru-RU" sz="2600" b="0" i="0" u="none" strike="noStrike" baseline="0" dirty="0" smtClean="0">
                <a:latin typeface="Times New Roman" panose="02020603050405020304" pitchFamily="18" charset="0"/>
                <a:cs typeface="Times New Roman" panose="02020603050405020304" pitchFamily="18" charset="0"/>
              </a:rPr>
              <a:t>•</a:t>
            </a:r>
            <a:r>
              <a:rPr lang="ru-RU" sz="2600" b="1" i="0" u="none" strike="noStrike" baseline="0" dirty="0" smtClean="0">
                <a:latin typeface="Times New Roman" panose="02020603050405020304" pitchFamily="18" charset="0"/>
                <a:cs typeface="Times New Roman" panose="02020603050405020304" pitchFamily="18" charset="0"/>
              </a:rPr>
              <a:t>Показатель частоты (уровня) госпитализации </a:t>
            </a:r>
            <a:r>
              <a:rPr lang="ru-RU" sz="2600" b="0" i="0" u="none" strike="noStrike" baseline="0" dirty="0" smtClean="0">
                <a:latin typeface="Times New Roman" panose="02020603050405020304" pitchFamily="18" charset="0"/>
                <a:cs typeface="Times New Roman" panose="02020603050405020304" pitchFamily="18" charset="0"/>
              </a:rPr>
              <a:t>используется для анализа удовлетворенности населения в госпитализации и расчета нормативов потребности в стационарной помощи. Показатель рассчитывается по отдельным нозологическим формам и возрастно-половым группам больных. </a:t>
            </a:r>
          </a:p>
          <a:p>
            <a:pPr marL="0" indent="0">
              <a:buNone/>
            </a:pPr>
            <a:r>
              <a:rPr lang="ru-RU" sz="2600" b="0" i="0" u="none" strike="noStrike" baseline="0" dirty="0" smtClean="0">
                <a:latin typeface="Times New Roman" panose="02020603050405020304" pitchFamily="18" charset="0"/>
                <a:cs typeface="Times New Roman" panose="02020603050405020304" pitchFamily="18" charset="0"/>
              </a:rPr>
              <a:t>•</a:t>
            </a:r>
            <a:r>
              <a:rPr lang="ru-RU" sz="2600" b="1" i="0" u="none" strike="noStrike" baseline="0" dirty="0" smtClean="0">
                <a:latin typeface="Times New Roman" panose="02020603050405020304" pitchFamily="18" charset="0"/>
                <a:cs typeface="Times New Roman" panose="02020603050405020304" pitchFamily="18" charset="0"/>
              </a:rPr>
              <a:t>Показатель среднего числа дней занятости койки в году (функция больничной койки</a:t>
            </a:r>
            <a:r>
              <a:rPr lang="ru-RU" sz="2600" b="0" i="0" u="none" strike="noStrike" baseline="0" dirty="0" smtClean="0">
                <a:latin typeface="Times New Roman" panose="02020603050405020304" pitchFamily="18" charset="0"/>
                <a:cs typeface="Times New Roman" panose="02020603050405020304" pitchFamily="18" charset="0"/>
              </a:rPr>
              <a:t>) характеризует эффективность использования финансовых, материально-технических, кадровых и других ресурсов больничных учреждений. </a:t>
            </a:r>
          </a:p>
          <a:p>
            <a:pPr marL="0" indent="0">
              <a:buNone/>
            </a:pPr>
            <a:r>
              <a:rPr lang="ru-RU" sz="2600" b="0" i="0" u="none" strike="noStrike" baseline="0" dirty="0" smtClean="0">
                <a:latin typeface="Times New Roman" panose="02020603050405020304" pitchFamily="18" charset="0"/>
                <a:cs typeface="Times New Roman" panose="02020603050405020304" pitchFamily="18" charset="0"/>
              </a:rPr>
              <a:t>•Показатель средней длительности пребывания больного на койке - это отношение числа койко-дней, проведенных больными в стационаре, к числу пролеченных больных. </a:t>
            </a:r>
          </a:p>
          <a:p>
            <a:pPr marL="0" indent="0">
              <a:buNone/>
            </a:pPr>
            <a:r>
              <a:rPr lang="ru-RU" sz="2600" b="0" i="0" u="none" strike="noStrike" baseline="0" dirty="0" smtClean="0">
                <a:latin typeface="Times New Roman" panose="02020603050405020304" pitchFamily="18" charset="0"/>
                <a:cs typeface="Times New Roman" panose="02020603050405020304" pitchFamily="18" charset="0"/>
              </a:rPr>
              <a:t>•Показатель больничной летальности позволяет комплексно оценить уровень и качество организации лечебно-диагностической помощи в стационаре, использование современных медицинских технологий. </a:t>
            </a:r>
          </a:p>
          <a:p>
            <a:pPr marL="0" indent="0">
              <a:buNone/>
            </a:pPr>
            <a:endParaRPr lang="ru-RU" dirty="0"/>
          </a:p>
        </p:txBody>
      </p:sp>
    </p:spTree>
    <p:extLst>
      <p:ext uri="{BB962C8B-B14F-4D97-AF65-F5344CB8AC3E}">
        <p14:creationId xmlns:p14="http://schemas.microsoft.com/office/powerpoint/2010/main" val="37157008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21468" y="708025"/>
            <a:ext cx="11549063" cy="5811838"/>
          </a:xfrm>
        </p:spPr>
        <p:txBody>
          <a:bodyPr>
            <a:normAutofit/>
          </a:bodyPr>
          <a:lstStyle/>
          <a:p>
            <a:pPr marL="0" indent="0">
              <a:buNone/>
            </a:pPr>
            <a:r>
              <a:rPr lang="ru-RU" sz="2400" dirty="0" smtClean="0">
                <a:latin typeface="Times New Roman" panose="02020603050405020304" pitchFamily="18" charset="0"/>
                <a:cs typeface="Times New Roman" panose="02020603050405020304" pitchFamily="18" charset="0"/>
              </a:rPr>
              <a:t>•Показатели частоты оперативных пособий при родах (наложение щипцов, вакуум-экстракция, кесарево сечение, ручное отделение последа и другие). За последние 10 лет в родовспомогательных учреждениях Российской Федерации отмечается рост в 2 раза применения кесарева сечения в родах, уменьшение частоты наложения акушерских щипцов в 2 раза (рис. 10.5).</a:t>
            </a:r>
          </a:p>
          <a:p>
            <a:pPr marL="0" indent="0">
              <a:buNone/>
            </a:pPr>
            <a:r>
              <a:rPr lang="ru-RU" sz="2400" dirty="0" smtClean="0">
                <a:latin typeface="Times New Roman" panose="02020603050405020304" pitchFamily="18" charset="0"/>
                <a:cs typeface="Times New Roman" panose="02020603050405020304" pitchFamily="18" charset="0"/>
              </a:rPr>
              <a:t>•Важная характеристика для оценки применения современных медицинских технологий ведения родов - показатель частоты применения обезболивания при родах. Этот показатель в родильных домах Великого Новгорода в 2008 г. составил 800 на 1000 родов, что свидетельствует о возможности расширения анестезиологических пособий при ведении родов.</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86626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1325563"/>
          </a:xfrm>
        </p:spPr>
        <p:txBody>
          <a:bodyPr>
            <a:normAutofit/>
          </a:bodyPr>
          <a:lstStyle/>
          <a:p>
            <a:pPr algn="ctr"/>
            <a:r>
              <a:rPr lang="ru-RU" sz="3200" b="1" dirty="0" smtClean="0">
                <a:latin typeface="Times New Roman" panose="02020603050405020304" pitchFamily="18" charset="0"/>
                <a:cs typeface="Times New Roman" panose="02020603050405020304" pitchFamily="18" charset="0"/>
              </a:rPr>
              <a:t>Участковый принцип и диспансерный метод в организации медицинской помощи детям.</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95300" y="1325563"/>
            <a:ext cx="11334750" cy="4351338"/>
          </a:xfrm>
        </p:spPr>
        <p:txBody>
          <a:bodyPr>
            <a:normAutofit/>
          </a:bodyPr>
          <a:lstStyle/>
          <a:p>
            <a:pPr marL="0" indent="0">
              <a:buNone/>
            </a:pPr>
            <a:r>
              <a:rPr lang="ru-RU" sz="2400" dirty="0" smtClean="0">
                <a:latin typeface="Times New Roman" panose="02020603050405020304" pitchFamily="18" charset="0"/>
                <a:cs typeface="Times New Roman" panose="02020603050405020304" pitchFamily="18" charset="0"/>
              </a:rPr>
              <a:t>В малочисленных населенных пунктах первичная медико-санитарная помощь оказывается в соответствии с приказом Министерства здравоохранения Российской Федерации от 15 мая 2012 г. N543н (зарегистрирован Министерством юстиции Российской Федерации 27 июня 2012 г., регистрационный N 24726) с изменениями, внесенными приказами Министерства здравоохранения Российской Федерации от 23 июня 2015 г., N361н (зарегистрирован Министерством юстиции Российской Федерации 7 июля 2015 г., регистрационный N 37921) и от 30 сентября 2015 г. N683н (зарегистрирован Министерством юстиции Российской Федерации 24 ноября 2015 г., регистрационный N 39822).</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668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266700" y="365125"/>
            <a:ext cx="11463338" cy="55197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Первичная медико-санитарная помощь детскому населению оказывается в амбулаторных условиях и в условиях дневного стационара.</a:t>
            </a:r>
          </a:p>
          <a:p>
            <a:pPr marL="0" indent="0">
              <a:buNone/>
            </a:pPr>
            <a:r>
              <a:rPr lang="ru-RU" sz="2400" dirty="0" smtClean="0">
                <a:latin typeface="Times New Roman" panose="02020603050405020304" pitchFamily="18" charset="0"/>
                <a:cs typeface="Times New Roman" panose="02020603050405020304" pitchFamily="18" charset="0"/>
              </a:rPr>
              <a:t>В амбулаторных условиях медицинские организации оказывают помощь детскому населению в соответствии с тремя группами медицинских организаций:</a:t>
            </a:r>
          </a:p>
          <a:p>
            <a:pPr marL="0" indent="0">
              <a:buNone/>
            </a:pPr>
            <a:r>
              <a:rPr lang="ru-RU" sz="2400" b="1" dirty="0" smtClean="0">
                <a:latin typeface="Times New Roman" panose="02020603050405020304" pitchFamily="18" charset="0"/>
                <a:cs typeface="Times New Roman" panose="02020603050405020304" pitchFamily="18" charset="0"/>
              </a:rPr>
              <a:t>Первая группа </a:t>
            </a:r>
            <a:r>
              <a:rPr lang="ru-RU" sz="2400" dirty="0" smtClean="0">
                <a:latin typeface="Times New Roman" panose="02020603050405020304" pitchFamily="18" charset="0"/>
                <a:cs typeface="Times New Roman" panose="02020603050405020304" pitchFamily="18" charset="0"/>
              </a:rPr>
              <a:t>- поликлиники, поликлинические отделения при центральных районных больницах и районных больницах, оказывающие преимущественно первичную медико-санитарную помощь детям.</a:t>
            </a:r>
          </a:p>
          <a:p>
            <a:pPr marL="0" indent="0">
              <a:buNone/>
            </a:pPr>
            <a:r>
              <a:rPr lang="ru-RU" sz="2400" b="1" dirty="0" smtClean="0">
                <a:latin typeface="Times New Roman" panose="02020603050405020304" pitchFamily="18" charset="0"/>
                <a:cs typeface="Times New Roman" panose="02020603050405020304" pitchFamily="18" charset="0"/>
              </a:rPr>
              <a:t>Вторая группа </a:t>
            </a:r>
            <a:r>
              <a:rPr lang="ru-RU" sz="2400" dirty="0" smtClean="0">
                <a:latin typeface="Times New Roman" panose="02020603050405020304" pitchFamily="18" charset="0"/>
                <a:cs typeface="Times New Roman" panose="02020603050405020304" pitchFamily="18" charset="0"/>
              </a:rPr>
              <a:t>- самостоятельные детские поликлиники, поликлинические отделения в составе городских поликлиник, в том числе детских больниц, и центральных районных больниц, исполняющих функции межрайонных центров, оказывающие первичную медико-санитарную помощь, и специализированную (за исключением высокотехнологичной) медицинскую помощь детям.</a:t>
            </a:r>
          </a:p>
          <a:p>
            <a:pPr marL="0" indent="0">
              <a:buNone/>
            </a:pPr>
            <a:r>
              <a:rPr lang="ru-RU" sz="2400" b="1" dirty="0" smtClean="0">
                <a:latin typeface="Times New Roman" panose="02020603050405020304" pitchFamily="18" charset="0"/>
                <a:cs typeface="Times New Roman" panose="02020603050405020304" pitchFamily="18" charset="0"/>
              </a:rPr>
              <a:t>Третья группа </a:t>
            </a:r>
            <a:r>
              <a:rPr lang="ru-RU" sz="2400" dirty="0" smtClean="0">
                <a:latin typeface="Times New Roman" panose="02020603050405020304" pitchFamily="18" charset="0"/>
                <a:cs typeface="Times New Roman" panose="02020603050405020304" pitchFamily="18" charset="0"/>
              </a:rPr>
              <a:t>- консультативно-диагностический центр для детей и поликлиники (отделения) в структуре республиканских, краевых, областных, окружных городских, в том числе детских поликлиник, оказывающие специализированную, в том высокотехнологичную, медицинскую помощь детям.</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00015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95274" y="365125"/>
            <a:ext cx="11591925" cy="43513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•Первичная доврачебная медико-санитарная помощь детскому населению оказывается фельдшерами, акушерами и иными медицинскими работниками со средним медицинским образованием.</a:t>
            </a:r>
          </a:p>
          <a:p>
            <a:pPr marL="0" indent="0">
              <a:buNone/>
            </a:pPr>
            <a:r>
              <a:rPr lang="ru-RU" sz="2400" dirty="0" smtClean="0">
                <a:latin typeface="Times New Roman" panose="02020603050405020304" pitchFamily="18" charset="0"/>
                <a:cs typeface="Times New Roman" panose="02020603050405020304" pitchFamily="18" charset="0"/>
              </a:rPr>
              <a:t>•Первичная врачебная медико-санитарная помощь детскому населению оказывается врачами-педиатрами участковыми, врачами-педиатрами, врачами терапевтами участковыми, врачами-терапевтами и врачами общей практики (семейными врачами).</a:t>
            </a:r>
          </a:p>
          <a:p>
            <a:pPr marL="0" indent="0">
              <a:buNone/>
            </a:pPr>
            <a:r>
              <a:rPr lang="ru-RU" sz="2400" dirty="0" smtClean="0">
                <a:latin typeface="Times New Roman" panose="02020603050405020304" pitchFamily="18" charset="0"/>
                <a:cs typeface="Times New Roman" panose="02020603050405020304" pitchFamily="18" charset="0"/>
              </a:rPr>
              <a:t>• Первичная специализированная медико-санитарная помощь детскому населению оказывается врачами специалистами, включая врачей специалистов медицинских организаций, оказывающих специализированную, в том числе высокотехнологичную, медицинскую помощь.</a:t>
            </a:r>
          </a:p>
          <a:p>
            <a:pPr marL="0" indent="0">
              <a:buNone/>
            </a:pPr>
            <a:r>
              <a:rPr lang="ru-RU" sz="2400" dirty="0" smtClean="0">
                <a:latin typeface="Times New Roman" panose="02020603050405020304" pitchFamily="18" charset="0"/>
                <a:cs typeface="Times New Roman" panose="02020603050405020304" pitchFamily="18" charset="0"/>
              </a:rPr>
              <a:t>•Первичная специализированная медико-санитарная помощь детскому населению организуется в соответствии с потребностью детского населения в ее оказании, с учетом заболеваемости и смертности, плотности населения, а также иных показателей, характеризующих здоровье детского населения.</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38651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4313" y="109182"/>
            <a:ext cx="11850308" cy="6748817"/>
          </a:xfrm>
        </p:spPr>
        <p:txBody>
          <a:bodyPr>
            <a:normAutofit fontScale="92500" lnSpcReduction="10000"/>
          </a:bodyPr>
          <a:lstStyle/>
          <a:p>
            <a:pPr marL="0" indent="0">
              <a:buNone/>
            </a:pPr>
            <a:r>
              <a:rPr lang="ru-RU" sz="3500" b="1" i="0" u="none" strike="noStrike" baseline="0" dirty="0" smtClean="0">
                <a:latin typeface="Times New Roman" panose="02020603050405020304" pitchFamily="18" charset="0"/>
              </a:rPr>
              <a:t>План : </a:t>
            </a:r>
            <a:endParaRPr lang="ru-RU" sz="3500" b="0" i="0" u="none" strike="noStrike" baseline="0" dirty="0" smtClean="0">
              <a:latin typeface="Times New Roman" panose="02020603050405020304" pitchFamily="18" charset="0"/>
            </a:endParaRPr>
          </a:p>
          <a:p>
            <a:pPr marL="0" indent="0">
              <a:buNone/>
            </a:pPr>
            <a:r>
              <a:rPr lang="ru-RU" sz="2600" b="0" i="0" u="none" strike="noStrike" baseline="0" dirty="0" smtClean="0">
                <a:latin typeface="Times New Roman" panose="02020603050405020304" pitchFamily="18" charset="0"/>
              </a:rPr>
              <a:t>1.Система охраны здоровья матери и ребенка: цель, задачи, основные этапы. </a:t>
            </a:r>
          </a:p>
          <a:p>
            <a:pPr marL="0" indent="0">
              <a:buNone/>
            </a:pPr>
            <a:r>
              <a:rPr lang="ru-RU" sz="2600" b="0" i="0" u="none" strike="noStrike" baseline="0" dirty="0" smtClean="0">
                <a:latin typeface="Times New Roman" panose="02020603050405020304" pitchFamily="18" charset="0"/>
              </a:rPr>
              <a:t>2.Акушерско-гинекологические учреждения: женская консультация, родильный дом, гинекологические больницы и отделения. </a:t>
            </a:r>
          </a:p>
          <a:p>
            <a:pPr marL="0" indent="0">
              <a:buNone/>
            </a:pPr>
            <a:r>
              <a:rPr lang="ru-RU" sz="2600" b="0" i="0" u="none" strike="noStrike" baseline="0" dirty="0" smtClean="0">
                <a:latin typeface="Times New Roman" panose="02020603050405020304" pitchFamily="18" charset="0"/>
              </a:rPr>
              <a:t>3.Основные типы учреждений, оказывающих медицинскую помощь детям: детская поликлиника, детская больница или отделение многопрофильной больницы. Организация их работы. </a:t>
            </a:r>
          </a:p>
          <a:p>
            <a:pPr marL="0" indent="0">
              <a:buNone/>
            </a:pPr>
            <a:r>
              <a:rPr lang="ru-RU" sz="2600" b="0" i="0" u="none" strike="noStrike" baseline="0" dirty="0" smtClean="0">
                <a:latin typeface="Times New Roman" panose="02020603050405020304" pitchFamily="18" charset="0"/>
              </a:rPr>
              <a:t>4.Участковый принцип и диспансерный метод в организации медицинской помощи детям. </a:t>
            </a:r>
          </a:p>
          <a:p>
            <a:pPr marL="0" indent="0">
              <a:buNone/>
            </a:pPr>
            <a:r>
              <a:rPr lang="ru-RU" sz="2600" b="0" i="0" u="none" strike="noStrike" baseline="0" dirty="0" smtClean="0">
                <a:latin typeface="Times New Roman" panose="02020603050405020304" pitchFamily="18" charset="0"/>
              </a:rPr>
              <a:t>5.Функции участковых медицинских сестер и организация их труда. </a:t>
            </a:r>
          </a:p>
          <a:p>
            <a:pPr marL="0" indent="0">
              <a:buNone/>
            </a:pPr>
            <a:r>
              <a:rPr lang="ru-RU" sz="2600" b="0" i="0" u="none" strike="noStrike" baseline="0" dirty="0" smtClean="0">
                <a:latin typeface="Times New Roman" panose="02020603050405020304" pitchFamily="18" charset="0"/>
              </a:rPr>
              <a:t>6.Дородовый патронаж, патронаж детей грудного и раннего возраста, организация профилактических приемов родителей с детьми, работа кабинета здорового ребенка. </a:t>
            </a:r>
          </a:p>
          <a:p>
            <a:pPr marL="0" indent="0">
              <a:buNone/>
            </a:pPr>
            <a:r>
              <a:rPr lang="ru-RU" sz="2600" b="0" i="0" u="none" strike="noStrike" baseline="0" dirty="0" smtClean="0">
                <a:latin typeface="Times New Roman" panose="02020603050405020304" pitchFamily="18" charset="0"/>
              </a:rPr>
              <a:t>7.Организация стационарной помощи детям. </a:t>
            </a:r>
          </a:p>
          <a:p>
            <a:pPr marL="0" indent="0">
              <a:buNone/>
            </a:pPr>
            <a:r>
              <a:rPr lang="ru-RU" sz="2600" b="0" i="0" u="none" strike="noStrike" baseline="0" dirty="0" smtClean="0">
                <a:latin typeface="Times New Roman" panose="02020603050405020304" pitchFamily="18" charset="0"/>
              </a:rPr>
              <a:t>8.Организация работы приемного отделения детских больниц, профилактика внутрибольничных инфекций, лечебно-охранительный режим. </a:t>
            </a:r>
          </a:p>
          <a:p>
            <a:pPr marL="0" indent="0">
              <a:buNone/>
            </a:pPr>
            <a:r>
              <a:rPr lang="ru-RU" sz="2600" b="0" i="0" u="none" strike="noStrike" baseline="0" dirty="0" smtClean="0">
                <a:latin typeface="Times New Roman" panose="02020603050405020304" pitchFamily="18" charset="0"/>
              </a:rPr>
              <a:t>9.Подготовка детей к поступлению в детские дошкольные учреждения и школы. </a:t>
            </a:r>
          </a:p>
          <a:p>
            <a:pPr marL="0" indent="0">
              <a:buNone/>
            </a:pPr>
            <a:r>
              <a:rPr lang="ru-RU" sz="2600" b="0" i="0" u="none" strike="noStrike" baseline="0" dirty="0" smtClean="0">
                <a:latin typeface="Times New Roman" panose="02020603050405020304" pitchFamily="18" charset="0"/>
              </a:rPr>
              <a:t>10.Основные разделы деятельности медицинских работников в детских дошкольных учреждениях и школах. </a:t>
            </a:r>
          </a:p>
          <a:p>
            <a:endParaRPr lang="ru-RU" dirty="0"/>
          </a:p>
        </p:txBody>
      </p:sp>
    </p:spTree>
    <p:extLst>
      <p:ext uri="{BB962C8B-B14F-4D97-AF65-F5344CB8AC3E}">
        <p14:creationId xmlns:p14="http://schemas.microsoft.com/office/powerpoint/2010/main" val="4085829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34950"/>
            <a:ext cx="10515600" cy="1325563"/>
          </a:xfrm>
        </p:spPr>
        <p:txBody>
          <a:bodyPr>
            <a:normAutofit/>
          </a:bodyPr>
          <a:lstStyle/>
          <a:p>
            <a:pPr algn="ctr"/>
            <a:r>
              <a:rPr lang="ru-RU" sz="3200" b="1" dirty="0" smtClean="0">
                <a:latin typeface="Times New Roman" panose="02020603050405020304" pitchFamily="18" charset="0"/>
                <a:cs typeface="Times New Roman" panose="02020603050405020304" pitchFamily="18" charset="0"/>
              </a:rPr>
              <a:t>Организация Работы участкового врача педиатра</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52411" y="1090613"/>
            <a:ext cx="11491913" cy="43513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•Настоящие Правила устанавливают порядок организации деятельности кабинета врача-педиатра участкового.</a:t>
            </a:r>
          </a:p>
          <a:p>
            <a:pPr marL="0" indent="0">
              <a:buNone/>
            </a:pPr>
            <a:r>
              <a:rPr lang="ru-RU" sz="2400" dirty="0" smtClean="0">
                <a:latin typeface="Times New Roman" panose="02020603050405020304" pitchFamily="18" charset="0"/>
                <a:cs typeface="Times New Roman" panose="02020603050405020304" pitchFamily="18" charset="0"/>
              </a:rPr>
              <a:t>•Кабинет врача-педиатра участкового (далее - Кабинет) является структурным подразделением медицинской организации или иной организации, осуществляющей медицинскую деятельность, и создается для оказания первичной медико-санитарной помощи детям.</a:t>
            </a:r>
          </a:p>
          <a:p>
            <a:pPr marL="0" indent="0">
              <a:buNone/>
            </a:pPr>
            <a:r>
              <a:rPr lang="ru-RU" sz="2400" dirty="0" smtClean="0">
                <a:latin typeface="Times New Roman" panose="02020603050405020304" pitchFamily="18" charset="0"/>
                <a:cs typeface="Times New Roman" panose="02020603050405020304" pitchFamily="18" charset="0"/>
              </a:rPr>
              <a:t>•Структура и штатная численность Кабинета устанавливаются руководителем медицинской организации, в составе которой создан Кабинет, исходя из объема проводимой лечебно-диагностической работы и численности обслуживаемого детского населения с учетом рекомендуемых штатных нормативов согласно приложению N 2 к Положению об организации оказания первичной медико-санитарной помощи детскому населению, утвержденному настоящим приказом.</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43220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014413" y="0"/>
            <a:ext cx="9782174" cy="6501070"/>
          </a:xfrm>
          <a:prstGeom prst="rect">
            <a:avLst/>
          </a:prstGeom>
        </p:spPr>
      </p:pic>
    </p:spTree>
    <p:extLst>
      <p:ext uri="{BB962C8B-B14F-4D97-AF65-F5344CB8AC3E}">
        <p14:creationId xmlns:p14="http://schemas.microsoft.com/office/powerpoint/2010/main" val="3088151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1325563"/>
          </a:xfrm>
        </p:spPr>
        <p:txBody>
          <a:bodyPr>
            <a:normAutofit/>
          </a:bodyPr>
          <a:lstStyle/>
          <a:p>
            <a:pPr algn="ctr"/>
            <a:r>
              <a:rPr lang="ru-RU" sz="3200" b="1" dirty="0" smtClean="0">
                <a:latin typeface="Times New Roman" panose="02020603050405020304" pitchFamily="18" charset="0"/>
                <a:cs typeface="Times New Roman" panose="02020603050405020304" pitchFamily="18" charset="0"/>
              </a:rPr>
              <a:t>Организация участковой медицинской сестры педиатрического отделения</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42875" y="1497012"/>
            <a:ext cx="11801475" cy="4351338"/>
          </a:xfrm>
        </p:spPr>
        <p:txBody>
          <a:bodyPr>
            <a:normAutofit/>
          </a:bodyPr>
          <a:lstStyle/>
          <a:p>
            <a:pPr marL="0" indent="0">
              <a:buNone/>
            </a:pPr>
            <a:r>
              <a:rPr lang="ru-RU" sz="2400" b="1" dirty="0" smtClean="0">
                <a:latin typeface="Times New Roman" panose="02020603050405020304" pitchFamily="18" charset="0"/>
                <a:cs typeface="Times New Roman" panose="02020603050405020304" pitchFamily="18" charset="0"/>
              </a:rPr>
              <a:t>Основными функциями Кабинета являются:</a:t>
            </a:r>
          </a:p>
          <a:p>
            <a:pPr marL="0" indent="0">
              <a:buNone/>
            </a:pPr>
            <a:r>
              <a:rPr lang="ru-RU" sz="2400" dirty="0" smtClean="0">
                <a:latin typeface="Times New Roman" panose="02020603050405020304" pitchFamily="18" charset="0"/>
                <a:cs typeface="Times New Roman" panose="02020603050405020304" pitchFamily="18" charset="0"/>
              </a:rPr>
              <a:t>•динамическое наблюдение за физическим и нервно-психическим развитием прикрепленного детского населения;</a:t>
            </a:r>
          </a:p>
          <a:p>
            <a:pPr marL="0" indent="0">
              <a:buNone/>
            </a:pPr>
            <a:r>
              <a:rPr lang="ru-RU" sz="2400" dirty="0" smtClean="0">
                <a:latin typeface="Times New Roman" panose="02020603050405020304" pitchFamily="18" charset="0"/>
                <a:cs typeface="Times New Roman" panose="02020603050405020304" pitchFamily="18" charset="0"/>
              </a:rPr>
              <a:t>•проведение первичного патронажа новорожденных и детей раннего возраста;</a:t>
            </a:r>
          </a:p>
          <a:p>
            <a:pPr marL="0" indent="0">
              <a:buNone/>
            </a:pPr>
            <a:r>
              <a:rPr lang="ru-RU" sz="2400" dirty="0" smtClean="0">
                <a:latin typeface="Times New Roman" panose="02020603050405020304" pitchFamily="18" charset="0"/>
                <a:cs typeface="Times New Roman" panose="02020603050405020304" pitchFamily="18" charset="0"/>
              </a:rPr>
              <a:t>•организация профилактических медицинских осмотров детей;</a:t>
            </a:r>
          </a:p>
          <a:p>
            <a:pPr marL="0" indent="0">
              <a:buNone/>
            </a:pPr>
            <a:r>
              <a:rPr lang="ru-RU" sz="2400" dirty="0" smtClean="0">
                <a:latin typeface="Times New Roman" panose="02020603050405020304" pitchFamily="18" charset="0"/>
                <a:cs typeface="Times New Roman" panose="02020603050405020304" pitchFamily="18" charset="0"/>
              </a:rPr>
              <a:t>•проведение иммунопрофилактики инфекционных заболеваний у детей;</a:t>
            </a:r>
          </a:p>
          <a:p>
            <a:pPr marL="0" indent="0">
              <a:buNone/>
            </a:pPr>
            <a:r>
              <a:rPr lang="ru-RU" sz="2400" dirty="0" smtClean="0">
                <a:latin typeface="Times New Roman" panose="02020603050405020304" pitchFamily="18" charset="0"/>
                <a:cs typeface="Times New Roman" panose="02020603050405020304" pitchFamily="18" charset="0"/>
              </a:rPr>
              <a:t>•проведение работы по охране и укреплению репродуктивного здоровья детей;</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89822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3" descr="C:\Users\Общага\Desktop\Алена презинтации 5 8\detskij-allergolog-1024x791.jpg"/>
          <p:cNvPicPr>
            <a:picLocks noGrp="1" noChangeAspect="1" noChangeArrowheads="1"/>
          </p:cNvPicPr>
          <p:nvPr>
            <p:ph idx="1"/>
          </p:nvPr>
        </p:nvPicPr>
        <p:blipFill>
          <a:blip r:embed="rId2"/>
          <a:srcRect/>
          <a:stretch>
            <a:fillRect/>
          </a:stretch>
        </p:blipFill>
        <p:spPr bwMode="auto">
          <a:xfrm>
            <a:off x="1569493" y="380768"/>
            <a:ext cx="7697891" cy="594632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23862" y="365125"/>
            <a:ext cx="11349037" cy="43513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•направление детей при наличии медицинских показаний для оказания медицинской помощи в стационарных условиях;</a:t>
            </a:r>
          </a:p>
          <a:p>
            <a:pPr marL="0" indent="0">
              <a:buNone/>
            </a:pPr>
            <a:r>
              <a:rPr lang="ru-RU" sz="2400" dirty="0" smtClean="0">
                <a:latin typeface="Times New Roman" panose="02020603050405020304" pitchFamily="18" charset="0"/>
                <a:cs typeface="Times New Roman" panose="02020603050405020304" pitchFamily="18" charset="0"/>
              </a:rPr>
              <a:t>•проведение диагностики и лечения детей в амбулаторных условиях;</a:t>
            </a:r>
          </a:p>
          <a:p>
            <a:pPr marL="0" indent="0">
              <a:buNone/>
            </a:pPr>
            <a:r>
              <a:rPr lang="ru-RU" sz="2400" dirty="0" smtClean="0">
                <a:latin typeface="Times New Roman" panose="02020603050405020304" pitchFamily="18" charset="0"/>
                <a:cs typeface="Times New Roman" panose="02020603050405020304" pitchFamily="18" charset="0"/>
              </a:rPr>
              <a:t>•диспансерное наблюдение за детьми с хроническими заболеваниями, состоящими на диспансерном учете;</a:t>
            </a:r>
          </a:p>
          <a:p>
            <a:pPr marL="0" indent="0">
              <a:buNone/>
            </a:pPr>
            <a:r>
              <a:rPr lang="ru-RU" sz="2400" dirty="0" smtClean="0">
                <a:latin typeface="Times New Roman" panose="02020603050405020304" pitchFamily="18" charset="0"/>
                <a:cs typeface="Times New Roman" panose="02020603050405020304" pitchFamily="18" charset="0"/>
              </a:rPr>
              <a:t>•обеспечение передачи информации о детях и семьях, отнесенных к группам социального риска в отделение медико-социальной помощи детской поликлиники, органы опеки и попечительства;</a:t>
            </a:r>
          </a:p>
          <a:p>
            <a:pPr marL="0" indent="0">
              <a:buNone/>
            </a:pPr>
            <a:r>
              <a:rPr lang="ru-RU" sz="2400" dirty="0" smtClean="0">
                <a:latin typeface="Times New Roman" panose="02020603050405020304" pitchFamily="18" charset="0"/>
                <a:cs typeface="Times New Roman" panose="02020603050405020304" pitchFamily="18" charset="0"/>
              </a:rPr>
              <a:t>•организация выполнения индивидуальных программ реабилитации детей-инвалидов;</a:t>
            </a:r>
          </a:p>
          <a:p>
            <a:pPr marL="0" indent="0">
              <a:buNone/>
            </a:pPr>
            <a:r>
              <a:rPr lang="ru-RU" sz="2400" dirty="0" smtClean="0">
                <a:latin typeface="Times New Roman" panose="02020603050405020304" pitchFamily="18" charset="0"/>
                <a:cs typeface="Times New Roman" panose="02020603050405020304" pitchFamily="18" charset="0"/>
              </a:rPr>
              <a:t>•организация работы стационара на дому;</a:t>
            </a:r>
          </a:p>
          <a:p>
            <a:pPr marL="0" indent="0">
              <a:buNone/>
            </a:pPr>
            <a:r>
              <a:rPr lang="ru-RU" sz="2400" dirty="0" smtClean="0">
                <a:latin typeface="Times New Roman" panose="02020603050405020304" pitchFamily="18" charset="0"/>
                <a:cs typeface="Times New Roman" panose="02020603050405020304" pitchFamily="18" charset="0"/>
              </a:rPr>
              <a:t>•оформление медицинской документации для направления детей на санаторно-курортное лечение, медико-социальную экспертизу;</a:t>
            </a:r>
          </a:p>
          <a:p>
            <a:pPr marL="0" indent="0">
              <a:buNone/>
            </a:pPr>
            <a:r>
              <a:rPr lang="ru-RU" sz="2400" dirty="0" smtClean="0">
                <a:latin typeface="Times New Roman" panose="02020603050405020304" pitchFamily="18" charset="0"/>
                <a:cs typeface="Times New Roman" panose="02020603050405020304" pitchFamily="18" charset="0"/>
              </a:rPr>
              <a:t>•профилактика и раннее выявление у детей гепатита B и C, ВИЧ-инфекции и туберкулеза;</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74251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38150" y="365125"/>
            <a:ext cx="11349038" cy="43513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•профилактика и снижение заболеваемости, инвалидности и смертности детей, в том числе первого года жизни;</a:t>
            </a:r>
          </a:p>
          <a:p>
            <a:pPr marL="0" indent="0">
              <a:buNone/>
            </a:pPr>
            <a:r>
              <a:rPr lang="ru-RU" sz="2400" dirty="0" smtClean="0">
                <a:latin typeface="Times New Roman" panose="02020603050405020304" pitchFamily="18" charset="0"/>
                <a:cs typeface="Times New Roman" panose="02020603050405020304" pitchFamily="18" charset="0"/>
              </a:rPr>
              <a:t>•проведение врачебного консультирования и профессиональной ориентации детей;</a:t>
            </a:r>
          </a:p>
          <a:p>
            <a:pPr marL="0" indent="0">
              <a:buNone/>
            </a:pPr>
            <a:r>
              <a:rPr lang="ru-RU" sz="2400" dirty="0" smtClean="0">
                <a:latin typeface="Times New Roman" panose="02020603050405020304" pitchFamily="18" charset="0"/>
                <a:cs typeface="Times New Roman" panose="02020603050405020304" pitchFamily="18" charset="0"/>
              </a:rPr>
              <a:t>•проведение санитарно-просветительной работы с детьми и родителями (законными представителями) по вопросам профилактики болезней детского возраста;</a:t>
            </a:r>
          </a:p>
          <a:p>
            <a:pPr marL="0" indent="0">
              <a:buNone/>
            </a:pPr>
            <a:r>
              <a:rPr lang="ru-RU" sz="2400" dirty="0" smtClean="0">
                <a:latin typeface="Times New Roman" panose="02020603050405020304" pitchFamily="18" charset="0"/>
                <a:cs typeface="Times New Roman" panose="02020603050405020304" pitchFamily="18" charset="0"/>
              </a:rPr>
              <a:t>•организация санитарно-гигиенического воспитания и обучения детей и их родителей (законных представителей);</a:t>
            </a:r>
          </a:p>
          <a:p>
            <a:pPr marL="0" indent="0">
              <a:buNone/>
            </a:pPr>
            <a:r>
              <a:rPr lang="ru-RU" sz="2400" dirty="0" smtClean="0">
                <a:latin typeface="Times New Roman" panose="02020603050405020304" pitchFamily="18" charset="0"/>
                <a:cs typeface="Times New Roman" panose="02020603050405020304" pitchFamily="18" charset="0"/>
              </a:rPr>
              <a:t>•подготовка медицинской документации при передаче медицинского наблюдения за детьми в городскую (районную) поликлинику по достижении ими совершеннолетия;</a:t>
            </a:r>
          </a:p>
          <a:p>
            <a:pPr marL="0" indent="0">
              <a:buNone/>
            </a:pPr>
            <a:r>
              <a:rPr lang="ru-RU" sz="2400" dirty="0" smtClean="0">
                <a:latin typeface="Times New Roman" panose="02020603050405020304" pitchFamily="18" charset="0"/>
                <a:cs typeface="Times New Roman" panose="02020603050405020304" pitchFamily="18" charset="0"/>
              </a:rPr>
              <a:t>•участие в проведении анализа основных медико-статистических показателей заболеваемости, инвалидности и смертности у прикрепленного детского населения;</a:t>
            </a:r>
          </a:p>
          <a:p>
            <a:pPr marL="0" indent="0">
              <a:buNone/>
            </a:pPr>
            <a:r>
              <a:rPr lang="ru-RU" sz="2400" dirty="0" smtClean="0">
                <a:latin typeface="Times New Roman" panose="02020603050405020304" pitchFamily="18" charset="0"/>
                <a:cs typeface="Times New Roman" panose="02020603050405020304" pitchFamily="18" charset="0"/>
              </a:rPr>
              <a:t>•организация и проведение санитарно-гигиенических, санитарно-противоэпидемических и профилактических мероприятий в очагах инфекционных заболеваний</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93925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3938" y="-206375"/>
            <a:ext cx="10515600" cy="1325563"/>
          </a:xfrm>
        </p:spPr>
        <p:txBody>
          <a:bodyPr>
            <a:normAutofit/>
          </a:bodyPr>
          <a:lstStyle/>
          <a:p>
            <a:pPr algn="ctr"/>
            <a:r>
              <a:rPr lang="ru-RU" sz="3200" b="1" dirty="0" smtClean="0">
                <a:latin typeface="Times New Roman" panose="02020603050405020304" pitchFamily="18" charset="0"/>
                <a:cs typeface="Times New Roman" panose="02020603050405020304" pitchFamily="18" charset="0"/>
              </a:rPr>
              <a:t>Правила организации детской поликлиники</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09587" y="1119188"/>
            <a:ext cx="11249025" cy="43513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На должность главного врача Поликлиники назначается специалист, соответствующий квалификационным требованиям к медицинским и фармацевтическим работникам с высшим образованием по направлению подготовки "Здравоохранение и медицинские науки", утвержденным приказом Министерства здравоохранения Российской Федерации от 8 октября 2015 г. N 707н (зарегистрирован Министерством юстиции Российской Федерации 23 октября 2015 г., регистрационный N 39438), с изменениями, внесенными приказом Министерства здравоохранения Российской Федерации от 15 июня 2017 г. N 328н (зарегистрирован Министерством юстиции Российской Федерации 3 июля 2017 г., регистрационный N 47273) (далее - Квалификационные требования), по специальности "педиатрия", "лечебное дело" или "организация здравоохранения и общественное здоровье", имеющий стаж работы по данной специальности не менее 5 лет.</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52826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5336970" y="2506662"/>
            <a:ext cx="6855030" cy="4351338"/>
          </a:xfrm>
          <a:prstGeom prst="rect">
            <a:avLst/>
          </a:prstGeom>
        </p:spPr>
      </p:pic>
      <p:pic>
        <p:nvPicPr>
          <p:cNvPr id="3074" name="Picture 2" descr="C:\Users\Общага\Desktop\Алена презинтации 5 8\3139.jpg"/>
          <p:cNvPicPr>
            <a:picLocks noChangeAspect="1" noChangeArrowheads="1"/>
          </p:cNvPicPr>
          <p:nvPr/>
        </p:nvPicPr>
        <p:blipFill>
          <a:blip r:embed="rId3"/>
          <a:srcRect/>
          <a:stretch>
            <a:fillRect/>
          </a:stretch>
        </p:blipFill>
        <p:spPr bwMode="auto">
          <a:xfrm>
            <a:off x="218364" y="272956"/>
            <a:ext cx="5171625" cy="4099019"/>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650" y="0"/>
            <a:ext cx="10515600" cy="1325563"/>
          </a:xfrm>
        </p:spPr>
        <p:txBody>
          <a:bodyPr>
            <a:normAutofit/>
          </a:bodyPr>
          <a:lstStyle/>
          <a:p>
            <a:pPr algn="ctr"/>
            <a:r>
              <a:rPr lang="ru-RU" sz="3200" b="1" dirty="0" smtClean="0">
                <a:latin typeface="Times New Roman" panose="02020603050405020304" pitchFamily="18" charset="0"/>
                <a:cs typeface="Times New Roman" panose="02020603050405020304" pitchFamily="18" charset="0"/>
              </a:rPr>
              <a:t>Организация работы детской больницы</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a:bodyPr>
          <a:lstStyle/>
          <a:p>
            <a:pPr marL="0" indent="0" algn="ctr">
              <a:buNone/>
            </a:pPr>
            <a:r>
              <a:rPr lang="ru-RU" sz="3200" b="1" dirty="0" smtClean="0">
                <a:latin typeface="Times New Roman" panose="02020603050405020304" pitchFamily="18" charset="0"/>
                <a:cs typeface="Times New Roman" panose="02020603050405020304" pitchFamily="18" charset="0"/>
              </a:rPr>
              <a:t>Об утверждении СанПиН 2.1.3.2630 -10 «Санитарно- эпидемиологические требования к организациям, осуществляющим медицинскую деятельность»</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24702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00025" y="365125"/>
            <a:ext cx="11558588" cy="5811838"/>
          </a:xfrm>
        </p:spPr>
        <p:txBody>
          <a:bodyPr>
            <a:noAutofit/>
          </a:bodyPr>
          <a:lstStyle/>
          <a:p>
            <a:pPr marL="0" indent="0">
              <a:buNone/>
            </a:pPr>
            <a:r>
              <a:rPr lang="ru-RU" sz="2400" b="1" dirty="0" err="1" smtClean="0">
                <a:latin typeface="Times New Roman" panose="02020603050405020304" pitchFamily="18" charset="0"/>
                <a:cs typeface="Times New Roman" panose="02020603050405020304" pitchFamily="18" charset="0"/>
              </a:rPr>
              <a:t>I.Общие</a:t>
            </a:r>
            <a:r>
              <a:rPr lang="ru-RU" sz="2400" b="1" dirty="0" smtClean="0">
                <a:latin typeface="Times New Roman" panose="02020603050405020304" pitchFamily="18" charset="0"/>
                <a:cs typeface="Times New Roman" panose="02020603050405020304" pitchFamily="18" charset="0"/>
              </a:rPr>
              <a:t> требования к организациям, осуществляющим медицинскую деятельность</a:t>
            </a:r>
          </a:p>
          <a:p>
            <a:pPr marL="0" indent="0">
              <a:buNone/>
            </a:pPr>
            <a:r>
              <a:rPr lang="ru-RU" sz="2400" b="1" dirty="0" smtClean="0">
                <a:latin typeface="Times New Roman" panose="02020603050405020304" pitchFamily="18" charset="0"/>
                <a:cs typeface="Times New Roman" panose="02020603050405020304" pitchFamily="18" charset="0"/>
              </a:rPr>
              <a:t>1. Общие положения и область применения</a:t>
            </a:r>
          </a:p>
          <a:p>
            <a:pPr marL="0" indent="0">
              <a:buNone/>
            </a:pPr>
            <a:endParaRPr lang="ru-RU" sz="2400" dirty="0" smtClean="0">
              <a:latin typeface="Times New Roman" panose="02020603050405020304" pitchFamily="18" charset="0"/>
              <a:cs typeface="Times New Roman" panose="02020603050405020304" pitchFamily="18" charset="0"/>
            </a:endParaRPr>
          </a:p>
          <a:p>
            <a:pPr marL="0" indent="0">
              <a:buNone/>
            </a:pPr>
            <a:r>
              <a:rPr lang="ru-RU" sz="2400" dirty="0" smtClean="0">
                <a:latin typeface="Times New Roman" panose="02020603050405020304" pitchFamily="18" charset="0"/>
                <a:cs typeface="Times New Roman" panose="02020603050405020304" pitchFamily="18" charset="0"/>
              </a:rPr>
              <a:t>1.1 Санитарно-эпидемиологические правила и нормативы (далее-санитарные правила) устанавливают санитарно-эпидемиологические требования к размещению, устройству, оборудованию, содержанию, противоэпидемическому режиму, профилактическим и противоэпидемическим мероприятиям, условиям труда персонала, организации питания пациентов и персонала организаций, осуществляющих медицинскую деятельность (далее - ООМД).</a:t>
            </a:r>
          </a:p>
          <a:p>
            <a:pPr marL="0" indent="0">
              <a:buNone/>
            </a:pPr>
            <a:r>
              <a:rPr lang="ru-RU" sz="2400" dirty="0" smtClean="0">
                <a:latin typeface="Times New Roman" panose="02020603050405020304" pitchFamily="18" charset="0"/>
                <a:cs typeface="Times New Roman" panose="02020603050405020304" pitchFamily="18" charset="0"/>
              </a:rPr>
              <a:t>1.2 Санитарные правила предназначены для индивидуальных предпринимателей и юридических лиц независимо от их организационно-правовой формы и формы собственности, осуществляющих медицинскую деятельность, и обязательны для исполнения на территории Российской Федерации. Проектирование, строительство, реконструкция, капитальный ремонт, перепланировка, эксплуатация объектов здравоохранения осуществляются в соответствии с настоящими правилами.</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31721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6400" y="-249238"/>
            <a:ext cx="10515600" cy="1325563"/>
          </a:xfrm>
        </p:spPr>
        <p:txBody>
          <a:bodyPr>
            <a:normAutofit/>
          </a:bodyPr>
          <a:lstStyle/>
          <a:p>
            <a:r>
              <a:rPr lang="ru-RU" sz="3200" b="1" dirty="0" smtClean="0">
                <a:latin typeface="Times New Roman" panose="02020603050405020304" pitchFamily="18" charset="0"/>
                <a:cs typeface="Times New Roman" panose="02020603050405020304" pitchFamily="18" charset="0"/>
              </a:rPr>
              <a:t>Система охраны здоровья матери и ребенка</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80986" y="1196975"/>
            <a:ext cx="11434763" cy="43513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 Охрана здоровья матери и ребенка – это комплекс государственных и общественных мероприятий, направленных на укрепление здоровья женщин и детей и улучшение демографической ситуации, на обеспечение здорового разностороннего развития молодежи и детей</a:t>
            </a:r>
          </a:p>
          <a:p>
            <a:pPr marL="0" indent="0">
              <a:buNone/>
            </a:pPr>
            <a:endParaRPr lang="ru-RU" sz="2400" dirty="0" smtClean="0">
              <a:latin typeface="Times New Roman" panose="02020603050405020304" pitchFamily="18" charset="0"/>
              <a:cs typeface="Times New Roman" panose="02020603050405020304" pitchFamily="18" charset="0"/>
            </a:endParaRPr>
          </a:p>
          <a:p>
            <a:pPr marL="0" indent="0">
              <a:buNone/>
            </a:pPr>
            <a:r>
              <a:rPr lang="ru-RU" sz="2400" dirty="0" smtClean="0">
                <a:latin typeface="Times New Roman" panose="02020603050405020304" pitchFamily="18" charset="0"/>
                <a:cs typeface="Times New Roman" panose="02020603050405020304" pitchFamily="18" charset="0"/>
              </a:rPr>
              <a:t>• Медико-социальное значение в сохранении и улучшении здоровья женщин, снижении материнской смертности и смертности новорожденных, воспитании здорового, гармонично развитого населения.</a:t>
            </a:r>
          </a:p>
          <a:p>
            <a:pPr marL="0" indent="0">
              <a:buNone/>
            </a:pPr>
            <a:endParaRPr lang="ru-RU" sz="2400" dirty="0" smtClean="0">
              <a:latin typeface="Times New Roman" panose="02020603050405020304" pitchFamily="18" charset="0"/>
              <a:cs typeface="Times New Roman" panose="02020603050405020304" pitchFamily="18" charset="0"/>
            </a:endParaRPr>
          </a:p>
          <a:p>
            <a:pPr marL="0" indent="0">
              <a:buNone/>
            </a:pPr>
            <a:r>
              <a:rPr lang="ru-RU" sz="2400" dirty="0" smtClean="0">
                <a:latin typeface="Times New Roman" panose="02020603050405020304" pitchFamily="18" charset="0"/>
                <a:cs typeface="Times New Roman" panose="02020603050405020304" pitchFamily="18" charset="0"/>
              </a:rPr>
              <a:t>• Значимость системы охраны здоровья матери и ребенка вырастает в виду негативных изменений демографической ситуации, повышению заболеваемости и инвалидности как трудоспособного населения, так и детей.</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0545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sp>
        <p:nvSpPr>
          <p:cNvPr id="5" name="Объект 4"/>
          <p:cNvSpPr>
            <a:spLocks noGrp="1"/>
          </p:cNvSpPr>
          <p:nvPr>
            <p:ph idx="1"/>
          </p:nvPr>
        </p:nvSpPr>
        <p:spPr>
          <a:xfrm>
            <a:off x="466725" y="554038"/>
            <a:ext cx="11220450" cy="43513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1.3 Медицинская деятельность подлежит лицензированию в соответствии с законодательством Российской Федерации. Обязательным условием для принятия решения о выдаче лицензии является представление соискателем лицензии санитарно-эпидемиологического заключения о соответствии санитарным правилам зданий, строений, сооружений, помещений, оборудования и иного имущества, которые соискатель лицензии предполагает использовать для осуществления деятельности.</a:t>
            </a:r>
          </a:p>
          <a:p>
            <a:pPr marL="0" indent="0">
              <a:buNone/>
            </a:pPr>
            <a:r>
              <a:rPr lang="ru-RU" sz="2400" dirty="0" smtClean="0">
                <a:latin typeface="Times New Roman" panose="02020603050405020304" pitchFamily="18" charset="0"/>
                <a:cs typeface="Times New Roman" panose="02020603050405020304" pitchFamily="18" charset="0"/>
              </a:rPr>
              <a:t>1.4 Надзор за выполнением настоящих правил проводится органами, уполномоченными осуществлять государственный санитарно-эпидемиологический надзор.</a:t>
            </a:r>
          </a:p>
          <a:p>
            <a:pPr marL="0" indent="0">
              <a:buNone/>
            </a:pPr>
            <a:r>
              <a:rPr lang="ru-RU" sz="2400" dirty="0" smtClean="0">
                <a:latin typeface="Times New Roman" panose="02020603050405020304" pitchFamily="18" charset="0"/>
                <a:cs typeface="Times New Roman" panose="02020603050405020304" pitchFamily="18" charset="0"/>
              </a:rPr>
              <a:t>1.5 Ответственность за соблюдение требований настоящих правил возлагается на индивидуальных предпринимателей, юридических и должностных лиц.</a:t>
            </a:r>
          </a:p>
          <a:p>
            <a:pPr marL="0" indent="0">
              <a:buNone/>
            </a:pPr>
            <a:r>
              <a:rPr lang="ru-RU" sz="2400" dirty="0" smtClean="0">
                <a:latin typeface="Times New Roman" panose="02020603050405020304" pitchFamily="18" charset="0"/>
                <a:cs typeface="Times New Roman" panose="02020603050405020304" pitchFamily="18" charset="0"/>
              </a:rPr>
              <a:t>1.6 Медицинская техника, мебель, оборудование, дезинфекционные средства, изделия медицинского назначения, строительные и отделочные материалы, а также используемые медицинские технологии, должны быть разрешены к применению на территории Российской Федерации в установленном порядке.</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15263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22237"/>
            <a:ext cx="10515600" cy="1325563"/>
          </a:xfrm>
        </p:spPr>
        <p:txBody>
          <a:bodyPr>
            <a:normAutofit/>
          </a:bodyPr>
          <a:lstStyle/>
          <a:p>
            <a:pPr algn="ctr"/>
            <a:r>
              <a:rPr lang="ru-RU" sz="3200" b="1" dirty="0" smtClean="0">
                <a:latin typeface="Times New Roman" panose="02020603050405020304" pitchFamily="18" charset="0"/>
                <a:cs typeface="Times New Roman" panose="02020603050405020304" pitchFamily="18" charset="0"/>
              </a:rPr>
              <a:t>Санитарно-эпидемиологические особенности организации подразделений различного профиля</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23861" y="1568450"/>
            <a:ext cx="11334751" cy="43513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10.1 Приемные отделения стационаров.</a:t>
            </a:r>
          </a:p>
          <a:p>
            <a:pPr marL="0" indent="0">
              <a:buNone/>
            </a:pPr>
            <a:r>
              <a:rPr lang="ru-RU" sz="2400" dirty="0" smtClean="0">
                <a:latin typeface="Times New Roman" panose="02020603050405020304" pitchFamily="18" charset="0"/>
                <a:cs typeface="Times New Roman" panose="02020603050405020304" pitchFamily="18" charset="0"/>
              </a:rPr>
              <a:t>10.1.1 Эпидемиологическая задача приемного отделения не допустить поступления пациента с признаками инфекционного заболевания в палатное отделение стационара общего профиля. С этой целью осматриваются кожные покровы, зев, измеряется температура, проводится осмотр на педикулез с отметкой в истории болезни, собирается эпидемиологический и прививочный (по показаниям) анамнез. Приемное отделение оснащается термометрами и шпателями в количестве, соответствующем числу поступающих пациентов. В случае подозрения на инфекционное заболевание пациента изолируют в диагностическую палату при приемном отделении или бокс до установки диагноза или перевода в инфекционное отделение (больницу). По заданию на проектирование в приемном отделении предусматриваются помещения для оказания экстренной лечебно-диагностической помощи (кабинеты лучевой диагностики, эндоскопии, смотровые, экстренные операционные, реанимационные залы, перевязочные, </a:t>
            </a:r>
            <a:r>
              <a:rPr lang="ru-RU" sz="2400" dirty="0" err="1" smtClean="0">
                <a:latin typeface="Times New Roman" panose="02020603050405020304" pitchFamily="18" charset="0"/>
                <a:cs typeface="Times New Roman" panose="02020603050405020304" pitchFamily="18" charset="0"/>
              </a:rPr>
              <a:t>гипсовочные</a:t>
            </a:r>
            <a:r>
              <a:rPr lang="ru-RU" sz="2400" dirty="0" smtClean="0">
                <a:latin typeface="Times New Roman" panose="02020603050405020304" pitchFamily="18" charset="0"/>
                <a:cs typeface="Times New Roman" panose="02020603050405020304" pitchFamily="18" charset="0"/>
              </a:rPr>
              <a:t>, кабинеты врачей и прочие).</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23844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538162" y="682625"/>
            <a:ext cx="11306175" cy="43513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10.1.2 Приемно-карантинное отделение психиатрического стационара отличается от приемного отделения стационара общего профиля тем, что в отделении проводится взятие анализов (в случае отсутствия документально подтвержденных результатов) для микробиологических исследований на дифтерию и группу кишечных инфекций. Пациент находится в приемно-карантинном отделении до получения результатов исследования.</a:t>
            </a:r>
          </a:p>
          <a:p>
            <a:pPr marL="0" indent="0">
              <a:buNone/>
            </a:pPr>
            <a:r>
              <a:rPr lang="ru-RU" sz="2400" dirty="0" smtClean="0">
                <a:latin typeface="Times New Roman" panose="02020603050405020304" pitchFamily="18" charset="0"/>
                <a:cs typeface="Times New Roman" panose="02020603050405020304" pitchFamily="18" charset="0"/>
              </a:rPr>
              <a:t>10.1.3 В инфекционных стационарах (отделениях) для приема больных следует предусмотреть приемно-смотровые боксы, количество которых определяется в зависимости от количества коек в отделении: до 60 коек - 2 бокса; 60 - 100 коек - 3 бокса; свыше 100 коек - 3% от числа коек.</a:t>
            </a:r>
          </a:p>
          <a:p>
            <a:pPr marL="0" indent="0">
              <a:buNone/>
            </a:pPr>
            <a:r>
              <a:rPr lang="ru-RU" sz="2400" dirty="0" smtClean="0">
                <a:latin typeface="Times New Roman" panose="02020603050405020304" pitchFamily="18" charset="0"/>
                <a:cs typeface="Times New Roman" panose="02020603050405020304" pitchFamily="18" charset="0"/>
              </a:rPr>
              <a:t>10.1.4 В неинфекционных отделениях для приема больных детей следует предусмотреть боксы и приемно-смотровые боксы. Количество боксов должно быть равно 5%, а количество приемно-смотровых боксов - 2% от числа коек терапевтического профиля и 4% от числа коек хирургического профиля.</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46237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3609" y="0"/>
            <a:ext cx="10515600" cy="1325563"/>
          </a:xfrm>
        </p:spPr>
        <p:txBody>
          <a:bodyPr>
            <a:normAutofit/>
          </a:bodyPr>
          <a:lstStyle/>
          <a:p>
            <a:pPr algn="ctr"/>
            <a:r>
              <a:rPr lang="ru-RU" sz="3200" b="1" dirty="0" smtClean="0">
                <a:latin typeface="Times New Roman" panose="02020603050405020304" pitchFamily="18" charset="0"/>
                <a:cs typeface="Times New Roman" panose="02020603050405020304" pitchFamily="18" charset="0"/>
              </a:rPr>
              <a:t>Основные принципы профилактики внутрибольничных инфекций</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73736" y="1226664"/>
            <a:ext cx="11586168" cy="43513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3.1 Перед проведением плановых операций необходимо обеспечить выявление и санацию очагов имеющейся у пациента хронической инфекции на </a:t>
            </a:r>
            <a:r>
              <a:rPr lang="ru-RU" sz="2400" dirty="0" err="1" smtClean="0">
                <a:latin typeface="Times New Roman" panose="02020603050405020304" pitchFamily="18" charset="0"/>
                <a:cs typeface="Times New Roman" panose="02020603050405020304" pitchFamily="18" charset="0"/>
              </a:rPr>
              <a:t>догоспитальном</a:t>
            </a:r>
            <a:r>
              <a:rPr lang="ru-RU" sz="2400" dirty="0" smtClean="0">
                <a:latin typeface="Times New Roman" panose="02020603050405020304" pitchFamily="18" charset="0"/>
                <a:cs typeface="Times New Roman" panose="02020603050405020304" pitchFamily="18" charset="0"/>
              </a:rPr>
              <a:t> уровне.</a:t>
            </a:r>
          </a:p>
          <a:p>
            <a:pPr marL="0" indent="0">
              <a:buNone/>
            </a:pPr>
            <a:r>
              <a:rPr lang="ru-RU" sz="2400" dirty="0" smtClean="0">
                <a:latin typeface="Times New Roman" panose="02020603050405020304" pitchFamily="18" charset="0"/>
                <a:cs typeface="Times New Roman" panose="02020603050405020304" pitchFamily="18" charset="0"/>
              </a:rPr>
              <a:t>3.2 Обеспечить коррекцию клинических показателей у пациентов в предоперационном периоде.</a:t>
            </a:r>
          </a:p>
          <a:p>
            <a:pPr marL="0" indent="0">
              <a:buNone/>
            </a:pPr>
            <a:r>
              <a:rPr lang="ru-RU" sz="2400" dirty="0" smtClean="0">
                <a:latin typeface="Times New Roman" panose="02020603050405020304" pitchFamily="18" charset="0"/>
                <a:cs typeface="Times New Roman" panose="02020603050405020304" pitchFamily="18" charset="0"/>
              </a:rPr>
              <a:t>3.3 Следует максимально сокращать сроки пребывания пациента в стационаре (отделении) в период предоперационной подготовки.</a:t>
            </a:r>
          </a:p>
          <a:p>
            <a:pPr marL="0" indent="0">
              <a:buNone/>
            </a:pPr>
            <a:r>
              <a:rPr lang="ru-RU" sz="2400" dirty="0" smtClean="0">
                <a:latin typeface="Times New Roman" panose="02020603050405020304" pitchFamily="18" charset="0"/>
                <a:cs typeface="Times New Roman" panose="02020603050405020304" pitchFamily="18" charset="0"/>
              </a:rPr>
              <a:t>3.4 При поступлении пациента на операцию, выполняемую в плановом порядке, предварительное обследование проводится в амбулаторно-поликлинических условиях с проведением хирургического вмешательства в стационаре (отделении) без повторного обследования. Каждый лишний день пребывания в стационаре увеличивает риск присоединения ВБИ.</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45835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23849" y="365125"/>
            <a:ext cx="11549063" cy="43513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3.5 Сроки выписки пациентов из хирургического стационара (отделения) определяются состоянием здоровья. С эпидемиологических позиций оправдана ранняя выписка пациентов.</a:t>
            </a:r>
          </a:p>
          <a:p>
            <a:pPr marL="0" indent="0">
              <a:buNone/>
            </a:pPr>
            <a:r>
              <a:rPr lang="ru-RU" sz="2400" dirty="0" smtClean="0">
                <a:latin typeface="Times New Roman" panose="02020603050405020304" pitchFamily="18" charset="0"/>
                <a:cs typeface="Times New Roman" panose="02020603050405020304" pitchFamily="18" charset="0"/>
              </a:rPr>
              <a:t>3.6 Разрешается посещение пациентов родственниками, знакомыми. Порядок посещения отделения устанавливается администрацией лечебной организации.</a:t>
            </a:r>
          </a:p>
          <a:p>
            <a:pPr marL="0" indent="0">
              <a:buNone/>
            </a:pPr>
            <a:r>
              <a:rPr lang="ru-RU" sz="2400" dirty="0" smtClean="0">
                <a:latin typeface="Times New Roman" panose="02020603050405020304" pitchFamily="18" charset="0"/>
                <a:cs typeface="Times New Roman" panose="02020603050405020304" pitchFamily="18" charset="0"/>
              </a:rPr>
              <a:t>3.7 Для пациентов, состояние которых не требует круглосуточного наблюдения и лечения, организуются отделения дневного пребывания больных (далее – ОДПБ). Первичный прием (оформление) в ОДПБ осуществляется в приемно-смотровом отделении, где после осмотра врачом заполняется история болезни.</a:t>
            </a:r>
          </a:p>
          <a:p>
            <a:pPr marL="0" indent="0">
              <a:buNone/>
            </a:pPr>
            <a:r>
              <a:rPr lang="ru-RU" sz="2400" dirty="0" smtClean="0">
                <a:latin typeface="Times New Roman" panose="02020603050405020304" pitchFamily="18" charset="0"/>
                <a:cs typeface="Times New Roman" panose="02020603050405020304" pitchFamily="18" charset="0"/>
              </a:rPr>
              <a:t>3.8 В ОДПБ соблюдается санитарно-противоэпидемический режим в соответствии с установленным порядком для стационаров (отделений) хирургического профиля.</a:t>
            </a:r>
          </a:p>
          <a:p>
            <a:pPr marL="0" indent="0">
              <a:buNone/>
            </a:pPr>
            <a:r>
              <a:rPr lang="ru-RU" sz="2400" dirty="0" smtClean="0">
                <a:latin typeface="Times New Roman" panose="02020603050405020304" pitchFamily="18" charset="0"/>
                <a:cs typeface="Times New Roman" panose="02020603050405020304" pitchFamily="18" charset="0"/>
              </a:rPr>
              <a:t>3.9 Персонал должен соблюдать меры эпидемиологической предосторожности при работе с любым пациентом.</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44709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52425" y="525462"/>
            <a:ext cx="11220450" cy="4351338"/>
          </a:xfrm>
        </p:spPr>
        <p:txBody>
          <a:bodyPr>
            <a:normAutofit/>
          </a:bodyPr>
          <a:lstStyle/>
          <a:p>
            <a:pPr marL="0" indent="0">
              <a:buNone/>
            </a:pPr>
            <a:r>
              <a:rPr lang="ru-RU" sz="2400" dirty="0" smtClean="0">
                <a:latin typeface="Times New Roman" panose="02020603050405020304" pitchFamily="18" charset="0"/>
                <a:cs typeface="Times New Roman" panose="02020603050405020304" pitchFamily="18" charset="0"/>
              </a:rPr>
              <a:t>3.10 Независимо от использования перчаток, до и после контакта с пациентом, после снятия перчаток и каждый раз после контакта с кровью, биологическими жидкостями, секретами, выделениями или потенциально контаминированными предметами и оборудованием, проводится гигиеническая обработка рук.</a:t>
            </a:r>
          </a:p>
          <a:p>
            <a:pPr marL="0" indent="0">
              <a:buNone/>
            </a:pPr>
            <a:r>
              <a:rPr lang="ru-RU" sz="2400" dirty="0" smtClean="0">
                <a:latin typeface="Times New Roman" panose="02020603050405020304" pitchFamily="18" charset="0"/>
                <a:cs typeface="Times New Roman" panose="02020603050405020304" pitchFamily="18" charset="0"/>
              </a:rPr>
              <a:t>3.11 Персонал проводит гигиеническую обработку рук или обработку рук хирургов в соответствии с правилами, изложенными в главе I.</a:t>
            </a:r>
          </a:p>
          <a:p>
            <a:pPr marL="0" indent="0">
              <a:buNone/>
            </a:pPr>
            <a:r>
              <a:rPr lang="ru-RU" sz="2400" dirty="0" smtClean="0">
                <a:latin typeface="Times New Roman" panose="02020603050405020304" pitchFamily="18" charset="0"/>
                <a:cs typeface="Times New Roman" panose="02020603050405020304" pitchFamily="18" charset="0"/>
              </a:rPr>
              <a:t>3.12 При проведении манипуляций/операций, сопровождающихся образованием брызг крови, секретов, экскретов, персонал надевает маску, приспособления для защиты глаз (очки, щитки). При загрязнении любых средств индивидуальной защиты проводится их замена. Предпочтение отдается средствам защиты однократного применения</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04035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28600" y="358775"/>
            <a:ext cx="11353800" cy="58118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3.13 Запрещается надевание колпачков на использованные иглы. После использования шприцы с иглами сбрасываются в не прокалываемые контейнеры. В случае необходимости отделения игл от шприцев необходимо предусмотреть их безопасное отсечение (специальные настольные контейнеры с </a:t>
            </a:r>
            <a:r>
              <a:rPr lang="ru-RU" sz="2400" dirty="0" err="1" smtClean="0">
                <a:latin typeface="Times New Roman" panose="02020603050405020304" pitchFamily="18" charset="0"/>
                <a:cs typeface="Times New Roman" panose="02020603050405020304" pitchFamily="18" charset="0"/>
              </a:rPr>
              <a:t>иглоотсекателями</a:t>
            </a:r>
            <a:r>
              <a:rPr lang="ru-RU" sz="2400" dirty="0" smtClean="0">
                <a:latin typeface="Times New Roman" panose="02020603050405020304" pitchFamily="18" charset="0"/>
                <a:cs typeface="Times New Roman" panose="02020603050405020304" pitchFamily="18" charset="0"/>
              </a:rPr>
              <a:t> или другими безопасными приспособлениями, прошедшими регистрацию в установленном порядке).</a:t>
            </a:r>
          </a:p>
          <a:p>
            <a:pPr marL="0" indent="0">
              <a:buNone/>
            </a:pPr>
            <a:r>
              <a:rPr lang="ru-RU" sz="2400" dirty="0" smtClean="0">
                <a:latin typeface="Times New Roman" panose="02020603050405020304" pitchFamily="18" charset="0"/>
                <a:cs typeface="Times New Roman" panose="02020603050405020304" pitchFamily="18" charset="0"/>
              </a:rPr>
              <a:t>3.14 Острые предметы сбрасывают в не прокалываемые контейнеры.</a:t>
            </a:r>
          </a:p>
          <a:p>
            <a:pPr marL="0" indent="0">
              <a:buNone/>
            </a:pPr>
            <a:r>
              <a:rPr lang="ru-RU" sz="2400" dirty="0" smtClean="0">
                <a:latin typeface="Times New Roman" panose="02020603050405020304" pitchFamily="18" charset="0"/>
                <a:cs typeface="Times New Roman" panose="02020603050405020304" pitchFamily="18" charset="0"/>
              </a:rPr>
              <a:t>3.15 Любой пациент рассматривается как потенциальный источник инфекции, представляющий эпидемиологическую опасность для медицинского персонала.</a:t>
            </a:r>
          </a:p>
          <a:p>
            <a:pPr marL="0" indent="0">
              <a:buNone/>
            </a:pPr>
            <a:r>
              <a:rPr lang="ru-RU" sz="2400" dirty="0" smtClean="0">
                <a:latin typeface="Times New Roman" panose="02020603050405020304" pitchFamily="18" charset="0"/>
                <a:cs typeface="Times New Roman" panose="02020603050405020304" pitchFamily="18" charset="0"/>
              </a:rPr>
              <a:t>3.16 Пациентов с хирургической инфекцией изолируют в отделение гнойной хирургии, а при его отсутствии – в отдельную палату.</a:t>
            </a:r>
          </a:p>
          <a:p>
            <a:pPr marL="0" indent="0">
              <a:buNone/>
            </a:pPr>
            <a:r>
              <a:rPr lang="ru-RU" sz="2400" dirty="0" smtClean="0">
                <a:latin typeface="Times New Roman" panose="02020603050405020304" pitchFamily="18" charset="0"/>
                <a:cs typeface="Times New Roman" panose="02020603050405020304" pitchFamily="18" charset="0"/>
              </a:rPr>
              <a:t>3.17 Перевязки пациентов, имеющих гнойное отделяемое, проводят в отдельной перевязочной или, при ее отсутствии, после перевязки пациентов, не имеющих гнойного отделяемого. Осмотр пациентов проводят в перчатках и одноразовых фартуках.</a:t>
            </a:r>
          </a:p>
          <a:p>
            <a:pPr marL="0" indent="0">
              <a:buNone/>
            </a:pPr>
            <a:r>
              <a:rPr lang="ru-RU" sz="2400" dirty="0" smtClean="0">
                <a:latin typeface="Times New Roman" panose="02020603050405020304" pitchFamily="18" charset="0"/>
                <a:cs typeface="Times New Roman" panose="02020603050405020304" pitchFamily="18" charset="0"/>
              </a:rPr>
              <a:t>3.18 Персонал обрабатывает руки спиртосодержащим кожным антисептиком не только до осмотра и перевязки инфицированных пациентов, но и после.</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14215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57163" y="365125"/>
            <a:ext cx="11196637" cy="58118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3.19 Пациенты с острым инфекционным заболеванием подлежат госпитализации в специализированный стационар (отделение); по жизненным показаниям из-за оперативного вмешательства – изоляции в отдельную палату.</a:t>
            </a:r>
          </a:p>
          <a:p>
            <a:pPr marL="0" indent="0">
              <a:buNone/>
            </a:pPr>
            <a:r>
              <a:rPr lang="ru-RU" sz="2400" dirty="0" smtClean="0">
                <a:latin typeface="Times New Roman" panose="02020603050405020304" pitchFamily="18" charset="0"/>
                <a:cs typeface="Times New Roman" panose="02020603050405020304" pitchFamily="18" charset="0"/>
              </a:rPr>
              <a:t>3.20 Все инвазивные диагностические и лечебные манипуляции проводятся в перчатках. Перчатки необходимы также при контакте со слизистыми оболочками пациентов и использованными инструментами</a:t>
            </a:r>
          </a:p>
          <a:p>
            <a:pPr marL="0" indent="0">
              <a:buNone/>
            </a:pPr>
            <a:r>
              <a:rPr lang="ru-RU" sz="2400" dirty="0" smtClean="0">
                <a:latin typeface="Times New Roman" panose="02020603050405020304" pitchFamily="18" charset="0"/>
                <a:cs typeface="Times New Roman" panose="02020603050405020304" pitchFamily="18" charset="0"/>
              </a:rPr>
              <a:t>3.21 Пациенты с инфекцией любой локализации, независимо от срока ее возникновения, вызванной </a:t>
            </a:r>
            <a:r>
              <a:rPr lang="ru-RU" sz="2400" dirty="0" err="1" smtClean="0">
                <a:latin typeface="Times New Roman" panose="02020603050405020304" pitchFamily="18" charset="0"/>
                <a:cs typeface="Times New Roman" panose="02020603050405020304" pitchFamily="18" charset="0"/>
              </a:rPr>
              <a:t>метициллин</a:t>
            </a:r>
            <a:r>
              <a:rPr lang="ru-RU" sz="2400" dirty="0" smtClean="0">
                <a:latin typeface="Times New Roman" panose="02020603050405020304" pitchFamily="18" charset="0"/>
                <a:cs typeface="Times New Roman" panose="02020603050405020304" pitchFamily="18" charset="0"/>
              </a:rPr>
              <a:t> (оксациллин) резистентным золотистым стафилококком, </a:t>
            </a:r>
            <a:r>
              <a:rPr lang="ru-RU" sz="2400" dirty="0" err="1" smtClean="0">
                <a:latin typeface="Times New Roman" panose="02020603050405020304" pitchFamily="18" charset="0"/>
                <a:cs typeface="Times New Roman" panose="02020603050405020304" pitchFamily="18" charset="0"/>
              </a:rPr>
              <a:t>ванкомицинрезистентным</a:t>
            </a:r>
            <a:r>
              <a:rPr lang="ru-RU" sz="2400" dirty="0" smtClean="0">
                <a:latin typeface="Times New Roman" panose="02020603050405020304" pitchFamily="18" charset="0"/>
                <a:cs typeface="Times New Roman" panose="02020603050405020304" pitchFamily="18" charset="0"/>
              </a:rPr>
              <a:t> энтерококком, подлежат изоляции в отдельные палаты:</a:t>
            </a:r>
          </a:p>
          <a:p>
            <a:pPr marL="0" indent="0">
              <a:buNone/>
            </a:pPr>
            <a:r>
              <a:rPr lang="ru-RU" sz="2400" dirty="0" smtClean="0">
                <a:latin typeface="Times New Roman" panose="02020603050405020304" pitchFamily="18" charset="0"/>
                <a:cs typeface="Times New Roman" panose="02020603050405020304" pitchFamily="18" charset="0"/>
              </a:rPr>
              <a:t>• при входе в палату персонал надевает маску, спецодежду, перчатки и снимает их при выходе;</a:t>
            </a:r>
          </a:p>
          <a:p>
            <a:pPr marL="0" indent="0">
              <a:buNone/>
            </a:pPr>
            <a:r>
              <a:rPr lang="ru-RU" sz="2400" dirty="0" smtClean="0">
                <a:latin typeface="Times New Roman" panose="02020603050405020304" pitchFamily="18" charset="0"/>
                <a:cs typeface="Times New Roman" panose="02020603050405020304" pitchFamily="18" charset="0"/>
              </a:rPr>
              <a:t>• после выписки пациента проводится заключительная дезинфекция, камерное обеззараживание постельных принадлежностей, ультрафиолетовое обеззараживание воздуха;</a:t>
            </a:r>
          </a:p>
          <a:p>
            <a:pPr marL="0" indent="0">
              <a:buNone/>
            </a:pPr>
            <a:r>
              <a:rPr lang="ru-RU" sz="2400" dirty="0" smtClean="0">
                <a:latin typeface="Times New Roman" panose="02020603050405020304" pitchFamily="18" charset="0"/>
                <a:cs typeface="Times New Roman" panose="02020603050405020304" pitchFamily="18" charset="0"/>
              </a:rPr>
              <a:t>• после заключительной дезинфекции проводится лабораторное обследование объектов окружающей среды (в палате).</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95195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77800"/>
            <a:ext cx="10515600" cy="1325563"/>
          </a:xfrm>
        </p:spPr>
        <p:txBody>
          <a:bodyPr>
            <a:normAutofit/>
          </a:bodyPr>
          <a:lstStyle/>
          <a:p>
            <a:pPr algn="ctr"/>
            <a:r>
              <a:rPr lang="ru-RU" sz="3200" b="1" dirty="0" err="1" smtClean="0">
                <a:latin typeface="Times New Roman" panose="02020603050405020304" pitchFamily="18" charset="0"/>
                <a:cs typeface="Times New Roman" panose="02020603050405020304" pitchFamily="18" charset="0"/>
              </a:rPr>
              <a:t>Лечебно</a:t>
            </a:r>
            <a:r>
              <a:rPr lang="ru-RU" sz="3200" b="1" dirty="0" smtClean="0">
                <a:latin typeface="Times New Roman" panose="02020603050405020304" pitchFamily="18" charset="0"/>
                <a:cs typeface="Times New Roman" panose="02020603050405020304" pitchFamily="18" charset="0"/>
              </a:rPr>
              <a:t> –охранительный режим</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42888" y="857250"/>
            <a:ext cx="11687175" cy="55578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1. Лечебно-охранительный режим в лечебно-профилактических учреждениях предусматривает создание благоприятных условий для эффективного лечения, нравственного и психического покоя, уверенности больных в быстрейшем и полном выздоровлении.</a:t>
            </a:r>
          </a:p>
          <a:p>
            <a:pPr marL="0" indent="0">
              <a:buNone/>
            </a:pPr>
            <a:r>
              <a:rPr lang="ru-RU" sz="2400" dirty="0" smtClean="0">
                <a:latin typeface="Times New Roman" panose="02020603050405020304" pitchFamily="18" charset="0"/>
                <a:cs typeface="Times New Roman" panose="02020603050405020304" pitchFamily="18" charset="0"/>
              </a:rPr>
              <a:t>2. Должностной обязанностью всего медицинского персонала лечебно-профилактических учреждений является правильная организация и непременное соблюдение лечебно-охранительного режима, либо</a:t>
            </a:r>
          </a:p>
          <a:p>
            <a:pPr marL="0" indent="0">
              <a:buNone/>
            </a:pPr>
            <a:r>
              <a:rPr lang="ru-RU" sz="2400" dirty="0" smtClean="0">
                <a:latin typeface="Times New Roman" panose="02020603050405020304" pitchFamily="18" charset="0"/>
                <a:cs typeface="Times New Roman" panose="02020603050405020304" pitchFamily="18" charset="0"/>
              </a:rPr>
              <a:t>уровень и качество лечебно-охранительного процесса в значительной мере определяется не только профессиональными знаниями и навыками медицинского персонала и степени технической оснащенности учреждений, но и культурой медицинского персонала, этическим воспитанием, доброжелательным его взаимоотношением с больными, особенно с детьми и их родителями, а также с коллегами по работе.</a:t>
            </a:r>
          </a:p>
          <a:p>
            <a:pPr marL="0" indent="0">
              <a:buNone/>
            </a:pPr>
            <a:r>
              <a:rPr lang="ru-RU" sz="2400" dirty="0" smtClean="0">
                <a:latin typeface="Times New Roman" panose="02020603050405020304" pitchFamily="18" charset="0"/>
                <a:cs typeface="Times New Roman" panose="02020603050405020304" pitchFamily="18" charset="0"/>
              </a:rPr>
              <a:t>3. Медицинский персонал обязан внимательно и чутко относиться к больным, не допускать неуместные разговоры в присутствии больных, шума в больничных коридорах и т.д. Четко соблюдать распорядок дня в отделениях и в поликлиниках.</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14879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00025" y="365125"/>
            <a:ext cx="11715750" cy="5811838"/>
          </a:xfrm>
        </p:spPr>
        <p:txBody>
          <a:bodyPr>
            <a:normAutofit/>
          </a:bodyPr>
          <a:lstStyle/>
          <a:p>
            <a:pPr marL="0" indent="0">
              <a:buNone/>
            </a:pPr>
            <a:r>
              <a:rPr lang="ru-RU" sz="2400" dirty="0" smtClean="0">
                <a:latin typeface="Times New Roman" panose="02020603050405020304" pitchFamily="18" charset="0"/>
                <a:cs typeface="Times New Roman" panose="02020603050405020304" pitchFamily="18" charset="0"/>
              </a:rPr>
              <a:t>4. Медицинский персонал обязан всегда находить пути к дружескому контакту с матерью ребенка, не допускать небрежность и бестактность в обращении с нею.</a:t>
            </a:r>
          </a:p>
          <a:p>
            <a:pPr marL="0" indent="0">
              <a:buNone/>
            </a:pPr>
            <a:r>
              <a:rPr lang="ru-RU" sz="2400" dirty="0" smtClean="0">
                <a:latin typeface="Times New Roman" panose="02020603050405020304" pitchFamily="18" charset="0"/>
                <a:cs typeface="Times New Roman" panose="02020603050405020304" pitchFamily="18" charset="0"/>
              </a:rPr>
              <a:t>5. Руководители лечебно-профилактических учреждений должны постоянно осуществлять работу с коллективом по воспитанию высоких моральных качеств, соблюдению медицинской этики и деонтологии, проводить работу над каждым словом и действием врача, медицинской сестры, санитарки и всего обслуживающего персонала. Своевременно разъяснять допущенные ошибки и их последствия.</a:t>
            </a:r>
          </a:p>
          <a:p>
            <a:pPr marL="0" indent="0">
              <a:buNone/>
            </a:pPr>
            <a:r>
              <a:rPr lang="ru-RU" sz="2400" dirty="0" smtClean="0">
                <a:latin typeface="Times New Roman" panose="02020603050405020304" pitchFamily="18" charset="0"/>
                <a:cs typeface="Times New Roman" panose="02020603050405020304" pitchFamily="18" charset="0"/>
              </a:rPr>
              <a:t>6. Необходимо учитывать, что лечебный процесс в больницах начинается уже в приемном отделении и организация его работы, определенным образом, сказывается на дальнейшем ходе лечения. Поэтому обстановка, с которой впервые сталкивается больной - чистота и уют в помещении, отношение, поведение и внешний вид персонала и т.п., должны поддерживать в больном уверенность в том, что именно в больнице он быстро восстановит свое здоровье.</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19994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9100" y="0"/>
            <a:ext cx="11353800" cy="1325563"/>
          </a:xfrm>
        </p:spPr>
        <p:txBody>
          <a:bodyPr>
            <a:normAutofit/>
          </a:bodyPr>
          <a:lstStyle/>
          <a:p>
            <a:r>
              <a:rPr lang="ru-RU" sz="3200" b="1" dirty="0" smtClean="0">
                <a:latin typeface="Times New Roman" panose="02020603050405020304" pitchFamily="18" charset="0"/>
                <a:cs typeface="Times New Roman" panose="02020603050405020304" pitchFamily="18" charset="0"/>
              </a:rPr>
              <a:t>Эффективность охраны здоровья матери и ребенка зависит от решения цепи задач, к которым относятся:</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00025" y="1825625"/>
            <a:ext cx="11572875" cy="43513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 социальная защита семьи, матери и ребенка, адресное оказание социальной помощи;</a:t>
            </a:r>
          </a:p>
          <a:p>
            <a:pPr marL="0" indent="0">
              <a:buNone/>
            </a:pPr>
            <a:r>
              <a:rPr lang="ru-RU" sz="2400" dirty="0" smtClean="0">
                <a:latin typeface="Times New Roman" panose="02020603050405020304" pitchFamily="18" charset="0"/>
                <a:cs typeface="Times New Roman" panose="02020603050405020304" pitchFamily="18" charset="0"/>
              </a:rPr>
              <a:t>• первоочередное направление соответствующих ресурсов на развитие соответствующих лечебно-профилактических и оздоровительных учреждений;</a:t>
            </a:r>
          </a:p>
          <a:p>
            <a:pPr marL="0" indent="0">
              <a:buNone/>
            </a:pPr>
            <a:r>
              <a:rPr lang="ru-RU" sz="2400" dirty="0" smtClean="0">
                <a:latin typeface="Times New Roman" panose="02020603050405020304" pitchFamily="18" charset="0"/>
                <a:cs typeface="Times New Roman" panose="02020603050405020304" pitchFamily="18" charset="0"/>
              </a:rPr>
              <a:t>• внедрение медицинского страхования и реорганизация действующей системы лечебно-профилактической помощи;</a:t>
            </a:r>
          </a:p>
          <a:p>
            <a:pPr marL="0" indent="0">
              <a:buNone/>
            </a:pPr>
            <a:r>
              <a:rPr lang="ru-RU" sz="2400" dirty="0" smtClean="0">
                <a:latin typeface="Times New Roman" panose="02020603050405020304" pitchFamily="18" charset="0"/>
                <a:cs typeface="Times New Roman" panose="02020603050405020304" pitchFamily="18" charset="0"/>
              </a:rPr>
              <a:t>• антенатальная охрана плода при участии соответствующих и санитарно-профилактических учреждений;</a:t>
            </a:r>
          </a:p>
          <a:p>
            <a:pPr marL="0" indent="0">
              <a:buNone/>
            </a:pPr>
            <a:r>
              <a:rPr lang="ru-RU" sz="2400" dirty="0" smtClean="0">
                <a:latin typeface="Times New Roman" panose="02020603050405020304" pitchFamily="18" charset="0"/>
                <a:cs typeface="Times New Roman" panose="02020603050405020304" pitchFamily="18" charset="0"/>
              </a:rPr>
              <a:t>• внедрение современных эффективных медицинских технологий;</a:t>
            </a:r>
          </a:p>
          <a:p>
            <a:pPr marL="0" indent="0">
              <a:buNone/>
            </a:pPr>
            <a:r>
              <a:rPr lang="ru-RU" sz="2400" dirty="0" smtClean="0">
                <a:latin typeface="Times New Roman" panose="02020603050405020304" pitchFamily="18" charset="0"/>
                <a:cs typeface="Times New Roman" panose="02020603050405020304" pitchFamily="18" charset="0"/>
              </a:rPr>
              <a:t>• профилактика инфекционных заболеваний, осуществление в полном объеме иммунопрофилактики;</a:t>
            </a:r>
          </a:p>
          <a:p>
            <a:pPr marL="0" indent="0">
              <a:buNone/>
            </a:pPr>
            <a:r>
              <a:rPr lang="ru-RU" sz="2400" dirty="0" smtClean="0">
                <a:latin typeface="Times New Roman" panose="02020603050405020304" pitchFamily="18" charset="0"/>
                <a:cs typeface="Times New Roman" panose="02020603050405020304" pitchFamily="18" charset="0"/>
              </a:rPr>
              <a:t>• формирование здорового способа жизни.</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74358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00013" y="257175"/>
            <a:ext cx="11787187" cy="591978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Нельзя поручать прием больного младшему медицинскому персоналу. Каждого поступающего больного должна встретить медицинская сестра, она же готовит его к врачебному осмотру. Младший персонал выполняет только отдельные поручения -переносит, укладывает больного и т.д. Опрос больного и сбор сведений для заполнения медицинской карты стационарного больного производится исключительно врачом, им же определяются способы санобработки и транспортировки больного в отделение, которое осуществляются под наблюдением и при непосредственном участии среднего медицинского персонала.</a:t>
            </a:r>
          </a:p>
          <a:p>
            <a:pPr marL="0" indent="0">
              <a:buNone/>
            </a:pPr>
            <a:r>
              <a:rPr lang="ru-RU" sz="2400" dirty="0" smtClean="0">
                <a:latin typeface="Times New Roman" panose="02020603050405020304" pitchFamily="18" charset="0"/>
                <a:cs typeface="Times New Roman" panose="02020603050405020304" pitchFamily="18" charset="0"/>
              </a:rPr>
              <a:t>7. Создание максимального покоя для больных является одной из первоочередных задач. Недопустимо обращаться ко всем пациентам на "ты" и вместо имени, отчества или фамилии говорить "больной" и</a:t>
            </a:r>
          </a:p>
          <a:p>
            <a:pPr marL="0" indent="0">
              <a:buNone/>
            </a:pPr>
            <a:r>
              <a:rPr lang="ru-RU" sz="2400" dirty="0" smtClean="0">
                <a:latin typeface="Times New Roman" panose="02020603050405020304" pitchFamily="18" charset="0"/>
                <a:cs typeface="Times New Roman" panose="02020603050405020304" pitchFamily="18" charset="0"/>
              </a:rPr>
              <a:t>"больная". Такое обезличенное, невежливое обращение и, наоборот, излишняя фамильярность не могут способствовать установлению контакта между персоналом и больным, не создают обстановки взаимного доверия и уважения. В обращении друг с другом персонал также должен быть взаимно вежлив и тактичен.</a:t>
            </a:r>
          </a:p>
          <a:p>
            <a:pPr marL="0" indent="0">
              <a:buNone/>
            </a:pPr>
            <a:r>
              <a:rPr lang="ru-RU" sz="2400" dirty="0" smtClean="0">
                <a:latin typeface="Times New Roman" panose="02020603050405020304" pitchFamily="18" charset="0"/>
                <a:cs typeface="Times New Roman" panose="02020603050405020304" pitchFamily="18" charset="0"/>
              </a:rPr>
              <a:t>8. Большое значение имеет правильное размещение больных по палатам, с учетом не только характера заболевания, но и возраста и других особенностей больного.</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57456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28600" y="365125"/>
            <a:ext cx="11658600" cy="58118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9. В целях исключения из жизни больницы всех моментов, нарушающих тишину и покой, весь медицинский и обслуживающий персонал в палатах и коридорах должен говорить тихо, вполголоса и только о том, что имеет непосредственное отношение к работе. В каждом палатном отделении необходимо специальное ночное освещение, которое бы обеспечил о выполнение медицинского назначения больному без нарушения покоя остальных больных в палате. Весь распорядок работы отделения должен быть построен с учетом интересов больного, с учетом максимального продления часов сна и отдыха. Грубейшей ошибкой являются факты выполнения врачебных назначений, манипуляций во время дневного отдыха ребенка. Основную уборку помещения рекомендуется проводить в часы бодрствования больных, причем необходимо обучить персонал производить эту работу без шума.</a:t>
            </a:r>
          </a:p>
          <a:p>
            <a:pPr marL="0" indent="0">
              <a:buNone/>
            </a:pPr>
            <a:r>
              <a:rPr lang="ru-RU" sz="2400" dirty="0" smtClean="0">
                <a:latin typeface="Times New Roman" panose="02020603050405020304" pitchFamily="18" charset="0"/>
                <a:cs typeface="Times New Roman" panose="02020603050405020304" pitchFamily="18" charset="0"/>
              </a:rPr>
              <a:t>10. Несомненно, что добиться тишины в отделении можно только в том случае, если сами больные поймут ее необходимость и будут сознательно относиться к установленному распорядку дня. Для этого с каждым больным, поступившим в стационар, лечащий врач должен провести беседу о необходимости оберегать не только свой покой, но и покой других больных.</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77175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28613" y="365125"/>
            <a:ext cx="11501437" cy="58118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11. Организации обходов необходимо уделять особое внимание. Заведующие отделениями, консультанты, заведующие кафедрами и их сотрудники в палате производят только тщательный осмотр больного,</a:t>
            </a:r>
          </a:p>
          <a:p>
            <a:pPr marL="0" indent="0">
              <a:buNone/>
            </a:pPr>
            <a:r>
              <a:rPr lang="ru-RU" sz="2400" dirty="0" smtClean="0">
                <a:latin typeface="Times New Roman" panose="02020603050405020304" pitchFamily="18" charset="0"/>
                <a:cs typeface="Times New Roman" panose="02020603050405020304" pitchFamily="18" charset="0"/>
              </a:rPr>
              <a:t>при этом докладывающий врач излагает историю болезни в такой форме, которая не может внушить больному опасения за неблагоприятный исход своего заболевания. Разбор и обмен мнениями производится вне палаты, не в присутствии больного. В отдельных случаях может быть рекомендован осмотр больного в кабинете врачей с соблюдением тех же правил, как и при обходах в палатах.</a:t>
            </a:r>
          </a:p>
          <a:p>
            <a:pPr marL="0" indent="0">
              <a:buNone/>
            </a:pPr>
            <a:r>
              <a:rPr lang="ru-RU" sz="2400" dirty="0" smtClean="0">
                <a:latin typeface="Times New Roman" panose="02020603050405020304" pitchFamily="18" charset="0"/>
                <a:cs typeface="Times New Roman" panose="02020603050405020304" pitchFamily="18" charset="0"/>
              </a:rPr>
              <a:t>12. Отсутствие подготовки больного к операции (беседа врача с больным о необходимости операции, ее сущности) и нередко имеющие место отмены операции без медицинских показаний к этому заставляют больных находиться в чрезвычайно напряженном состоянии, ухудшают их самочувствие. Особое внимание должно обращаться на обстановку в операционных и перевязочных. Одновременные перевязки и операции на двух столах могут быть допущены только в исключительных случаях. Использованные материалы необходимо немедленно убирать. Оперирующий хирург и его помощники обязаны помнить, что больной прислушивается и остро реагирует на каждое их слово и поэтому во время операции весь персонал должен особо следить за своей речью.</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25701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569119" y="365125"/>
            <a:ext cx="11053762" cy="6034088"/>
          </a:xfrm>
        </p:spPr>
        <p:txBody>
          <a:bodyPr>
            <a:normAutofit/>
          </a:bodyPr>
          <a:lstStyle/>
          <a:p>
            <a:pPr marL="0" indent="0">
              <a:buNone/>
            </a:pPr>
            <a:r>
              <a:rPr lang="ru-RU" sz="2400" dirty="0" smtClean="0">
                <a:latin typeface="Times New Roman" panose="02020603050405020304" pitchFamily="18" charset="0"/>
                <a:cs typeface="Times New Roman" panose="02020603050405020304" pitchFamily="18" charset="0"/>
              </a:rPr>
              <a:t>13. Борьба с болью - одна из основных проблем и правильное ее разрешение имеет особое значение для всех отделений и особенно, для хирургического профиля. Боль при операциях, перевязках, инструментальных исследованиях и других манипуляциях, травмирует больного. Кроме того, процедуры, вызывающие боль, не дают той терапевтической эффективности, которую можно было бы от них ждать. Поэтому все манипуляции (перевязки, инъекции и др.) - должны производиться чрезвычайно осторожно, с применением во всех возможных случаях современных способов обезболивания и с предварительной подготовкой больного.</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4780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71463" y="365125"/>
            <a:ext cx="11615737" cy="58118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14. Лечебное питание является одним из методов комплексной терапии, и для эффективного его применения требуется ряд организационных мероприятий. Назначение диеты производится дифференцированно, с разъяснением больному его сущности и значения точного ее соблюдения. Больному и его родственникам обязательно должны быть даны соответствующие указания в отношении пищевых продуктов, которые могут быть переданы из дому.</a:t>
            </a:r>
          </a:p>
          <a:p>
            <a:pPr marL="0" indent="0">
              <a:buNone/>
            </a:pPr>
            <a:r>
              <a:rPr lang="ru-RU" sz="2400" dirty="0" smtClean="0">
                <a:latin typeface="Times New Roman" panose="02020603050405020304" pitchFamily="18" charset="0"/>
                <a:cs typeface="Times New Roman" panose="02020603050405020304" pitchFamily="18" charset="0"/>
              </a:rPr>
              <a:t>Рекомендуется в больничных учреждениях организовывать буфеты, в которых по рекомендациям врачей, больные и матери больных детей могли бы покупать соответствующие продукты питания. Особенно это имеет значение для иногородних больных. Пища должна быть разнообразной, аппетитно оформленной, вкусной, даже на строгих диетах. Во всех лечебных учреждениях необходимо устанавливать 4-х разовое питание, а для ряда больных, по медицинским показаниям, более частый прием пищи. Особое внимание должно быть уделено питанию тяжело больных и детей.15. Одним из основных условий, обеспечивающих успех лечения, является преемственность "поликлиника - больница - поликлиника", при этом должна быть предусмотрена система передачи</a:t>
            </a:r>
          </a:p>
          <a:p>
            <a:pPr marL="0" indent="0">
              <a:buNone/>
            </a:pPr>
            <a:r>
              <a:rPr lang="ru-RU" sz="2400" dirty="0" smtClean="0">
                <a:latin typeface="Times New Roman" panose="02020603050405020304" pitchFamily="18" charset="0"/>
                <a:cs typeface="Times New Roman" panose="02020603050405020304" pitchFamily="18" charset="0"/>
              </a:rPr>
              <a:t>амбулаторных карт в стационар одновременно с госпитализацией и возвращению их в поликлинику после выписки больного с обязательным внесением в нее эпикриза.</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88361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07063" y="0"/>
            <a:ext cx="11530012" cy="58118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16. Больной должен знать о своей болезни только то, что является ему понятным, не может внушить тревоги и нарушить его психическое равновесие. Все сведения о своей болезни больной должен получать исключительно от врача. Среднему и младшему персоналу не разрешается давать каких-либо справок как самим больным, так и их родственникам о характере заболевания, состоянии и прогнозе. Нельзя выдавать больному на руки результаты исследований и анализов. Все они передаются</a:t>
            </a:r>
          </a:p>
          <a:p>
            <a:pPr marL="0" indent="0">
              <a:buNone/>
            </a:pPr>
            <a:r>
              <a:rPr lang="ru-RU" sz="2400" dirty="0" smtClean="0">
                <a:latin typeface="Times New Roman" panose="02020603050405020304" pitchFamily="18" charset="0"/>
                <a:cs typeface="Times New Roman" panose="02020603050405020304" pitchFamily="18" charset="0"/>
              </a:rPr>
              <a:t>непосредственно лечащему врачу и присоединяются к истории болезни. Истории болезни должны быть недоступны для ознакомления с ними больных.</a:t>
            </a:r>
          </a:p>
          <a:p>
            <a:pPr marL="0" indent="0">
              <a:buNone/>
            </a:pPr>
            <a:r>
              <a:rPr lang="ru-RU" sz="2400" dirty="0" smtClean="0">
                <a:latin typeface="Times New Roman" panose="02020603050405020304" pitchFamily="18" charset="0"/>
                <a:cs typeface="Times New Roman" panose="02020603050405020304" pitchFamily="18" charset="0"/>
              </a:rPr>
              <a:t>17. В каждом медицинском учреждении совершенно необходимо проводить соответствующую работу с родственниками больных. В первую очередь следует установить такой порядок, при котором они систематически могли бы получать информацию о состоянии здоровья больного непосредственно от лечащего врача. Информация врача должна быть конкретной и правдивой, без ненужной детализации и использования малопонятных медицинских терминов, излишних заверений и обещаний.</a:t>
            </a:r>
          </a:p>
          <a:p>
            <a:pPr marL="0" indent="0">
              <a:buNone/>
            </a:pPr>
            <a:r>
              <a:rPr lang="ru-RU" sz="2400" dirty="0" smtClean="0">
                <a:latin typeface="Times New Roman" panose="02020603050405020304" pitchFamily="18" charset="0"/>
                <a:cs typeface="Times New Roman" panose="02020603050405020304" pitchFamily="18" charset="0"/>
              </a:rPr>
              <a:t>Необходимо учитывать, что регулярные свидания с родными зачастую могут оказать на больного самое благотворное влияние. Поэтому следует максимально увеличить количество приемных дней, организовав их так, чтобы они не нарушали общего режима учреждения.</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28019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414463" y="365125"/>
            <a:ext cx="8971359" cy="5980906"/>
          </a:xfrm>
          <a:prstGeom prst="rect">
            <a:avLst/>
          </a:prstGeom>
        </p:spPr>
      </p:pic>
    </p:spTree>
    <p:extLst>
      <p:ext uri="{BB962C8B-B14F-4D97-AF65-F5344CB8AC3E}">
        <p14:creationId xmlns:p14="http://schemas.microsoft.com/office/powerpoint/2010/main" val="1807748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1325563"/>
          </a:xfrm>
        </p:spPr>
        <p:txBody>
          <a:bodyPr>
            <a:normAutofit/>
          </a:bodyPr>
          <a:lstStyle/>
          <a:p>
            <a:pPr algn="ctr"/>
            <a:r>
              <a:rPr lang="ru-RU" sz="3200" b="1" dirty="0" smtClean="0">
                <a:latin typeface="Times New Roman" panose="02020603050405020304" pitchFamily="18" charset="0"/>
                <a:cs typeface="Times New Roman" panose="02020603050405020304" pitchFamily="18" charset="0"/>
              </a:rPr>
              <a:t>Задачи палатной медицинской сестры детского стационара:</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80147" y="1289738"/>
            <a:ext cx="11049000" cy="4351338"/>
          </a:xfrm>
        </p:spPr>
        <p:txBody>
          <a:bodyPr>
            <a:normAutofit/>
          </a:bodyPr>
          <a:lstStyle/>
          <a:p>
            <a:pPr marL="0" indent="0" algn="just">
              <a:buNone/>
            </a:pPr>
            <a:r>
              <a:rPr lang="ru-RU" sz="2400" dirty="0" smtClean="0">
                <a:latin typeface="Times New Roman" panose="02020603050405020304" pitchFamily="18" charset="0"/>
                <a:cs typeface="Times New Roman" panose="02020603050405020304" pitchFamily="18" charset="0"/>
              </a:rPr>
              <a:t>•Прием и размещение в палатах, уход и наблюдение за больным ребенком;</a:t>
            </a:r>
          </a:p>
          <a:p>
            <a:pPr marL="0" indent="0" algn="just">
              <a:buNone/>
            </a:pPr>
            <a:r>
              <a:rPr lang="ru-RU" sz="2400" dirty="0" smtClean="0">
                <a:latin typeface="Times New Roman" panose="02020603050405020304" pitchFamily="18" charset="0"/>
                <a:cs typeface="Times New Roman" panose="02020603050405020304" pitchFamily="18" charset="0"/>
              </a:rPr>
              <a:t>•точное и своевременное выполнение назначений лечащего врача;</a:t>
            </a:r>
          </a:p>
          <a:p>
            <a:pPr marL="0" indent="0" algn="just">
              <a:buNone/>
            </a:pPr>
            <a:r>
              <a:rPr lang="ru-RU" sz="2400" dirty="0" smtClean="0">
                <a:latin typeface="Times New Roman" panose="02020603050405020304" pitchFamily="18" charset="0"/>
                <a:cs typeface="Times New Roman" panose="02020603050405020304" pitchFamily="18" charset="0"/>
              </a:rPr>
              <a:t>•экстренное оповещение врача о случаях изменений в состоянии больного ребенка, требующих принятия срочных мер, и оказание доврачебной помощи в его отсутствие;</a:t>
            </a:r>
          </a:p>
          <a:p>
            <a:pPr marL="0" indent="0" algn="just">
              <a:buNone/>
            </a:pPr>
            <a:r>
              <a:rPr lang="ru-RU" sz="2400" dirty="0" smtClean="0">
                <a:latin typeface="Times New Roman" panose="02020603050405020304" pitchFamily="18" charset="0"/>
                <a:cs typeface="Times New Roman" panose="02020603050405020304" pitchFamily="18" charset="0"/>
              </a:rPr>
              <a:t>•поддержка санитарного состояния палат.</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23844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57175" y="365125"/>
            <a:ext cx="11715750" cy="5811838"/>
          </a:xfrm>
        </p:spPr>
        <p:txBody>
          <a:bodyPr>
            <a:normAutofit/>
          </a:bodyPr>
          <a:lstStyle/>
          <a:p>
            <a:pPr marL="0" indent="0" algn="just">
              <a:buNone/>
            </a:pPr>
            <a:r>
              <a:rPr lang="ru-RU" sz="2400" dirty="0" smtClean="0">
                <a:latin typeface="Times New Roman" panose="02020603050405020304" pitchFamily="18" charset="0"/>
                <a:cs typeface="Times New Roman" panose="02020603050405020304" pitchFamily="18" charset="0"/>
              </a:rPr>
              <a:t>Важная особенность организации работы детских отделений состоит в необходимости проведения там воспитательной работы. Для этой цели в детских больницах вводятся должности педагогов-воспитателей. С больными детьми, которые длительное время лечатся в стационаре, проводится учебная работа.</a:t>
            </a:r>
          </a:p>
          <a:p>
            <a:pPr marL="0" indent="0" algn="just">
              <a:buNone/>
            </a:pPr>
            <a:r>
              <a:rPr lang="ru-RU" sz="2400" dirty="0" smtClean="0">
                <a:latin typeface="Times New Roman" panose="02020603050405020304" pitchFamily="18" charset="0"/>
                <a:cs typeface="Times New Roman" panose="02020603050405020304" pitchFamily="18" charset="0"/>
              </a:rPr>
              <a:t>Очень важным элементом создания лечебно-охранительного режима для детей служит организация их досуга, особенно в вечерние часы. Проводимые в конце больничного дня ручной труд, лепка, рисование, чтение вслух улучшают настроение детей и способствуют спокойному сну. Большую роль в правильной организации досуга детей играют палатные медицинские сестры.</a:t>
            </a:r>
          </a:p>
          <a:p>
            <a:pPr marL="0" indent="0" algn="just">
              <a:buNone/>
            </a:pPr>
            <a:r>
              <a:rPr lang="ru-RU" sz="2400" dirty="0" smtClean="0">
                <a:latin typeface="Times New Roman" panose="02020603050405020304" pitchFamily="18" charset="0"/>
                <a:cs typeface="Times New Roman" panose="02020603050405020304" pitchFamily="18" charset="0"/>
              </a:rPr>
              <a:t>В комплексе лечебных мероприятий особое значение имеет правильно организованное питание. Для этого дети, находящиеся на естественном вскармливании, госпитализируются вместе с матерями или обеспечиваются грудным донорским молоком. Все другие продукты питания дети первого года жизни получают с детской молочной кухни. Детям старше года питание организуется на пищеблоке больницы.</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60700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71449" y="365125"/>
            <a:ext cx="11801475" cy="5811838"/>
          </a:xfrm>
        </p:spPr>
        <p:txBody>
          <a:bodyPr>
            <a:noAutofit/>
          </a:bodyPr>
          <a:lstStyle/>
          <a:p>
            <a:pPr marL="0" indent="0" algn="just">
              <a:buNone/>
            </a:pPr>
            <a:r>
              <a:rPr lang="ru-RU" sz="2400" dirty="0" smtClean="0">
                <a:latin typeface="Times New Roman" panose="02020603050405020304" pitchFamily="18" charset="0"/>
                <a:cs typeface="Times New Roman" panose="02020603050405020304" pitchFamily="18" charset="0"/>
              </a:rPr>
              <a:t>В детских больницах в большей степени, чем в больницах для взрослых, следует опасаться внутрибольничных инфекций. При выявлении ребенка с острым инфекционным заболеванием в отделении устанавливается карантин на срок инкубационного периода для данного заболевания.</a:t>
            </a:r>
          </a:p>
          <a:p>
            <a:pPr marL="0" indent="0" algn="just">
              <a:buNone/>
            </a:pPr>
            <a:r>
              <a:rPr lang="ru-RU" sz="2400" dirty="0" smtClean="0">
                <a:latin typeface="Times New Roman" panose="02020603050405020304" pitchFamily="18" charset="0"/>
                <a:cs typeface="Times New Roman" panose="02020603050405020304" pitchFamily="18" charset="0"/>
              </a:rPr>
              <a:t>Необходимо проводить учет контактировавших с больным детей, которых в течение инкубационного периода нельзя перемещать в другие палаты. В этих случаях, в зависимости от диагностированного острого инфекционного заболевания, проводятся и специальные противоэпидемические мероприятия (прививки, исследования на </a:t>
            </a:r>
            <a:r>
              <a:rPr lang="ru-RU" sz="2400" dirty="0" err="1" smtClean="0">
                <a:latin typeface="Times New Roman" panose="02020603050405020304" pitchFamily="18" charset="0"/>
                <a:cs typeface="Times New Roman" panose="02020603050405020304" pitchFamily="18" charset="0"/>
              </a:rPr>
              <a:t>бактерионосительство</a:t>
            </a:r>
            <a:r>
              <a:rPr lang="ru-RU" sz="2400" dirty="0" smtClean="0">
                <a:latin typeface="Times New Roman" panose="02020603050405020304" pitchFamily="18" charset="0"/>
                <a:cs typeface="Times New Roman" panose="02020603050405020304" pitchFamily="18" charset="0"/>
              </a:rPr>
              <a:t> и т.д.).</a:t>
            </a:r>
          </a:p>
          <a:p>
            <a:pPr marL="0" indent="0" algn="just">
              <a:buNone/>
            </a:pPr>
            <a:r>
              <a:rPr lang="ru-RU" sz="2400" dirty="0" smtClean="0">
                <a:latin typeface="Times New Roman" panose="02020603050405020304" pitchFamily="18" charset="0"/>
                <a:cs typeface="Times New Roman" panose="02020603050405020304" pitchFamily="18" charset="0"/>
              </a:rPr>
              <a:t>Для оценки уровня организации профилактической работы в поликлинике рассчитывают показатель удельного веса профилактических посещений в поликлинику, который должен составлять не менее 30% от числа всех врачебных посещений.</a:t>
            </a:r>
          </a:p>
          <a:p>
            <a:pPr marL="0" indent="0" algn="just">
              <a:buNone/>
            </a:pPr>
            <a:r>
              <a:rPr lang="ru-RU" sz="2400" dirty="0" smtClean="0">
                <a:latin typeface="Times New Roman" panose="02020603050405020304" pitchFamily="18" charset="0"/>
                <a:cs typeface="Times New Roman" panose="02020603050405020304" pitchFamily="18" charset="0"/>
              </a:rPr>
              <a:t>Диспансеризация представляет собой ведущее направление в деятельности амбулаторно-поликлинических учреждений, включающее комплекс мер по ранней диагностике заболеваний, постановке на учет и лечению больных, предупреждению возникновения и распространения заболеваний, формированию здорового образа жизни</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5181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1100" y="0"/>
            <a:ext cx="10515600" cy="5792788"/>
          </a:xfrm>
        </p:spPr>
        <p:txBody>
          <a:bodyPr>
            <a:normAutofit/>
          </a:bodyPr>
          <a:lstStyle/>
          <a:p>
            <a:r>
              <a:rPr lang="ru-RU" sz="3200" b="1" dirty="0" smtClean="0">
                <a:latin typeface="Times New Roman" panose="02020603050405020304" pitchFamily="18" charset="0"/>
                <a:cs typeface="Times New Roman" panose="02020603050405020304" pitchFamily="18" charset="0"/>
              </a:rPr>
              <a:t>Федеральный закон от 21.11.2011 N 323-ФЗ (ред. от 29.12.2017) «Об основах охраны здоровья граждан в Российской Федерации»</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0331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0" y="1"/>
            <a:ext cx="7529513" cy="5019676"/>
          </a:xfrm>
          <a:prstGeom prst="rect">
            <a:avLst/>
          </a:prstGeom>
        </p:spPr>
      </p:pic>
      <p:pic>
        <p:nvPicPr>
          <p:cNvPr id="5" name="Рисунок 4"/>
          <p:cNvPicPr>
            <a:picLocks noChangeAspect="1"/>
          </p:cNvPicPr>
          <p:nvPr/>
        </p:nvPicPr>
        <p:blipFill>
          <a:blip r:embed="rId3"/>
          <a:stretch>
            <a:fillRect/>
          </a:stretch>
        </p:blipFill>
        <p:spPr>
          <a:xfrm>
            <a:off x="6838951" y="2843213"/>
            <a:ext cx="5353049" cy="4014787"/>
          </a:xfrm>
          <a:prstGeom prst="rect">
            <a:avLst/>
          </a:prstGeom>
        </p:spPr>
      </p:pic>
    </p:spTree>
    <p:extLst>
      <p:ext uri="{BB962C8B-B14F-4D97-AF65-F5344CB8AC3E}">
        <p14:creationId xmlns:p14="http://schemas.microsoft.com/office/powerpoint/2010/main" val="661358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3200" b="1" dirty="0" smtClean="0">
                <a:latin typeface="Times New Roman" panose="02020603050405020304" pitchFamily="18" charset="0"/>
                <a:cs typeface="Times New Roman" panose="02020603050405020304" pitchFamily="18" charset="0"/>
              </a:rPr>
              <a:t>Для оценки работы детской поликлиники применяется целый ряд статистических показателей, основные из которых:</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52436" y="1925638"/>
            <a:ext cx="11391901" cy="4351338"/>
          </a:xfrm>
        </p:spPr>
        <p:txBody>
          <a:bodyPr>
            <a:normAutofit/>
          </a:bodyPr>
          <a:lstStyle/>
          <a:p>
            <a:pPr marL="0" indent="0" algn="just">
              <a:buNone/>
            </a:pPr>
            <a:r>
              <a:rPr lang="ru-RU" sz="2400" dirty="0" smtClean="0">
                <a:latin typeface="Times New Roman" panose="02020603050405020304" pitchFamily="18" charset="0"/>
                <a:cs typeface="Times New Roman" panose="02020603050405020304" pitchFamily="18" charset="0"/>
              </a:rPr>
              <a:t>•охват ранним врачебным наблюдением новорожденных;</a:t>
            </a:r>
          </a:p>
          <a:p>
            <a:pPr marL="0" indent="0" algn="just">
              <a:buNone/>
            </a:pPr>
            <a:r>
              <a:rPr lang="ru-RU" sz="2400" dirty="0" smtClean="0">
                <a:latin typeface="Times New Roman" panose="02020603050405020304" pitchFamily="18" charset="0"/>
                <a:cs typeface="Times New Roman" panose="02020603050405020304" pitchFamily="18" charset="0"/>
              </a:rPr>
              <a:t>• удельный вес детей, находящихся на грудном вскармливании от 0 до 3 месяцев (от 3 до 6; от 6 до 12 мес.) жизни ребенка;</a:t>
            </a:r>
          </a:p>
          <a:p>
            <a:pPr marL="0" indent="0" algn="just">
              <a:buNone/>
            </a:pPr>
            <a:r>
              <a:rPr lang="ru-RU" sz="2400" dirty="0" smtClean="0">
                <a:latin typeface="Times New Roman" panose="02020603050405020304" pitchFamily="18" charset="0"/>
                <a:cs typeface="Times New Roman" panose="02020603050405020304" pitchFamily="18" charset="0"/>
              </a:rPr>
              <a:t>• общий показатель диспансеризации детского населения;</a:t>
            </a:r>
          </a:p>
          <a:p>
            <a:pPr marL="0" indent="0" algn="just">
              <a:buNone/>
            </a:pPr>
            <a:r>
              <a:rPr lang="ru-RU" sz="2400" dirty="0" smtClean="0">
                <a:latin typeface="Times New Roman" panose="02020603050405020304" pitchFamily="18" charset="0"/>
                <a:cs typeface="Times New Roman" panose="02020603050405020304" pitchFamily="18" charset="0"/>
              </a:rPr>
              <a:t>• полнота охвата детей профилактическими прививками;</a:t>
            </a:r>
          </a:p>
          <a:p>
            <a:pPr marL="0" indent="0" algn="just">
              <a:buNone/>
            </a:pPr>
            <a:r>
              <a:rPr lang="ru-RU" sz="2400" dirty="0" smtClean="0">
                <a:latin typeface="Times New Roman" panose="02020603050405020304" pitchFamily="18" charset="0"/>
                <a:cs typeface="Times New Roman" panose="02020603050405020304" pitchFamily="18" charset="0"/>
              </a:rPr>
              <a:t>• распределение детей по группам здоровья.</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6836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97668" y="842169"/>
            <a:ext cx="11396663" cy="3044031"/>
          </a:xfrm>
        </p:spPr>
        <p:txBody>
          <a:bodyPr>
            <a:normAutofit/>
          </a:bodyPr>
          <a:lstStyle/>
          <a:p>
            <a:pPr marL="0" indent="0" algn="just">
              <a:buNone/>
            </a:pPr>
            <a:r>
              <a:rPr lang="ru-RU" sz="2400" dirty="0" smtClean="0">
                <a:latin typeface="Times New Roman" panose="02020603050405020304" pitchFamily="18" charset="0"/>
                <a:cs typeface="Times New Roman" panose="02020603050405020304" pitchFamily="18" charset="0"/>
              </a:rPr>
              <a:t>Более точно оценить организационный уровень работы по диспансеризации населения можно, рассчитав показатель доли больных,</a:t>
            </a:r>
          </a:p>
          <a:p>
            <a:pPr marL="0" indent="0" algn="just">
              <a:buNone/>
            </a:pPr>
            <a:r>
              <a:rPr lang="ru-RU" sz="2400" dirty="0" smtClean="0">
                <a:latin typeface="Times New Roman" panose="02020603050405020304" pitchFamily="18" charset="0"/>
                <a:cs typeface="Times New Roman" panose="02020603050405020304" pitchFamily="18" charset="0"/>
              </a:rPr>
              <a:t>И, наконец, наиболее значимая качественная характеристика диспансерной работы - показатель эффективности диспансеризации, который рассчитывается как отношение числа больных, состоящих на диспансерном учете, и у которых на конец отчетного года отмечался один из следующих возможных исходов: улучшение, без изменений, ухудшение (к общему числу больных, состоящих на диспансерном учете по поводу данного заболевания).</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50972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526434" y="0"/>
            <a:ext cx="10515600" cy="4351338"/>
          </a:xfrm>
        </p:spPr>
        <p:txBody>
          <a:bodyPr>
            <a:noAutofit/>
          </a:bodyPr>
          <a:lstStyle/>
          <a:p>
            <a:endParaRPr lang="ru-RU" b="0" i="0" u="none" strike="noStrike" baseline="0" dirty="0" smtClean="0">
              <a:solidFill>
                <a:srgbClr val="000000"/>
              </a:solidFill>
              <a:latin typeface="Times New Roman" panose="02020603050405020304" pitchFamily="18" charset="0"/>
              <a:cs typeface="Times New Roman" panose="02020603050405020304" pitchFamily="18" charset="0"/>
            </a:endParaRPr>
          </a:p>
          <a:p>
            <a:pPr marL="0" indent="0">
              <a:buNone/>
            </a:pPr>
            <a:r>
              <a:rPr lang="ru-RU" b="1" i="0" u="none" strike="noStrike" baseline="0" dirty="0" smtClean="0">
                <a:latin typeface="Times New Roman" panose="02020603050405020304" pitchFamily="18" charset="0"/>
                <a:cs typeface="Times New Roman" panose="02020603050405020304" pitchFamily="18" charset="0"/>
              </a:rPr>
              <a:t>В работе детских поликлиник наряду с общими для всех амбулаторно-поликлинических учреждений формами первичной учетной медицинской документации используются следующие специальные формы: </a:t>
            </a:r>
            <a:endParaRPr lang="ru-RU" b="0" i="0" u="none" strike="noStrike" baseline="0" dirty="0" smtClean="0">
              <a:latin typeface="Times New Roman" panose="02020603050405020304" pitchFamily="18" charset="0"/>
              <a:cs typeface="Times New Roman" panose="02020603050405020304" pitchFamily="18" charset="0"/>
            </a:endParaRPr>
          </a:p>
          <a:p>
            <a:pPr marL="0" indent="0">
              <a:buNone/>
            </a:pPr>
            <a:endParaRPr lang="ru-RU" b="0" i="0" u="none" strike="noStrike" baseline="0" dirty="0" smtClean="0">
              <a:latin typeface="Times New Roman" panose="02020603050405020304" pitchFamily="18" charset="0"/>
              <a:cs typeface="Times New Roman" panose="02020603050405020304" pitchFamily="18" charset="0"/>
            </a:endParaRPr>
          </a:p>
          <a:p>
            <a:pPr marL="0" indent="0">
              <a:buNone/>
            </a:pPr>
            <a:r>
              <a:rPr lang="ru-RU" b="0" i="0" u="none" strike="noStrike" baseline="0" dirty="0" smtClean="0">
                <a:latin typeface="Times New Roman" panose="02020603050405020304" pitchFamily="18" charset="0"/>
                <a:cs typeface="Times New Roman" panose="02020603050405020304" pitchFamily="18" charset="0"/>
              </a:rPr>
              <a:t>•История развития ребенка (ф. 112/у); </a:t>
            </a:r>
          </a:p>
          <a:p>
            <a:pPr marL="0" indent="0">
              <a:buNone/>
            </a:pPr>
            <a:r>
              <a:rPr lang="ru-RU" b="0" i="0" u="none" strike="noStrike" baseline="0" dirty="0" smtClean="0">
                <a:latin typeface="Times New Roman" panose="02020603050405020304" pitchFamily="18" charset="0"/>
                <a:cs typeface="Times New Roman" panose="02020603050405020304" pitchFamily="18" charset="0"/>
              </a:rPr>
              <a:t>• Карта профилактических прививок (ф. 063/у); </a:t>
            </a:r>
          </a:p>
          <a:p>
            <a:pPr marL="0" indent="0">
              <a:buNone/>
            </a:pPr>
            <a:r>
              <a:rPr lang="ru-RU" b="0" i="0" u="none" strike="noStrike" baseline="0" dirty="0" smtClean="0">
                <a:latin typeface="Times New Roman" panose="02020603050405020304" pitchFamily="18" charset="0"/>
                <a:cs typeface="Times New Roman" panose="02020603050405020304" pitchFamily="18" charset="0"/>
              </a:rPr>
              <a:t>•Журнал учета профилактических прививок (ф. 064/у); </a:t>
            </a:r>
          </a:p>
          <a:p>
            <a:pPr marL="0" indent="0">
              <a:buNone/>
            </a:pPr>
            <a:r>
              <a:rPr lang="ru-RU" b="0" i="0" u="none" strike="noStrike" baseline="0" dirty="0" smtClean="0">
                <a:latin typeface="Times New Roman" panose="02020603050405020304" pitchFamily="18" charset="0"/>
                <a:cs typeface="Times New Roman" panose="02020603050405020304" pitchFamily="18" charset="0"/>
              </a:rPr>
              <a:t>•Медицинская карта ребенка для образовательных учреждений дошкольного, начального общего, основного общего, среднего (полного) общего образования, учреждений начального и среднего профессионального образования, детских домов и школ-интернатов (ф. 026/у-2000); </a:t>
            </a:r>
          </a:p>
          <a:p>
            <a:pPr marL="0" indent="0">
              <a:buNone/>
            </a:pPr>
            <a:r>
              <a:rPr lang="ru-RU" b="0" i="0" u="none" strike="noStrike" baseline="0" dirty="0" smtClean="0">
                <a:latin typeface="Times New Roman" panose="02020603050405020304" pitchFamily="18" charset="0"/>
                <a:cs typeface="Times New Roman" panose="02020603050405020304" pitchFamily="18" charset="0"/>
              </a:rPr>
              <a:t>• Санаторно-курортная карта для детей (ф. 076/у-04) </a:t>
            </a:r>
          </a:p>
          <a:p>
            <a:pPr marL="0" indent="0">
              <a:buNone/>
            </a:pPr>
            <a:endParaRPr lang="ru-RU"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96965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2888" y="365125"/>
            <a:ext cx="11701462" cy="1325563"/>
          </a:xfrm>
        </p:spPr>
        <p:txBody>
          <a:bodyPr>
            <a:normAutofit/>
          </a:bodyPr>
          <a:lstStyle/>
          <a:p>
            <a:pPr algn="ctr"/>
            <a:r>
              <a:rPr lang="ru-RU" sz="3200" b="1" dirty="0" smtClean="0">
                <a:latin typeface="Times New Roman" panose="02020603050405020304" pitchFamily="18" charset="0"/>
                <a:cs typeface="Times New Roman" panose="02020603050405020304" pitchFamily="18" charset="0"/>
              </a:rPr>
              <a:t>Подготовка ребенка к поступлению в ДДУ (детском дошкольном учреждении)</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61305" y="1671245"/>
            <a:ext cx="11737769" cy="4351338"/>
          </a:xfrm>
        </p:spPr>
        <p:txBody>
          <a:bodyPr>
            <a:normAutofit/>
          </a:bodyPr>
          <a:lstStyle/>
          <a:p>
            <a:pPr marL="0" indent="0">
              <a:buNone/>
            </a:pPr>
            <a:r>
              <a:rPr lang="ru-RU" sz="2400" dirty="0" smtClean="0">
                <a:latin typeface="Times New Roman" panose="02020603050405020304" pitchFamily="18" charset="0"/>
                <a:cs typeface="Times New Roman" panose="02020603050405020304" pitchFamily="18" charset="0"/>
              </a:rPr>
              <a:t>•Родители оформляют ребенка в детский коллектив на 2-3-м году жизни. Поступление в ДДУ приводит к сбою в адаптации способствует снижению иммунологической реактивности, что в условиях новых контактов приводит к инфицированию и заболеванию. Чаще всего встречаются острые респираторные заболевания.</a:t>
            </a:r>
          </a:p>
          <a:p>
            <a:pPr marL="0" indent="0">
              <a:buNone/>
            </a:pPr>
            <a:r>
              <a:rPr lang="ru-RU" sz="2400" dirty="0" smtClean="0">
                <a:latin typeface="Times New Roman" panose="02020603050405020304" pitchFamily="18" charset="0"/>
                <a:cs typeface="Times New Roman" panose="02020603050405020304" pitchFamily="18" charset="0"/>
              </a:rPr>
              <a:t>•При подготовке ребенка к поступлению в ДДУ его необходимо приучать к общению с новыми людьми. Ребенок должен самостоятельно есть и засыпать. Режим дня максимально приближают к режиму дня в младшей ясельной группе. Мероприятия по общей подготовке касаются вопросов ухода, физического и нервно-психического развития, воспитания, закаливания ребенка.</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70115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526256" y="1027906"/>
            <a:ext cx="11332369" cy="4706938"/>
          </a:xfrm>
        </p:spPr>
        <p:txBody>
          <a:bodyPr>
            <a:normAutofit/>
          </a:bodyPr>
          <a:lstStyle/>
          <a:p>
            <a:pPr marL="0" indent="0">
              <a:buNone/>
            </a:pPr>
            <a:r>
              <a:rPr lang="ru-RU" sz="2400" dirty="0" smtClean="0">
                <a:latin typeface="Times New Roman" panose="02020603050405020304" pitchFamily="18" charset="0"/>
                <a:cs typeface="Times New Roman" panose="02020603050405020304" pitchFamily="18" charset="0"/>
              </a:rPr>
              <a:t>•Весь период адаптации делят на 3 этапа: острый, подострый и период компенсации. В остром периоде изменяется эмоциональное состояние, нарушается поведение, ухудшается сон, аппетит, возникают вегетативные и гормональные сдвиги. В подостром периоде ребенок активно осваивает новую среду, происходит восстановление биоритмов различных органов и </a:t>
            </a:r>
            <a:r>
              <a:rPr lang="ru-RU" sz="2400" dirty="0" err="1" smtClean="0">
                <a:latin typeface="Times New Roman" panose="02020603050405020304" pitchFamily="18" charset="0"/>
                <a:cs typeface="Times New Roman" panose="02020603050405020304" pitchFamily="18" charset="0"/>
              </a:rPr>
              <a:t>сис</a:t>
            </a:r>
            <a:r>
              <a:rPr lang="ru-RU" sz="2400" dirty="0" smtClean="0">
                <a:latin typeface="Times New Roman" panose="02020603050405020304" pitchFamily="18" charset="0"/>
                <a:cs typeface="Times New Roman" panose="02020603050405020304" pitchFamily="18" charset="0"/>
              </a:rPr>
              <a:t>-тем. Быстрее нормализуются аппетит, затем сон и эмоции, и только потом – игра и речь. В период компенсации системы и органы работают согласованно, что проявляется положительными эмоциями и уравновешенным поведением.</a:t>
            </a:r>
          </a:p>
          <a:p>
            <a:pPr marL="0" indent="0">
              <a:buNone/>
            </a:pPr>
            <a:r>
              <a:rPr lang="ru-RU" sz="2400" dirty="0" smtClean="0">
                <a:latin typeface="Times New Roman" panose="02020603050405020304" pitchFamily="18" charset="0"/>
                <a:cs typeface="Times New Roman" panose="02020603050405020304" pitchFamily="18" charset="0"/>
              </a:rPr>
              <a:t>•По степени тяжести различают адаптацию легкую, средней тяжести и тяжелую. При легкой адаптации нарушения поведения, аппетита, сна, общения, речевой активности продолжаются не более месяца. За этот же срок нормализуются функциональные отклонения, заболеваний не возникает. При адаптации средней тяжести изменения более выражены.</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94213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0" y="0"/>
            <a:ext cx="6535887" cy="4351338"/>
          </a:xfrm>
          <a:prstGeom prst="rect">
            <a:avLst/>
          </a:prstGeom>
        </p:spPr>
      </p:pic>
      <p:pic>
        <p:nvPicPr>
          <p:cNvPr id="5" name="Рисунок 4"/>
          <p:cNvPicPr>
            <a:picLocks noChangeAspect="1"/>
          </p:cNvPicPr>
          <p:nvPr/>
        </p:nvPicPr>
        <p:blipFill>
          <a:blip r:embed="rId3"/>
          <a:stretch>
            <a:fillRect/>
          </a:stretch>
        </p:blipFill>
        <p:spPr>
          <a:xfrm>
            <a:off x="6412062" y="3081338"/>
            <a:ext cx="5715000" cy="3819525"/>
          </a:xfrm>
          <a:prstGeom prst="rect">
            <a:avLst/>
          </a:prstGeom>
        </p:spPr>
      </p:pic>
    </p:spTree>
    <p:extLst>
      <p:ext uri="{BB962C8B-B14F-4D97-AF65-F5344CB8AC3E}">
        <p14:creationId xmlns:p14="http://schemas.microsoft.com/office/powerpoint/2010/main" val="39865774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20663"/>
            <a:ext cx="10515600" cy="1325563"/>
          </a:xfrm>
        </p:spPr>
        <p:txBody>
          <a:bodyPr>
            <a:normAutofit/>
          </a:bodyPr>
          <a:lstStyle/>
          <a:p>
            <a:pPr algn="ctr"/>
            <a:r>
              <a:rPr lang="ru-RU" sz="3200" b="1" dirty="0" smtClean="0">
                <a:latin typeface="Times New Roman" panose="02020603050405020304" pitchFamily="18" charset="0"/>
                <a:cs typeface="Times New Roman" panose="02020603050405020304" pitchFamily="18" charset="0"/>
              </a:rPr>
              <a:t>Подготовка детей к поступлению в школы</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85749" y="900113"/>
            <a:ext cx="11644313" cy="5276850"/>
          </a:xfrm>
        </p:spPr>
        <p:txBody>
          <a:bodyPr>
            <a:normAutofit fontScale="85000" lnSpcReduction="20000"/>
          </a:bodyPr>
          <a:lstStyle/>
          <a:p>
            <a:pPr marL="0" indent="0">
              <a:buNone/>
            </a:pPr>
            <a:r>
              <a:rPr lang="ru-RU" dirty="0" smtClean="0">
                <a:latin typeface="Times New Roman" panose="02020603050405020304" pitchFamily="18" charset="0"/>
                <a:cs typeface="Times New Roman" panose="02020603050405020304" pitchFamily="18" charset="0"/>
              </a:rPr>
              <a:t>•К медицинским критериям школьной зрелости относят комплексную оценку состояния здоровья (уровень биологического развития, заболеваемость за предшествующий период, психофизиологические критерии). При выдаче медицинского заключения о готовности к обучению следует учитывать медицинские показания к отсрочке обучения детей 6-летнего возраста.</a:t>
            </a:r>
          </a:p>
          <a:p>
            <a:pPr marL="0" indent="0">
              <a:buNone/>
            </a:pPr>
            <a:r>
              <a:rPr lang="ru-RU" dirty="0" smtClean="0">
                <a:latin typeface="Times New Roman" panose="02020603050405020304" pitchFamily="18" charset="0"/>
                <a:cs typeface="Times New Roman" panose="02020603050405020304" pitchFamily="18" charset="0"/>
              </a:rPr>
              <a:t>• Определение психофизиологической готовности детей к поступлению в школу проводится в сентябре-октябре года, предшествующего началу обучения.</a:t>
            </a:r>
          </a:p>
          <a:p>
            <a:pPr marL="0" indent="0">
              <a:buNone/>
            </a:pPr>
            <a:r>
              <a:rPr lang="ru-RU" dirty="0" smtClean="0">
                <a:latin typeface="Times New Roman" panose="02020603050405020304" pitchFamily="18" charset="0"/>
                <a:cs typeface="Times New Roman" panose="02020603050405020304" pitchFamily="18" charset="0"/>
              </a:rPr>
              <a:t>• Медико-педагогическая комиссия, включающая психолога, педиатра, а также педагога, выявляет детей, не готовых к обучению.</a:t>
            </a:r>
          </a:p>
          <a:p>
            <a:pPr marL="0" indent="0">
              <a:buNone/>
            </a:pPr>
            <a:r>
              <a:rPr lang="ru-RU" dirty="0" smtClean="0">
                <a:latin typeface="Times New Roman" panose="02020603050405020304" pitchFamily="18" charset="0"/>
                <a:cs typeface="Times New Roman" panose="02020603050405020304" pitchFamily="18" charset="0"/>
              </a:rPr>
              <a:t>• Таким детям необходима специальная подготовка, эффективность которой определяют в феврале-марте года поступления в школу при повторном психофизиологическом обследовании.</a:t>
            </a:r>
          </a:p>
          <a:p>
            <a:pPr marL="0" indent="0">
              <a:buNone/>
            </a:pP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Психофизиологически</a:t>
            </a:r>
            <a:r>
              <a:rPr lang="ru-RU" dirty="0" smtClean="0">
                <a:latin typeface="Times New Roman" panose="02020603050405020304" pitchFamily="18" charset="0"/>
                <a:cs typeface="Times New Roman" panose="02020603050405020304" pitchFamily="18" charset="0"/>
              </a:rPr>
              <a:t> незрелые дети остаются еще на год в детском саду (в подготовительной группе детского сада). Если ребенок ранее не посещал ДДУ, его определяют на год в подготовительную группу. Окончательное решение медико-педагогической комиссии оформляется перед началом учебного года (в июле-августе).</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48058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0" y="0"/>
            <a:ext cx="6165863" cy="4351338"/>
          </a:xfrm>
          <a:prstGeom prst="rect">
            <a:avLst/>
          </a:prstGeom>
        </p:spPr>
      </p:pic>
      <p:pic>
        <p:nvPicPr>
          <p:cNvPr id="5" name="Рисунок 4"/>
          <p:cNvPicPr>
            <a:picLocks noChangeAspect="1"/>
          </p:cNvPicPr>
          <p:nvPr/>
        </p:nvPicPr>
        <p:blipFill>
          <a:blip r:embed="rId3"/>
          <a:stretch>
            <a:fillRect/>
          </a:stretch>
        </p:blipFill>
        <p:spPr>
          <a:xfrm>
            <a:off x="5183980" y="2175669"/>
            <a:ext cx="7008020" cy="4672013"/>
          </a:xfrm>
          <a:prstGeom prst="rect">
            <a:avLst/>
          </a:prstGeom>
        </p:spPr>
      </p:pic>
    </p:spTree>
    <p:extLst>
      <p:ext uri="{BB962C8B-B14F-4D97-AF65-F5344CB8AC3E}">
        <p14:creationId xmlns:p14="http://schemas.microsoft.com/office/powerpoint/2010/main" val="19535922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57175" y="365124"/>
            <a:ext cx="11530013" cy="6185801"/>
          </a:xfrm>
        </p:spPr>
        <p:txBody>
          <a:bodyPr>
            <a:normAutofit fontScale="55000" lnSpcReduction="20000"/>
          </a:bodyPr>
          <a:lstStyle/>
          <a:p>
            <a:pPr marL="0" indent="0" algn="ctr">
              <a:buNone/>
            </a:pPr>
            <a:r>
              <a:rPr lang="ru-RU" sz="5800" b="1" dirty="0" smtClean="0">
                <a:latin typeface="Times New Roman" panose="02020603050405020304" pitchFamily="18" charset="0"/>
                <a:cs typeface="Times New Roman" panose="02020603050405020304" pitchFamily="18" charset="0"/>
              </a:rPr>
              <a:t>Готовность ребенка к школе рассматривают на трех уровнях. </a:t>
            </a:r>
          </a:p>
          <a:p>
            <a:pPr marL="0" indent="0">
              <a:buNone/>
            </a:pPr>
            <a:endParaRPr lang="ru-RU" sz="2000" b="1" dirty="0" smtClean="0">
              <a:latin typeface="Times New Roman" panose="02020603050405020304" pitchFamily="18" charset="0"/>
              <a:cs typeface="Times New Roman" panose="02020603050405020304" pitchFamily="18" charset="0"/>
            </a:endParaRPr>
          </a:p>
          <a:p>
            <a:pPr marL="0" indent="0">
              <a:buNone/>
            </a:pPr>
            <a:r>
              <a:rPr lang="ru-RU" sz="4400" b="1" dirty="0" smtClean="0">
                <a:latin typeface="Times New Roman" panose="02020603050405020304" pitchFamily="18" charset="0"/>
                <a:cs typeface="Times New Roman" panose="02020603050405020304" pitchFamily="18" charset="0"/>
              </a:rPr>
              <a:t>Первый уровень </a:t>
            </a:r>
            <a:r>
              <a:rPr lang="ru-RU" sz="4400" dirty="0" smtClean="0">
                <a:latin typeface="Times New Roman" panose="02020603050405020304" pitchFamily="18" charset="0"/>
                <a:cs typeface="Times New Roman" panose="02020603050405020304" pitchFamily="18" charset="0"/>
              </a:rPr>
              <a:t>– морфофункциональный (физическое развитие, резистентность, нейродинамические свойства, развитие речи, мышц, работоспособность). </a:t>
            </a:r>
          </a:p>
          <a:p>
            <a:pPr marL="0" indent="0">
              <a:buNone/>
            </a:pPr>
            <a:r>
              <a:rPr lang="ru-RU" sz="4400" b="1" dirty="0" smtClean="0">
                <a:latin typeface="Times New Roman" panose="02020603050405020304" pitchFamily="18" charset="0"/>
                <a:cs typeface="Times New Roman" panose="02020603050405020304" pitchFamily="18" charset="0"/>
              </a:rPr>
              <a:t>Второй уровень </a:t>
            </a:r>
            <a:r>
              <a:rPr lang="ru-RU" sz="4400" dirty="0" smtClean="0">
                <a:latin typeface="Times New Roman" panose="02020603050405020304" pitchFamily="18" charset="0"/>
                <a:cs typeface="Times New Roman" panose="02020603050405020304" pitchFamily="18" charset="0"/>
              </a:rPr>
              <a:t>– умственная готовность (восприятие, память, мышление, воображение). </a:t>
            </a:r>
          </a:p>
          <a:p>
            <a:pPr marL="0" indent="0">
              <a:buNone/>
            </a:pPr>
            <a:r>
              <a:rPr lang="ru-RU" sz="4400" b="1" dirty="0" smtClean="0">
                <a:latin typeface="Times New Roman" panose="02020603050405020304" pitchFamily="18" charset="0"/>
                <a:cs typeface="Times New Roman" panose="02020603050405020304" pitchFamily="18" charset="0"/>
              </a:rPr>
              <a:t>Третий уровень </a:t>
            </a:r>
            <a:r>
              <a:rPr lang="ru-RU" sz="4400" dirty="0" smtClean="0">
                <a:latin typeface="Times New Roman" panose="02020603050405020304" pitchFamily="18" charset="0"/>
                <a:cs typeface="Times New Roman" panose="02020603050405020304" pitchFamily="18" charset="0"/>
              </a:rPr>
              <a:t>– личностная готовность (отношение к школе, учебно-познавательной деятельности, сверстникам и взрослым, умение строить взаимоотношения, усваивать и реализовывать нравственные нормы). Определение психофизиологической зрелости проводится по специальным диагностическим программам. Они заключают разнообразные тесты, которые постоянно совершенствуются и обновляются. </a:t>
            </a:r>
          </a:p>
          <a:p>
            <a:pPr marL="0" indent="0">
              <a:buNone/>
            </a:pPr>
            <a:r>
              <a:rPr lang="ru-RU" sz="4400" dirty="0" smtClean="0">
                <a:latin typeface="Times New Roman" panose="02020603050405020304" pitchFamily="18" charset="0"/>
                <a:cs typeface="Times New Roman" panose="02020603050405020304" pitchFamily="18" charset="0"/>
              </a:rPr>
              <a:t>Современная диагностическая программа включает вопросник на осведомленность: Ф. И. О., адрес, дополнение фраз начатого предложения, мотивационную готовность (отношение к школе). Используют тесты в картинках, детям предлагают играть в игру. При проведении психологических исследований оценивают также развитие речи (рассказы по картинкам), уровень </a:t>
            </a:r>
            <a:r>
              <a:rPr lang="ru-RU" sz="4400" dirty="0" err="1" smtClean="0">
                <a:latin typeface="Times New Roman" panose="02020603050405020304" pitchFamily="18" charset="0"/>
                <a:cs typeface="Times New Roman" panose="02020603050405020304" pitchFamily="18" charset="0"/>
              </a:rPr>
              <a:t>саморегуляции</a:t>
            </a:r>
            <a:r>
              <a:rPr lang="ru-RU" sz="4400" dirty="0" smtClean="0">
                <a:latin typeface="Times New Roman" panose="02020603050405020304" pitchFamily="18" charset="0"/>
                <a:cs typeface="Times New Roman" panose="02020603050405020304" pitchFamily="18" charset="0"/>
              </a:rPr>
              <a:t> (по различным игровым методикам), моторику руки, уровень физической подготовленности. </a:t>
            </a:r>
            <a:endParaRPr lang="ru-RU"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5568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509587" y="696913"/>
            <a:ext cx="11191876" cy="5903912"/>
          </a:xfrm>
        </p:spPr>
        <p:txBody>
          <a:bodyPr>
            <a:normAutofit/>
          </a:bodyPr>
          <a:lstStyle/>
          <a:p>
            <a:pPr marL="0" indent="0">
              <a:buNone/>
            </a:pPr>
            <a:r>
              <a:rPr lang="ru-RU" sz="2400" b="1" dirty="0" smtClean="0">
                <a:latin typeface="Times New Roman" panose="02020603050405020304" pitchFamily="18" charset="0"/>
                <a:cs typeface="Times New Roman" panose="02020603050405020304" pitchFamily="18" charset="0"/>
              </a:rPr>
              <a:t>•Статья 51. Права семьи в сфере охраны здоровья</a:t>
            </a:r>
          </a:p>
          <a:p>
            <a:pPr marL="0" indent="0">
              <a:buNone/>
            </a:pPr>
            <a:r>
              <a:rPr lang="ru-RU" sz="2400" b="1" dirty="0" smtClean="0">
                <a:latin typeface="Times New Roman" panose="02020603050405020304" pitchFamily="18" charset="0"/>
                <a:cs typeface="Times New Roman" panose="02020603050405020304" pitchFamily="18" charset="0"/>
              </a:rPr>
              <a:t>•Статья 52. Права беременных женщин и матерей в сфере охраны здоровья</a:t>
            </a:r>
          </a:p>
          <a:p>
            <a:pPr marL="0" indent="0">
              <a:buNone/>
            </a:pPr>
            <a:r>
              <a:rPr lang="ru-RU" sz="2400" b="1" dirty="0" smtClean="0">
                <a:latin typeface="Times New Roman" panose="02020603050405020304" pitchFamily="18" charset="0"/>
                <a:cs typeface="Times New Roman" panose="02020603050405020304" pitchFamily="18" charset="0"/>
              </a:rPr>
              <a:t>•Статья 53. Рождение ребенка</a:t>
            </a:r>
          </a:p>
          <a:p>
            <a:pPr marL="0" indent="0">
              <a:buNone/>
            </a:pPr>
            <a:r>
              <a:rPr lang="ru-RU" sz="2400" b="1" dirty="0" smtClean="0">
                <a:latin typeface="Times New Roman" panose="02020603050405020304" pitchFamily="18" charset="0"/>
                <a:cs typeface="Times New Roman" panose="02020603050405020304" pitchFamily="18" charset="0"/>
              </a:rPr>
              <a:t>•Статья 54. Права несовершеннолетних в сфере охраны здоровья</a:t>
            </a:r>
          </a:p>
          <a:p>
            <a:pPr marL="0" indent="0">
              <a:buNone/>
            </a:pPr>
            <a:r>
              <a:rPr lang="ru-RU" sz="2400" b="1" dirty="0" smtClean="0">
                <a:latin typeface="Times New Roman" panose="02020603050405020304" pitchFamily="18" charset="0"/>
                <a:cs typeface="Times New Roman" panose="02020603050405020304" pitchFamily="18" charset="0"/>
              </a:rPr>
              <a:t>•Статья 55. Применение вспомогательных репродуктивных технологий</a:t>
            </a:r>
          </a:p>
          <a:p>
            <a:pPr marL="0" indent="0">
              <a:buNone/>
            </a:pPr>
            <a:r>
              <a:rPr lang="ru-RU" sz="2400" b="1" dirty="0" smtClean="0">
                <a:latin typeface="Times New Roman" panose="02020603050405020304" pitchFamily="18" charset="0"/>
                <a:cs typeface="Times New Roman" panose="02020603050405020304" pitchFamily="18" charset="0"/>
              </a:rPr>
              <a:t>•Статья 56. Искусственное прерывание беременности</a:t>
            </a:r>
          </a:p>
          <a:p>
            <a:pPr marL="0" indent="0">
              <a:buNone/>
            </a:pPr>
            <a:r>
              <a:rPr lang="ru-RU" sz="2400" b="1" dirty="0" smtClean="0">
                <a:latin typeface="Times New Roman" panose="02020603050405020304" pitchFamily="18" charset="0"/>
                <a:cs typeface="Times New Roman" panose="02020603050405020304" pitchFamily="18" charset="0"/>
              </a:rPr>
              <a:t>•Статья 57. Медицинская стерилизация</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64585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4961" y="0"/>
            <a:ext cx="11516011" cy="6858000"/>
          </a:xfrm>
        </p:spPr>
        <p:txBody>
          <a:bodyPr>
            <a:noAutofit/>
          </a:bodyPr>
          <a:lstStyle/>
          <a:p>
            <a:pPr marL="0" indent="0">
              <a:buNone/>
            </a:pPr>
            <a:r>
              <a:rPr lang="ru-RU" sz="2400" b="1" dirty="0" smtClean="0">
                <a:latin typeface="Times New Roman" panose="02020603050405020304" pitchFamily="18" charset="0"/>
                <a:cs typeface="Times New Roman" panose="02020603050405020304" pitchFamily="18" charset="0"/>
              </a:rPr>
              <a:t>До начала осмотра необходимо выполнить анализы:</a:t>
            </a:r>
          </a:p>
          <a:p>
            <a:pPr marL="0" indent="0">
              <a:buNone/>
            </a:pPr>
            <a:r>
              <a:rPr lang="ru-RU" sz="2400" dirty="0" smtClean="0">
                <a:latin typeface="Times New Roman" panose="02020603050405020304" pitchFamily="18" charset="0"/>
                <a:cs typeface="Times New Roman" panose="02020603050405020304" pitchFamily="18" charset="0"/>
              </a:rPr>
              <a:t>•общий анализ крови (сдается натощак или через 3-4 часа после еды)</a:t>
            </a:r>
          </a:p>
          <a:p>
            <a:pPr marL="0" indent="0">
              <a:buNone/>
            </a:pPr>
            <a:r>
              <a:rPr lang="ru-RU" sz="2400" dirty="0" smtClean="0">
                <a:latin typeface="Times New Roman" panose="02020603050405020304" pitchFamily="18" charset="0"/>
                <a:cs typeface="Times New Roman" panose="02020603050405020304" pitchFamily="18" charset="0"/>
              </a:rPr>
              <a:t>•глюкоза крови (сдается строго натощак!)</a:t>
            </a:r>
          </a:p>
          <a:p>
            <a:pPr marL="0" indent="0">
              <a:buNone/>
            </a:pPr>
            <a:r>
              <a:rPr lang="ru-RU" sz="2400" dirty="0" smtClean="0">
                <a:latin typeface="Times New Roman" panose="02020603050405020304" pitchFamily="18" charset="0"/>
                <a:cs typeface="Times New Roman" panose="02020603050405020304" pitchFamily="18" charset="0"/>
              </a:rPr>
              <a:t>•общий анализ мочи </a:t>
            </a:r>
          </a:p>
          <a:p>
            <a:pPr marL="0" indent="0">
              <a:buNone/>
            </a:pPr>
            <a:r>
              <a:rPr lang="ru-RU" sz="2400" dirty="0" smtClean="0">
                <a:latin typeface="Times New Roman" panose="02020603050405020304" pitchFamily="18" charset="0"/>
                <a:cs typeface="Times New Roman" panose="02020603050405020304" pitchFamily="18" charset="0"/>
              </a:rPr>
              <a:t>•анализ кала на яйца глист и простейшие</a:t>
            </a:r>
          </a:p>
          <a:p>
            <a:pPr marL="0" indent="0">
              <a:buNone/>
            </a:pPr>
            <a:r>
              <a:rPr lang="ru-RU" sz="2400" dirty="0" smtClean="0">
                <a:latin typeface="Times New Roman" panose="02020603050405020304" pitchFamily="18" charset="0"/>
                <a:cs typeface="Times New Roman" panose="02020603050405020304" pitchFamily="18" charset="0"/>
              </a:rPr>
              <a:t>•Проводится осмотр теми же специалистами, что и перед детским садом, но первоклашкам дополнительно необходимо пройти</a:t>
            </a:r>
          </a:p>
          <a:p>
            <a:pPr marL="0" indent="0">
              <a:buNone/>
            </a:pPr>
            <a:r>
              <a:rPr lang="ru-RU" sz="2400" dirty="0" smtClean="0">
                <a:latin typeface="Times New Roman" panose="02020603050405020304" pitchFamily="18" charset="0"/>
                <a:cs typeface="Times New Roman" panose="02020603050405020304" pitchFamily="18" charset="0"/>
              </a:rPr>
              <a:t>•врача-травматолога-ортопеда.</a:t>
            </a:r>
          </a:p>
          <a:p>
            <a:pPr marL="0" indent="0">
              <a:buNone/>
            </a:pPr>
            <a:r>
              <a:rPr lang="ru-RU" sz="2400" b="1" dirty="0" smtClean="0">
                <a:latin typeface="Times New Roman" panose="02020603050405020304" pitchFamily="18" charset="0"/>
                <a:cs typeface="Times New Roman" panose="02020603050405020304" pitchFamily="18" charset="0"/>
              </a:rPr>
              <a:t>Осмотр врачей других специальностей назначается детям, состоящим на учете с соответствующими заболеваниями, и в стандартный предварительный медицинский осмотр не входит.</a:t>
            </a:r>
          </a:p>
          <a:p>
            <a:pPr marL="0" indent="0">
              <a:buNone/>
            </a:pPr>
            <a:r>
              <a:rPr lang="ru-RU" sz="2400" dirty="0" smtClean="0">
                <a:latin typeface="Times New Roman" panose="02020603050405020304" pitchFamily="18" charset="0"/>
                <a:cs typeface="Times New Roman" panose="02020603050405020304" pitchFamily="18" charset="0"/>
              </a:rPr>
              <a:t>•Кроме того, школьникам необходимо пройти большое УЗИ-исследование</a:t>
            </a:r>
          </a:p>
          <a:p>
            <a:pPr marL="0" indent="0">
              <a:buNone/>
            </a:pPr>
            <a:r>
              <a:rPr lang="ru-RU" sz="2400" dirty="0" smtClean="0">
                <a:latin typeface="Times New Roman" panose="02020603050405020304" pitchFamily="18" charset="0"/>
                <a:cs typeface="Times New Roman" panose="02020603050405020304" pitchFamily="18" charset="0"/>
              </a:rPr>
              <a:t>•сердца (подготовки не требует)</a:t>
            </a:r>
          </a:p>
          <a:p>
            <a:pPr marL="0" indent="0">
              <a:buNone/>
            </a:pPr>
            <a:r>
              <a:rPr lang="ru-RU" sz="2400" dirty="0" smtClean="0">
                <a:latin typeface="Times New Roman" panose="02020603050405020304" pitchFamily="18" charset="0"/>
                <a:cs typeface="Times New Roman" panose="02020603050405020304" pitchFamily="18" charset="0"/>
              </a:rPr>
              <a:t>•органов брюшной полости (выполняется натощак)</a:t>
            </a:r>
          </a:p>
          <a:p>
            <a:pPr marL="0" indent="0">
              <a:buNone/>
            </a:pPr>
            <a:r>
              <a:rPr lang="ru-RU" sz="2400" dirty="0" smtClean="0">
                <a:latin typeface="Times New Roman" panose="02020603050405020304" pitchFamily="18" charset="0"/>
                <a:cs typeface="Times New Roman" panose="02020603050405020304" pitchFamily="18" charset="0"/>
              </a:rPr>
              <a:t>•щитовидной железы (подготовки не требует)</a:t>
            </a:r>
          </a:p>
          <a:p>
            <a:pPr marL="0" indent="0">
              <a:buNone/>
            </a:pPr>
            <a:r>
              <a:rPr lang="ru-RU" sz="2400" dirty="0" smtClean="0">
                <a:latin typeface="Times New Roman" panose="02020603050405020304" pitchFamily="18" charset="0"/>
                <a:cs typeface="Times New Roman" panose="02020603050405020304" pitchFamily="18" charset="0"/>
              </a:rPr>
              <a:t>•репродуктивной сферы (девочкам обычно проводится с полным мочевым пузырем).</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33784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7979" y="0"/>
            <a:ext cx="11206163" cy="43513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Прохождение медосмотров определено приказом Министерства здравоохранения РФ № 1346н от 21 декабря 2012 г «О порядке прохождения несовершеннолетними медицинских осмотров, в том числе при поступлении в образовательные учреждения и в период обучения в них»</a:t>
            </a:r>
          </a:p>
          <a:p>
            <a:pPr marL="0" indent="0">
              <a:buNone/>
            </a:pPr>
            <a:r>
              <a:rPr lang="ru-RU" sz="2400" dirty="0" smtClean="0">
                <a:latin typeface="Times New Roman" panose="02020603050405020304" pitchFamily="18" charset="0"/>
                <a:cs typeface="Times New Roman" panose="02020603050405020304" pitchFamily="18" charset="0"/>
              </a:rPr>
              <a:t>Для прохождения медицинского осмотра необходимо:</a:t>
            </a:r>
          </a:p>
          <a:p>
            <a:pPr marL="0" indent="0">
              <a:buNone/>
            </a:pPr>
            <a:r>
              <a:rPr lang="ru-RU" sz="2400" dirty="0" smtClean="0">
                <a:latin typeface="Times New Roman" panose="02020603050405020304" pitchFamily="18" charset="0"/>
                <a:cs typeface="Times New Roman" panose="02020603050405020304" pitchFamily="18" charset="0"/>
              </a:rPr>
              <a:t>медицинская карта ребенка (школьника)</a:t>
            </a:r>
          </a:p>
          <a:p>
            <a:pPr marL="0" indent="0">
              <a:buNone/>
            </a:pPr>
            <a:r>
              <a:rPr lang="ru-RU" sz="2400" dirty="0" smtClean="0">
                <a:latin typeface="Times New Roman" panose="02020603050405020304" pitchFamily="18" charset="0"/>
                <a:cs typeface="Times New Roman" panose="02020603050405020304" pitchFamily="18" charset="0"/>
              </a:rPr>
              <a:t>сведения о выполненных прививках (прививочный сертификат или амбулаторная карта)</a:t>
            </a:r>
          </a:p>
          <a:p>
            <a:pPr marL="0" indent="0">
              <a:buNone/>
            </a:pPr>
            <a:r>
              <a:rPr lang="ru-RU" sz="2400" dirty="0" smtClean="0">
                <a:latin typeface="Times New Roman" panose="02020603050405020304" pitchFamily="18" charset="0"/>
                <a:cs typeface="Times New Roman" panose="02020603050405020304" pitchFamily="18" charset="0"/>
              </a:rPr>
              <a:t>результаты предыдущего медицинского наблюдения (желательно). Сюда можно отнести любые медицинские документы, характеризующие состояние здоровья ребенка до медицинского осмотра</a:t>
            </a:r>
          </a:p>
          <a:p>
            <a:pPr marL="0" indent="0">
              <a:buNone/>
            </a:pPr>
            <a:r>
              <a:rPr lang="ru-RU" sz="2400" dirty="0" smtClean="0">
                <a:latin typeface="Times New Roman" panose="02020603050405020304" pitchFamily="18" charset="0"/>
                <a:cs typeface="Times New Roman" panose="02020603050405020304" pitchFamily="18" charset="0"/>
              </a:rPr>
              <a:t>До начала осмотра необходимо выполнить анализы:</a:t>
            </a:r>
          </a:p>
          <a:p>
            <a:pPr marL="0" indent="0">
              <a:buNone/>
            </a:pPr>
            <a:r>
              <a:rPr lang="ru-RU" sz="2400" dirty="0" smtClean="0">
                <a:latin typeface="Times New Roman" panose="02020603050405020304" pitchFamily="18" charset="0"/>
                <a:cs typeface="Times New Roman" panose="02020603050405020304" pitchFamily="18" charset="0"/>
              </a:rPr>
              <a:t>общий анализ крови (сдается обычно «из пальца» натощак или через 3-4 часа после еды)</a:t>
            </a:r>
          </a:p>
          <a:p>
            <a:pPr marL="0" indent="0">
              <a:buNone/>
            </a:pPr>
            <a:r>
              <a:rPr lang="ru-RU" sz="2400" dirty="0" smtClean="0">
                <a:latin typeface="Times New Roman" panose="02020603050405020304" pitchFamily="18" charset="0"/>
                <a:cs typeface="Times New Roman" panose="02020603050405020304" pitchFamily="18" charset="0"/>
              </a:rPr>
              <a:t>глюкоза крови (сдается «из пальца» строго натощак!)</a:t>
            </a:r>
          </a:p>
          <a:p>
            <a:pPr marL="0" indent="0">
              <a:buNone/>
            </a:pPr>
            <a:r>
              <a:rPr lang="ru-RU" sz="2400" dirty="0" smtClean="0">
                <a:latin typeface="Times New Roman" panose="02020603050405020304" pitchFamily="18" charset="0"/>
                <a:cs typeface="Times New Roman" panose="02020603050405020304" pitchFamily="18" charset="0"/>
              </a:rPr>
              <a:t>общий анализ мочи</a:t>
            </a:r>
          </a:p>
          <a:p>
            <a:pPr marL="0" indent="0">
              <a:buNone/>
            </a:pPr>
            <a:r>
              <a:rPr lang="ru-RU" sz="2400" dirty="0" smtClean="0">
                <a:latin typeface="Times New Roman" panose="02020603050405020304" pitchFamily="18" charset="0"/>
                <a:cs typeface="Times New Roman" panose="02020603050405020304" pitchFamily="18" charset="0"/>
              </a:rPr>
              <a:t>анализ кала на яйца глист и простейшие</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56636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b="1" dirty="0" smtClean="0">
                <a:latin typeface="Times New Roman" panose="02020603050405020304" pitchFamily="18" charset="0"/>
                <a:cs typeface="Times New Roman" panose="02020603050405020304" pitchFamily="18" charset="0"/>
              </a:rPr>
              <a:t>Основные типы детских дошкольных и школьных учреждений</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38200" y="1690688"/>
            <a:ext cx="10515600" cy="4351338"/>
          </a:xfrm>
        </p:spPr>
        <p:txBody>
          <a:bodyPr>
            <a:normAutofit/>
          </a:bodyPr>
          <a:lstStyle/>
          <a:p>
            <a:pPr marL="0" indent="0">
              <a:buNone/>
            </a:pPr>
            <a:r>
              <a:rPr lang="ru-RU" sz="2400" dirty="0" smtClean="0">
                <a:latin typeface="Times New Roman" panose="02020603050405020304" pitchFamily="18" charset="0"/>
                <a:cs typeface="Times New Roman" panose="02020603050405020304" pitchFamily="18" charset="0"/>
              </a:rPr>
              <a:t>Типы дошкольных образовательных учреждений, функционирующих на территории Российской Федерации:</a:t>
            </a:r>
          </a:p>
          <a:p>
            <a:pPr marL="0" indent="0">
              <a:buNone/>
            </a:pPr>
            <a:r>
              <a:rPr lang="ru-RU" sz="2400" dirty="0" smtClean="0">
                <a:latin typeface="Times New Roman" panose="02020603050405020304" pitchFamily="18" charset="0"/>
                <a:cs typeface="Times New Roman" panose="02020603050405020304" pitchFamily="18" charset="0"/>
              </a:rPr>
              <a:t>Детский сад оздоровления и присмотра.</a:t>
            </a:r>
          </a:p>
          <a:p>
            <a:pPr marL="0" indent="0">
              <a:buNone/>
            </a:pPr>
            <a:r>
              <a:rPr lang="ru-RU" sz="2400" dirty="0" smtClean="0">
                <a:latin typeface="Times New Roman" panose="02020603050405020304" pitchFamily="18" charset="0"/>
                <a:cs typeface="Times New Roman" panose="02020603050405020304" pitchFamily="18" charset="0"/>
              </a:rPr>
              <a:t>Учреждение с национальным (этнокультурным) образовательным компонентом.</a:t>
            </a:r>
          </a:p>
          <a:p>
            <a:pPr marL="0" indent="0">
              <a:buNone/>
            </a:pPr>
            <a:r>
              <a:rPr lang="ru-RU" sz="2400" dirty="0" smtClean="0">
                <a:latin typeface="Times New Roman" panose="02020603050405020304" pitchFamily="18" charset="0"/>
                <a:cs typeface="Times New Roman" panose="02020603050405020304" pitchFamily="18" charset="0"/>
              </a:rPr>
              <a:t>Дошкольные группы образовательных государственных учреждений по типу «сад – школа».</a:t>
            </a:r>
          </a:p>
          <a:p>
            <a:pPr marL="0" indent="0">
              <a:buNone/>
            </a:pPr>
            <a:r>
              <a:rPr lang="ru-RU" sz="2400" dirty="0" smtClean="0">
                <a:latin typeface="Times New Roman" panose="02020603050405020304" pitchFamily="18" charset="0"/>
                <a:cs typeface="Times New Roman" panose="02020603050405020304" pitchFamily="18" charset="0"/>
              </a:rPr>
              <a:t>Центры развития ребенка.</a:t>
            </a:r>
          </a:p>
          <a:p>
            <a:pPr marL="0" indent="0">
              <a:buNone/>
            </a:pPr>
            <a:r>
              <a:rPr lang="ru-RU" sz="2400" dirty="0" smtClean="0">
                <a:latin typeface="Times New Roman" panose="02020603050405020304" pitchFamily="18" charset="0"/>
                <a:cs typeface="Times New Roman" panose="02020603050405020304" pitchFamily="18" charset="0"/>
              </a:rPr>
              <a:t>Прогимназии при ОУ.</a:t>
            </a:r>
          </a:p>
          <a:p>
            <a:pPr marL="0" indent="0">
              <a:buNone/>
            </a:pPr>
            <a:r>
              <a:rPr lang="ru-RU" sz="2400" dirty="0" smtClean="0">
                <a:latin typeface="Times New Roman" panose="02020603050405020304" pitchFamily="18" charset="0"/>
                <a:cs typeface="Times New Roman" panose="02020603050405020304" pitchFamily="18" charset="0"/>
              </a:rPr>
              <a:t>Центры образования школьников.</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59368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763" y="0"/>
            <a:ext cx="11225212" cy="1325563"/>
          </a:xfrm>
        </p:spPr>
        <p:txBody>
          <a:bodyPr>
            <a:normAutofit/>
          </a:bodyPr>
          <a:lstStyle/>
          <a:p>
            <a:pPr algn="ctr"/>
            <a:r>
              <a:rPr lang="ru-RU" sz="3200" dirty="0" smtClean="0">
                <a:latin typeface="Times New Roman" panose="02020603050405020304" pitchFamily="18" charset="0"/>
                <a:cs typeface="Times New Roman" panose="02020603050405020304" pitchFamily="18" charset="0"/>
              </a:rPr>
              <a:t>Показатели медицинской деятельности женской консультации.</a:t>
            </a:r>
            <a:endParaRPr lang="ru-RU" sz="32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duotone>
              <a:prstClr val="black"/>
              <a:schemeClr val="accent2">
                <a:tint val="45000"/>
                <a:satMod val="400000"/>
              </a:schemeClr>
            </a:duotone>
          </a:blip>
          <a:stretch>
            <a:fillRect/>
          </a:stretch>
        </p:blipFill>
        <p:spPr>
          <a:xfrm>
            <a:off x="385763" y="1325563"/>
            <a:ext cx="11610975" cy="4486274"/>
          </a:xfrm>
          <a:prstGeom prst="rect">
            <a:avLst/>
          </a:prstGeom>
          <a:solidFill>
            <a:schemeClr val="accent4">
              <a:lumMod val="60000"/>
              <a:lumOff val="40000"/>
            </a:schemeClr>
          </a:solidFill>
        </p:spPr>
      </p:pic>
    </p:spTree>
    <p:extLst>
      <p:ext uri="{BB962C8B-B14F-4D97-AF65-F5344CB8AC3E}">
        <p14:creationId xmlns:p14="http://schemas.microsoft.com/office/powerpoint/2010/main" val="2017811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duotone>
              <a:prstClr val="black"/>
              <a:schemeClr val="accent2">
                <a:tint val="45000"/>
                <a:satMod val="400000"/>
              </a:schemeClr>
            </a:duotone>
          </a:blip>
          <a:stretch>
            <a:fillRect/>
          </a:stretch>
        </p:blipFill>
        <p:spPr>
          <a:xfrm>
            <a:off x="423861" y="154387"/>
            <a:ext cx="10929939" cy="3074588"/>
          </a:xfrm>
          <a:prstGeom prst="rect">
            <a:avLst/>
          </a:prstGeom>
        </p:spPr>
      </p:pic>
      <p:sp>
        <p:nvSpPr>
          <p:cNvPr id="2" name="Заголовок 1"/>
          <p:cNvSpPr>
            <a:spLocks noGrp="1"/>
          </p:cNvSpPr>
          <p:nvPr>
            <p:ph type="title"/>
          </p:nvPr>
        </p:nvSpPr>
        <p:spPr/>
        <p:txBody>
          <a:bodyPr/>
          <a:lstStyle/>
          <a:p>
            <a:endParaRPr lang="ru-RU" dirty="0"/>
          </a:p>
        </p:txBody>
      </p:sp>
      <p:pic>
        <p:nvPicPr>
          <p:cNvPr id="5" name="Рисунок 4"/>
          <p:cNvPicPr>
            <a:picLocks noChangeAspect="1"/>
          </p:cNvPicPr>
          <p:nvPr/>
        </p:nvPicPr>
        <p:blipFill>
          <a:blip r:embed="rId3">
            <a:duotone>
              <a:prstClr val="black"/>
              <a:schemeClr val="accent2">
                <a:tint val="45000"/>
                <a:satMod val="400000"/>
              </a:schemeClr>
            </a:duotone>
          </a:blip>
          <a:stretch>
            <a:fillRect/>
          </a:stretch>
        </p:blipFill>
        <p:spPr>
          <a:xfrm>
            <a:off x="423861" y="3439713"/>
            <a:ext cx="10929939" cy="3189687"/>
          </a:xfrm>
          <a:prstGeom prst="rect">
            <a:avLst/>
          </a:prstGeom>
        </p:spPr>
      </p:pic>
    </p:spTree>
    <p:extLst>
      <p:ext uri="{BB962C8B-B14F-4D97-AF65-F5344CB8AC3E}">
        <p14:creationId xmlns:p14="http://schemas.microsoft.com/office/powerpoint/2010/main" val="1115190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duotone>
              <a:prstClr val="black"/>
              <a:schemeClr val="accent2">
                <a:tint val="45000"/>
                <a:satMod val="400000"/>
              </a:schemeClr>
            </a:duotone>
          </a:blip>
          <a:stretch>
            <a:fillRect/>
          </a:stretch>
        </p:blipFill>
        <p:spPr>
          <a:xfrm>
            <a:off x="642938" y="3300413"/>
            <a:ext cx="10901362" cy="3557587"/>
          </a:xfrm>
          <a:prstGeom prst="rect">
            <a:avLst/>
          </a:prstGeom>
        </p:spPr>
      </p:pic>
      <p:pic>
        <p:nvPicPr>
          <p:cNvPr id="4" name="Рисунок 3"/>
          <p:cNvPicPr>
            <a:picLocks noChangeAspect="1"/>
          </p:cNvPicPr>
          <p:nvPr/>
        </p:nvPicPr>
        <p:blipFill>
          <a:blip r:embed="rId3">
            <a:duotone>
              <a:prstClr val="black"/>
              <a:schemeClr val="accent2">
                <a:tint val="45000"/>
                <a:satMod val="400000"/>
              </a:schemeClr>
            </a:duotone>
          </a:blip>
          <a:stretch>
            <a:fillRect/>
          </a:stretch>
        </p:blipFill>
        <p:spPr>
          <a:xfrm>
            <a:off x="642938" y="100013"/>
            <a:ext cx="10901362" cy="3067252"/>
          </a:xfrm>
          <a:prstGeom prst="rect">
            <a:avLst/>
          </a:prstGeom>
        </p:spPr>
      </p:pic>
    </p:spTree>
    <p:extLst>
      <p:ext uri="{BB962C8B-B14F-4D97-AF65-F5344CB8AC3E}">
        <p14:creationId xmlns:p14="http://schemas.microsoft.com/office/powerpoint/2010/main" val="890160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duotone>
              <a:prstClr val="black"/>
              <a:schemeClr val="accent2">
                <a:tint val="45000"/>
                <a:satMod val="400000"/>
              </a:schemeClr>
            </a:duotone>
          </a:blip>
          <a:stretch>
            <a:fillRect/>
          </a:stretch>
        </p:blipFill>
        <p:spPr>
          <a:xfrm>
            <a:off x="228600" y="207963"/>
            <a:ext cx="11272838" cy="6249988"/>
          </a:xfrm>
          <a:prstGeom prst="rect">
            <a:avLst/>
          </a:prstGeom>
        </p:spPr>
      </p:pic>
    </p:spTree>
    <p:extLst>
      <p:ext uri="{BB962C8B-B14F-4D97-AF65-F5344CB8AC3E}">
        <p14:creationId xmlns:p14="http://schemas.microsoft.com/office/powerpoint/2010/main" val="28482338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duotone>
              <a:prstClr val="black"/>
              <a:schemeClr val="accent2">
                <a:tint val="45000"/>
                <a:satMod val="400000"/>
              </a:schemeClr>
            </a:duotone>
          </a:blip>
          <a:stretch>
            <a:fillRect/>
          </a:stretch>
        </p:blipFill>
        <p:spPr>
          <a:xfrm>
            <a:off x="114300" y="122237"/>
            <a:ext cx="11487149" cy="6350000"/>
          </a:xfrm>
          <a:prstGeom prst="rect">
            <a:avLst/>
          </a:prstGeom>
        </p:spPr>
      </p:pic>
    </p:spTree>
    <p:extLst>
      <p:ext uri="{BB962C8B-B14F-4D97-AF65-F5344CB8AC3E}">
        <p14:creationId xmlns:p14="http://schemas.microsoft.com/office/powerpoint/2010/main" val="8504064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duotone>
              <a:prstClr val="black"/>
              <a:schemeClr val="accent2">
                <a:tint val="45000"/>
                <a:satMod val="400000"/>
              </a:schemeClr>
            </a:duotone>
          </a:blip>
          <a:stretch>
            <a:fillRect/>
          </a:stretch>
        </p:blipFill>
        <p:spPr>
          <a:xfrm>
            <a:off x="285750" y="300831"/>
            <a:ext cx="11387137" cy="2199481"/>
          </a:xfrm>
          <a:prstGeom prst="rect">
            <a:avLst/>
          </a:prstGeom>
        </p:spPr>
      </p:pic>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idx="1"/>
          </p:nvPr>
        </p:nvPicPr>
        <p:blipFill>
          <a:blip r:embed="rId3">
            <a:duotone>
              <a:prstClr val="black"/>
              <a:schemeClr val="accent2">
                <a:tint val="45000"/>
                <a:satMod val="400000"/>
              </a:schemeClr>
            </a:duotone>
          </a:blip>
          <a:stretch>
            <a:fillRect/>
          </a:stretch>
        </p:blipFill>
        <p:spPr>
          <a:xfrm>
            <a:off x="1902027" y="2739231"/>
            <a:ext cx="8423074" cy="3061494"/>
          </a:xfrm>
          <a:prstGeom prst="rect">
            <a:avLst/>
          </a:prstGeom>
        </p:spPr>
      </p:pic>
    </p:spTree>
    <p:extLst>
      <p:ext uri="{BB962C8B-B14F-4D97-AF65-F5344CB8AC3E}">
        <p14:creationId xmlns:p14="http://schemas.microsoft.com/office/powerpoint/2010/main" val="9631645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duotone>
              <a:prstClr val="black"/>
              <a:schemeClr val="accent2">
                <a:tint val="45000"/>
                <a:satMod val="400000"/>
              </a:schemeClr>
            </a:duotone>
          </a:blip>
          <a:stretch>
            <a:fillRect/>
          </a:stretch>
        </p:blipFill>
        <p:spPr>
          <a:xfrm>
            <a:off x="257175" y="137453"/>
            <a:ext cx="11587163" cy="6491947"/>
          </a:xfrm>
          <a:prstGeom prst="rect">
            <a:avLst/>
          </a:prstGeom>
        </p:spPr>
      </p:pic>
    </p:spTree>
    <p:extLst>
      <p:ext uri="{BB962C8B-B14F-4D97-AF65-F5344CB8AC3E}">
        <p14:creationId xmlns:p14="http://schemas.microsoft.com/office/powerpoint/2010/main" val="1270643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264275"/>
          </a:xfrm>
        </p:spPr>
        <p:txBody>
          <a:bodyPr/>
          <a:lstStyle/>
          <a:p>
            <a:endParaRPr lang="ru-RU" dirty="0"/>
          </a:p>
        </p:txBody>
      </p:sp>
      <p:sp>
        <p:nvSpPr>
          <p:cNvPr id="3" name="Объект 2"/>
          <p:cNvSpPr>
            <a:spLocks noGrp="1"/>
          </p:cNvSpPr>
          <p:nvPr>
            <p:ph idx="1"/>
          </p:nvPr>
        </p:nvSpPr>
        <p:spPr>
          <a:xfrm>
            <a:off x="755073" y="-157553"/>
            <a:ext cx="10515600" cy="4351338"/>
          </a:xfrm>
        </p:spPr>
        <p:txBody>
          <a:bodyPr>
            <a:normAutofit/>
          </a:bodyPr>
          <a:lstStyle/>
          <a:p>
            <a:pPr marL="0" indent="0" algn="ctr">
              <a:buNone/>
            </a:pPr>
            <a:endParaRPr lang="ru-RU" sz="3200" dirty="0" smtClean="0"/>
          </a:p>
          <a:p>
            <a:pPr marL="0" indent="0" algn="ctr">
              <a:buNone/>
            </a:pPr>
            <a:r>
              <a:rPr lang="ru-RU" sz="3200" b="1" dirty="0" smtClean="0">
                <a:latin typeface="Times New Roman" panose="02020603050405020304" pitchFamily="18" charset="0"/>
                <a:cs typeface="Times New Roman" panose="02020603050405020304" pitchFamily="18" charset="0"/>
              </a:rPr>
              <a:t>Акушерско-гинекологические учреждения.</a:t>
            </a:r>
          </a:p>
          <a:p>
            <a:pPr marL="0" indent="0" algn="ctr">
              <a:buNone/>
            </a:pPr>
            <a:r>
              <a:rPr lang="ru-RU" sz="3200" b="1" dirty="0" smtClean="0">
                <a:latin typeface="Times New Roman" panose="02020603050405020304" pitchFamily="18" charset="0"/>
                <a:cs typeface="Times New Roman" panose="02020603050405020304" pitchFamily="18" charset="0"/>
              </a:rPr>
              <a:t>Родильный дом.</a:t>
            </a:r>
            <a:endParaRPr lang="ru-RU" sz="3200" b="1" dirty="0">
              <a:latin typeface="Times New Roman" panose="02020603050405020304" pitchFamily="18" charset="0"/>
              <a:cs typeface="Times New Roman" panose="02020603050405020304" pitchFamily="18" charset="0"/>
            </a:endParaRPr>
          </a:p>
        </p:txBody>
      </p:sp>
      <p:pic>
        <p:nvPicPr>
          <p:cNvPr id="1026" name="Picture 2" descr="C:\Users\Общага\Desktop\Алена презинтации 5 8\РО6.jpg"/>
          <p:cNvPicPr>
            <a:picLocks noChangeAspect="1" noChangeArrowheads="1"/>
          </p:cNvPicPr>
          <p:nvPr/>
        </p:nvPicPr>
        <p:blipFill>
          <a:blip r:embed="rId2" cstate="print"/>
          <a:srcRect/>
          <a:stretch>
            <a:fillRect/>
          </a:stretch>
        </p:blipFill>
        <p:spPr bwMode="auto">
          <a:xfrm>
            <a:off x="6114197" y="1666223"/>
            <a:ext cx="5824442" cy="4952941"/>
          </a:xfrm>
          <a:prstGeom prst="rect">
            <a:avLst/>
          </a:prstGeom>
          <a:noFill/>
        </p:spPr>
      </p:pic>
      <p:pic>
        <p:nvPicPr>
          <p:cNvPr id="1027" name="Picture 3" descr="C:\Users\Общага\Desktop\Алена презинтации 5 8\1504150179_pyatyy-roddom.jpg"/>
          <p:cNvPicPr>
            <a:picLocks noChangeAspect="1" noChangeArrowheads="1"/>
          </p:cNvPicPr>
          <p:nvPr/>
        </p:nvPicPr>
        <p:blipFill>
          <a:blip r:embed="rId3"/>
          <a:srcRect/>
          <a:stretch>
            <a:fillRect/>
          </a:stretch>
        </p:blipFill>
        <p:spPr bwMode="auto">
          <a:xfrm>
            <a:off x="232012" y="1651379"/>
            <a:ext cx="5759355" cy="4944448"/>
          </a:xfrm>
          <a:prstGeom prst="rect">
            <a:avLst/>
          </a:prstGeom>
          <a:noFill/>
        </p:spPr>
      </p:pic>
    </p:spTree>
    <p:extLst>
      <p:ext uri="{BB962C8B-B14F-4D97-AF65-F5344CB8AC3E}">
        <p14:creationId xmlns:p14="http://schemas.microsoft.com/office/powerpoint/2010/main" val="6974805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duotone>
              <a:prstClr val="black"/>
              <a:schemeClr val="accent2">
                <a:tint val="45000"/>
                <a:satMod val="400000"/>
              </a:schemeClr>
            </a:duotone>
          </a:blip>
          <a:stretch>
            <a:fillRect/>
          </a:stretch>
        </p:blipFill>
        <p:spPr>
          <a:xfrm>
            <a:off x="328613" y="1027906"/>
            <a:ext cx="11329987" cy="4857750"/>
          </a:xfrm>
          <a:prstGeom prst="rect">
            <a:avLst/>
          </a:prstGeom>
        </p:spPr>
      </p:pic>
    </p:spTree>
    <p:extLst>
      <p:ext uri="{BB962C8B-B14F-4D97-AF65-F5344CB8AC3E}">
        <p14:creationId xmlns:p14="http://schemas.microsoft.com/office/powerpoint/2010/main" val="25564080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1325563"/>
          </a:xfrm>
        </p:spPr>
        <p:txBody>
          <a:bodyPr>
            <a:normAutofit/>
          </a:bodyPr>
          <a:lstStyle/>
          <a:p>
            <a:r>
              <a:rPr lang="ru-RU" sz="3200" b="1" dirty="0" smtClean="0">
                <a:latin typeface="Times New Roman" panose="02020603050405020304" pitchFamily="18" charset="0"/>
                <a:cs typeface="Times New Roman" panose="02020603050405020304" pitchFamily="18" charset="0"/>
              </a:rPr>
              <a:t>Показатели медицинской деятельности родильного дома</a:t>
            </a:r>
            <a:endParaRPr lang="ru-RU" sz="32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duotone>
              <a:prstClr val="black"/>
              <a:schemeClr val="accent2">
                <a:tint val="45000"/>
                <a:satMod val="400000"/>
              </a:schemeClr>
            </a:duotone>
          </a:blip>
          <a:stretch>
            <a:fillRect/>
          </a:stretch>
        </p:blipFill>
        <p:spPr>
          <a:xfrm>
            <a:off x="371476" y="1325562"/>
            <a:ext cx="11458574" cy="5132387"/>
          </a:xfrm>
          <a:prstGeom prst="rect">
            <a:avLst/>
          </a:prstGeom>
        </p:spPr>
      </p:pic>
    </p:spTree>
    <p:extLst>
      <p:ext uri="{BB962C8B-B14F-4D97-AF65-F5344CB8AC3E}">
        <p14:creationId xmlns:p14="http://schemas.microsoft.com/office/powerpoint/2010/main" val="17795317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duotone>
              <a:prstClr val="black"/>
              <a:schemeClr val="accent2">
                <a:tint val="45000"/>
                <a:satMod val="400000"/>
              </a:schemeClr>
            </a:duotone>
          </a:blip>
          <a:stretch>
            <a:fillRect/>
          </a:stretch>
        </p:blipFill>
        <p:spPr>
          <a:xfrm>
            <a:off x="428625" y="196850"/>
            <a:ext cx="11472863" cy="6446838"/>
          </a:xfrm>
          <a:prstGeom prst="rect">
            <a:avLst/>
          </a:prstGeom>
        </p:spPr>
      </p:pic>
    </p:spTree>
    <p:extLst>
      <p:ext uri="{BB962C8B-B14F-4D97-AF65-F5344CB8AC3E}">
        <p14:creationId xmlns:p14="http://schemas.microsoft.com/office/powerpoint/2010/main" val="15431945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duotone>
              <a:prstClr val="black"/>
              <a:schemeClr val="accent2">
                <a:tint val="45000"/>
                <a:satMod val="400000"/>
              </a:schemeClr>
            </a:duotone>
          </a:blip>
          <a:stretch>
            <a:fillRect/>
          </a:stretch>
        </p:blipFill>
        <p:spPr>
          <a:xfrm>
            <a:off x="400050" y="365125"/>
            <a:ext cx="11501438" cy="6350000"/>
          </a:xfrm>
          <a:prstGeom prst="rect">
            <a:avLst/>
          </a:prstGeom>
        </p:spPr>
      </p:pic>
    </p:spTree>
    <p:extLst>
      <p:ext uri="{BB962C8B-B14F-4D97-AF65-F5344CB8AC3E}">
        <p14:creationId xmlns:p14="http://schemas.microsoft.com/office/powerpoint/2010/main" val="22208806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9119" y="-234950"/>
            <a:ext cx="11053762" cy="1325563"/>
          </a:xfrm>
        </p:spPr>
        <p:txBody>
          <a:bodyPr>
            <a:normAutofit/>
          </a:bodyPr>
          <a:lstStyle/>
          <a:p>
            <a:r>
              <a:rPr lang="ru-RU" sz="3200" b="1" dirty="0" smtClean="0">
                <a:latin typeface="Times New Roman" panose="02020603050405020304" pitchFamily="18" charset="0"/>
                <a:cs typeface="Times New Roman" panose="02020603050405020304" pitchFamily="18" charset="0"/>
              </a:rPr>
              <a:t>Показатели медицинской деятельности детской поликлиники</a:t>
            </a:r>
            <a:endParaRPr lang="ru-RU" sz="32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duotone>
              <a:prstClr val="black"/>
              <a:schemeClr val="accent2">
                <a:tint val="45000"/>
                <a:satMod val="400000"/>
              </a:schemeClr>
            </a:duotone>
          </a:blip>
          <a:stretch>
            <a:fillRect/>
          </a:stretch>
        </p:blipFill>
        <p:spPr>
          <a:xfrm>
            <a:off x="569119" y="1190626"/>
            <a:ext cx="11053762" cy="2895600"/>
          </a:xfrm>
          <a:prstGeom prst="rect">
            <a:avLst/>
          </a:prstGeom>
        </p:spPr>
      </p:pic>
    </p:spTree>
    <p:extLst>
      <p:ext uri="{BB962C8B-B14F-4D97-AF65-F5344CB8AC3E}">
        <p14:creationId xmlns:p14="http://schemas.microsoft.com/office/powerpoint/2010/main" val="33733863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duotone>
              <a:prstClr val="black"/>
              <a:schemeClr val="accent2">
                <a:tint val="45000"/>
                <a:satMod val="400000"/>
              </a:schemeClr>
            </a:duotone>
          </a:blip>
          <a:stretch>
            <a:fillRect/>
          </a:stretch>
        </p:blipFill>
        <p:spPr>
          <a:xfrm>
            <a:off x="357187" y="285703"/>
            <a:ext cx="11572875" cy="6315122"/>
          </a:xfrm>
          <a:prstGeom prst="rect">
            <a:avLst/>
          </a:prstGeom>
        </p:spPr>
      </p:pic>
    </p:spTree>
    <p:extLst>
      <p:ext uri="{BB962C8B-B14F-4D97-AF65-F5344CB8AC3E}">
        <p14:creationId xmlns:p14="http://schemas.microsoft.com/office/powerpoint/2010/main" val="7522297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duotone>
              <a:prstClr val="black"/>
              <a:schemeClr val="accent2">
                <a:tint val="45000"/>
                <a:satMod val="400000"/>
              </a:schemeClr>
            </a:duotone>
          </a:blip>
          <a:stretch>
            <a:fillRect/>
          </a:stretch>
        </p:blipFill>
        <p:spPr>
          <a:xfrm>
            <a:off x="300038" y="193674"/>
            <a:ext cx="11568715" cy="6321425"/>
          </a:xfrm>
          <a:prstGeom prst="rect">
            <a:avLst/>
          </a:prstGeom>
        </p:spPr>
      </p:pic>
    </p:spTree>
    <p:extLst>
      <p:ext uri="{BB962C8B-B14F-4D97-AF65-F5344CB8AC3E}">
        <p14:creationId xmlns:p14="http://schemas.microsoft.com/office/powerpoint/2010/main" val="9181925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a:duotone>
              <a:prstClr val="black"/>
              <a:schemeClr val="accent2">
                <a:tint val="45000"/>
                <a:satMod val="400000"/>
              </a:schemeClr>
            </a:duotone>
          </a:blip>
          <a:stretch>
            <a:fillRect/>
          </a:stretch>
        </p:blipFill>
        <p:spPr>
          <a:xfrm>
            <a:off x="242888" y="182562"/>
            <a:ext cx="11758612" cy="6675438"/>
          </a:xfrm>
          <a:prstGeom prst="rect">
            <a:avLst/>
          </a:prstGeom>
        </p:spPr>
      </p:pic>
    </p:spTree>
    <p:extLst>
      <p:ext uri="{BB962C8B-B14F-4D97-AF65-F5344CB8AC3E}">
        <p14:creationId xmlns:p14="http://schemas.microsoft.com/office/powerpoint/2010/main" val="1833035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duotone>
              <a:prstClr val="black"/>
              <a:schemeClr val="accent2">
                <a:tint val="45000"/>
                <a:satMod val="400000"/>
              </a:schemeClr>
            </a:duotone>
          </a:blip>
          <a:stretch>
            <a:fillRect/>
          </a:stretch>
        </p:blipFill>
        <p:spPr>
          <a:xfrm>
            <a:off x="300038" y="171850"/>
            <a:ext cx="11630025" cy="6686150"/>
          </a:xfrm>
          <a:prstGeom prst="rect">
            <a:avLst/>
          </a:prstGeom>
        </p:spPr>
      </p:pic>
    </p:spTree>
    <p:extLst>
      <p:ext uri="{BB962C8B-B14F-4D97-AF65-F5344CB8AC3E}">
        <p14:creationId xmlns:p14="http://schemas.microsoft.com/office/powerpoint/2010/main" val="141310158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duotone>
              <a:prstClr val="black"/>
              <a:schemeClr val="accent2">
                <a:tint val="45000"/>
                <a:satMod val="400000"/>
              </a:schemeClr>
            </a:duotone>
          </a:blip>
          <a:stretch>
            <a:fillRect/>
          </a:stretch>
        </p:blipFill>
        <p:spPr>
          <a:xfrm>
            <a:off x="357188" y="249183"/>
            <a:ext cx="11572875" cy="6423079"/>
          </a:xfrm>
          <a:prstGeom prst="rect">
            <a:avLst/>
          </a:prstGeom>
        </p:spPr>
      </p:pic>
    </p:spTree>
    <p:extLst>
      <p:ext uri="{BB962C8B-B14F-4D97-AF65-F5344CB8AC3E}">
        <p14:creationId xmlns:p14="http://schemas.microsoft.com/office/powerpoint/2010/main" val="17384059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2463" y="107950"/>
            <a:ext cx="10515600" cy="1325563"/>
          </a:xfrm>
        </p:spPr>
        <p:txBody>
          <a:bodyPr/>
          <a:lstStyle/>
          <a:p>
            <a:pPr lvl="0" algn="ctr">
              <a:spcBef>
                <a:spcPts val="1000"/>
              </a:spcBef>
            </a:pPr>
            <a:r>
              <a:rPr lang="ru-RU" sz="3200" b="1" dirty="0">
                <a:solidFill>
                  <a:prstClr val="black"/>
                </a:solidFill>
                <a:latin typeface="Times New Roman" panose="02020603050405020304" pitchFamily="18" charset="0"/>
                <a:ea typeface="+mn-ea"/>
                <a:cs typeface="Times New Roman" panose="02020603050405020304" pitchFamily="18" charset="0"/>
              </a:rPr>
              <a:t>Акушерско-гинекологические учреждения.</a:t>
            </a:r>
            <a:r>
              <a:rPr lang="ru-RU" sz="4000" b="1" dirty="0">
                <a:solidFill>
                  <a:prstClr val="black"/>
                </a:solidFill>
                <a:latin typeface="Calibri" panose="020F0502020204030204"/>
                <a:ea typeface="+mn-ea"/>
                <a:cs typeface="+mn-cs"/>
              </a:rPr>
              <a:t/>
            </a:r>
            <a:br>
              <a:rPr lang="ru-RU" sz="4000" b="1" dirty="0">
                <a:solidFill>
                  <a:prstClr val="black"/>
                </a:solidFill>
                <a:latin typeface="Calibri" panose="020F0502020204030204"/>
                <a:ea typeface="+mn-ea"/>
                <a:cs typeface="+mn-cs"/>
              </a:rPr>
            </a:br>
            <a:endParaRPr lang="ru-RU" dirty="0"/>
          </a:p>
        </p:txBody>
      </p:sp>
      <p:sp>
        <p:nvSpPr>
          <p:cNvPr id="3" name="Объект 2"/>
          <p:cNvSpPr>
            <a:spLocks noGrp="1"/>
          </p:cNvSpPr>
          <p:nvPr>
            <p:ph idx="1"/>
          </p:nvPr>
        </p:nvSpPr>
        <p:spPr>
          <a:xfrm>
            <a:off x="423863" y="1211263"/>
            <a:ext cx="11491912" cy="4351338"/>
          </a:xfrm>
        </p:spPr>
        <p:txBody>
          <a:bodyPr>
            <a:normAutofit/>
          </a:bodyPr>
          <a:lstStyle/>
          <a:p>
            <a:pPr marL="0" indent="0">
              <a:buNone/>
            </a:pPr>
            <a:r>
              <a:rPr lang="ru-RU" sz="2400" dirty="0" smtClean="0">
                <a:latin typeface="Times New Roman" panose="02020603050405020304" pitchFamily="18" charset="0"/>
                <a:cs typeface="Times New Roman" panose="02020603050405020304" pitchFamily="18" charset="0"/>
              </a:rPr>
              <a:t>• Акушерско-гинекологическая помощь женщинам оказывается согласно Приложения к Приказу Министерства здравоохранения и социального развития РФ № 627 от 7 октября 2005 года «Об утверждении Единой номенклатуры государственных и муниципальных учреждений здравоохранения» (в ред. Приказов МЗ и СР РФ от 10.02.2007 № 120, от 19.11.2008 № 653н)</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42987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duotone>
              <a:prstClr val="black"/>
              <a:schemeClr val="accent2">
                <a:tint val="45000"/>
                <a:satMod val="400000"/>
              </a:schemeClr>
            </a:duotone>
          </a:blip>
          <a:stretch>
            <a:fillRect/>
          </a:stretch>
        </p:blipFill>
        <p:spPr>
          <a:xfrm>
            <a:off x="285750" y="149172"/>
            <a:ext cx="11601450" cy="6551666"/>
          </a:xfrm>
          <a:prstGeom prst="rect">
            <a:avLst/>
          </a:prstGeom>
        </p:spPr>
      </p:pic>
    </p:spTree>
    <p:extLst>
      <p:ext uri="{BB962C8B-B14F-4D97-AF65-F5344CB8AC3E}">
        <p14:creationId xmlns:p14="http://schemas.microsoft.com/office/powerpoint/2010/main" val="9044613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duotone>
              <a:prstClr val="black"/>
              <a:schemeClr val="accent2">
                <a:tint val="45000"/>
                <a:satMod val="400000"/>
              </a:schemeClr>
            </a:duotone>
          </a:blip>
          <a:stretch>
            <a:fillRect/>
          </a:stretch>
        </p:blipFill>
        <p:spPr>
          <a:xfrm>
            <a:off x="357188" y="157104"/>
            <a:ext cx="11430000" cy="4086284"/>
          </a:xfrm>
          <a:prstGeom prst="rect">
            <a:avLst/>
          </a:prstGeom>
        </p:spPr>
      </p:pic>
    </p:spTree>
    <p:extLst>
      <p:ext uri="{BB962C8B-B14F-4D97-AF65-F5344CB8AC3E}">
        <p14:creationId xmlns:p14="http://schemas.microsoft.com/office/powerpoint/2010/main" val="25790733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92088"/>
            <a:ext cx="10515600" cy="1325563"/>
          </a:xfrm>
        </p:spPr>
        <p:txBody>
          <a:bodyPr>
            <a:normAutofit/>
          </a:bodyPr>
          <a:lstStyle/>
          <a:p>
            <a:pPr algn="ctr"/>
            <a:r>
              <a:rPr lang="ru-RU" sz="3200" b="1" dirty="0" smtClean="0">
                <a:latin typeface="Times New Roman" panose="02020603050405020304" pitchFamily="18" charset="0"/>
                <a:cs typeface="Times New Roman" panose="02020603050405020304" pitchFamily="18" charset="0"/>
              </a:rPr>
              <a:t>Контрольные вопросы для закрепления</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09575" y="942975"/>
            <a:ext cx="10515600" cy="5348288"/>
          </a:xfrm>
        </p:spPr>
        <p:txBody>
          <a:bodyPr>
            <a:normAutofit/>
          </a:bodyPr>
          <a:lstStyle/>
          <a:p>
            <a:pPr marL="0" indent="0">
              <a:buNone/>
            </a:pPr>
            <a:r>
              <a:rPr lang="ru-RU" sz="2400" dirty="0" smtClean="0">
                <a:latin typeface="Times New Roman" panose="02020603050405020304" pitchFamily="18" charset="0"/>
                <a:cs typeface="Times New Roman" panose="02020603050405020304" pitchFamily="18" charset="0"/>
              </a:rPr>
              <a:t>1. Какие разделы работы выполняет городская поликлиника для детей, какие контингенты она обслуживает?</a:t>
            </a:r>
          </a:p>
          <a:p>
            <a:pPr marL="0" indent="0">
              <a:buNone/>
            </a:pPr>
            <a:r>
              <a:rPr lang="ru-RU" sz="2400" dirty="0" smtClean="0">
                <a:latin typeface="Times New Roman" panose="02020603050405020304" pitchFamily="18" charset="0"/>
                <a:cs typeface="Times New Roman" panose="02020603050405020304" pitchFamily="18" charset="0"/>
              </a:rPr>
              <a:t>2. Перечислите основные обязанности медицинской сестры?</a:t>
            </a:r>
          </a:p>
          <a:p>
            <a:pPr marL="0" indent="0">
              <a:buNone/>
            </a:pPr>
            <a:r>
              <a:rPr lang="ru-RU" sz="2400" dirty="0" smtClean="0">
                <a:latin typeface="Times New Roman" panose="02020603050405020304" pitchFamily="18" charset="0"/>
                <a:cs typeface="Times New Roman" panose="02020603050405020304" pitchFamily="18" charset="0"/>
              </a:rPr>
              <a:t>3. Как организована профилактическая работа с детьми в детской поликлинике?</a:t>
            </a:r>
          </a:p>
          <a:p>
            <a:pPr marL="0" indent="0">
              <a:buNone/>
            </a:pPr>
            <a:r>
              <a:rPr lang="ru-RU" sz="2400" dirty="0" smtClean="0">
                <a:latin typeface="Times New Roman" panose="02020603050405020304" pitchFamily="18" charset="0"/>
                <a:cs typeface="Times New Roman" panose="02020603050405020304" pitchFamily="18" charset="0"/>
              </a:rPr>
              <a:t>4. Каковы основные задачи кабинета здорового ребенка детской поликлиники?</a:t>
            </a:r>
          </a:p>
          <a:p>
            <a:pPr marL="0" indent="0">
              <a:buNone/>
            </a:pPr>
            <a:r>
              <a:rPr lang="ru-RU" sz="2400" dirty="0" smtClean="0">
                <a:latin typeface="Times New Roman" panose="02020603050405020304" pitchFamily="18" charset="0"/>
                <a:cs typeface="Times New Roman" panose="02020603050405020304" pitchFamily="18" charset="0"/>
              </a:rPr>
              <a:t>5. Как организованы профилактические осмотры детей в детской поликлинике?</a:t>
            </a:r>
          </a:p>
          <a:p>
            <a:pPr marL="0" indent="0">
              <a:buNone/>
            </a:pPr>
            <a:r>
              <a:rPr lang="ru-RU" sz="2400" dirty="0" smtClean="0">
                <a:latin typeface="Times New Roman" panose="02020603050405020304" pitchFamily="18" charset="0"/>
                <a:cs typeface="Times New Roman" panose="02020603050405020304" pitchFamily="18" charset="0"/>
              </a:rPr>
              <a:t>6. Как организована в детской поликлинике прививочная работа?</a:t>
            </a:r>
          </a:p>
          <a:p>
            <a:pPr marL="0" indent="0">
              <a:buNone/>
            </a:pPr>
            <a:r>
              <a:rPr lang="ru-RU" sz="2400" dirty="0" smtClean="0">
                <a:latin typeface="Times New Roman" panose="02020603050405020304" pitchFamily="18" charset="0"/>
                <a:cs typeface="Times New Roman" panose="02020603050405020304" pitchFamily="18" charset="0"/>
              </a:rPr>
              <a:t>7. Какие основные задачи выполняет отделение организации медицинской помощи детям и подросткам в образовательных учреждениях детской поликлиники?</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4050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523875" y="554037"/>
            <a:ext cx="10515600" cy="43513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8. Перечислите основные задачи женской консультации?</a:t>
            </a:r>
          </a:p>
          <a:p>
            <a:pPr marL="0" indent="0">
              <a:buNone/>
            </a:pPr>
            <a:r>
              <a:rPr lang="ru-RU" sz="2400" dirty="0" smtClean="0">
                <a:latin typeface="Times New Roman" panose="02020603050405020304" pitchFamily="18" charset="0"/>
                <a:cs typeface="Times New Roman" panose="02020603050405020304" pitchFamily="18" charset="0"/>
              </a:rPr>
              <a:t>9. Какова типовая организационная структура женской консультации?</a:t>
            </a:r>
          </a:p>
          <a:p>
            <a:pPr marL="0" indent="0">
              <a:buNone/>
            </a:pPr>
            <a:r>
              <a:rPr lang="ru-RU" sz="2400" dirty="0" smtClean="0">
                <a:latin typeface="Times New Roman" panose="02020603050405020304" pitchFamily="18" charset="0"/>
                <a:cs typeface="Times New Roman" panose="02020603050405020304" pitchFamily="18" charset="0"/>
              </a:rPr>
              <a:t>10. Перечислите основные обязанности старшей акушерки женской консультации?</a:t>
            </a:r>
          </a:p>
          <a:p>
            <a:pPr marL="0" indent="0">
              <a:buNone/>
            </a:pPr>
            <a:r>
              <a:rPr lang="ru-RU" sz="2400" dirty="0" smtClean="0">
                <a:latin typeface="Times New Roman" panose="02020603050405020304" pitchFamily="18" charset="0"/>
                <a:cs typeface="Times New Roman" panose="02020603050405020304" pitchFamily="18" charset="0"/>
              </a:rPr>
              <a:t>11. Каковы основные обязанности акушерки женской консультации.</a:t>
            </a:r>
          </a:p>
          <a:p>
            <a:pPr marL="0" indent="0">
              <a:buNone/>
            </a:pPr>
            <a:r>
              <a:rPr lang="ru-RU" sz="2400" dirty="0" smtClean="0">
                <a:latin typeface="Times New Roman" panose="02020603050405020304" pitchFamily="18" charset="0"/>
                <a:cs typeface="Times New Roman" panose="02020603050405020304" pitchFamily="18" charset="0"/>
              </a:rPr>
              <a:t>12. Перечислите основные статистические показатели для анализа амбулаторно-поликлинических учреждений. Приведите формулы их расчета.</a:t>
            </a:r>
          </a:p>
          <a:p>
            <a:pPr marL="0" indent="0">
              <a:buNone/>
            </a:pPr>
            <a:r>
              <a:rPr lang="ru-RU" sz="2400" dirty="0" smtClean="0">
                <a:latin typeface="Times New Roman" panose="02020603050405020304" pitchFamily="18" charset="0"/>
                <a:cs typeface="Times New Roman" panose="02020603050405020304" pitchFamily="18" charset="0"/>
              </a:rPr>
              <a:t>13. Как организована работа физиологического послеродового отделения родильного дома?</a:t>
            </a:r>
          </a:p>
          <a:p>
            <a:pPr marL="0" indent="0">
              <a:buNone/>
            </a:pPr>
            <a:r>
              <a:rPr lang="ru-RU" sz="2400" dirty="0" smtClean="0">
                <a:latin typeface="Times New Roman" panose="02020603050405020304" pitchFamily="18" charset="0"/>
                <a:cs typeface="Times New Roman" panose="02020603050405020304" pitchFamily="18" charset="0"/>
              </a:rPr>
              <a:t>14. Как организована работа обсервационного отделения родильного дома?</a:t>
            </a:r>
          </a:p>
          <a:p>
            <a:pPr marL="0" indent="0">
              <a:buNone/>
            </a:pPr>
            <a:r>
              <a:rPr lang="ru-RU" sz="2400" dirty="0" smtClean="0">
                <a:latin typeface="Times New Roman" panose="02020603050405020304" pitchFamily="18" charset="0"/>
                <a:cs typeface="Times New Roman" panose="02020603050405020304" pitchFamily="18" charset="0"/>
              </a:rPr>
              <a:t>15. Как работает гинекологическое отделение родильного дома? 1</a:t>
            </a:r>
          </a:p>
          <a:p>
            <a:pPr marL="0" indent="0">
              <a:buNone/>
            </a:pPr>
            <a:r>
              <a:rPr lang="ru-RU" sz="2400" dirty="0" smtClean="0">
                <a:latin typeface="Times New Roman" panose="02020603050405020304" pitchFamily="18" charset="0"/>
                <a:cs typeface="Times New Roman" panose="02020603050405020304" pitchFamily="18" charset="0"/>
              </a:rPr>
              <a:t>16. Перечислите основные задачи перинатального центра?</a:t>
            </a:r>
          </a:p>
          <a:p>
            <a:pPr marL="0" indent="0">
              <a:buNone/>
            </a:pPr>
            <a:r>
              <a:rPr lang="ru-RU" sz="2400" dirty="0" smtClean="0">
                <a:latin typeface="Times New Roman" panose="02020603050405020304" pitchFamily="18" charset="0"/>
                <a:cs typeface="Times New Roman" panose="02020603050405020304" pitchFamily="18" charset="0"/>
              </a:rPr>
              <a:t>17. Какова организационная структура перинатального центра?</a:t>
            </a:r>
          </a:p>
          <a:p>
            <a:pPr marL="0" indent="0">
              <a:buNone/>
            </a:pPr>
            <a:r>
              <a:rPr lang="ru-RU" sz="2400" dirty="0" smtClean="0">
                <a:latin typeface="Times New Roman" panose="02020603050405020304" pitchFamily="18" charset="0"/>
                <a:cs typeface="Times New Roman" panose="02020603050405020304" pitchFamily="18" charset="0"/>
              </a:rPr>
              <a:t>18. Что такое диспансерный метод работы?</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0075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2463" y="2351087"/>
            <a:ext cx="10515600" cy="1325563"/>
          </a:xfrm>
        </p:spPr>
        <p:txBody>
          <a:bodyPr>
            <a:normAutofit/>
          </a:bodyPr>
          <a:lstStyle/>
          <a:p>
            <a:pPr algn="ctr"/>
            <a:r>
              <a:rPr lang="ru-RU" sz="4800" b="1" dirty="0" smtClean="0">
                <a:latin typeface="Times New Roman" panose="02020603050405020304" pitchFamily="18" charset="0"/>
                <a:cs typeface="Times New Roman" panose="02020603050405020304" pitchFamily="18" charset="0"/>
              </a:rPr>
              <a:t>Спасибо за внимание!</a:t>
            </a:r>
            <a:endParaRPr lang="ru-RU"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7181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6477000" y="3057525"/>
            <a:ext cx="5715000" cy="3800475"/>
          </a:xfrm>
          <a:prstGeom prst="rect">
            <a:avLst/>
          </a:prstGeom>
        </p:spPr>
      </p:pic>
      <p:pic>
        <p:nvPicPr>
          <p:cNvPr id="4098" name="Picture 2" descr="C:\Users\Общага\Desktop\Алена презинтации 5 8\rod-960x540-c-default.jpg"/>
          <p:cNvPicPr>
            <a:picLocks noChangeAspect="1" noChangeArrowheads="1"/>
          </p:cNvPicPr>
          <p:nvPr/>
        </p:nvPicPr>
        <p:blipFill>
          <a:blip r:embed="rId3"/>
          <a:srcRect/>
          <a:stretch>
            <a:fillRect/>
          </a:stretch>
        </p:blipFill>
        <p:spPr bwMode="auto">
          <a:xfrm>
            <a:off x="1" y="1"/>
            <a:ext cx="6858960" cy="3428999"/>
          </a:xfrm>
          <a:prstGeom prst="rect">
            <a:avLst/>
          </a:prstGeom>
          <a:noFill/>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6067</Words>
  <Application>Microsoft Office PowerPoint</Application>
  <PresentationFormat>Широкоэкранный</PresentationFormat>
  <Paragraphs>285</Paragraphs>
  <Slides>84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84</vt:i4>
      </vt:variant>
    </vt:vector>
  </HeadingPairs>
  <TitlesOfParts>
    <vt:vector size="89" baseType="lpstr">
      <vt:lpstr>Arial</vt:lpstr>
      <vt:lpstr>Calibri</vt:lpstr>
      <vt:lpstr>Calibri Light</vt:lpstr>
      <vt:lpstr>Times New Roman</vt:lpstr>
      <vt:lpstr>Тема Office</vt:lpstr>
      <vt:lpstr>ФЕДЕРАЛЬНОЕ ГОСУДАРСТВЕННОЕ БЮДЖЕТНОЕ ОБРАЗОВАТЕЛЬНОЕ УЧРЕЖДЕНИЕ ВЫСШЕГО ОБРАЗОВАНИЯ  «КРАСНОЯРСКИЙ ГОСУДАРСТВЕННЫЙ МЕДИЦИНСКИЙ УНИВЕРСИТЕТ ИМЕНИ ПРОФЕССОРА  В.Ф.ВОЙНО-ЯСЕНЕЦКОГО» МИНИСТЕРСТВА ЗДРАВООХРАНЕНИЯ РОССИЙСКОЙ ФЕДЕРАЦИИ  ФАРМАЦЕВТИЧЕСКИЙ КОЛЛЕДЖ</vt:lpstr>
      <vt:lpstr>Презентация PowerPoint</vt:lpstr>
      <vt:lpstr>Система охраны здоровья матери и ребенка</vt:lpstr>
      <vt:lpstr>Эффективность охраны здоровья матери и ребенка зависит от решения цепи задач, к которым относятся:</vt:lpstr>
      <vt:lpstr>Федеральный закон от 21.11.2011 N 323-ФЗ (ред. от 29.12.2017) «Об основах охраны здоровья граждан в Российской Федерации»</vt:lpstr>
      <vt:lpstr>Презентация PowerPoint</vt:lpstr>
      <vt:lpstr>Презентация PowerPoint</vt:lpstr>
      <vt:lpstr>Акушерско-гинекологические учреждения. </vt:lpstr>
      <vt:lpstr>Презентация PowerPoint</vt:lpstr>
      <vt:lpstr>Презентация PowerPoint</vt:lpstr>
      <vt:lpstr>Женская консультация</vt:lpstr>
      <vt:lpstr>Перинатальные центры</vt:lpstr>
      <vt:lpstr>Основные задачи перинатальных центров:</vt:lpstr>
      <vt:lpstr>Статистика больничных учреждений</vt:lpstr>
      <vt:lpstr>Презентация PowerPoint</vt:lpstr>
      <vt:lpstr>Презентация PowerPoint</vt:lpstr>
      <vt:lpstr>Участковый принцип и диспансерный метод в организации медицинской помощи детям.</vt:lpstr>
      <vt:lpstr>Презентация PowerPoint</vt:lpstr>
      <vt:lpstr>Презентация PowerPoint</vt:lpstr>
      <vt:lpstr>Организация Работы участкового врача педиатра</vt:lpstr>
      <vt:lpstr>Презентация PowerPoint</vt:lpstr>
      <vt:lpstr>Организация участковой медицинской сестры педиатрического отделения</vt:lpstr>
      <vt:lpstr>Презентация PowerPoint</vt:lpstr>
      <vt:lpstr>Презентация PowerPoint</vt:lpstr>
      <vt:lpstr>Презентация PowerPoint</vt:lpstr>
      <vt:lpstr>Правила организации детской поликлиники</vt:lpstr>
      <vt:lpstr>Презентация PowerPoint</vt:lpstr>
      <vt:lpstr>Организация работы детской больницы</vt:lpstr>
      <vt:lpstr>Презентация PowerPoint</vt:lpstr>
      <vt:lpstr>Презентация PowerPoint</vt:lpstr>
      <vt:lpstr>Санитарно-эпидемиологические особенности организации подразделений различного профиля</vt:lpstr>
      <vt:lpstr>Презентация PowerPoint</vt:lpstr>
      <vt:lpstr>Основные принципы профилактики внутрибольничных инфекций</vt:lpstr>
      <vt:lpstr>Презентация PowerPoint</vt:lpstr>
      <vt:lpstr>Презентация PowerPoint</vt:lpstr>
      <vt:lpstr>Презентация PowerPoint</vt:lpstr>
      <vt:lpstr>Презентация PowerPoint</vt:lpstr>
      <vt:lpstr>Лечебно –охранительный режим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Задачи палатной медицинской сестры детского стационара:</vt:lpstr>
      <vt:lpstr>Презентация PowerPoint</vt:lpstr>
      <vt:lpstr>Презентация PowerPoint</vt:lpstr>
      <vt:lpstr>Презентация PowerPoint</vt:lpstr>
      <vt:lpstr>Для оценки работы детской поликлиники применяется целый ряд статистических показателей, основные из которых:</vt:lpstr>
      <vt:lpstr>Презентация PowerPoint</vt:lpstr>
      <vt:lpstr>Презентация PowerPoint</vt:lpstr>
      <vt:lpstr>Подготовка ребенка к поступлению в ДДУ (детском дошкольном учреждении)</vt:lpstr>
      <vt:lpstr>Презентация PowerPoint</vt:lpstr>
      <vt:lpstr>Презентация PowerPoint</vt:lpstr>
      <vt:lpstr>Подготовка детей к поступлению в школы</vt:lpstr>
      <vt:lpstr>Презентация PowerPoint</vt:lpstr>
      <vt:lpstr>Презентация PowerPoint</vt:lpstr>
      <vt:lpstr>Презентация PowerPoint</vt:lpstr>
      <vt:lpstr>Презентация PowerPoint</vt:lpstr>
      <vt:lpstr>Основные типы детских дошкольных и школьных учреждений</vt:lpstr>
      <vt:lpstr>Показатели медицинской деятельности женской консультации.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Показатели медицинской деятельности родильного дома</vt:lpstr>
      <vt:lpstr>Презентация PowerPoint</vt:lpstr>
      <vt:lpstr>Презентация PowerPoint</vt:lpstr>
      <vt:lpstr>Показатели медицинской деятельности детской поликлиники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Контрольные вопросы для закрепления</vt:lpstr>
      <vt:lpstr>Презентация PowerPoint</vt:lpstr>
      <vt:lpstr>Спасибо за внимание!</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Дом</dc:creator>
  <cp:lastModifiedBy>777</cp:lastModifiedBy>
  <cp:revision>18</cp:revision>
  <dcterms:created xsi:type="dcterms:W3CDTF">2018-05-16T11:41:43Z</dcterms:created>
  <dcterms:modified xsi:type="dcterms:W3CDTF">2018-07-03T16:27:58Z</dcterms:modified>
</cp:coreProperties>
</file>