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9" r:id="rId2"/>
    <p:sldId id="351" r:id="rId3"/>
    <p:sldId id="350" r:id="rId4"/>
    <p:sldId id="260" r:id="rId5"/>
    <p:sldId id="261" r:id="rId6"/>
    <p:sldId id="262" r:id="rId7"/>
    <p:sldId id="263" r:id="rId8"/>
    <p:sldId id="274" r:id="rId9"/>
    <p:sldId id="264" r:id="rId10"/>
    <p:sldId id="293" r:id="rId11"/>
    <p:sldId id="266" r:id="rId12"/>
    <p:sldId id="267" r:id="rId13"/>
    <p:sldId id="268" r:id="rId14"/>
    <p:sldId id="294" r:id="rId15"/>
    <p:sldId id="269" r:id="rId16"/>
    <p:sldId id="270" r:id="rId17"/>
    <p:sldId id="355" r:id="rId18"/>
    <p:sldId id="271" r:id="rId19"/>
    <p:sldId id="272" r:id="rId20"/>
    <p:sldId id="273" r:id="rId21"/>
    <p:sldId id="257" r:id="rId22"/>
    <p:sldId id="258" r:id="rId23"/>
    <p:sldId id="335" r:id="rId24"/>
    <p:sldId id="259" r:id="rId25"/>
    <p:sldId id="278" r:id="rId26"/>
    <p:sldId id="280" r:id="rId27"/>
    <p:sldId id="338" r:id="rId28"/>
    <p:sldId id="279" r:id="rId29"/>
    <p:sldId id="336" r:id="rId30"/>
    <p:sldId id="337" r:id="rId31"/>
    <p:sldId id="284" r:id="rId32"/>
    <p:sldId id="282" r:id="rId33"/>
    <p:sldId id="354" r:id="rId34"/>
    <p:sldId id="283" r:id="rId35"/>
    <p:sldId id="287" r:id="rId36"/>
    <p:sldId id="285" r:id="rId37"/>
    <p:sldId id="286" r:id="rId38"/>
    <p:sldId id="288" r:id="rId39"/>
    <p:sldId id="289" r:id="rId40"/>
    <p:sldId id="290" r:id="rId41"/>
    <p:sldId id="324" r:id="rId42"/>
    <p:sldId id="325" r:id="rId43"/>
    <p:sldId id="326" r:id="rId44"/>
    <p:sldId id="327" r:id="rId45"/>
    <p:sldId id="328" r:id="rId46"/>
    <p:sldId id="329" r:id="rId47"/>
    <p:sldId id="330" r:id="rId48"/>
    <p:sldId id="331" r:id="rId49"/>
    <p:sldId id="332" r:id="rId50"/>
    <p:sldId id="295" r:id="rId51"/>
    <p:sldId id="296" r:id="rId52"/>
    <p:sldId id="297" r:id="rId53"/>
    <p:sldId id="298" r:id="rId54"/>
    <p:sldId id="299" r:id="rId55"/>
    <p:sldId id="300" r:id="rId56"/>
    <p:sldId id="301" r:id="rId57"/>
    <p:sldId id="302" r:id="rId58"/>
    <p:sldId id="303" r:id="rId59"/>
    <p:sldId id="304" r:id="rId60"/>
    <p:sldId id="305" r:id="rId61"/>
    <p:sldId id="306" r:id="rId62"/>
    <p:sldId id="307" r:id="rId63"/>
    <p:sldId id="308" r:id="rId64"/>
    <p:sldId id="310" r:id="rId65"/>
    <p:sldId id="333" r:id="rId66"/>
    <p:sldId id="312" r:id="rId67"/>
    <p:sldId id="314" r:id="rId68"/>
    <p:sldId id="316" r:id="rId69"/>
    <p:sldId id="317" r:id="rId70"/>
    <p:sldId id="318" r:id="rId71"/>
    <p:sldId id="319" r:id="rId72"/>
    <p:sldId id="347" r:id="rId73"/>
    <p:sldId id="321" r:id="rId74"/>
    <p:sldId id="322" r:id="rId75"/>
    <p:sldId id="323" r:id="rId76"/>
    <p:sldId id="339" r:id="rId77"/>
    <p:sldId id="340" r:id="rId78"/>
    <p:sldId id="341" r:id="rId79"/>
    <p:sldId id="342" r:id="rId80"/>
    <p:sldId id="343" r:id="rId81"/>
    <p:sldId id="344" r:id="rId82"/>
    <p:sldId id="353" r:id="rId83"/>
    <p:sldId id="352" r:id="rId84"/>
    <p:sldId id="348" r:id="rId85"/>
    <p:sldId id="334" r:id="rId8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6" autoAdjust="0"/>
    <p:restoredTop sz="94660"/>
  </p:normalViewPr>
  <p:slideViewPr>
    <p:cSldViewPr>
      <p:cViewPr varScale="1">
        <p:scale>
          <a:sx n="95" d="100"/>
          <a:sy n="95" d="100"/>
        </p:scale>
        <p:origin x="108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2400" cy="19431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18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профессионального образования «Красноярский государственный медицинский университет имени профессора В.Ф. </a:t>
            </a:r>
            <a:r>
              <a:rPr lang="ru-RU" altLang="ru-RU" sz="180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Войно-Ясенецкого</a:t>
            </a:r>
            <a:r>
              <a:rPr lang="ru-RU" altLang="ru-RU" sz="18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»</a:t>
            </a:r>
            <a:r>
              <a:rPr lang="ru-RU" altLang="ru-RU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  <a:r>
              <a:rPr lang="ru-RU" altLang="ru-RU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Фармацевтический колледж</a:t>
            </a:r>
            <a:r>
              <a:rPr lang="ru-RU" altLang="ru-RU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ru-RU" altLang="ru-RU" sz="1800" dirty="0" smtClean="0"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16113"/>
            <a:ext cx="6400800" cy="3722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altLang="ru-RU" sz="2800" dirty="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3600" dirty="0" smtClean="0">
                <a:solidFill>
                  <a:schemeClr val="tx1"/>
                </a:solidFill>
              </a:rPr>
              <a:t>Лекция №1</a:t>
            </a:r>
            <a:r>
              <a:rPr lang="ru-RU" altLang="ru-RU" sz="2800" dirty="0" smtClean="0">
                <a:solidFill>
                  <a:schemeClr val="tx1"/>
                </a:solidFill>
              </a:rPr>
              <a:t/>
            </a:r>
            <a:br>
              <a:rPr lang="ru-RU" altLang="ru-RU" sz="2800" dirty="0" smtClean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  <a:cs typeface="Times New Roman" pitchFamily="18" charset="0"/>
              </a:rPr>
              <a:t>Основные состояния и синдромы, требующие интенсивной терапии и реанимации</a:t>
            </a:r>
            <a:endParaRPr lang="ru-RU" altLang="ru-RU" sz="2800" dirty="0" smtClean="0">
              <a:solidFill>
                <a:schemeClr val="tx1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5288" y="5661025"/>
            <a:ext cx="50403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+mn-lt"/>
              </a:rPr>
              <a:t>Преподаватель  ОВЧИННИКОВА Т..В.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+mn-lt"/>
              </a:rPr>
              <a:t>2017 г.</a:t>
            </a:r>
          </a:p>
        </p:txBody>
      </p:sp>
    </p:spTree>
    <p:extLst>
      <p:ext uri="{BB962C8B-B14F-4D97-AF65-F5344CB8AC3E}">
        <p14:creationId xmlns:p14="http://schemas.microsoft.com/office/powerpoint/2010/main" val="2477856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err="1" smtClean="0">
                <a:solidFill>
                  <a:srgbClr val="FF0000"/>
                </a:solidFill>
              </a:rPr>
              <a:t>Преагональное</a:t>
            </a:r>
            <a:r>
              <a:rPr lang="ru-RU" sz="4900" b="1" dirty="0" smtClean="0">
                <a:solidFill>
                  <a:srgbClr val="FF0000"/>
                </a:solidFill>
              </a:rPr>
              <a:t> состояние</a:t>
            </a:r>
            <a:r>
              <a:rPr lang="ru-RU" sz="4900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Этап умирания, характеризующийся </a:t>
            </a:r>
          </a:p>
          <a:p>
            <a:r>
              <a:rPr lang="ru-RU" dirty="0" smtClean="0"/>
              <a:t>резким снижением уровня артериального давления, </a:t>
            </a:r>
          </a:p>
          <a:p>
            <a:r>
              <a:rPr lang="ru-RU" dirty="0" smtClean="0"/>
              <a:t>сначала тахикардией и </a:t>
            </a:r>
            <a:r>
              <a:rPr lang="ru-RU" dirty="0" err="1" smtClean="0"/>
              <a:t>тахипноэ</a:t>
            </a:r>
            <a:r>
              <a:rPr lang="ru-RU" dirty="0" smtClean="0"/>
              <a:t>, затем </a:t>
            </a:r>
            <a:r>
              <a:rPr lang="ru-RU" dirty="0" err="1" smtClean="0"/>
              <a:t>брадикардией</a:t>
            </a:r>
            <a:r>
              <a:rPr lang="ru-RU" dirty="0" smtClean="0"/>
              <a:t> и </a:t>
            </a:r>
            <a:r>
              <a:rPr lang="ru-RU" dirty="0" err="1" smtClean="0"/>
              <a:t>брадипноэ</a:t>
            </a:r>
            <a:endParaRPr lang="ru-RU" dirty="0" smtClean="0"/>
          </a:p>
          <a:p>
            <a:r>
              <a:rPr lang="ru-RU" dirty="0" smtClean="0"/>
              <a:t>прогрессирующим угнетением сознания, электрической активности мозга и стволовых рефлексов </a:t>
            </a:r>
          </a:p>
          <a:p>
            <a:r>
              <a:rPr lang="ru-RU" dirty="0" smtClean="0"/>
              <a:t>нарастанием глубины кислородного голодания всех органов и тканей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Агония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/>
          </a:bodyPr>
          <a:lstStyle/>
          <a:p>
            <a:r>
              <a:rPr lang="ru-RU" sz="3600" dirty="0" smtClean="0">
                <a:cs typeface="Times New Roman" pitchFamily="18" charset="0"/>
              </a:rPr>
              <a:t>    Агония – предшествующий смерти этап умирания, который характеризуется последней вспышкой жизнедеятельности.</a:t>
            </a:r>
          </a:p>
          <a:p>
            <a:r>
              <a:rPr lang="ru-RU" sz="3600" dirty="0" smtClean="0">
                <a:cs typeface="Times New Roman" pitchFamily="18" charset="0"/>
              </a:rPr>
              <a:t>    В период агонии функции высших отделов мозга выключены, регуляция физиологических функций осуществляются </a:t>
            </a:r>
            <a:r>
              <a:rPr lang="ru-RU" sz="3600" dirty="0" err="1" smtClean="0">
                <a:cs typeface="Times New Roman" pitchFamily="18" charset="0"/>
              </a:rPr>
              <a:t>бульбарными</a:t>
            </a:r>
            <a:r>
              <a:rPr lang="ru-RU" sz="3600" dirty="0" smtClean="0">
                <a:cs typeface="Times New Roman" pitchFamily="18" charset="0"/>
              </a:rPr>
              <a:t> центрами, и носит неупорядоченный характер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609600"/>
            <a:ext cx="8229600" cy="60483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dirty="0" smtClean="0"/>
              <a:t>Наблюдающаяся во время агонии внезапная активация стволовых образований приводит к некоторому --</a:t>
            </a:r>
            <a:r>
              <a:rPr lang="ru-RU" sz="3600" dirty="0" smtClean="0">
                <a:solidFill>
                  <a:srgbClr val="FF0000"/>
                </a:solidFill>
              </a:rPr>
              <a:t>повышению артериального давления, </a:t>
            </a:r>
            <a:r>
              <a:rPr lang="ru-RU" sz="3600" dirty="0" smtClean="0"/>
              <a:t>кратковременному </a:t>
            </a:r>
            <a:r>
              <a:rPr lang="ru-RU" sz="3600" dirty="0" smtClean="0">
                <a:solidFill>
                  <a:srgbClr val="FF0000"/>
                </a:solidFill>
              </a:rPr>
              <a:t>восстановлению </a:t>
            </a:r>
            <a:r>
              <a:rPr lang="ru-RU" sz="3600" dirty="0" err="1" smtClean="0">
                <a:solidFill>
                  <a:srgbClr val="FF0000"/>
                </a:solidFill>
              </a:rPr>
              <a:t>синусовой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автоматии</a:t>
            </a:r>
            <a:r>
              <a:rPr lang="ru-RU" sz="3600" dirty="0" smtClean="0">
                <a:solidFill>
                  <a:srgbClr val="FF0000"/>
                </a:solidFill>
              </a:rPr>
              <a:t>, усилению дыхания</a:t>
            </a:r>
            <a:r>
              <a:rPr lang="ru-RU" sz="3600" dirty="0" smtClean="0"/>
              <a:t>, которое, однако, имеет патологический характер</a:t>
            </a: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Клиническая смерть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Обратимый этап умирания,  переходный период между жизнью и смертью. </a:t>
            </a:r>
          </a:p>
          <a:p>
            <a:r>
              <a:rPr lang="ru-RU" dirty="0" smtClean="0"/>
              <a:t>Состояние, которое переживает организм,  когда полностью исчезают все внешние проявления жизнедеятельности, но даже в наиболее ранимых гипоксией тканях еще не наступили необратимые изменения.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81000" y="1676400"/>
            <a:ext cx="8229600" cy="4525963"/>
          </a:xfrm>
        </p:spPr>
        <p:txBody>
          <a:bodyPr/>
          <a:lstStyle/>
          <a:p>
            <a:r>
              <a:rPr lang="ru-RU" dirty="0" smtClean="0"/>
              <a:t>Во время клинической смерти в организме происходит постепенное угасание обменных процессов</a:t>
            </a:r>
          </a:p>
          <a:p>
            <a:r>
              <a:rPr lang="ru-RU" dirty="0" smtClean="0"/>
              <a:t>Продолжается в течение нескольких минут после прекращения кровообращения и дыхания.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09600" y="762000"/>
            <a:ext cx="8229600" cy="564991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Даже после 5 – 6 минут, повреждения значительной части клеток коры головного мозга еще обратимы</a:t>
            </a:r>
            <a:r>
              <a:rPr lang="ru-RU" b="1" dirty="0" smtClean="0"/>
              <a:t>, </a:t>
            </a:r>
            <a:r>
              <a:rPr lang="ru-RU" dirty="0" smtClean="0"/>
              <a:t>что делает возможным полноценное оживление организма.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145088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 Наступающая вслед за клинической </a:t>
            </a:r>
            <a:r>
              <a:rPr lang="ru-RU" sz="4000" u="sng" dirty="0" smtClean="0">
                <a:solidFill>
                  <a:srgbClr val="FF0000"/>
                </a:solidFill>
              </a:rPr>
              <a:t>биологическая смерть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/>
              <a:t>представляет собой необратимое состояние, когда оживление организма как целого уже невозможно.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биологической смерти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Трупное окоченение</a:t>
            </a:r>
          </a:p>
          <a:p>
            <a:r>
              <a:rPr lang="ru-RU" dirty="0" smtClean="0"/>
              <a:t>Трупные пятна</a:t>
            </a:r>
          </a:p>
          <a:p>
            <a:r>
              <a:rPr lang="ru-RU" dirty="0" smtClean="0"/>
              <a:t>«Кошачий глаз»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07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Диагноз клинической смерти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Ставится на основании </a:t>
            </a:r>
            <a:r>
              <a:rPr lang="ru-RU" b="1" i="1" dirty="0" smtClean="0"/>
              <a:t>признаков смерти</a:t>
            </a:r>
            <a:r>
              <a:rPr lang="ru-RU" i="1" dirty="0" smtClean="0"/>
              <a:t>,</a:t>
            </a:r>
            <a:r>
              <a:rPr lang="ru-RU" dirty="0" smtClean="0"/>
              <a:t> основных и дополнительных.</a:t>
            </a:r>
          </a:p>
          <a:p>
            <a:pPr>
              <a:buNone/>
            </a:pPr>
            <a:r>
              <a:rPr lang="ru-RU" b="1" i="1" dirty="0" smtClean="0"/>
              <a:t>Основные:</a:t>
            </a:r>
            <a:endParaRPr lang="ru-RU" dirty="0" smtClean="0"/>
          </a:p>
          <a:p>
            <a:pPr lvl="0"/>
            <a:r>
              <a:rPr lang="ru-RU" i="1" dirty="0" smtClean="0"/>
              <a:t> отсутствие пульса на сонной или бедренной артерии;</a:t>
            </a:r>
            <a:endParaRPr lang="ru-RU" dirty="0" smtClean="0"/>
          </a:p>
          <a:p>
            <a:pPr lvl="0"/>
            <a:r>
              <a:rPr lang="ru-RU" i="1" dirty="0" smtClean="0"/>
              <a:t>  остановка дыхания;</a:t>
            </a:r>
            <a:endParaRPr lang="ru-RU" dirty="0" smtClean="0"/>
          </a:p>
          <a:p>
            <a:pPr lvl="0"/>
            <a:r>
              <a:rPr lang="ru-RU" i="1" dirty="0" smtClean="0"/>
              <a:t>  отсутствие сознания.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Дополнительные:</a:t>
            </a:r>
            <a:endParaRPr lang="ru-RU" dirty="0" smtClean="0"/>
          </a:p>
          <a:p>
            <a:pPr lvl="0"/>
            <a:r>
              <a:rPr lang="ru-RU" i="1" dirty="0" smtClean="0"/>
              <a:t> изменение цвета кожных покровов </a:t>
            </a:r>
            <a:r>
              <a:rPr lang="ru-RU" i="1" u="sng" dirty="0" smtClean="0"/>
              <a:t>(очень бледный или </a:t>
            </a:r>
            <a:r>
              <a:rPr lang="ru-RU" i="1" u="sng" dirty="0" err="1" smtClean="0"/>
              <a:t>цианотичный</a:t>
            </a:r>
            <a:r>
              <a:rPr lang="ru-RU" i="1" u="sng" dirty="0" smtClean="0"/>
              <a:t>);</a:t>
            </a:r>
            <a:endParaRPr lang="ru-RU" dirty="0" smtClean="0"/>
          </a:p>
          <a:p>
            <a:r>
              <a:rPr lang="ru-RU" i="1" dirty="0" smtClean="0"/>
              <a:t> расширение зрачков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62000" y="1600200"/>
            <a:ext cx="76200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Наличие любых трех из четырех основных признаков </a:t>
            </a:r>
            <a:r>
              <a:rPr lang="ru-RU" i="1" dirty="0" smtClean="0"/>
              <a:t>(потеря сознания, расширение зрачков, отсутствие пульса, остановка дыхания</a:t>
            </a:r>
            <a:r>
              <a:rPr lang="ru-RU" dirty="0" smtClean="0"/>
              <a:t>) в любой комбинации дает право поставить диагноз </a:t>
            </a:r>
            <a:r>
              <a:rPr lang="ru-RU" b="1" i="1" dirty="0" smtClean="0"/>
              <a:t>«клиническая смерть»</a:t>
            </a:r>
            <a:r>
              <a:rPr lang="ru-RU" dirty="0" smtClean="0"/>
              <a:t> и начать проведение </a:t>
            </a:r>
            <a:r>
              <a:rPr lang="ru-RU" dirty="0" smtClean="0"/>
              <a:t>СЛР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Изучить основные положения реаниматологии </a:t>
            </a:r>
          </a:p>
          <a:p>
            <a:r>
              <a:rPr lang="ru-RU" dirty="0" smtClean="0"/>
              <a:t>Ознакомиться с основными приемами базовой сердечно-легочной реанимации</a:t>
            </a:r>
          </a:p>
          <a:p>
            <a:r>
              <a:rPr lang="ru-RU" dirty="0" smtClean="0"/>
              <a:t>Изучить понятие «Шок» и мероприятия по оказанию сестринской помощи при различных видах шока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223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382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000" b="1" dirty="0" smtClean="0">
                <a:solidFill>
                  <a:srgbClr val="FF0000"/>
                </a:solidFill>
              </a:rPr>
              <a:t>Даже после прекращения дыхания, сердечной деятельности и в состоянии клинической смерти, надо бороться за жизнь пациента!!!</a:t>
            </a:r>
            <a:endParaRPr lang="ru-RU" sz="40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оживления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В 2005 г. Европейский совет по реаниматологии  разработал «Методические рекомендации по проведению реанимационных мероприятий»</a:t>
            </a:r>
          </a:p>
          <a:p>
            <a:pPr>
              <a:buNone/>
            </a:pPr>
            <a:r>
              <a:rPr lang="ru-RU" dirty="0" smtClean="0"/>
              <a:t>    В России руководствуются правилами проведения сердечно-легочной реанимации, принятыми во всем мире.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сердечно-легочной реанимации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r>
              <a:rPr lang="ru-RU" dirty="0" smtClean="0"/>
              <a:t>1.Базовая </a:t>
            </a:r>
            <a:r>
              <a:rPr lang="ru-RU" dirty="0" err="1" smtClean="0"/>
              <a:t>СЛР-мероприятия</a:t>
            </a:r>
            <a:r>
              <a:rPr lang="ru-RU" dirty="0" smtClean="0"/>
              <a:t>, которые </a:t>
            </a:r>
            <a:r>
              <a:rPr lang="ru-RU" i="1" dirty="0" smtClean="0"/>
              <a:t>могут</a:t>
            </a:r>
            <a:r>
              <a:rPr lang="ru-RU" dirty="0" smtClean="0"/>
              <a:t> проводить непрофессиональные спасатели и </a:t>
            </a:r>
            <a:r>
              <a:rPr lang="ru-RU" i="1" dirty="0" smtClean="0"/>
              <a:t>должны</a:t>
            </a:r>
            <a:r>
              <a:rPr lang="ru-RU" dirty="0" smtClean="0"/>
              <a:t> выполнять профессионалы(медицинские работники)</a:t>
            </a:r>
          </a:p>
          <a:p>
            <a:r>
              <a:rPr lang="ru-RU" dirty="0" smtClean="0"/>
              <a:t>Расширенные (квалифицированные) реанимационные мероприятия, которые </a:t>
            </a:r>
            <a:r>
              <a:rPr lang="ru-RU" i="1" dirty="0" smtClean="0"/>
              <a:t>должны выполнять специально обученные </a:t>
            </a:r>
            <a:r>
              <a:rPr lang="ru-RU" dirty="0" smtClean="0"/>
              <a:t>и оснащенные соответственно специалисты (врачи с/</a:t>
            </a:r>
            <a:r>
              <a:rPr lang="ru-RU" dirty="0" err="1" smtClean="0"/>
              <a:t>п</a:t>
            </a:r>
            <a:r>
              <a:rPr lang="ru-RU" dirty="0" smtClean="0"/>
              <a:t>, отделений реанимации)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Отделение реанимации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108" y="2226469"/>
            <a:ext cx="5801784" cy="3263504"/>
          </a:xfrm>
        </p:spPr>
      </p:pic>
    </p:spTree>
    <p:extLst>
      <p:ext uri="{BB962C8B-B14F-4D97-AF65-F5344CB8AC3E}">
        <p14:creationId xmlns:p14="http://schemas.microsoft.com/office/powerpoint/2010/main" val="42406616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  <a:cs typeface="Times New Roman" pitchFamily="18" charset="0"/>
              </a:rPr>
              <a:t>Азбука СЛР</a:t>
            </a:r>
            <a:endParaRPr lang="ru-RU" dirty="0">
              <a:latin typeface="+mn-lt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Times New Roman" pitchFamily="18" charset="0"/>
              </a:rPr>
              <a:t>А -(</a:t>
            </a:r>
            <a:r>
              <a:rPr lang="en-US" dirty="0" smtClean="0">
                <a:cs typeface="Times New Roman" pitchFamily="18" charset="0"/>
              </a:rPr>
              <a:t>air open the way)-</a:t>
            </a:r>
            <a:r>
              <a:rPr lang="ru-RU" dirty="0" smtClean="0">
                <a:cs typeface="Times New Roman" pitchFamily="18" charset="0"/>
              </a:rPr>
              <a:t>обеспечение проходимости верхних дыхательных путей</a:t>
            </a:r>
          </a:p>
          <a:p>
            <a:r>
              <a:rPr lang="ru-RU" dirty="0" smtClean="0">
                <a:cs typeface="Times New Roman" pitchFamily="18" charset="0"/>
              </a:rPr>
              <a:t>В-</a:t>
            </a:r>
            <a:r>
              <a:rPr lang="en-US" dirty="0" smtClean="0">
                <a:cs typeface="Times New Roman" pitchFamily="18" charset="0"/>
              </a:rPr>
              <a:t>(breath of  victim)</a:t>
            </a:r>
            <a:r>
              <a:rPr lang="ru-RU" dirty="0" smtClean="0">
                <a:cs typeface="Times New Roman" pitchFamily="18" charset="0"/>
              </a:rPr>
              <a:t> искусственная вентиляция легких</a:t>
            </a:r>
          </a:p>
          <a:p>
            <a:r>
              <a:rPr lang="ru-RU" dirty="0" smtClean="0">
                <a:cs typeface="Times New Roman" pitchFamily="18" charset="0"/>
              </a:rPr>
              <a:t>С-</a:t>
            </a:r>
            <a:r>
              <a:rPr lang="en-US" dirty="0" smtClean="0">
                <a:cs typeface="Times New Roman" pitchFamily="18" charset="0"/>
              </a:rPr>
              <a:t> (circulation of blood)-</a:t>
            </a:r>
            <a:r>
              <a:rPr lang="ru-RU" dirty="0" smtClean="0">
                <a:cs typeface="Times New Roman" pitchFamily="18" charset="0"/>
              </a:rPr>
              <a:t>массаж сердца</a:t>
            </a:r>
          </a:p>
          <a:p>
            <a:r>
              <a:rPr lang="en-US" dirty="0" smtClean="0">
                <a:cs typeface="Times New Roman" pitchFamily="18" charset="0"/>
              </a:rPr>
              <a:t>D-( drugs and fluids intravenous lifeline administration) -</a:t>
            </a:r>
            <a:r>
              <a:rPr lang="ru-RU" dirty="0" smtClean="0">
                <a:cs typeface="Times New Roman" pitchFamily="18" charset="0"/>
              </a:rPr>
              <a:t>введение лекарственных средств</a:t>
            </a:r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E </a:t>
            </a:r>
            <a:r>
              <a:rPr lang="ru-RU" dirty="0" smtClean="0">
                <a:cs typeface="Times New Roman" pitchFamily="18" charset="0"/>
              </a:rPr>
              <a:t>-</a:t>
            </a:r>
            <a:r>
              <a:rPr lang="en-US" dirty="0" smtClean="0">
                <a:cs typeface="Times New Roman" pitchFamily="18" charset="0"/>
              </a:rPr>
              <a:t>(</a:t>
            </a:r>
            <a:r>
              <a:rPr lang="en-US" dirty="0" err="1" smtClean="0">
                <a:cs typeface="Times New Roman" pitchFamily="18" charset="0"/>
              </a:rPr>
              <a:t>elektrocardiography</a:t>
            </a:r>
            <a:r>
              <a:rPr lang="en-US" dirty="0" smtClean="0">
                <a:cs typeface="Times New Roman" pitchFamily="18" charset="0"/>
              </a:rPr>
              <a:t> diagnosis)-</a:t>
            </a:r>
            <a:r>
              <a:rPr lang="ru-RU" dirty="0" smtClean="0">
                <a:cs typeface="Times New Roman" pitchFamily="18" charset="0"/>
              </a:rPr>
              <a:t>оценка ЭКГ</a:t>
            </a:r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F - (fibrillation treatment) </a:t>
            </a:r>
            <a:r>
              <a:rPr lang="ru-RU" dirty="0" err="1" smtClean="0">
                <a:cs typeface="Times New Roman" pitchFamily="18" charset="0"/>
              </a:rPr>
              <a:t>дефибрилляция</a:t>
            </a:r>
            <a:endParaRPr lang="ru-RU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Последовательность реанимационных мероприятий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ru-RU" dirty="0" smtClean="0"/>
              <a:t>Оценить безопасность окружающей обстановки для пострадавшего и спасателя</a:t>
            </a:r>
            <a:r>
              <a:rPr lang="en-US" dirty="0" smtClean="0"/>
              <a:t>(</a:t>
            </a:r>
            <a:r>
              <a:rPr lang="ru-RU" dirty="0" smtClean="0"/>
              <a:t>пожар, обрушение здания и т.д.)</a:t>
            </a:r>
          </a:p>
          <a:p>
            <a:r>
              <a:rPr lang="ru-RU" dirty="0" smtClean="0"/>
              <a:t>Проверить реакцию пострадавшего</a:t>
            </a:r>
          </a:p>
          <a:p>
            <a:r>
              <a:rPr lang="ru-RU" dirty="0" smtClean="0"/>
              <a:t>При отсутствии сознания, дыхания, пульса- начать СЛР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Наружный массаж сердца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Оценить каротидный пульс ( не более 10 секунд)</a:t>
            </a:r>
          </a:p>
          <a:p>
            <a:r>
              <a:rPr lang="ru-RU" dirty="0" smtClean="0"/>
              <a:t>Руки спасателя одна на другой над нижней третью грудины</a:t>
            </a:r>
          </a:p>
          <a:p>
            <a:r>
              <a:rPr lang="ru-RU" dirty="0" smtClean="0"/>
              <a:t>30 компрессий глубиной 5 см, частотой 100 в мин. Соотношение вдох: компрессия=2:30</a:t>
            </a:r>
          </a:p>
          <a:p>
            <a:r>
              <a:rPr lang="ru-RU" dirty="0" smtClean="0"/>
              <a:t>Руки спасателя выпрямлены в локтях, угол к грудной клетке пострадавшего 90*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8153400" cy="5638800"/>
          </a:xfrm>
        </p:spPr>
      </p:pic>
    </p:spTree>
    <p:extLst>
      <p:ext uri="{BB962C8B-B14F-4D97-AF65-F5344CB8AC3E}">
        <p14:creationId xmlns:p14="http://schemas.microsoft.com/office/powerpoint/2010/main" val="19440337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Обеспечение проходимости дыхательных путей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Положение пострадавшего: лежа на спине, на твердой поверхности</a:t>
            </a:r>
          </a:p>
          <a:p>
            <a:r>
              <a:rPr lang="ru-RU" dirty="0" smtClean="0"/>
              <a:t>Положение спасателя: удобное для </a:t>
            </a:r>
            <a:r>
              <a:rPr lang="ru-RU" dirty="0" err="1" smtClean="0"/>
              <a:t>одновремнного</a:t>
            </a:r>
            <a:r>
              <a:rPr lang="ru-RU" dirty="0" smtClean="0"/>
              <a:t> проведения искусственного дыхания и наружного массажа сердца</a:t>
            </a:r>
          </a:p>
          <a:p>
            <a:r>
              <a:rPr lang="ru-RU" dirty="0" smtClean="0"/>
              <a:t>Удаление изо рта видимых инородных тел( рвотные массы, протезы, жидкость)</a:t>
            </a:r>
          </a:p>
          <a:p>
            <a:r>
              <a:rPr lang="ru-RU" dirty="0" smtClean="0"/>
              <a:t>Прием «запрокидывание головы и подъем подбородка»</a:t>
            </a:r>
          </a:p>
          <a:p>
            <a:r>
              <a:rPr lang="ru-RU" dirty="0" smtClean="0"/>
              <a:t>Прием «выдвижение нижней челюсти»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8534400" cy="6553200"/>
          </a:xfrm>
        </p:spPr>
      </p:pic>
    </p:spTree>
    <p:extLst>
      <p:ext uri="{BB962C8B-B14F-4D97-AF65-F5344CB8AC3E}">
        <p14:creationId xmlns:p14="http://schemas.microsoft.com/office/powerpoint/2010/main" val="269253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ru-RU" dirty="0" smtClean="0"/>
              <a:t>Терминальное состояние и реанимационные мероприятия</a:t>
            </a:r>
          </a:p>
          <a:p>
            <a:r>
              <a:rPr lang="ru-RU" dirty="0" smtClean="0"/>
              <a:t>Приемы базовой сердечно-легочной реанимации</a:t>
            </a:r>
          </a:p>
          <a:p>
            <a:r>
              <a:rPr lang="ru-RU" dirty="0" smtClean="0"/>
              <a:t>Причины и механизм развития шока</a:t>
            </a:r>
          </a:p>
          <a:p>
            <a:r>
              <a:rPr lang="ru-RU" dirty="0" smtClean="0"/>
              <a:t>Неотложная помощь при анафилактическом шоке</a:t>
            </a:r>
          </a:p>
          <a:p>
            <a:r>
              <a:rPr lang="ru-RU" dirty="0" smtClean="0"/>
              <a:t>Кардиогенный шок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1412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74638"/>
            <a:ext cx="8153400" cy="5638800"/>
          </a:xfrm>
        </p:spPr>
      </p:pic>
    </p:spTree>
    <p:extLst>
      <p:ext uri="{BB962C8B-B14F-4D97-AF65-F5344CB8AC3E}">
        <p14:creationId xmlns:p14="http://schemas.microsoft.com/office/powerpoint/2010/main" val="7117567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Проведение искусственного дыхания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После восстановления проходимости дыхательных путей пострадавшего зажать крылья его носа и сделать в его рот выдох продолжительностью в 1 секунду так, чтобы приподнялась грудная клетка пострадавшего.</a:t>
            </a:r>
          </a:p>
          <a:p>
            <a:r>
              <a:rPr lang="ru-RU" dirty="0" smtClean="0"/>
              <a:t> При этом мероприятии использовать одноразовые лицевые маски, </a:t>
            </a:r>
            <a:r>
              <a:rPr lang="en-US" dirty="0" smtClean="0"/>
              <a:t>S</a:t>
            </a:r>
            <a:r>
              <a:rPr lang="ru-RU" dirty="0" smtClean="0"/>
              <a:t> –образный воздуховод, носовой платок.   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эффективности СЛР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Изменение цвета кожных покровов пострадавшего</a:t>
            </a:r>
          </a:p>
          <a:p>
            <a:r>
              <a:rPr lang="ru-RU" dirty="0" smtClean="0"/>
              <a:t>Сужение зрачков и появление реакции на свет</a:t>
            </a:r>
          </a:p>
          <a:p>
            <a:r>
              <a:rPr lang="ru-RU" dirty="0" smtClean="0"/>
              <a:t>Появление пульса на сонной или бедренной артерии</a:t>
            </a:r>
          </a:p>
          <a:p>
            <a:r>
              <a:rPr lang="ru-RU" dirty="0" smtClean="0"/>
              <a:t>Появление самостоятельного дыхания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эффективной СЛР больному придают устойчивое боковое положение и ждут приезда реанимационной бригады.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отсутствиии</a:t>
            </a:r>
            <a:r>
              <a:rPr lang="ru-RU" dirty="0" smtClean="0"/>
              <a:t> эффекта продолжают базовую СЛР в течение 30 минут ( или столько времени, сколько хватает сил у проводящего СЛР)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8252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Ошибки при проведении СЛР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Отсутствие герметичности при дыхании «изо рта в рот»</a:t>
            </a:r>
          </a:p>
          <a:p>
            <a:r>
              <a:rPr lang="ru-RU" dirty="0" smtClean="0"/>
              <a:t>Не устраненное </a:t>
            </a:r>
            <a:r>
              <a:rPr lang="ru-RU" dirty="0" smtClean="0"/>
              <a:t>западение корня языка у пострадавшего.</a:t>
            </a:r>
          </a:p>
          <a:p>
            <a:r>
              <a:rPr lang="ru-RU" dirty="0" smtClean="0"/>
              <a:t>Избыточный дыхательный объем                         ( поступление воздуха в желудок- появляется выпячивание в </a:t>
            </a:r>
            <a:r>
              <a:rPr lang="ru-RU" dirty="0" err="1" smtClean="0"/>
              <a:t>эпигастральной</a:t>
            </a:r>
            <a:r>
              <a:rPr lang="ru-RU" dirty="0" smtClean="0"/>
              <a:t> области)</a:t>
            </a:r>
          </a:p>
          <a:p>
            <a:r>
              <a:rPr lang="ru-RU" dirty="0" smtClean="0"/>
              <a:t>Перелом ребер при слишком сильной </a:t>
            </a:r>
            <a:r>
              <a:rPr lang="ru-RU" dirty="0" smtClean="0"/>
              <a:t>компрессии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Расширенная реанимация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Проводится бригадой СП</a:t>
            </a:r>
          </a:p>
          <a:p>
            <a:pPr>
              <a:buNone/>
            </a:pPr>
            <a:r>
              <a:rPr lang="ru-RU" dirty="0" smtClean="0"/>
              <a:t>-ЭКГ</a:t>
            </a:r>
          </a:p>
          <a:p>
            <a:pPr>
              <a:buNone/>
            </a:pPr>
            <a:r>
              <a:rPr lang="ru-RU" dirty="0" smtClean="0"/>
              <a:t>-Электрическая </a:t>
            </a:r>
            <a:r>
              <a:rPr lang="ru-RU" dirty="0" err="1" smtClean="0"/>
              <a:t>дефебрилляция</a:t>
            </a:r>
            <a:r>
              <a:rPr lang="ru-RU" dirty="0" smtClean="0"/>
              <a:t> или </a:t>
            </a:r>
            <a:r>
              <a:rPr lang="ru-RU" dirty="0" err="1" smtClean="0"/>
              <a:t>прекардиальный</a:t>
            </a:r>
            <a:r>
              <a:rPr lang="ru-RU" dirty="0" smtClean="0"/>
              <a:t> удар</a:t>
            </a:r>
          </a:p>
          <a:p>
            <a:pPr>
              <a:buNone/>
            </a:pPr>
            <a:r>
              <a:rPr lang="ru-RU" dirty="0" smtClean="0"/>
              <a:t>-Интубация трахеи или установка </a:t>
            </a:r>
            <a:r>
              <a:rPr lang="ru-RU" dirty="0" err="1" smtClean="0"/>
              <a:t>ларинго-трахеальной</a:t>
            </a:r>
            <a:r>
              <a:rPr lang="ru-RU" dirty="0" smtClean="0"/>
              <a:t> маски</a:t>
            </a:r>
          </a:p>
          <a:p>
            <a:pPr>
              <a:buNone/>
            </a:pPr>
            <a:r>
              <a:rPr lang="ru-RU" dirty="0" smtClean="0"/>
              <a:t>-Применение лекарственных средств для оптимизации сердечного выброса, сосудистого тонуса, купирования нарушений сердечного ритма(установка периферического </a:t>
            </a:r>
            <a:r>
              <a:rPr lang="ru-RU" dirty="0" err="1" smtClean="0"/>
              <a:t>катетера,подключичного</a:t>
            </a:r>
            <a:r>
              <a:rPr lang="ru-RU" dirty="0" smtClean="0"/>
              <a:t> катетера)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Прогноз после СЛР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ru-RU" dirty="0" smtClean="0"/>
              <a:t>Благоприятный исход СЛР в условиях стационара от22 до 57%</a:t>
            </a:r>
          </a:p>
          <a:p>
            <a:r>
              <a:rPr lang="ru-RU" dirty="0" smtClean="0"/>
              <a:t>До 50% после СЛР имеют неврологический дефицит.</a:t>
            </a:r>
          </a:p>
          <a:p>
            <a:r>
              <a:rPr lang="ru-RU" dirty="0" smtClean="0"/>
              <a:t>Положительный исход СЛР на </a:t>
            </a:r>
            <a:r>
              <a:rPr lang="ru-RU" dirty="0" err="1" smtClean="0"/>
              <a:t>догоспитальном</a:t>
            </a:r>
            <a:r>
              <a:rPr lang="ru-RU" dirty="0" smtClean="0"/>
              <a:t> этапе на порядок ниже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Постреанимационная</a:t>
            </a:r>
            <a:r>
              <a:rPr lang="ru-RU" dirty="0" smtClean="0"/>
              <a:t> болезнь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Патологическое состояние, развивающееся в организме больного вследствие ишемии, вызванной тотальным нарушением кровообращения и характеризующееся тяжелыми расстройствами различных звеньев гомеостаза.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лечения в </a:t>
            </a:r>
            <a:r>
              <a:rPr lang="ru-RU" dirty="0" err="1" smtClean="0"/>
              <a:t>постреанимационном</a:t>
            </a:r>
            <a:r>
              <a:rPr lang="ru-RU" dirty="0" smtClean="0"/>
              <a:t> периоде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0292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Поддержание АД на 10% выше нормы</a:t>
            </a:r>
          </a:p>
          <a:p>
            <a:r>
              <a:rPr lang="ru-RU" dirty="0" smtClean="0"/>
              <a:t>Терапевтическая гипотермия</a:t>
            </a:r>
          </a:p>
          <a:p>
            <a:r>
              <a:rPr lang="ru-RU" dirty="0" smtClean="0"/>
              <a:t>Поддержание нормального газового состава крови, контроль содержания О2 и СО2</a:t>
            </a:r>
          </a:p>
          <a:p>
            <a:r>
              <a:rPr lang="ru-RU" dirty="0" smtClean="0"/>
              <a:t>Поддержание гликемии не выше 10 </a:t>
            </a:r>
            <a:r>
              <a:rPr lang="ru-RU" dirty="0" err="1" smtClean="0"/>
              <a:t>ммоль</a:t>
            </a:r>
            <a:r>
              <a:rPr lang="ru-RU" dirty="0" smtClean="0"/>
              <a:t>/л</a:t>
            </a:r>
          </a:p>
          <a:p>
            <a:r>
              <a:rPr lang="ru-RU" dirty="0" err="1" smtClean="0"/>
              <a:t>Нутритивная</a:t>
            </a:r>
            <a:r>
              <a:rPr lang="ru-RU" dirty="0" smtClean="0"/>
              <a:t> поддержка</a:t>
            </a:r>
          </a:p>
          <a:p>
            <a:r>
              <a:rPr lang="ru-RU" dirty="0" err="1" smtClean="0"/>
              <a:t>Нейропротективная</a:t>
            </a:r>
            <a:r>
              <a:rPr lang="ru-RU" dirty="0" smtClean="0"/>
              <a:t> терапия</a:t>
            </a:r>
          </a:p>
          <a:p>
            <a:r>
              <a:rPr lang="ru-RU" dirty="0" smtClean="0"/>
              <a:t>Профилактика отека мозга</a:t>
            </a:r>
          </a:p>
          <a:p>
            <a:r>
              <a:rPr lang="ru-RU" dirty="0" err="1" smtClean="0"/>
              <a:t>Седация</a:t>
            </a:r>
            <a:r>
              <a:rPr lang="ru-RU" dirty="0" smtClean="0"/>
              <a:t>, контроль судорог</a:t>
            </a:r>
          </a:p>
          <a:p>
            <a:r>
              <a:rPr lang="ru-RU" dirty="0" smtClean="0"/>
              <a:t>Коррекция </a:t>
            </a:r>
            <a:r>
              <a:rPr lang="ru-RU" dirty="0" err="1" smtClean="0"/>
              <a:t>полиорганной</a:t>
            </a:r>
            <a:r>
              <a:rPr lang="ru-RU" dirty="0" smtClean="0"/>
              <a:t> дисфункции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Нормативные документы, регламентирующие порядок проведения реанимационного пособия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Федеральный закон «Об основах охраны здоровья граждан в Российской Федерации», статья 66 «определение момента смерти и прекращения реанимационных мероприятий»</a:t>
            </a:r>
          </a:p>
          <a:p>
            <a:r>
              <a:rPr lang="ru-RU" dirty="0" smtClean="0"/>
              <a:t>Постановление Правительства РФ от 20.09.2012 №930 «ОБ утверждении правил определения момента смерти человека, правил прекращения реанимационных </a:t>
            </a:r>
            <a:r>
              <a:rPr lang="ru-RU" dirty="0" err="1" smtClean="0"/>
              <a:t>мероприяти</a:t>
            </a:r>
            <a:r>
              <a:rPr lang="ru-RU" dirty="0" smtClean="0"/>
              <a:t> и формы протокола установления смерти человека»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28600" y="381000"/>
            <a:ext cx="89154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4000" dirty="0" smtClean="0">
                <a:cs typeface="Times New Roman" pitchFamily="18" charset="0"/>
              </a:rPr>
              <a:t>В  жизнедеятельности человеческого организма существуют три состояния: </a:t>
            </a:r>
            <a:r>
              <a:rPr lang="ru-RU" sz="4000" dirty="0" smtClean="0">
                <a:solidFill>
                  <a:srgbClr val="FF0000"/>
                </a:solidFill>
                <a:cs typeface="Times New Roman" pitchFamily="18" charset="0"/>
              </a:rPr>
              <a:t>здоровье, болезнь, критическое </a:t>
            </a:r>
            <a:r>
              <a:rPr lang="ru-RU" sz="4000" dirty="0" smtClean="0">
                <a:cs typeface="Times New Roman" pitchFamily="18" charset="0"/>
              </a:rPr>
              <a:t>(терминальное) состояние.</a:t>
            </a:r>
          </a:p>
          <a:p>
            <a:pPr>
              <a:buNone/>
            </a:pPr>
            <a:r>
              <a:rPr lang="ru-RU" sz="4000" dirty="0" smtClean="0">
                <a:cs typeface="Times New Roman" pitchFamily="18" charset="0"/>
              </a:rPr>
              <a:t>При ухудшении состояния наступает </a:t>
            </a:r>
            <a:r>
              <a:rPr lang="ru-RU" sz="4000" dirty="0" smtClean="0">
                <a:solidFill>
                  <a:srgbClr val="FF0000"/>
                </a:solidFill>
                <a:cs typeface="Times New Roman" pitchFamily="18" charset="0"/>
              </a:rPr>
              <a:t>смерть: клиническая и биологическая.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Прекращение реанимационных мероприятий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0292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При неэффективности реанимационных мероприятий в течение 30 мин</a:t>
            </a:r>
          </a:p>
          <a:p>
            <a:r>
              <a:rPr lang="ru-RU" dirty="0" smtClean="0"/>
              <a:t>При констатации смерти человека на основании смерти головного мозга</a:t>
            </a:r>
          </a:p>
          <a:p>
            <a:r>
              <a:rPr lang="ru-RU" dirty="0" smtClean="0"/>
              <a:t>При наличии признаков биологической смерти</a:t>
            </a:r>
          </a:p>
          <a:p>
            <a:r>
              <a:rPr lang="ru-RU" dirty="0" smtClean="0"/>
              <a:t>При наступлении клинической смерти на фоне достоверно установленного неизлечимого заболевания или травмы, несовместимой с жизнью.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Autofit/>
          </a:bodyPr>
          <a:lstStyle/>
          <a:p>
            <a:r>
              <a:rPr lang="ru-RU" altLang="ru-RU" b="1" dirty="0" smtClean="0"/>
              <a:t>Шок- определение</a:t>
            </a:r>
          </a:p>
        </p:txBody>
      </p:sp>
      <p:sp>
        <p:nvSpPr>
          <p:cNvPr id="54275" name="Содержимое 2"/>
          <p:cNvSpPr>
            <a:spLocks noGrp="1"/>
          </p:cNvSpPr>
          <p:nvPr>
            <p:ph idx="1"/>
          </p:nvPr>
        </p:nvSpPr>
        <p:spPr>
          <a:xfrm>
            <a:off x="457200" y="981074"/>
            <a:ext cx="8229600" cy="5495925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</a:pPr>
            <a:r>
              <a:rPr lang="ru-RU" altLang="ru-RU" sz="3600" dirty="0" smtClean="0">
                <a:solidFill>
                  <a:srgbClr val="FF0000"/>
                </a:solidFill>
              </a:rPr>
              <a:t>Остроразвивающаяся  общая рефлекторная патологическая  реакция  организма   на действие экстремальных раздражителей</a:t>
            </a:r>
            <a:r>
              <a:rPr lang="ru-RU" altLang="ru-RU" sz="3600" dirty="0" smtClean="0"/>
              <a:t>, характеризующаяся резким угнетением всех жизненных функций организма.</a:t>
            </a:r>
          </a:p>
          <a:p>
            <a:pPr marL="0" indent="0">
              <a:buFontTx/>
              <a:buNone/>
            </a:pPr>
            <a:r>
              <a:rPr lang="ru-RU" altLang="ru-RU" sz="3600" dirty="0" smtClean="0"/>
              <a:t>Проявления: </a:t>
            </a:r>
          </a:p>
          <a:p>
            <a:pPr marL="0" indent="0">
              <a:buFontTx/>
              <a:buNone/>
            </a:pPr>
            <a:r>
              <a:rPr lang="ru-RU" altLang="ru-RU" sz="3600" dirty="0" smtClean="0"/>
              <a:t>               Гипотензия</a:t>
            </a:r>
          </a:p>
          <a:p>
            <a:pPr marL="0" indent="0">
              <a:buFontTx/>
              <a:buNone/>
            </a:pPr>
            <a:r>
              <a:rPr lang="ru-RU" altLang="ru-RU" sz="3600" dirty="0" smtClean="0"/>
              <a:t>               </a:t>
            </a:r>
            <a:r>
              <a:rPr lang="ru-RU" altLang="ru-RU" sz="3600" dirty="0" err="1" smtClean="0"/>
              <a:t>Гипоперфузия</a:t>
            </a:r>
            <a:r>
              <a:rPr lang="ru-RU" altLang="ru-RU" sz="3600" dirty="0" smtClean="0"/>
              <a:t> </a:t>
            </a:r>
          </a:p>
          <a:p>
            <a:pPr marL="0" indent="0">
              <a:buFontTx/>
              <a:buNone/>
            </a:pPr>
            <a:r>
              <a:rPr lang="ru-RU" altLang="ru-RU" sz="3600" dirty="0" smtClean="0"/>
              <a:t>               Гипоксия</a:t>
            </a:r>
          </a:p>
          <a:p>
            <a:pPr marL="0" indent="0">
              <a:buFontTx/>
              <a:buNone/>
            </a:pPr>
            <a:r>
              <a:rPr lang="ru-RU" altLang="ru-RU" sz="3600" dirty="0" smtClean="0"/>
              <a:t>               Гипотермия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Объект 2"/>
          <p:cNvSpPr>
            <a:spLocks noGrp="1"/>
          </p:cNvSpPr>
          <p:nvPr>
            <p:ph idx="4294967295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dirty="0" smtClean="0"/>
              <a:t>    </a:t>
            </a:r>
            <a:r>
              <a:rPr lang="ru-RU" altLang="ru-RU" sz="4000" dirty="0" smtClean="0"/>
              <a:t>Впервые   термин  “шок”  предложил  использовать Джеймс </a:t>
            </a:r>
            <a:r>
              <a:rPr lang="ru-RU" altLang="ru-RU" sz="4000" dirty="0" err="1" smtClean="0"/>
              <a:t>Латт</a:t>
            </a:r>
            <a:r>
              <a:rPr lang="ru-RU" altLang="ru-RU" sz="4000" dirty="0" smtClean="0"/>
              <a:t> в 1795 г.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4294967295"/>
          </p:nvPr>
        </p:nvSpPr>
        <p:spPr>
          <a:xfrm>
            <a:off x="762000" y="685800"/>
            <a:ext cx="8229600" cy="55768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altLang="ru-RU" dirty="0" smtClean="0"/>
              <a:t>Шок вызывается сверхсильными раздражителями. </a:t>
            </a:r>
          </a:p>
          <a:p>
            <a:pPr marL="0" indent="0">
              <a:buFontTx/>
              <a:buNone/>
              <a:defRPr/>
            </a:pPr>
            <a:endParaRPr lang="ru-RU" altLang="ru-RU" dirty="0" smtClean="0"/>
          </a:p>
          <a:p>
            <a:pPr marL="0" indent="0">
              <a:buFontTx/>
              <a:buNone/>
              <a:defRPr/>
            </a:pPr>
            <a:r>
              <a:rPr lang="ru-RU" altLang="ru-RU" dirty="0" smtClean="0"/>
              <a:t> Сила, интенсивность и продолжительность действия раздражителя должна быть: </a:t>
            </a:r>
          </a:p>
          <a:p>
            <a:pPr>
              <a:defRPr/>
            </a:pPr>
            <a:r>
              <a:rPr lang="ru-RU" altLang="ru-RU" dirty="0" smtClean="0"/>
              <a:t>необычной,</a:t>
            </a:r>
          </a:p>
          <a:p>
            <a:pPr>
              <a:defRPr/>
            </a:pPr>
            <a:r>
              <a:rPr lang="ru-RU" altLang="ru-RU" dirty="0" smtClean="0"/>
              <a:t>чрезвычайной, </a:t>
            </a:r>
          </a:p>
          <a:p>
            <a:pPr>
              <a:defRPr/>
            </a:pPr>
            <a:r>
              <a:rPr lang="ru-RU" altLang="ru-RU" dirty="0" smtClean="0"/>
              <a:t>чрезмерной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altLang="ru-RU" sz="4000" b="1" dirty="0" smtClean="0"/>
              <a:t>Экстремальные раздражители</a:t>
            </a:r>
            <a:endParaRPr lang="ru-RU" altLang="ru-RU" sz="4000" dirty="0" smtClean="0"/>
          </a:p>
        </p:txBody>
      </p:sp>
      <p:sp>
        <p:nvSpPr>
          <p:cNvPr id="57347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7772400" cy="601980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ru-RU" altLang="ru-RU" sz="2400" dirty="0" smtClean="0"/>
              <a:t>-</a:t>
            </a:r>
            <a:r>
              <a:rPr lang="ru-RU" altLang="ru-RU" dirty="0" smtClean="0"/>
              <a:t>размозжение мягких тканей; </a:t>
            </a:r>
          </a:p>
          <a:p>
            <a:pPr lvl="1">
              <a:buNone/>
            </a:pPr>
            <a:r>
              <a:rPr lang="ru-RU" altLang="ru-RU" dirty="0" smtClean="0"/>
              <a:t> -переломы; </a:t>
            </a:r>
          </a:p>
          <a:p>
            <a:pPr lvl="1">
              <a:buNone/>
            </a:pPr>
            <a:r>
              <a:rPr lang="ru-RU" altLang="ru-RU" dirty="0" smtClean="0"/>
              <a:t> -повреждение грудной клетки и брюшной полости; </a:t>
            </a:r>
          </a:p>
          <a:p>
            <a:pPr lvl="1">
              <a:buNone/>
            </a:pPr>
            <a:r>
              <a:rPr lang="ru-RU" altLang="ru-RU" dirty="0" smtClean="0"/>
              <a:t> -огнестрельные ранения; </a:t>
            </a:r>
          </a:p>
          <a:p>
            <a:pPr marL="457200" lvl="1" indent="0">
              <a:buNone/>
            </a:pPr>
            <a:r>
              <a:rPr lang="ru-RU" altLang="ru-RU" dirty="0" smtClean="0"/>
              <a:t> -обширные ожоги; </a:t>
            </a:r>
            <a:endParaRPr lang="ru-RU" altLang="ru-RU" dirty="0" smtClean="0"/>
          </a:p>
          <a:p>
            <a:pPr marL="457200" lvl="1" indent="0">
              <a:buNone/>
            </a:pPr>
            <a:r>
              <a:rPr lang="ru-RU" altLang="ru-RU" dirty="0" smtClean="0"/>
              <a:t>- </a:t>
            </a:r>
            <a:r>
              <a:rPr lang="ru-RU" altLang="ru-RU" dirty="0" smtClean="0"/>
              <a:t>несовместимость крови; </a:t>
            </a:r>
          </a:p>
          <a:p>
            <a:pPr marL="457200" lvl="1" indent="0">
              <a:buNone/>
            </a:pPr>
            <a:r>
              <a:rPr lang="ru-RU" altLang="ru-RU" dirty="0" smtClean="0"/>
              <a:t>- </a:t>
            </a:r>
            <a:r>
              <a:rPr lang="ru-RU" altLang="ru-RU" dirty="0" err="1" smtClean="0"/>
              <a:t>антигенные</a:t>
            </a:r>
            <a:r>
              <a:rPr lang="ru-RU" altLang="ru-RU" dirty="0" smtClean="0"/>
              <a:t> вещества; </a:t>
            </a:r>
          </a:p>
          <a:p>
            <a:pPr marL="457200" lvl="1" indent="0">
              <a:buNone/>
            </a:pPr>
            <a:r>
              <a:rPr lang="ru-RU" altLang="ru-RU" dirty="0" smtClean="0"/>
              <a:t>- электрический   ток; </a:t>
            </a:r>
          </a:p>
          <a:p>
            <a:pPr marL="0" indent="0">
              <a:buNone/>
            </a:pPr>
            <a:r>
              <a:rPr lang="ru-RU" altLang="ru-RU" sz="2800" dirty="0" smtClean="0"/>
              <a:t>       - ионизирующая радиация</a:t>
            </a:r>
          </a:p>
          <a:p>
            <a:pPr marL="0" indent="0">
              <a:buNone/>
            </a:pPr>
            <a:r>
              <a:rPr lang="ru-RU" altLang="ru-RU" sz="2800" dirty="0" smtClean="0"/>
              <a:t>        - психическая травма</a:t>
            </a:r>
          </a:p>
          <a:p>
            <a:pPr marL="0" indent="0">
              <a:buNone/>
            </a:pPr>
            <a:r>
              <a:rPr lang="ru-RU" altLang="ru-RU" sz="2800" dirty="0" smtClean="0"/>
              <a:t>        -</a:t>
            </a:r>
            <a:r>
              <a:rPr lang="ru-RU" altLang="ru-RU" sz="2800" dirty="0" err="1" smtClean="0"/>
              <a:t>остроразвившиеся</a:t>
            </a:r>
            <a:r>
              <a:rPr lang="ru-RU" altLang="ru-RU" sz="2800" dirty="0" smtClean="0"/>
              <a:t> заболевания </a:t>
            </a:r>
          </a:p>
          <a:p>
            <a:pPr lvl="1"/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Содержимое 2"/>
          <p:cNvSpPr>
            <a:spLocks noGrp="1"/>
          </p:cNvSpPr>
          <p:nvPr>
            <p:ph idx="4294967295"/>
          </p:nvPr>
        </p:nvSpPr>
        <p:spPr>
          <a:xfrm>
            <a:off x="457200" y="609600"/>
            <a:ext cx="8686800" cy="5505450"/>
          </a:xfrm>
        </p:spPr>
        <p:txBody>
          <a:bodyPr>
            <a:normAutofit lnSpcReduction="10000"/>
          </a:bodyPr>
          <a:lstStyle/>
          <a:p>
            <a:pPr marL="0" indent="457200">
              <a:buFontTx/>
              <a:buNone/>
            </a:pPr>
            <a:r>
              <a:rPr lang="ru-RU" altLang="ru-RU" dirty="0" smtClean="0"/>
              <a:t>Основной патогенетический момент - несогласованность обмена и его </a:t>
            </a:r>
            <a:r>
              <a:rPr lang="ru-RU" altLang="ru-RU" dirty="0" err="1" smtClean="0"/>
              <a:t>циркуляторного</a:t>
            </a:r>
            <a:r>
              <a:rPr lang="ru-RU" altLang="ru-RU" dirty="0" smtClean="0"/>
              <a:t> обеспечения, т.е.   </a:t>
            </a:r>
            <a:r>
              <a:rPr lang="ru-RU" altLang="ru-RU" sz="3600" b="1" dirty="0" err="1" smtClean="0">
                <a:solidFill>
                  <a:srgbClr val="FF0000"/>
                </a:solidFill>
              </a:rPr>
              <a:t>гипоперфузия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 органов.</a:t>
            </a:r>
          </a:p>
          <a:p>
            <a:pPr marL="0" indent="457200">
              <a:buFontTx/>
              <a:buNone/>
            </a:pPr>
            <a:r>
              <a:rPr lang="ru-RU" altLang="ru-RU" dirty="0" smtClean="0"/>
              <a:t>Вторичным является нарушение метаболизма, нарушение </a:t>
            </a:r>
            <a:r>
              <a:rPr lang="ru-RU" altLang="ru-RU" dirty="0" smtClean="0"/>
              <a:t>кислотно-основного </a:t>
            </a:r>
            <a:r>
              <a:rPr lang="ru-RU" altLang="ru-RU" dirty="0" smtClean="0"/>
              <a:t>равновесия, ферментативные расстройства.</a:t>
            </a:r>
          </a:p>
          <a:p>
            <a:pPr marL="0" indent="457200">
              <a:buFontTx/>
              <a:buNone/>
            </a:pPr>
            <a:r>
              <a:rPr lang="ru-RU" altLang="ru-RU" dirty="0" smtClean="0"/>
              <a:t>Важным звеном в патогенезе является изменения в ЦНС(пусковой механизм)-повышенный выброс катехоламинов и последующая </a:t>
            </a:r>
            <a:r>
              <a:rPr lang="ru-RU" altLang="ru-RU" dirty="0" err="1" smtClean="0"/>
              <a:t>вазоконстрикция</a:t>
            </a: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 dirty="0" smtClean="0"/>
              <a:t> </a:t>
            </a:r>
            <a:r>
              <a:rPr lang="ru-RU" altLang="ru-RU" dirty="0" smtClean="0"/>
              <a:t>Фазы шока </a:t>
            </a:r>
          </a:p>
        </p:txBody>
      </p:sp>
      <p:sp>
        <p:nvSpPr>
          <p:cNvPr id="604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i="1" dirty="0" smtClean="0"/>
              <a:t> </a:t>
            </a:r>
            <a:r>
              <a:rPr lang="ru-RU" altLang="ru-RU" sz="3600" dirty="0" err="1" smtClean="0"/>
              <a:t>Эректильная</a:t>
            </a:r>
            <a:r>
              <a:rPr lang="ru-RU" altLang="ru-RU" sz="3600" dirty="0" smtClean="0"/>
              <a:t> фаза  шока -</a:t>
            </a:r>
            <a:r>
              <a:rPr lang="ru-RU" altLang="ru-RU" sz="3600" i="1" dirty="0" smtClean="0"/>
              <a:t> </a:t>
            </a:r>
            <a:r>
              <a:rPr lang="ru-RU" altLang="ru-RU" sz="3600" dirty="0" smtClean="0"/>
              <a:t>1-я фаза</a:t>
            </a:r>
          </a:p>
          <a:p>
            <a:endParaRPr lang="ru-RU" altLang="ru-RU" sz="3600" dirty="0" smtClean="0"/>
          </a:p>
          <a:p>
            <a:r>
              <a:rPr lang="ru-RU" altLang="ru-RU" sz="3600" dirty="0" smtClean="0"/>
              <a:t> Торпидная фаза  шока -</a:t>
            </a:r>
            <a:r>
              <a:rPr lang="ru-RU" altLang="ru-RU" sz="3600" i="1" dirty="0" smtClean="0"/>
              <a:t> </a:t>
            </a:r>
            <a:r>
              <a:rPr lang="ru-RU" altLang="ru-RU" sz="3600" dirty="0" smtClean="0"/>
              <a:t>2-я фаза </a:t>
            </a:r>
          </a:p>
          <a:p>
            <a:endParaRPr lang="ru-RU" altLang="ru-RU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ru-RU" altLang="ru-RU" sz="6000" i="1" dirty="0" smtClean="0">
                <a:solidFill>
                  <a:schemeClr val="tx1"/>
                </a:solidFill>
              </a:rPr>
              <a:t> </a:t>
            </a:r>
            <a:r>
              <a:rPr lang="ru-RU" altLang="ru-RU" sz="5300" dirty="0" err="1" smtClean="0">
                <a:solidFill>
                  <a:schemeClr val="tx1"/>
                </a:solidFill>
              </a:rPr>
              <a:t>Эректильная</a:t>
            </a:r>
            <a:r>
              <a:rPr lang="ru-RU" altLang="ru-RU" sz="5300" dirty="0" smtClean="0">
                <a:solidFill>
                  <a:schemeClr val="tx1"/>
                </a:solidFill>
              </a:rPr>
              <a:t> фаза </a:t>
            </a:r>
            <a:endParaRPr lang="ru-RU" altLang="ru-RU" sz="5300" dirty="0" smtClean="0"/>
          </a:p>
        </p:txBody>
      </p:sp>
      <p:sp>
        <p:nvSpPr>
          <p:cNvPr id="6144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ru-RU" altLang="ru-RU" sz="2800" dirty="0" smtClean="0"/>
              <a:t>Длится 10-15 мин (редко до 30 мин), наблюдается не всегда</a:t>
            </a:r>
          </a:p>
          <a:p>
            <a:pPr marL="0" indent="0">
              <a:buFontTx/>
              <a:buNone/>
            </a:pPr>
            <a:r>
              <a:rPr lang="ru-RU" altLang="ru-RU" sz="2800" dirty="0" smtClean="0"/>
              <a:t>Эйфория, возбуждение (двигательное и психомоторное, речевое)</a:t>
            </a:r>
          </a:p>
          <a:p>
            <a:pPr marL="0" indent="0">
              <a:buFontTx/>
              <a:buNone/>
            </a:pPr>
            <a:r>
              <a:rPr lang="ru-RU" altLang="ru-RU" sz="2800" dirty="0" smtClean="0"/>
              <a:t>Больные могут быть неадекватными,  суетятся, кричат. </a:t>
            </a:r>
          </a:p>
          <a:p>
            <a:pPr marL="0" indent="0">
              <a:buFontTx/>
              <a:buNone/>
            </a:pPr>
            <a:r>
              <a:rPr lang="ru-RU" altLang="ru-RU" sz="2800" dirty="0" smtClean="0"/>
              <a:t>Нет критической оценки своего состояния.</a:t>
            </a:r>
          </a:p>
          <a:p>
            <a:pPr marL="0" indent="0">
              <a:buFontTx/>
              <a:buNone/>
            </a:pPr>
            <a:r>
              <a:rPr lang="ru-RU" altLang="ru-RU" sz="2800" dirty="0" err="1" smtClean="0"/>
              <a:t>Тахипное</a:t>
            </a:r>
            <a:r>
              <a:rPr lang="ru-RU" altLang="ru-RU" sz="2800" dirty="0" smtClean="0"/>
              <a:t>, тахикардия, кратковременное повышение АД(или норма).</a:t>
            </a:r>
          </a:p>
          <a:p>
            <a:pPr marL="0" indent="0">
              <a:buFontTx/>
              <a:buNone/>
            </a:pPr>
            <a:r>
              <a:rPr lang="ru-RU" altLang="ru-RU" sz="2800" dirty="0" smtClean="0"/>
              <a:t>Спазм периферических сосудов, централизация кровообращения; интенсификация обмена веществ; повышение температуры тела; увеличение эритроцитов, лейкоцитов в крови.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066800"/>
          </a:xfrm>
        </p:spPr>
        <p:txBody>
          <a:bodyPr>
            <a:normAutofit/>
          </a:bodyPr>
          <a:lstStyle/>
          <a:p>
            <a:r>
              <a:rPr lang="ru-RU" altLang="ru-RU" sz="4800" dirty="0" smtClean="0"/>
              <a:t>Торпидная фаза </a:t>
            </a:r>
          </a:p>
        </p:txBody>
      </p:sp>
      <p:sp>
        <p:nvSpPr>
          <p:cNvPr id="62467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30888"/>
          </a:xfrm>
        </p:spPr>
        <p:txBody>
          <a:bodyPr>
            <a:normAutofit/>
          </a:bodyPr>
          <a:lstStyle/>
          <a:p>
            <a:r>
              <a:rPr lang="ru-RU" altLang="ru-RU" sz="2800" dirty="0" smtClean="0"/>
              <a:t>Резкое угнетение психики, апатия, безучастие к окружающим,</a:t>
            </a:r>
          </a:p>
          <a:p>
            <a:r>
              <a:rPr lang="ru-RU" altLang="ru-RU" sz="2800" dirty="0" smtClean="0"/>
              <a:t>Сохранено сознание, </a:t>
            </a:r>
          </a:p>
          <a:p>
            <a:r>
              <a:rPr lang="ru-RU" altLang="ru-RU" sz="2800" dirty="0" smtClean="0"/>
              <a:t>Бледность кожных покровов, (синюшный оттенок, серый оттенок), холодный липкий пот, западение глаз, расширение зрачка, снижение температуры тела, </a:t>
            </a:r>
            <a:r>
              <a:rPr lang="ru-RU" altLang="ru-RU" sz="2800" dirty="0" err="1" smtClean="0"/>
              <a:t>олигурия</a:t>
            </a:r>
            <a:r>
              <a:rPr lang="ru-RU" altLang="ru-RU" sz="2800" dirty="0" smtClean="0"/>
              <a:t> (анурия).  </a:t>
            </a:r>
          </a:p>
          <a:p>
            <a:r>
              <a:rPr lang="ru-RU" altLang="ru-RU" sz="2800" dirty="0" smtClean="0"/>
              <a:t>Снижается болевая чувствительность.</a:t>
            </a:r>
          </a:p>
          <a:p>
            <a:r>
              <a:rPr lang="ru-RU" altLang="ru-RU" sz="2800" dirty="0" smtClean="0"/>
              <a:t> Значительное нарушение кровообращения:  низкое АД, тахикардия,  обмена веществ и функций всех органов и систем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Биохимические нарушения</a:t>
            </a:r>
          </a:p>
        </p:txBody>
      </p:sp>
      <p:sp>
        <p:nvSpPr>
          <p:cNvPr id="63491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/>
              <a:t>Тормозится цикл Кребса, переход на гликолиз (накопление недоокисленных продуктов - </a:t>
            </a:r>
            <a:r>
              <a:rPr lang="ru-RU" altLang="ru-RU" dirty="0" err="1" smtClean="0"/>
              <a:t>лактат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пируват</a:t>
            </a:r>
            <a:r>
              <a:rPr lang="ru-RU" altLang="ru-RU" dirty="0" smtClean="0"/>
              <a:t>); </a:t>
            </a:r>
          </a:p>
          <a:p>
            <a:r>
              <a:rPr lang="ru-RU" altLang="ru-RU" dirty="0" smtClean="0"/>
              <a:t>Ацидоз метаболический, затем и газовый (угнетается дыхание). </a:t>
            </a:r>
          </a:p>
          <a:p>
            <a:r>
              <a:rPr lang="ru-RU" altLang="ru-RU" dirty="0" smtClean="0"/>
              <a:t>Нарушение </a:t>
            </a:r>
            <a:r>
              <a:rPr lang="ru-RU" altLang="ru-RU" dirty="0" err="1" smtClean="0"/>
              <a:t>рН</a:t>
            </a:r>
            <a:r>
              <a:rPr lang="ru-RU" altLang="ru-RU" dirty="0" smtClean="0"/>
              <a:t> приводит к угнетению ферментативных систем клеток, они погибают - </a:t>
            </a:r>
            <a:r>
              <a:rPr lang="ru-RU" altLang="ru-RU" dirty="0" err="1" smtClean="0"/>
              <a:t>аутолиз</a:t>
            </a:r>
            <a:r>
              <a:rPr lang="ru-RU" altLang="ru-RU" dirty="0" smtClean="0"/>
              <a:t> клеток.</a:t>
            </a:r>
          </a:p>
          <a:p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28600" y="609600"/>
            <a:ext cx="85344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u="sng" dirty="0" smtClean="0">
                <a:solidFill>
                  <a:srgbClr val="FF0000"/>
                </a:solidFill>
                <a:cs typeface="Times New Roman" pitchFamily="18" charset="0"/>
              </a:rPr>
              <a:t>Терминальным состоянием</a:t>
            </a:r>
            <a:r>
              <a:rPr lang="ru-RU" sz="40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4000" dirty="0" smtClean="0">
                <a:cs typeface="Times New Roman" pitchFamily="18" charset="0"/>
              </a:rPr>
              <a:t>называется критический </a:t>
            </a:r>
            <a:r>
              <a:rPr lang="ru-RU" sz="4000" dirty="0" smtClean="0">
                <a:cs typeface="Times New Roman" pitchFamily="18" charset="0"/>
              </a:rPr>
              <a:t>уровень расстройства функционирования основных жизненных систем, когда сам организм не в состоянии справится с этим и без вмешательства извне неизбежно наступает смерть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785225" cy="1143000"/>
          </a:xfrm>
        </p:spPr>
        <p:txBody>
          <a:bodyPr>
            <a:normAutofit fontScale="90000"/>
          </a:bodyPr>
          <a:lstStyle/>
          <a:p>
            <a:r>
              <a:rPr lang="ru-RU" altLang="ru-RU" dirty="0" smtClean="0"/>
              <a:t> Классификация шока </a:t>
            </a:r>
            <a:br>
              <a:rPr lang="ru-RU" altLang="ru-RU" dirty="0" smtClean="0"/>
            </a:br>
            <a:r>
              <a:rPr lang="ru-RU" altLang="ru-RU" dirty="0" smtClean="0"/>
              <a:t>(</a:t>
            </a:r>
            <a:r>
              <a:rPr lang="ru-RU" altLang="ru-RU" sz="2800" dirty="0" smtClean="0"/>
              <a:t>по этиологии и гемодинамическим нарушениям)</a:t>
            </a:r>
          </a:p>
        </p:txBody>
      </p:sp>
      <p:sp>
        <p:nvSpPr>
          <p:cNvPr id="696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/>
              <a:t>Травматический шок</a:t>
            </a:r>
          </a:p>
          <a:p>
            <a:r>
              <a:rPr lang="ru-RU" altLang="ru-RU" dirty="0" smtClean="0"/>
              <a:t>Геморрагический (или </a:t>
            </a:r>
            <a:r>
              <a:rPr lang="ru-RU" altLang="ru-RU" dirty="0" err="1" smtClean="0"/>
              <a:t>гиповолемический</a:t>
            </a:r>
            <a:r>
              <a:rPr lang="ru-RU" altLang="ru-RU" dirty="0" smtClean="0"/>
              <a:t>) шок</a:t>
            </a:r>
          </a:p>
          <a:p>
            <a:r>
              <a:rPr lang="ru-RU" altLang="ru-RU" dirty="0" smtClean="0"/>
              <a:t>Ожоговый шок </a:t>
            </a:r>
          </a:p>
          <a:p>
            <a:r>
              <a:rPr lang="ru-RU" altLang="ru-RU" dirty="0" smtClean="0"/>
              <a:t>Инфекционно-токсический шок</a:t>
            </a:r>
          </a:p>
          <a:p>
            <a:r>
              <a:rPr lang="ru-RU" altLang="ru-RU" dirty="0" smtClean="0"/>
              <a:t>Анафилактический шок </a:t>
            </a:r>
          </a:p>
          <a:p>
            <a:r>
              <a:rPr lang="ru-RU" altLang="ru-RU" dirty="0" err="1" smtClean="0"/>
              <a:t>Кардиогенный</a:t>
            </a:r>
            <a:r>
              <a:rPr lang="ru-RU" altLang="ru-RU" dirty="0" smtClean="0"/>
              <a:t> шок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 </a:t>
            </a:r>
            <a:r>
              <a:rPr lang="ru-RU" altLang="ru-RU" dirty="0" smtClean="0">
                <a:solidFill>
                  <a:srgbClr val="FF0000"/>
                </a:solidFill>
              </a:rPr>
              <a:t>Анафилактический шок</a:t>
            </a:r>
          </a:p>
        </p:txBody>
      </p:sp>
      <p:sp>
        <p:nvSpPr>
          <p:cNvPr id="1208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altLang="ru-RU" dirty="0" smtClean="0"/>
              <a:t>   Это аллергическая реакция немедленного типа, которая возникает в ответ на взаимодействие антигенов различного происхождения с антителами, фиксированными на клеточных мембранах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Содержимое 2"/>
          <p:cNvSpPr>
            <a:spLocks noGrp="1"/>
          </p:cNvSpPr>
          <p:nvPr>
            <p:ph idx="4294967295"/>
          </p:nvPr>
        </p:nvSpPr>
        <p:spPr>
          <a:xfrm>
            <a:off x="609600" y="115888"/>
            <a:ext cx="8077200" cy="60102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buNone/>
              <a:defRPr/>
            </a:pPr>
            <a:r>
              <a:rPr lang="ru-RU" dirty="0" smtClean="0"/>
              <a:t>   </a:t>
            </a:r>
            <a:r>
              <a:rPr lang="ru-RU" dirty="0"/>
              <a:t>Наиболее частой причиной развития анафилактического шока является введение лекарственных препаратов, но возможно и при воздействии пищевых аллергенов и  укусах насекомых и др. </a:t>
            </a: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600"/>
          </a:xfrm>
        </p:spPr>
        <p:txBody>
          <a:bodyPr>
            <a:normAutofit fontScale="90000"/>
          </a:bodyPr>
          <a:lstStyle/>
          <a:p>
            <a:r>
              <a:rPr lang="ru-RU" altLang="ru-RU" sz="4000" dirty="0" smtClean="0">
                <a:solidFill>
                  <a:srgbClr val="FF0000"/>
                </a:solidFill>
              </a:rPr>
              <a:t>Любое вещество может вызвать анафилактическую реакцию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altLang="ru-RU" dirty="0" smtClean="0"/>
          </a:p>
        </p:txBody>
      </p:sp>
      <p:sp>
        <p:nvSpPr>
          <p:cNvPr id="122883" name="Объект 2"/>
          <p:cNvSpPr>
            <a:spLocks noGrp="1"/>
          </p:cNvSpPr>
          <p:nvPr>
            <p:ph idx="1"/>
          </p:nvPr>
        </p:nvSpPr>
        <p:spPr>
          <a:xfrm>
            <a:off x="611188" y="1773238"/>
            <a:ext cx="8229600" cy="4525962"/>
          </a:xfrm>
        </p:spPr>
        <p:txBody>
          <a:bodyPr/>
          <a:lstStyle/>
          <a:p>
            <a:pPr>
              <a:buNone/>
            </a:pPr>
            <a:r>
              <a:rPr lang="ru-RU" altLang="ru-RU" dirty="0" smtClean="0"/>
              <a:t>   Чаще  анафилактический шок вызывают антибиотики, производные салициловой кислоты, местные анестетики, йодсодержащие </a:t>
            </a:r>
            <a:r>
              <a:rPr lang="ru-RU" altLang="ru-RU" dirty="0" err="1" smtClean="0"/>
              <a:t>рентгеноконтрастные</a:t>
            </a:r>
            <a:r>
              <a:rPr lang="ru-RU" altLang="ru-RU" dirty="0" smtClean="0"/>
              <a:t> вещества, лечебные сыворотки и вакцины, белковые </a:t>
            </a:r>
            <a:r>
              <a:rPr lang="ru-RU" altLang="ru-RU" dirty="0" err="1" smtClean="0"/>
              <a:t>гидролизаты</a:t>
            </a:r>
            <a:r>
              <a:rPr lang="ru-RU" altLang="ru-RU" dirty="0" smtClean="0"/>
              <a:t>, пищевые продукты: орехи, морепродукты, цитрусовые; латекс, пыльца растений</a:t>
            </a:r>
            <a:r>
              <a:rPr lang="ru-RU" altLang="ru-RU" sz="2800" dirty="0" smtClean="0"/>
              <a:t>.  </a:t>
            </a: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Объект 2"/>
          <p:cNvSpPr>
            <a:spLocks noGrp="1"/>
          </p:cNvSpPr>
          <p:nvPr>
            <p:ph idx="4294967295"/>
          </p:nvPr>
        </p:nvSpPr>
        <p:spPr>
          <a:xfrm>
            <a:off x="762000" y="838200"/>
            <a:ext cx="8229600" cy="5434013"/>
          </a:xfrm>
        </p:spPr>
        <p:txBody>
          <a:bodyPr/>
          <a:lstStyle/>
          <a:p>
            <a:r>
              <a:rPr lang="ru-RU" altLang="ru-RU" dirty="0" smtClean="0"/>
              <a:t>В возникновении анафилактического шока важны гистамин, </a:t>
            </a:r>
            <a:r>
              <a:rPr lang="ru-RU" altLang="ru-RU" dirty="0" err="1" smtClean="0"/>
              <a:t>серотонин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брадикинин</a:t>
            </a:r>
            <a:r>
              <a:rPr lang="ru-RU" altLang="ru-RU" dirty="0" smtClean="0"/>
              <a:t>, а также гепарин, ацетилхолин, которые в большом количестве поступают в сосудистое русло.</a:t>
            </a:r>
          </a:p>
          <a:p>
            <a:r>
              <a:rPr lang="ru-RU" altLang="ru-RU" dirty="0" smtClean="0"/>
              <a:t> Это приводит к парезу капилляров и несоответствию ОЦК объему сосудистого русла, что проявляется выраженной артериальной гипотензией.</a:t>
            </a:r>
          </a:p>
          <a:p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Объект 2"/>
          <p:cNvSpPr>
            <a:spLocks noGrp="1"/>
          </p:cNvSpPr>
          <p:nvPr>
            <p:ph idx="4294967295"/>
          </p:nvPr>
        </p:nvSpPr>
        <p:spPr>
          <a:xfrm>
            <a:off x="609600" y="765175"/>
            <a:ext cx="7620000" cy="5360988"/>
          </a:xfrm>
        </p:spPr>
        <p:txBody>
          <a:bodyPr/>
          <a:lstStyle/>
          <a:p>
            <a:r>
              <a:rPr lang="ru-RU" dirty="0" smtClean="0"/>
              <a:t>Гистамин и </a:t>
            </a:r>
            <a:r>
              <a:rPr lang="ru-RU" dirty="0" err="1" smtClean="0"/>
              <a:t>гистаминоподобные</a:t>
            </a:r>
            <a:r>
              <a:rPr lang="ru-RU" dirty="0" smtClean="0"/>
              <a:t> вещества часто вызывают </a:t>
            </a:r>
            <a:r>
              <a:rPr lang="ru-RU" dirty="0" err="1" smtClean="0"/>
              <a:t>бронхоспазм</a:t>
            </a:r>
            <a:r>
              <a:rPr lang="ru-RU" dirty="0" smtClean="0"/>
              <a:t>, что вместе с усилением бронхиальной секреции приводит к обструкции дыхательных путей, асфиксии.</a:t>
            </a:r>
          </a:p>
          <a:p>
            <a:r>
              <a:rPr lang="ru-RU" dirty="0" smtClean="0"/>
              <a:t> Длительный анафилактический шок приводит к </a:t>
            </a:r>
            <a:r>
              <a:rPr lang="ru-RU" dirty="0" err="1" smtClean="0"/>
              <a:t>гипоксическому</a:t>
            </a:r>
            <a:r>
              <a:rPr lang="ru-RU" dirty="0" smtClean="0"/>
              <a:t> повреждению головного мозга, энцефалопатии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Объект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8229600" cy="4525963"/>
          </a:xfrm>
        </p:spPr>
        <p:txBody>
          <a:bodyPr/>
          <a:lstStyle/>
          <a:p>
            <a:r>
              <a:rPr lang="ru-RU" altLang="ru-RU" smtClean="0"/>
              <a:t>Клиническая картина развивается в течение часа после контакта с аллергеном (чаще в течение первых 5- 30 минут).  </a:t>
            </a:r>
          </a:p>
          <a:p>
            <a:r>
              <a:rPr lang="ru-RU" altLang="ru-RU" smtClean="0"/>
              <a:t>Чем более быстрое начало, тем тяжелее реакция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Эректильная  стадия</a:t>
            </a:r>
          </a:p>
        </p:txBody>
      </p:sp>
      <p:sp>
        <p:nvSpPr>
          <p:cNvPr id="7168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altLang="ru-RU" sz="4600" dirty="0" smtClean="0"/>
              <a:t>I</a:t>
            </a:r>
            <a:r>
              <a:rPr lang="ru-RU" altLang="ru-RU" sz="4600" dirty="0" smtClean="0"/>
              <a:t> стадия – </a:t>
            </a:r>
            <a:r>
              <a:rPr lang="ru-RU" altLang="ru-RU" sz="4600" dirty="0" err="1" smtClean="0"/>
              <a:t>эректильная</a:t>
            </a:r>
            <a:r>
              <a:rPr lang="ru-RU" altLang="ru-RU" sz="4600" dirty="0" smtClean="0"/>
              <a:t> - возбуждение. Продолжительность от нескольких секунд до 5 минут. </a:t>
            </a:r>
          </a:p>
          <a:p>
            <a:pPr>
              <a:defRPr/>
            </a:pPr>
            <a:r>
              <a:rPr lang="ru-RU" altLang="ru-RU" sz="4600" dirty="0" smtClean="0"/>
              <a:t>Проявляется психомоторным возбуждением, гиперемией кожи, чувством жара, АД  </a:t>
            </a:r>
            <a:r>
              <a:rPr lang="ru-RU" altLang="ru-RU" sz="4600" dirty="0" err="1" smtClean="0"/>
              <a:t>м.б</a:t>
            </a:r>
            <a:r>
              <a:rPr lang="ru-RU" altLang="ru-RU" sz="4600" dirty="0" smtClean="0"/>
              <a:t>. нормально.</a:t>
            </a:r>
          </a:p>
          <a:p>
            <a:pPr>
              <a:defRPr/>
            </a:pPr>
            <a:endParaRPr lang="ru-RU" altLang="ru-RU" dirty="0" smtClean="0"/>
          </a:p>
          <a:p>
            <a:pPr marL="0" indent="0">
              <a:buFontTx/>
              <a:buNone/>
              <a:defRPr/>
            </a:pPr>
            <a:endParaRPr lang="ru-RU" altLang="ru-RU" dirty="0" smtClean="0"/>
          </a:p>
          <a:p>
            <a:pPr>
              <a:defRPr/>
            </a:pPr>
            <a:endParaRPr lang="ru-RU" altLang="ru-RU" dirty="0" smtClean="0"/>
          </a:p>
          <a:p>
            <a:pPr>
              <a:defRPr/>
            </a:pPr>
            <a:endParaRPr lang="ru-RU" altLang="ru-RU" dirty="0" smtClean="0"/>
          </a:p>
          <a:p>
            <a:pPr marL="0" indent="0">
              <a:buFontTx/>
              <a:buNone/>
              <a:defRPr/>
            </a:pPr>
            <a:r>
              <a:rPr lang="ru-RU" altLang="ru-RU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ru-RU" altLang="ru-RU" smtClean="0"/>
              <a:t>Торпидная стадия</a:t>
            </a:r>
          </a:p>
        </p:txBody>
      </p:sp>
      <p:sp>
        <p:nvSpPr>
          <p:cNvPr id="128003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686800" cy="4857750"/>
          </a:xfrm>
        </p:spPr>
        <p:txBody>
          <a:bodyPr/>
          <a:lstStyle/>
          <a:p>
            <a:r>
              <a:rPr lang="ru-RU" altLang="ru-RU" smtClean="0"/>
              <a:t>резкое снижение артериального давления, вплоть дог коллапса, оглушенность вплоть до потери сознания. </a:t>
            </a:r>
          </a:p>
          <a:p>
            <a:r>
              <a:rPr lang="ru-RU" altLang="ru-RU" smtClean="0"/>
              <a:t>Нарушение дыхания вследствие бронхоспазма и отека гортани. </a:t>
            </a:r>
          </a:p>
          <a:p>
            <a:r>
              <a:rPr lang="ru-RU" altLang="ru-RU" smtClean="0"/>
              <a:t>Может быть тошнота, рвота, боли в животе, нарушения ритма сердца, крапивница, кожный зуд, ангионевротический отек (чаще губ и век).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Заголовок 1"/>
          <p:cNvSpPr>
            <a:spLocks noGrp="1"/>
          </p:cNvSpPr>
          <p:nvPr>
            <p:ph type="title"/>
          </p:nvPr>
        </p:nvSpPr>
        <p:spPr>
          <a:xfrm>
            <a:off x="0" y="433388"/>
            <a:ext cx="9144000" cy="1143000"/>
          </a:xfrm>
        </p:spPr>
        <p:txBody>
          <a:bodyPr/>
          <a:lstStyle/>
          <a:p>
            <a:r>
              <a:rPr lang="ru-RU" altLang="ru-RU" smtClean="0"/>
              <a:t>Формы шока</a:t>
            </a:r>
          </a:p>
        </p:txBody>
      </p:sp>
      <p:sp>
        <p:nvSpPr>
          <p:cNvPr id="7373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ru-RU" altLang="ru-RU" b="1" dirty="0" smtClean="0">
                <a:sym typeface="Symbol" panose="05050102010706020507" pitchFamily="18" charset="2"/>
              </a:rPr>
              <a:t></a:t>
            </a:r>
            <a:r>
              <a:rPr lang="ru-RU" altLang="ru-RU" b="1" dirty="0" smtClean="0"/>
              <a:t>. Типичная </a:t>
            </a:r>
            <a:r>
              <a:rPr lang="ru-RU" altLang="ru-RU" dirty="0" smtClean="0"/>
              <a:t>– дискомфорт, страх, тошнота, рвота, резкий кашель, покалывание и зуд кожи лица, рук, головы, слабость, тяжесть и стеснение за грудиной, боль в области сердца, головная боль</a:t>
            </a:r>
          </a:p>
          <a:p>
            <a:pPr>
              <a:defRPr/>
            </a:pPr>
            <a:endParaRPr lang="ru-RU" altLang="ru-RU" dirty="0" smtClean="0"/>
          </a:p>
          <a:p>
            <a:pPr marL="0" indent="0">
              <a:buFontTx/>
              <a:buNone/>
              <a:defRPr/>
            </a:pPr>
            <a:r>
              <a:rPr lang="ru-RU" altLang="ru-RU" dirty="0" smtClean="0"/>
              <a:t>  </a:t>
            </a:r>
          </a:p>
          <a:p>
            <a:pPr>
              <a:defRPr/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000" dirty="0" smtClean="0"/>
              <a:t>При терминальном состоянии только интенсивная терапия и </a:t>
            </a:r>
            <a:r>
              <a:rPr lang="ru-RU" sz="4000" dirty="0" smtClean="0">
                <a:solidFill>
                  <a:srgbClr val="FF0000"/>
                </a:solidFill>
              </a:rPr>
              <a:t>реанимационные мероприятия </a:t>
            </a:r>
            <a:r>
              <a:rPr lang="ru-RU" sz="4000" dirty="0" smtClean="0"/>
              <a:t>могут остановить процесс умирания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latin typeface="+mn-lt"/>
              </a:rPr>
              <a:t>Формы шока</a:t>
            </a:r>
          </a:p>
        </p:txBody>
      </p:sp>
      <p:sp>
        <p:nvSpPr>
          <p:cNvPr id="7475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ru-RU" altLang="ru-RU" b="1" dirty="0" smtClean="0">
                <a:sym typeface="Symbol" panose="05050102010706020507" pitchFamily="18" charset="2"/>
              </a:rPr>
              <a:t></a:t>
            </a:r>
            <a:r>
              <a:rPr lang="ru-RU" altLang="ru-RU" b="1" dirty="0" smtClean="0"/>
              <a:t>. Гемодинамическая </a:t>
            </a:r>
            <a:r>
              <a:rPr lang="ru-RU" altLang="ru-RU" dirty="0" smtClean="0"/>
              <a:t>– резкая боль в области сердца, значительное снижение АД, глухость тонов, аритмия. Слабость пульса до исчезновения. Бледность, мраморность кожи</a:t>
            </a:r>
          </a:p>
          <a:p>
            <a:pPr>
              <a:defRPr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Формы шока</a:t>
            </a:r>
          </a:p>
        </p:txBody>
      </p:sp>
      <p:sp>
        <p:nvSpPr>
          <p:cNvPr id="1310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altLang="ru-RU" b="1" smtClean="0">
                <a:sym typeface="Symbol" pitchFamily="18" charset="2"/>
              </a:rPr>
              <a:t></a:t>
            </a:r>
            <a:r>
              <a:rPr lang="ru-RU" altLang="ru-RU" b="1" smtClean="0"/>
              <a:t>. Асфиктическая </a:t>
            </a:r>
            <a:r>
              <a:rPr lang="ru-RU" altLang="ru-RU" smtClean="0"/>
              <a:t>– клинические симптомы ОДН. Отек слизистой гортани (до непроходимости), бронхоспазм, отек легких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Формы шока</a:t>
            </a:r>
          </a:p>
        </p:txBody>
      </p:sp>
      <p:sp>
        <p:nvSpPr>
          <p:cNvPr id="7680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ru-RU" altLang="ru-RU" b="1" dirty="0" smtClean="0">
                <a:sym typeface="Symbol" panose="05050102010706020507" pitchFamily="18" charset="2"/>
              </a:rPr>
              <a:t></a:t>
            </a:r>
            <a:r>
              <a:rPr lang="ru-RU" altLang="ru-RU" b="1" dirty="0" smtClean="0"/>
              <a:t>V. Церебральная </a:t>
            </a:r>
            <a:r>
              <a:rPr lang="ru-RU" altLang="ru-RU" dirty="0" smtClean="0"/>
              <a:t>– признаки нарушения функций ЦНС ( возбуждение, страх, судороги, кома, </a:t>
            </a:r>
            <a:r>
              <a:rPr lang="ru-RU" altLang="ru-RU" dirty="0" err="1" smtClean="0"/>
              <a:t>эпистатус</a:t>
            </a:r>
            <a:r>
              <a:rPr lang="ru-RU" altLang="ru-RU" dirty="0" smtClean="0"/>
              <a:t>)</a:t>
            </a:r>
          </a:p>
          <a:p>
            <a:pPr>
              <a:defRPr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Формы шока</a:t>
            </a:r>
          </a:p>
        </p:txBody>
      </p:sp>
      <p:sp>
        <p:nvSpPr>
          <p:cNvPr id="7885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ru-RU" altLang="ru-RU" b="1" dirty="0" smtClean="0"/>
              <a:t>V. Абдоминальная -</a:t>
            </a:r>
            <a:r>
              <a:rPr lang="ru-RU" altLang="ru-RU" dirty="0" smtClean="0"/>
              <a:t> клиника «острого живота». Болевой абдоминальный синдром появляется через 20 минут после первых симптомов шока.</a:t>
            </a:r>
          </a:p>
          <a:p>
            <a:pPr>
              <a:defRPr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>
            <a:normAutofit fontScale="90000"/>
          </a:bodyPr>
          <a:lstStyle/>
          <a:p>
            <a:r>
              <a:rPr lang="ru-RU" altLang="ru-RU" b="1" smtClean="0"/>
              <a:t>Неотложная помощь.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135171" name="Объект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r>
              <a:rPr lang="ru-RU" altLang="ru-RU" dirty="0" smtClean="0"/>
              <a:t>Прекратить введения аллергена; при подкожных и внутримышечных инъекциях убрать иглу; при внутривенных инъекциях – сохранить венозный доступ.</a:t>
            </a:r>
          </a:p>
          <a:p>
            <a:r>
              <a:rPr lang="ru-RU" altLang="ru-RU" dirty="0" smtClean="0"/>
              <a:t>Обеспечить вызов врача через помощника, пациента не оставлять;</a:t>
            </a:r>
          </a:p>
          <a:p>
            <a:r>
              <a:rPr lang="ru-RU" altLang="ru-RU" dirty="0" smtClean="0"/>
              <a:t>Больного уложить (голова ниже ног),</a:t>
            </a:r>
          </a:p>
          <a:p>
            <a:r>
              <a:rPr lang="ru-RU" altLang="ru-RU" dirty="0" smtClean="0"/>
              <a:t>Приготовить стандартный набор «Анафилактический шок»;</a:t>
            </a:r>
          </a:p>
          <a:p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Объект 2"/>
          <p:cNvSpPr>
            <a:spLocks noGrp="1"/>
          </p:cNvSpPr>
          <p:nvPr>
            <p:ph idx="4294967295"/>
          </p:nvPr>
        </p:nvSpPr>
        <p:spPr>
          <a:xfrm>
            <a:off x="685800" y="685800"/>
            <a:ext cx="8229600" cy="6019800"/>
          </a:xfrm>
        </p:spPr>
        <p:txBody>
          <a:bodyPr>
            <a:normAutofit lnSpcReduction="10000"/>
          </a:bodyPr>
          <a:lstStyle/>
          <a:p>
            <a:r>
              <a:rPr lang="ru-RU" altLang="ru-RU" dirty="0" smtClean="0"/>
              <a:t>При внутримышечном введении: следует наложить жгут выше места инъекции (при введении аллергена в конечность),  положить пузырь со льдом на место инъекции, </a:t>
            </a:r>
          </a:p>
          <a:p>
            <a:r>
              <a:rPr lang="ru-RU" altLang="ru-RU" dirty="0" smtClean="0"/>
              <a:t>Обколоть место инъекции адреналином;</a:t>
            </a:r>
          </a:p>
          <a:p>
            <a:r>
              <a:rPr lang="ru-RU" altLang="ru-RU" dirty="0" smtClean="0"/>
              <a:t>Контролировать АД</a:t>
            </a:r>
          </a:p>
          <a:p>
            <a:r>
              <a:rPr lang="ru-RU" altLang="ru-RU" dirty="0" smtClean="0"/>
              <a:t>Ввести в/</a:t>
            </a:r>
            <a:r>
              <a:rPr lang="ru-RU" altLang="ru-RU" dirty="0" err="1" smtClean="0"/>
              <a:t>в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струно</a:t>
            </a:r>
            <a:r>
              <a:rPr lang="ru-RU" altLang="ru-RU" dirty="0" smtClean="0"/>
              <a:t> 90-120 мг </a:t>
            </a:r>
            <a:r>
              <a:rPr lang="ru-RU" altLang="ru-RU" dirty="0" err="1" smtClean="0"/>
              <a:t>преднизолона</a:t>
            </a:r>
            <a:r>
              <a:rPr lang="ru-RU" altLang="ru-RU" dirty="0" smtClean="0"/>
              <a:t> на 10,0 физ.раствора.</a:t>
            </a:r>
          </a:p>
          <a:p>
            <a:r>
              <a:rPr lang="ru-RU" altLang="ru-RU" dirty="0" smtClean="0"/>
              <a:t>При в/</a:t>
            </a:r>
            <a:r>
              <a:rPr lang="ru-RU" altLang="ru-RU" dirty="0" err="1" smtClean="0"/>
              <a:t>в</a:t>
            </a:r>
            <a:r>
              <a:rPr lang="ru-RU" altLang="ru-RU" dirty="0" smtClean="0"/>
              <a:t> введение препарата, вызвавшего АШ адреналин вводится в противоположную руку</a:t>
            </a:r>
          </a:p>
          <a:p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Объект 2"/>
          <p:cNvSpPr>
            <a:spLocks noGrp="1"/>
          </p:cNvSpPr>
          <p:nvPr>
            <p:ph idx="4294967295"/>
          </p:nvPr>
        </p:nvSpPr>
        <p:spPr>
          <a:xfrm>
            <a:off x="914400" y="1600200"/>
            <a:ext cx="7924800" cy="4525963"/>
          </a:xfrm>
        </p:spPr>
        <p:txBody>
          <a:bodyPr/>
          <a:lstStyle/>
          <a:p>
            <a:pPr marL="0" indent="0">
              <a:buNone/>
            </a:pPr>
            <a:r>
              <a:rPr lang="ru-RU" altLang="ru-RU" dirty="0" smtClean="0"/>
              <a:t>При острой остановке кровообращения применяются мероприятия сердечно-легочной реанимации; </a:t>
            </a:r>
          </a:p>
          <a:p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Дополнительные мероприятия</a:t>
            </a:r>
          </a:p>
        </p:txBody>
      </p:sp>
      <p:sp>
        <p:nvSpPr>
          <p:cNvPr id="139267" name="Объект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20000"/>
          </a:bodyPr>
          <a:lstStyle/>
          <a:p>
            <a:r>
              <a:rPr lang="ru-RU" altLang="ru-RU" sz="3500" dirty="0" smtClean="0"/>
              <a:t>Дать увлажненный кислород когда больной пришел в сознание</a:t>
            </a:r>
          </a:p>
          <a:p>
            <a:r>
              <a:rPr lang="ru-RU" altLang="ru-RU" sz="3500" dirty="0" smtClean="0"/>
              <a:t>Контролировать АД, </a:t>
            </a:r>
            <a:r>
              <a:rPr lang="ru-RU" altLang="ru-RU" sz="3500" dirty="0" err="1" smtClean="0"/>
              <a:t>чсс</a:t>
            </a:r>
            <a:r>
              <a:rPr lang="ru-RU" altLang="ru-RU" sz="3500" dirty="0" smtClean="0"/>
              <a:t>, </a:t>
            </a:r>
            <a:r>
              <a:rPr lang="ru-RU" altLang="ru-RU" sz="3500" dirty="0" err="1" smtClean="0"/>
              <a:t>чдд</a:t>
            </a:r>
            <a:r>
              <a:rPr lang="ru-RU" altLang="ru-RU" sz="3500" dirty="0" smtClean="0"/>
              <a:t>, диуреза с докладом врачу;</a:t>
            </a:r>
          </a:p>
          <a:p>
            <a:r>
              <a:rPr lang="ru-RU" altLang="ru-RU" sz="3500" dirty="0" smtClean="0"/>
              <a:t>  По назначению врача ввести при  </a:t>
            </a:r>
            <a:r>
              <a:rPr lang="ru-RU" altLang="ru-RU" sz="3500" dirty="0" err="1" smtClean="0"/>
              <a:t>бронхоспазме</a:t>
            </a:r>
            <a:r>
              <a:rPr lang="ru-RU" altLang="ru-RU" sz="3500" dirty="0" smtClean="0"/>
              <a:t> – в/</a:t>
            </a:r>
            <a:r>
              <a:rPr lang="ru-RU" altLang="ru-RU" sz="3500" dirty="0" err="1" smtClean="0"/>
              <a:t>в</a:t>
            </a:r>
            <a:r>
              <a:rPr lang="ru-RU" altLang="ru-RU" sz="3500" dirty="0" smtClean="0"/>
              <a:t> введение </a:t>
            </a:r>
            <a:r>
              <a:rPr lang="ru-RU" altLang="ru-RU" sz="3500" dirty="0" err="1" smtClean="0"/>
              <a:t>эуфиллина</a:t>
            </a:r>
            <a:r>
              <a:rPr lang="ru-RU" altLang="ru-RU" sz="3500" dirty="0" smtClean="0"/>
              <a:t>, ингаляция </a:t>
            </a:r>
            <a:r>
              <a:rPr lang="ru-RU" altLang="ru-RU" sz="3500" dirty="0" err="1" smtClean="0"/>
              <a:t>бета-адреномиметиков</a:t>
            </a:r>
            <a:r>
              <a:rPr lang="ru-RU" altLang="ru-RU" sz="3500" dirty="0" smtClean="0"/>
              <a:t>, </a:t>
            </a:r>
            <a:r>
              <a:rPr lang="ru-RU" altLang="ru-RU" sz="3500" dirty="0" err="1" smtClean="0"/>
              <a:t>инфузия</a:t>
            </a:r>
            <a:r>
              <a:rPr lang="ru-RU" altLang="ru-RU" sz="3500" dirty="0" smtClean="0"/>
              <a:t> жидкости, введение антигистаминных препаратов, </a:t>
            </a:r>
          </a:p>
          <a:p>
            <a:r>
              <a:rPr lang="ru-RU" altLang="ru-RU" sz="3500" dirty="0" smtClean="0"/>
              <a:t>при продолжающейся артериальной гипотензии – </a:t>
            </a:r>
            <a:r>
              <a:rPr lang="ru-RU" altLang="ru-RU" sz="3500" dirty="0" err="1" smtClean="0"/>
              <a:t>инфузия</a:t>
            </a:r>
            <a:r>
              <a:rPr lang="ru-RU" altLang="ru-RU" sz="3500" dirty="0" smtClean="0"/>
              <a:t> </a:t>
            </a:r>
            <a:r>
              <a:rPr lang="ru-RU" altLang="ru-RU" sz="3500" dirty="0" err="1" smtClean="0"/>
              <a:t>кардиотонических</a:t>
            </a:r>
            <a:r>
              <a:rPr lang="ru-RU" altLang="ru-RU" sz="3500" dirty="0" smtClean="0"/>
              <a:t> и </a:t>
            </a:r>
            <a:r>
              <a:rPr lang="ru-RU" altLang="ru-RU" sz="3500" dirty="0" err="1" smtClean="0"/>
              <a:t>вазопрессивных</a:t>
            </a:r>
            <a:r>
              <a:rPr lang="ru-RU" altLang="ru-RU" sz="3500" dirty="0" smtClean="0"/>
              <a:t> препаратов.</a:t>
            </a:r>
            <a:r>
              <a:rPr lang="ru-RU" altLang="ru-RU" sz="3500" i="1" dirty="0" smtClean="0"/>
              <a:t>   </a:t>
            </a:r>
            <a:endParaRPr lang="ru-RU" altLang="ru-RU" sz="3500" dirty="0" smtClean="0"/>
          </a:p>
          <a:p>
            <a:pPr>
              <a:buNone/>
            </a:pPr>
            <a:r>
              <a:rPr lang="ru-RU" altLang="ru-RU" sz="3500" dirty="0" smtClean="0"/>
              <a:t> </a:t>
            </a:r>
          </a:p>
          <a:p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 smtClean="0"/>
              <a:t> </a:t>
            </a:r>
            <a:r>
              <a:rPr lang="ru-RU" altLang="ru-RU" dirty="0" err="1" smtClean="0">
                <a:solidFill>
                  <a:srgbClr val="FF0000"/>
                </a:solidFill>
              </a:rPr>
              <a:t>Кардиогенный</a:t>
            </a:r>
            <a:r>
              <a:rPr lang="ru-RU" altLang="ru-RU" dirty="0" smtClean="0">
                <a:solidFill>
                  <a:srgbClr val="FF0000"/>
                </a:solidFill>
              </a:rPr>
              <a:t> шок</a:t>
            </a:r>
            <a:br>
              <a:rPr lang="ru-RU" altLang="ru-RU" dirty="0" smtClean="0">
                <a:solidFill>
                  <a:srgbClr val="FF0000"/>
                </a:solidFill>
              </a:rPr>
            </a:br>
            <a:endParaRPr lang="ru-RU" altLang="ru-RU" dirty="0" smtClean="0">
              <a:solidFill>
                <a:srgbClr val="FF0000"/>
              </a:solidFill>
            </a:endParaRPr>
          </a:p>
        </p:txBody>
      </p:sp>
      <p:sp>
        <p:nvSpPr>
          <p:cNvPr id="141315" name="Объект 2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4449763"/>
          </a:xfrm>
        </p:spPr>
        <p:txBody>
          <a:bodyPr/>
          <a:lstStyle/>
          <a:p>
            <a:pPr>
              <a:buNone/>
            </a:pPr>
            <a:r>
              <a:rPr lang="ru-RU" altLang="ru-RU" dirty="0" smtClean="0"/>
              <a:t>   </a:t>
            </a:r>
            <a:r>
              <a:rPr lang="ru-RU" altLang="ru-RU" sz="3600" dirty="0" smtClean="0"/>
              <a:t>Тяжелое состояние организма вследствие острой недостаточности кровообращения, которое развивается из-за ухудшения сократительной способности миокарда, нагнетательной функции сердца или нарушения ритма его деятельности.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mtClean="0"/>
              <a:t>формы кардиогенного шока: </a:t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14336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Рефлекторный (болевой)</a:t>
            </a:r>
          </a:p>
          <a:p>
            <a:endParaRPr lang="ru-RU" altLang="ru-RU" smtClean="0"/>
          </a:p>
          <a:p>
            <a:r>
              <a:rPr lang="ru-RU" altLang="ru-RU" smtClean="0"/>
              <a:t>Аритмогенный</a:t>
            </a:r>
          </a:p>
          <a:p>
            <a:endParaRPr lang="ru-RU" altLang="ru-RU" smtClean="0"/>
          </a:p>
          <a:p>
            <a:r>
              <a:rPr lang="ru-RU" altLang="ru-RU" smtClean="0"/>
              <a:t>Истинный кардиогенный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908050"/>
            <a:ext cx="8229600" cy="53181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dirty="0" smtClean="0">
                <a:solidFill>
                  <a:srgbClr val="FF0000"/>
                </a:solidFill>
              </a:rPr>
              <a:t>Реанимация</a:t>
            </a:r>
            <a:r>
              <a:rPr lang="ru-RU" sz="4400" b="1" dirty="0" smtClean="0"/>
              <a:t> –</a:t>
            </a:r>
            <a:r>
              <a:rPr lang="ru-RU" sz="4400" dirty="0" smtClean="0"/>
              <a:t> комплекс мероприятий, направленных на восстановление утраченных или резко нарушенных жизненно важных функций организма у больных в состоянии клинической смерти.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smtClean="0"/>
              <a:t>Рефлекторный кардиогенный шок</a:t>
            </a:r>
            <a:endParaRPr lang="ru-RU" altLang="ru-RU" smtClean="0"/>
          </a:p>
        </p:txBody>
      </p:sp>
      <p:sp>
        <p:nvSpPr>
          <p:cNvPr id="14438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 smtClean="0"/>
              <a:t>Называют болевым, потому, что в патогенезе его развития большую роль играет болевой фактор. </a:t>
            </a:r>
          </a:p>
          <a:p>
            <a:r>
              <a:rPr lang="ru-RU" altLang="ru-RU" sz="2800" smtClean="0"/>
              <a:t>Чаще всего болевой шок возникает во время инфаркта миокарда нижнезадней локализации у мужчин среднего возраста. Это осложнение возникает на высоте болевого приступа. </a:t>
            </a:r>
          </a:p>
          <a:p>
            <a:r>
              <a:rPr lang="ru-RU" altLang="ru-RU" sz="2800" smtClean="0"/>
              <a:t>Гемодинамика нормализуется после купирования болевого синдрома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err="1" smtClean="0"/>
              <a:t>Аритмогенный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кардиогенный</a:t>
            </a:r>
            <a:r>
              <a:rPr lang="ru-RU" altLang="ru-RU" b="1" dirty="0" smtClean="0"/>
              <a:t> шок</a:t>
            </a:r>
          </a:p>
        </p:txBody>
      </p:sp>
      <p:sp>
        <p:nvSpPr>
          <p:cNvPr id="14541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Развивается вследствие нарушения сердечного ритма. </a:t>
            </a:r>
          </a:p>
          <a:p>
            <a:r>
              <a:rPr lang="ru-RU" altLang="ru-RU" smtClean="0"/>
              <a:t>Чаще он развивается во время желудочковой тахисистолии (больше 150 в 1 минуту) или суправентрикулярной пароксизмальной тахикардии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cs typeface="Times New Roman" pitchFamily="18" charset="0"/>
              </a:rPr>
              <a:t>Истинный </a:t>
            </a:r>
            <a:r>
              <a:rPr lang="ru-RU" altLang="ru-RU" b="1" dirty="0" err="1" smtClean="0">
                <a:cs typeface="Times New Roman" pitchFamily="18" charset="0"/>
              </a:rPr>
              <a:t>кардиогенный</a:t>
            </a:r>
            <a:r>
              <a:rPr lang="ru-RU" altLang="ru-RU" b="1" dirty="0" smtClean="0">
                <a:cs typeface="Times New Roman" pitchFamily="18" charset="0"/>
              </a:rPr>
              <a:t> шок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539750" algn="just"/>
            <a:r>
              <a:rPr lang="ru-RU" altLang="ru-RU" dirty="0" smtClean="0">
                <a:cs typeface="Times New Roman" pitchFamily="18" charset="0"/>
              </a:rPr>
              <a:t>Самая тяжелая форма шока</a:t>
            </a:r>
          </a:p>
          <a:p>
            <a:pPr indent="-539750" algn="just"/>
            <a:endParaRPr lang="ru-RU" altLang="ru-RU" dirty="0" smtClean="0">
              <a:cs typeface="Times New Roman" pitchFamily="18" charset="0"/>
            </a:endParaRPr>
          </a:p>
          <a:p>
            <a:pPr indent="-539750" algn="just"/>
            <a:r>
              <a:rPr lang="ru-RU" altLang="ru-RU" dirty="0" smtClean="0">
                <a:cs typeface="Times New Roman" pitchFamily="18" charset="0"/>
              </a:rPr>
              <a:t>Обусловлен прежде всего нарушением сократительной способности миокарда.</a:t>
            </a:r>
          </a:p>
          <a:p>
            <a:pPr indent="-539750" algn="just">
              <a:buNone/>
            </a:pPr>
            <a:r>
              <a:rPr lang="ru-RU" altLang="ru-RU" dirty="0" smtClean="0">
                <a:cs typeface="Times New Roman" pitchFamily="18" charset="0"/>
              </a:rPr>
              <a:t> </a:t>
            </a:r>
          </a:p>
          <a:p>
            <a:pPr indent="-539750" algn="just"/>
            <a:r>
              <a:rPr lang="ru-RU" altLang="ru-RU" dirty="0" smtClean="0">
                <a:cs typeface="Times New Roman" pitchFamily="18" charset="0"/>
              </a:rPr>
              <a:t>Причина- обширный некроз левого желудочка, который приводит к резкому снижению сердечного выброса.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altLang="ru-RU" smtClean="0"/>
              <a:t>Клиника </a:t>
            </a:r>
          </a:p>
        </p:txBody>
      </p:sp>
      <p:sp>
        <p:nvSpPr>
          <p:cNvPr id="147459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732462"/>
          </a:xfrm>
        </p:spPr>
        <p:txBody>
          <a:bodyPr/>
          <a:lstStyle/>
          <a:p>
            <a:r>
              <a:rPr lang="ru-RU" altLang="ru-RU" sz="2800" smtClean="0"/>
              <a:t>Больной адинамичный, заторможен. Может быть кратковременное психомоторное возбуждение.</a:t>
            </a:r>
          </a:p>
          <a:p>
            <a:r>
              <a:rPr lang="ru-RU" altLang="ru-RU" sz="2800" smtClean="0"/>
              <a:t> Лицо бледное, с серовато-пепельным оттенком. Губы цианотичные, конечности холодные, вены спавшиеся. Кожные покровы приобретают мраморный оттенок. Выступает холодный липкий пот. </a:t>
            </a:r>
          </a:p>
          <a:p>
            <a:r>
              <a:rPr lang="ru-RU" altLang="ru-RU" sz="2800" smtClean="0"/>
              <a:t>Ведущие симптомы: катастрофическое падение АД, тахикардия, одышка, застойные явления в легких вплоть до отека, олигурия.  </a:t>
            </a:r>
          </a:p>
          <a:p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/>
              <a:t>Неотложная помощь</a:t>
            </a:r>
            <a:endParaRPr lang="ru-RU" altLang="ru-RU" smtClean="0"/>
          </a:p>
        </p:txBody>
      </p:sp>
      <p:sp>
        <p:nvSpPr>
          <p:cNvPr id="9318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ru-RU" altLang="ru-RU" dirty="0" smtClean="0"/>
              <a:t>1. Вызвать врача через помощника</a:t>
            </a:r>
          </a:p>
          <a:p>
            <a:pPr>
              <a:buNone/>
              <a:defRPr/>
            </a:pPr>
            <a:r>
              <a:rPr lang="ru-RU" altLang="ru-RU" dirty="0" smtClean="0"/>
              <a:t> 2. Уложить пациента. Опустить головной конец кровати, приподнять  </a:t>
            </a:r>
          </a:p>
          <a:p>
            <a:pPr marL="0" indent="0">
              <a:buNone/>
              <a:defRPr/>
            </a:pPr>
            <a:r>
              <a:rPr lang="ru-RU" altLang="ru-RU" dirty="0" smtClean="0"/>
              <a:t>    ножной.</a:t>
            </a:r>
          </a:p>
          <a:p>
            <a:pPr>
              <a:buNone/>
              <a:defRPr/>
            </a:pPr>
            <a:r>
              <a:rPr lang="ru-RU" altLang="ru-RU" dirty="0" smtClean="0"/>
              <a:t>3. Дать увлажненный кислород</a:t>
            </a:r>
          </a:p>
          <a:p>
            <a:pPr>
              <a:buNone/>
              <a:defRPr/>
            </a:pPr>
            <a:r>
              <a:rPr lang="ru-RU" altLang="ru-RU" dirty="0" smtClean="0"/>
              <a:t>4. Контролировать АД, пульс, </a:t>
            </a:r>
            <a:r>
              <a:rPr lang="ru-RU" altLang="ru-RU" dirty="0" err="1" smtClean="0"/>
              <a:t>чдд</a:t>
            </a:r>
            <a:r>
              <a:rPr lang="ru-RU" altLang="ru-RU" dirty="0" smtClean="0"/>
              <a:t>, диурез с докладом врачу</a:t>
            </a:r>
          </a:p>
          <a:p>
            <a:pPr>
              <a:buNone/>
              <a:defRPr/>
            </a:pPr>
            <a:r>
              <a:rPr lang="ru-RU" altLang="ru-RU" dirty="0" smtClean="0"/>
              <a:t>5.Записать ЭКГ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Объект 2"/>
          <p:cNvSpPr>
            <a:spLocks noGrp="1"/>
          </p:cNvSpPr>
          <p:nvPr>
            <p:ph idx="4294967295"/>
          </p:nvPr>
        </p:nvSpPr>
        <p:spPr>
          <a:xfrm>
            <a:off x="685800" y="609600"/>
            <a:ext cx="8229600" cy="6381750"/>
          </a:xfrm>
        </p:spPr>
        <p:txBody>
          <a:bodyPr/>
          <a:lstStyle/>
          <a:p>
            <a:pPr>
              <a:buNone/>
            </a:pPr>
            <a:r>
              <a:rPr lang="ru-RU" altLang="ru-RU" dirty="0" smtClean="0"/>
              <a:t>6.По назначению врача проводить медикаментозную терапию:</a:t>
            </a:r>
          </a:p>
          <a:p>
            <a:pPr>
              <a:buNone/>
            </a:pPr>
            <a:r>
              <a:rPr lang="ru-RU" altLang="ru-RU" dirty="0" smtClean="0"/>
              <a:t>7.Обезболивание с помощью наркотических препаратов (</a:t>
            </a:r>
            <a:r>
              <a:rPr lang="ru-RU" altLang="ru-RU" dirty="0" err="1" smtClean="0"/>
              <a:t>промедол</a:t>
            </a:r>
            <a:r>
              <a:rPr lang="ru-RU" altLang="ru-RU" dirty="0" smtClean="0"/>
              <a:t>, морфин, </a:t>
            </a:r>
            <a:r>
              <a:rPr lang="ru-RU" altLang="ru-RU" dirty="0" err="1" smtClean="0"/>
              <a:t>фентанил</a:t>
            </a:r>
            <a:r>
              <a:rPr lang="ru-RU" altLang="ru-RU" dirty="0" smtClean="0"/>
              <a:t>).</a:t>
            </a:r>
          </a:p>
          <a:p>
            <a:pPr>
              <a:buNone/>
            </a:pPr>
            <a:r>
              <a:rPr lang="ru-RU" altLang="ru-RU" dirty="0" smtClean="0"/>
              <a:t>8.Для повышения АД и улучшения периферической циркуляции крови используют дофамин.  </a:t>
            </a:r>
          </a:p>
          <a:p>
            <a:pPr>
              <a:buNone/>
            </a:pPr>
            <a:r>
              <a:rPr lang="ru-RU" altLang="ru-RU" dirty="0" smtClean="0"/>
              <a:t>9.Инфузия </a:t>
            </a:r>
            <a:r>
              <a:rPr lang="ru-RU" altLang="ru-RU" dirty="0" err="1" smtClean="0"/>
              <a:t>плазмозаменителей</a:t>
            </a:r>
            <a:r>
              <a:rPr lang="ru-RU" altLang="ru-RU" dirty="0" smtClean="0"/>
              <a:t> для восполнения ОЦК</a:t>
            </a:r>
          </a:p>
          <a:p>
            <a:pPr>
              <a:buNone/>
            </a:pPr>
            <a:r>
              <a:rPr lang="ru-RU" altLang="ru-RU" dirty="0" smtClean="0"/>
              <a:t>10.Введение </a:t>
            </a:r>
            <a:r>
              <a:rPr lang="ru-RU" altLang="ru-RU" dirty="0" err="1" smtClean="0"/>
              <a:t>тромболитических</a:t>
            </a:r>
            <a:r>
              <a:rPr lang="ru-RU" altLang="ru-RU" dirty="0" smtClean="0"/>
              <a:t> препаратов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 Инфекционно-токсический шок</a:t>
            </a:r>
          </a:p>
        </p:txBody>
      </p:sp>
      <p:sp>
        <p:nvSpPr>
          <p:cNvPr id="11264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altLang="ru-RU" sz="3600" dirty="0" smtClean="0"/>
              <a:t>Это  один из видов шока, пусковым механизмом которого является инфекция, при котором развивается острая недостаточность кровообращения и связанных с нею метаболических расстройств  в организме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Содержимое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525963"/>
          </a:xfrm>
        </p:spPr>
        <p:txBody>
          <a:bodyPr/>
          <a:lstStyle/>
          <a:p>
            <a:r>
              <a:rPr lang="ru-RU" altLang="ru-RU" smtClean="0"/>
              <a:t>Инфекционно-токсический шок может быть вызван разнообразными микроорганизмами, вирусами, риккетсиями, бактериями.  </a:t>
            </a:r>
          </a:p>
          <a:p>
            <a:r>
              <a:rPr lang="ru-RU" altLang="ru-RU" smtClean="0"/>
              <a:t>Он может развиться у больных, которые длительное время перебывали на ИВЛ и парентеральном питании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ru-RU" altLang="ru-RU" smtClean="0"/>
              <a:t>Клиника </a:t>
            </a:r>
          </a:p>
        </p:txBody>
      </p:sp>
      <p:sp>
        <p:nvSpPr>
          <p:cNvPr id="114691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400" dirty="0" smtClean="0"/>
              <a:t> </a:t>
            </a:r>
            <a:r>
              <a:rPr lang="ru-RU" altLang="ru-RU" dirty="0" smtClean="0"/>
              <a:t>Начальные симптомы:</a:t>
            </a:r>
          </a:p>
          <a:p>
            <a:pPr marL="0" indent="0">
              <a:buFontTx/>
              <a:buNone/>
            </a:pPr>
            <a:r>
              <a:rPr lang="ru-RU" altLang="ru-RU" dirty="0" smtClean="0"/>
              <a:t>- озноб, резкое повышение температуры, нарастание интоксикации</a:t>
            </a:r>
          </a:p>
          <a:p>
            <a:pPr marL="0" indent="0">
              <a:buFontTx/>
              <a:buNone/>
            </a:pPr>
            <a:r>
              <a:rPr lang="ru-RU" altLang="ru-RU" dirty="0" smtClean="0"/>
              <a:t>-состоянии эйфории, неадекватно оценивают свое состояние, </a:t>
            </a:r>
          </a:p>
          <a:p>
            <a:pPr marL="0" indent="0">
              <a:buFontTx/>
              <a:buNone/>
            </a:pPr>
            <a:r>
              <a:rPr lang="ru-RU" altLang="ru-RU" dirty="0" smtClean="0"/>
              <a:t>- сознание не нарушено. </a:t>
            </a:r>
          </a:p>
          <a:p>
            <a:pPr marL="0" indent="0">
              <a:buFontTx/>
              <a:buNone/>
            </a:pPr>
            <a:r>
              <a:rPr lang="ru-RU" altLang="ru-RU" dirty="0" smtClean="0"/>
              <a:t>-кожа бледная, тахикардия, АД   м.б. нормальным, затем снижается</a:t>
            </a:r>
            <a:r>
              <a:rPr lang="ru-RU" altLang="ru-RU" sz="24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62000" y="1676400"/>
            <a:ext cx="82296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 smtClean="0"/>
              <a:t>В дальнейшем-  ухудшение состояния:</a:t>
            </a:r>
          </a:p>
          <a:p>
            <a:pPr marL="0" indent="0">
              <a:buFontTx/>
              <a:buNone/>
              <a:defRPr/>
            </a:pPr>
            <a:r>
              <a:rPr lang="ru-RU" dirty="0" smtClean="0"/>
              <a:t>- нарушается сознание, кожа холодная, бледно-цианотичная, </a:t>
            </a:r>
          </a:p>
          <a:p>
            <a:pPr marL="0" indent="0">
              <a:buFontTx/>
              <a:buNone/>
              <a:defRPr/>
            </a:pPr>
            <a:r>
              <a:rPr lang="ru-RU" dirty="0" smtClean="0"/>
              <a:t>-АД прогрессивно снижается, пульс слабого наполнения, аритмичный, угнетается дыхание,  развивается </a:t>
            </a:r>
            <a:r>
              <a:rPr lang="ru-RU" dirty="0" err="1" smtClean="0"/>
              <a:t>олигурия</a:t>
            </a: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533400" y="1676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cs typeface="Times New Roman" pitchFamily="18" charset="0"/>
              </a:rPr>
              <a:t>Во всем мире принят термин </a:t>
            </a:r>
            <a:r>
              <a:rPr lang="ru-RU" sz="4000" i="1" dirty="0" smtClean="0">
                <a:solidFill>
                  <a:srgbClr val="FF0000"/>
                </a:solidFill>
                <a:cs typeface="Times New Roman" pitchFamily="18" charset="0"/>
              </a:rPr>
              <a:t>сердечно-легочная реанимация  (</a:t>
            </a:r>
            <a:r>
              <a:rPr lang="en-US" sz="4000" i="1" dirty="0" smtClean="0">
                <a:solidFill>
                  <a:srgbClr val="FF0000"/>
                </a:solidFill>
                <a:cs typeface="Times New Roman" pitchFamily="18" charset="0"/>
              </a:rPr>
              <a:t>cardiopulmonary resuscitation- CPR)</a:t>
            </a:r>
            <a:endParaRPr lang="ru-RU" sz="4000" i="1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 </a:t>
            </a:r>
            <a:r>
              <a:rPr lang="ru-RU" altLang="ru-RU" b="1" smtClean="0"/>
              <a:t>Неотложная помощь</a:t>
            </a:r>
            <a:endParaRPr lang="ru-RU" altLang="ru-RU" smtClean="0"/>
          </a:p>
        </p:txBody>
      </p:sp>
      <p:sp>
        <p:nvSpPr>
          <p:cNvPr id="11673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altLang="ru-RU" dirty="0" err="1" smtClean="0"/>
              <a:t>Оксигенотерпия</a:t>
            </a:r>
            <a:endParaRPr lang="ru-RU" altLang="ru-RU" dirty="0" smtClean="0"/>
          </a:p>
          <a:p>
            <a:r>
              <a:rPr lang="ru-RU" altLang="ru-RU" dirty="0" err="1" smtClean="0"/>
              <a:t>Инфузионная</a:t>
            </a:r>
            <a:r>
              <a:rPr lang="ru-RU" altLang="ru-RU" dirty="0" smtClean="0"/>
              <a:t> терапия – 5% глюкоза, </a:t>
            </a:r>
            <a:r>
              <a:rPr lang="ru-RU" altLang="ru-RU" dirty="0" err="1" smtClean="0"/>
              <a:t>реополиглюкин</a:t>
            </a:r>
            <a:r>
              <a:rPr lang="ru-RU" altLang="ru-RU" dirty="0" smtClean="0"/>
              <a:t>, физ. раствор ;</a:t>
            </a:r>
          </a:p>
          <a:p>
            <a:r>
              <a:rPr lang="ru-RU" altLang="ru-RU" dirty="0" err="1" smtClean="0"/>
              <a:t>Глюкоортикостероиды</a:t>
            </a:r>
            <a:r>
              <a:rPr lang="ru-RU" altLang="ru-RU" dirty="0" smtClean="0"/>
              <a:t> (</a:t>
            </a:r>
            <a:r>
              <a:rPr lang="ru-RU" altLang="ru-RU" dirty="0" err="1" smtClean="0"/>
              <a:t>преднизолон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метилпреднизолон</a:t>
            </a:r>
            <a:r>
              <a:rPr lang="ru-RU" altLang="ru-RU" dirty="0" smtClean="0"/>
              <a:t> на физ. растворе в/вено;</a:t>
            </a:r>
          </a:p>
          <a:p>
            <a:r>
              <a:rPr lang="ru-RU" altLang="ru-RU" dirty="0" smtClean="0"/>
              <a:t>Если антибактериальная терапия не </a:t>
            </a:r>
            <a:r>
              <a:rPr lang="ru-RU" altLang="ru-RU" dirty="0" err="1" smtClean="0"/>
              <a:t>проводилась-ее</a:t>
            </a:r>
            <a:r>
              <a:rPr lang="ru-RU" altLang="ru-RU" dirty="0" smtClean="0"/>
              <a:t> начинают немедленно не дожидаясь результатов </a:t>
            </a:r>
            <a:r>
              <a:rPr lang="ru-RU" altLang="ru-RU" dirty="0" err="1" smtClean="0"/>
              <a:t>бак.посева</a:t>
            </a:r>
            <a:r>
              <a:rPr lang="ru-RU" altLang="ru-RU" dirty="0" smtClean="0"/>
              <a:t> с учетом предполагаемой бактериальной микрофлоры.  </a:t>
            </a:r>
          </a:p>
          <a:p>
            <a:endParaRPr lang="ru-RU" altLang="ru-RU" dirty="0" smtClean="0"/>
          </a:p>
          <a:p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Содержимое 2"/>
          <p:cNvSpPr>
            <a:spLocks noGrp="1"/>
          </p:cNvSpPr>
          <p:nvPr>
            <p:ph idx="4294967295"/>
          </p:nvPr>
        </p:nvSpPr>
        <p:spPr>
          <a:xfrm>
            <a:off x="685800" y="481826"/>
            <a:ext cx="8229600" cy="6381750"/>
          </a:xfrm>
        </p:spPr>
        <p:txBody>
          <a:bodyPr/>
          <a:lstStyle/>
          <a:p>
            <a:endParaRPr lang="ru-RU" altLang="ru-RU" dirty="0" smtClean="0"/>
          </a:p>
          <a:p>
            <a:r>
              <a:rPr lang="ru-RU" altLang="ru-RU" dirty="0" smtClean="0"/>
              <a:t> Проводят массивную </a:t>
            </a:r>
            <a:r>
              <a:rPr lang="ru-RU" altLang="ru-RU" dirty="0" err="1" smtClean="0"/>
              <a:t>инфузионную</a:t>
            </a:r>
            <a:r>
              <a:rPr lang="ru-RU" altLang="ru-RU" dirty="0" smtClean="0"/>
              <a:t> терапию, направленную на поддержание ОЦК</a:t>
            </a:r>
          </a:p>
          <a:p>
            <a:r>
              <a:rPr lang="ru-RU" dirty="0" smtClean="0"/>
              <a:t>Широко используют сердечные гликозиды, ингибиторы протеолитических ферментов,</a:t>
            </a:r>
          </a:p>
          <a:p>
            <a:r>
              <a:rPr lang="ru-RU" dirty="0" smtClean="0"/>
              <a:t> Проводят мероприятия, направленные на профилактику и лечение </a:t>
            </a:r>
            <a:r>
              <a:rPr lang="ru-RU" dirty="0" err="1" smtClean="0"/>
              <a:t>ДВС-синдрома</a:t>
            </a:r>
            <a:endParaRPr lang="ru-RU" dirty="0" smtClean="0"/>
          </a:p>
          <a:p>
            <a:r>
              <a:rPr lang="ru-RU" dirty="0" smtClean="0"/>
              <a:t>При отсутствии эффекта больных переводят на ИВЛ;</a:t>
            </a:r>
          </a:p>
          <a:p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ru-RU" dirty="0" smtClean="0"/>
              <a:t>Медицинская сестра должна знать основные понятия реаниматологии; должна </a:t>
            </a:r>
            <a:r>
              <a:rPr lang="ru-RU" dirty="0"/>
              <a:t>знать, в каких случаях </a:t>
            </a:r>
            <a:r>
              <a:rPr lang="ru-RU" dirty="0" smtClean="0"/>
              <a:t>нужно проводить базовую сердечно-легочную реанимацию и</a:t>
            </a:r>
            <a:r>
              <a:rPr lang="ru-RU" dirty="0"/>
              <a:t> </a:t>
            </a:r>
            <a:r>
              <a:rPr lang="ru-RU" dirty="0" smtClean="0"/>
              <a:t>уметь это делать.</a:t>
            </a:r>
          </a:p>
          <a:p>
            <a:r>
              <a:rPr lang="ru-RU" dirty="0" smtClean="0"/>
              <a:t>Медицинская сестра должна знать признаки шока и уметь проводить неотложные сестринские мероприятия при различных видах шока.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56524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6388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Дайте определение и назовите признаки клинической смерти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Назовите виды сердечно-легочной реанимации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Определите критерии эффективности  базовой сердечно-легочной реанимации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Какие фазы шока вы знаете и обязательно ли наличие всех фаз при развитии этого состояния?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Назовите препараты, которые медицинская сестра имеет право назначить самостоятельно пациенту и в какой ситуации это может быть.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22494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Использованная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Основы реаниматологии: учебник, </a:t>
            </a:r>
            <a:r>
              <a:rPr lang="ru-RU" dirty="0" err="1" smtClean="0"/>
              <a:t>С.А.Сумин</a:t>
            </a:r>
            <a:r>
              <a:rPr lang="ru-RU" dirty="0" smtClean="0"/>
              <a:t>, </a:t>
            </a:r>
            <a:r>
              <a:rPr lang="ru-RU" dirty="0" err="1" smtClean="0"/>
              <a:t>И.И.Долгина</a:t>
            </a:r>
            <a:r>
              <a:rPr lang="ru-RU" dirty="0" smtClean="0"/>
              <a:t>, 2015г.</a:t>
            </a:r>
          </a:p>
          <a:p>
            <a:r>
              <a:rPr lang="ru-RU" dirty="0" smtClean="0"/>
              <a:t>Основы сестринского дела: </a:t>
            </a:r>
            <a:r>
              <a:rPr lang="ru-RU" dirty="0" err="1" smtClean="0"/>
              <a:t>уч.пособие</a:t>
            </a:r>
            <a:r>
              <a:rPr lang="ru-RU" dirty="0" smtClean="0"/>
              <a:t>, </a:t>
            </a:r>
            <a:r>
              <a:rPr lang="ru-RU" dirty="0" err="1" smtClean="0"/>
              <a:t>Н.В.Широкова</a:t>
            </a:r>
            <a:r>
              <a:rPr lang="ru-RU" dirty="0" smtClean="0"/>
              <a:t>, </a:t>
            </a:r>
            <a:r>
              <a:rPr lang="ru-RU" dirty="0" err="1" smtClean="0"/>
              <a:t>И.В.Островская</a:t>
            </a:r>
            <a:r>
              <a:rPr lang="ru-RU" dirty="0" smtClean="0"/>
              <a:t>, </a:t>
            </a:r>
            <a:r>
              <a:rPr lang="ru-RU" dirty="0" err="1" smtClean="0"/>
              <a:t>И.Н.Клюйкова</a:t>
            </a:r>
            <a:r>
              <a:rPr lang="ru-RU" dirty="0" smtClean="0"/>
              <a:t>, 2015г.</a:t>
            </a:r>
          </a:p>
          <a:p>
            <a:r>
              <a:rPr lang="ru-RU" dirty="0" smtClean="0"/>
              <a:t>Неотложная доврачебная медицинская помощь: </a:t>
            </a:r>
            <a:r>
              <a:rPr lang="ru-RU" dirty="0" err="1" smtClean="0"/>
              <a:t>уч.пособие</a:t>
            </a:r>
            <a:r>
              <a:rPr lang="ru-RU" dirty="0" smtClean="0"/>
              <a:t>, </a:t>
            </a:r>
            <a:r>
              <a:rPr lang="ru-RU" dirty="0" err="1" smtClean="0"/>
              <a:t>И.М.Красильникова</a:t>
            </a:r>
            <a:r>
              <a:rPr lang="ru-RU" dirty="0" smtClean="0"/>
              <a:t>, </a:t>
            </a:r>
            <a:r>
              <a:rPr lang="ru-RU" dirty="0" err="1" smtClean="0"/>
              <a:t>Е.М.Моисеева</a:t>
            </a:r>
            <a:r>
              <a:rPr lang="ru-RU" dirty="0" smtClean="0"/>
              <a:t>, 2015г.</a:t>
            </a:r>
          </a:p>
          <a:p>
            <a:r>
              <a:rPr lang="ru-RU" dirty="0" smtClean="0"/>
              <a:t>Основы реаниматологии: учебник, </a:t>
            </a:r>
            <a:r>
              <a:rPr lang="ru-RU" dirty="0" err="1" smtClean="0"/>
              <a:t>С.А.Сумин</a:t>
            </a:r>
            <a:r>
              <a:rPr lang="ru-RU" dirty="0" smtClean="0"/>
              <a:t>, </a:t>
            </a:r>
            <a:r>
              <a:rPr lang="ru-RU" dirty="0" err="1" smtClean="0"/>
              <a:t>Т.В.Окунская</a:t>
            </a:r>
            <a:r>
              <a:rPr lang="ru-RU" dirty="0" smtClean="0"/>
              <a:t>, 2015г.</a:t>
            </a:r>
          </a:p>
          <a:p>
            <a:r>
              <a:rPr lang="ru-RU" dirty="0" smtClean="0"/>
              <a:t>Анестезиология, реаниматология, интенсивная терапия: </a:t>
            </a:r>
            <a:r>
              <a:rPr lang="ru-RU" dirty="0" err="1" smtClean="0"/>
              <a:t>учебник,С.А.Сумин</a:t>
            </a:r>
            <a:r>
              <a:rPr lang="ru-RU" dirty="0" smtClean="0"/>
              <a:t>, </a:t>
            </a:r>
            <a:r>
              <a:rPr lang="ru-RU" dirty="0" err="1" smtClean="0"/>
              <a:t>И.И.Долгина</a:t>
            </a:r>
            <a:r>
              <a:rPr lang="ru-RU" dirty="0" smtClean="0"/>
              <a:t>, 2015г.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8476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62000" y="1600200"/>
            <a:ext cx="7467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   </a:t>
            </a:r>
            <a:r>
              <a:rPr lang="ru-RU" sz="4800" dirty="0" smtClean="0"/>
              <a:t>Спасибо за внимание</a:t>
            </a:r>
            <a:endParaRPr lang="ru-RU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Терминальные состояния.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Классификация терминальных состояний по </a:t>
            </a:r>
            <a:r>
              <a:rPr lang="ru-RU" sz="3600" dirty="0" err="1" smtClean="0"/>
              <a:t>Неговскому</a:t>
            </a:r>
            <a:r>
              <a:rPr lang="en-US" sz="3600" dirty="0" smtClean="0"/>
              <a:t> </a:t>
            </a:r>
            <a:r>
              <a:rPr lang="ru-RU" sz="3600" dirty="0" smtClean="0"/>
              <a:t>В.А.:</a:t>
            </a:r>
          </a:p>
          <a:p>
            <a:r>
              <a:rPr lang="ru-RU" sz="3600" dirty="0" err="1" smtClean="0"/>
              <a:t>преагония</a:t>
            </a:r>
            <a:r>
              <a:rPr lang="ru-RU" sz="3600" dirty="0" smtClean="0"/>
              <a:t>, </a:t>
            </a:r>
          </a:p>
          <a:p>
            <a:r>
              <a:rPr lang="ru-RU" sz="3600" dirty="0" smtClean="0"/>
              <a:t>агония,</a:t>
            </a:r>
          </a:p>
          <a:p>
            <a:r>
              <a:rPr lang="ru-RU" sz="3600" dirty="0" smtClean="0"/>
              <a:t> клиническая смерть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2837</Words>
  <Application>Microsoft Office PowerPoint</Application>
  <PresentationFormat>Экран (4:3)</PresentationFormat>
  <Paragraphs>322</Paragraphs>
  <Slides>85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85</vt:i4>
      </vt:variant>
    </vt:vector>
  </HeadingPairs>
  <TitlesOfParts>
    <vt:vector size="90" baseType="lpstr">
      <vt:lpstr>Arial</vt:lpstr>
      <vt:lpstr>Calibri</vt:lpstr>
      <vt:lpstr>Symbol</vt:lpstr>
      <vt:lpstr>Times New Roman</vt:lpstr>
      <vt:lpstr>Office Theme</vt:lpstr>
      <vt:lpstr>Федеральное государственное бюджетное образовательное учреждение высшего профессионального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Фармацевтический колледж </vt:lpstr>
      <vt:lpstr>Цель лекции</vt:lpstr>
      <vt:lpstr>План лекции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Терминальные состояния. </vt:lpstr>
      <vt:lpstr>Преагональное состояние  </vt:lpstr>
      <vt:lpstr>Агония </vt:lpstr>
      <vt:lpstr>Презентация PowerPoint</vt:lpstr>
      <vt:lpstr>Клиническая смерть</vt:lpstr>
      <vt:lpstr>Презентация PowerPoint</vt:lpstr>
      <vt:lpstr>Презентация PowerPoint</vt:lpstr>
      <vt:lpstr>Презентация PowerPoint</vt:lpstr>
      <vt:lpstr>Признаки биологической смерти</vt:lpstr>
      <vt:lpstr>Диагноз клинической смерти</vt:lpstr>
      <vt:lpstr>Презентация PowerPoint</vt:lpstr>
      <vt:lpstr>Презентация PowerPoint</vt:lpstr>
      <vt:lpstr>Методы оживления</vt:lpstr>
      <vt:lpstr>Этапы сердечно-легочной реанимации</vt:lpstr>
      <vt:lpstr>Отделение реанимации</vt:lpstr>
      <vt:lpstr>Азбука СЛР</vt:lpstr>
      <vt:lpstr>Последовательность реанимационных мероприятий</vt:lpstr>
      <vt:lpstr>Наружный массаж сердца</vt:lpstr>
      <vt:lpstr>Презентация PowerPoint</vt:lpstr>
      <vt:lpstr>Обеспечение проходимости дыхательных путей</vt:lpstr>
      <vt:lpstr>Презентация PowerPoint</vt:lpstr>
      <vt:lpstr>Презентация PowerPoint</vt:lpstr>
      <vt:lpstr>Проведение искусственного дыхания</vt:lpstr>
      <vt:lpstr>Критерии эффективности СЛР</vt:lpstr>
      <vt:lpstr>Презентация PowerPoint</vt:lpstr>
      <vt:lpstr>Ошибки при проведении СЛР</vt:lpstr>
      <vt:lpstr>Расширенная реанимация</vt:lpstr>
      <vt:lpstr>Прогноз после СЛР</vt:lpstr>
      <vt:lpstr>Постреанимационная болезнь</vt:lpstr>
      <vt:lpstr>Принципы лечения в постреанимационном периоде</vt:lpstr>
      <vt:lpstr>Нормативные документы, регламентирующие порядок проведения реанимационного пособия</vt:lpstr>
      <vt:lpstr>Прекращение реанимационных мероприятий</vt:lpstr>
      <vt:lpstr>Шок- определение</vt:lpstr>
      <vt:lpstr>Презентация PowerPoint</vt:lpstr>
      <vt:lpstr>Презентация PowerPoint</vt:lpstr>
      <vt:lpstr>Экстремальные раздражители</vt:lpstr>
      <vt:lpstr>Презентация PowerPoint</vt:lpstr>
      <vt:lpstr> Фазы шока </vt:lpstr>
      <vt:lpstr> Эректильная фаза </vt:lpstr>
      <vt:lpstr>Торпидная фаза </vt:lpstr>
      <vt:lpstr>Биохимические нарушения</vt:lpstr>
      <vt:lpstr> Классификация шока  (по этиологии и гемодинамическим нарушениям)</vt:lpstr>
      <vt:lpstr> Анафилактический шок</vt:lpstr>
      <vt:lpstr>Презентация PowerPoint</vt:lpstr>
      <vt:lpstr>Любое вещество может вызвать анафилактическую реакцию </vt:lpstr>
      <vt:lpstr>Презентация PowerPoint</vt:lpstr>
      <vt:lpstr>Презентация PowerPoint</vt:lpstr>
      <vt:lpstr>Презентация PowerPoint</vt:lpstr>
      <vt:lpstr>Эректильная  стадия</vt:lpstr>
      <vt:lpstr>Торпидная стадия</vt:lpstr>
      <vt:lpstr>Формы шока</vt:lpstr>
      <vt:lpstr>Формы шока</vt:lpstr>
      <vt:lpstr>Формы шока</vt:lpstr>
      <vt:lpstr>Формы шока</vt:lpstr>
      <vt:lpstr>Формы шока</vt:lpstr>
      <vt:lpstr>Неотложная помощь. </vt:lpstr>
      <vt:lpstr>Презентация PowerPoint</vt:lpstr>
      <vt:lpstr>Презентация PowerPoint</vt:lpstr>
      <vt:lpstr>Дополнительные мероприятия</vt:lpstr>
      <vt:lpstr> Кардиогенный шок </vt:lpstr>
      <vt:lpstr>формы кардиогенного шока:  </vt:lpstr>
      <vt:lpstr>Рефлекторный кардиогенный шок</vt:lpstr>
      <vt:lpstr>Аритмогенный кардиогенный шок</vt:lpstr>
      <vt:lpstr>Истинный кардиогенный шок</vt:lpstr>
      <vt:lpstr>Клиника </vt:lpstr>
      <vt:lpstr>Неотложная помощь</vt:lpstr>
      <vt:lpstr>Презентация PowerPoint</vt:lpstr>
      <vt:lpstr> Инфекционно-токсический шок</vt:lpstr>
      <vt:lpstr>Презентация PowerPoint</vt:lpstr>
      <vt:lpstr>Клиника </vt:lpstr>
      <vt:lpstr>Презентация PowerPoint</vt:lpstr>
      <vt:lpstr> Неотложная помощь</vt:lpstr>
      <vt:lpstr>Презентация PowerPoint</vt:lpstr>
      <vt:lpstr>Заключение </vt:lpstr>
      <vt:lpstr>Вопросы к лекции</vt:lpstr>
      <vt:lpstr>Использованная литература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№1  Основные состояния и синдромы, требующие интенсивной терапии и реанимации</dc:title>
  <dc:creator>user</dc:creator>
  <cp:lastModifiedBy>User</cp:lastModifiedBy>
  <cp:revision>58</cp:revision>
  <dcterms:created xsi:type="dcterms:W3CDTF">2018-01-23T07:49:37Z</dcterms:created>
  <dcterms:modified xsi:type="dcterms:W3CDTF">2021-01-13T09:56:07Z</dcterms:modified>
</cp:coreProperties>
</file>